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09" d="100"/>
          <a:sy n="109" d="100"/>
        </p:scale>
        <p:origin x="78" y="126"/>
      </p:cViewPr>
      <p:guideLst>
        <p:guide pos="2160" orient="horz"/>
        <p:guide pos="3840"/>
      </p:guideLst>
    </p:cSldViewPr>
  </p:slide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tableStyles" Target="tableStyles.xml"/><Relationship Id="rId8" Type="http://schemas.openxmlformats.org/officeDocument/2006/relationships/viewProps" Target="viewProp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375CB36-9D79-4105-72DA-D8D95909DA8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hero_page">
    <p:bg>
      <p:bgPr shadeToTitle="0">
        <a:solidFill>
          <a:srgbClr val="344E4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5438828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843618" y="734376"/>
            <a:ext cx="8735427" cy="2993668"/>
          </a:xfrm>
          <a:prstGeom prst="rect">
            <a:avLst/>
          </a:prstGeom>
          <a:solidFill>
            <a:srgbClr val="588157"/>
          </a:solidFill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ptos Narrow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315920297" name="Subtitle 2"/>
          <p:cNvSpPr>
            <a:spLocks noGrp="1"/>
          </p:cNvSpPr>
          <p:nvPr>
            <p:ph type="subTitle" idx="1"/>
          </p:nvPr>
        </p:nvSpPr>
        <p:spPr bwMode="auto">
          <a:xfrm>
            <a:off x="4207846" y="3822945"/>
            <a:ext cx="3776306" cy="931984"/>
          </a:xfrm>
          <a:prstGeom prst="rect">
            <a:avLst/>
          </a:prstGeom>
          <a:solidFill>
            <a:srgbClr val="588157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Aptos Narrow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1412375608" name="Date Placeholder 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9FCCD5-43C6-45AA-B88F-CEA4411BA95D}" type="datetimeFigureOut">
              <a:rPr lang="en-US"/>
              <a:t>6/5/2024</a:t>
            </a:fld>
            <a:endParaRPr lang="en-US"/>
          </a:p>
        </p:txBody>
      </p:sp>
      <p:sp>
        <p:nvSpPr>
          <p:cNvPr id="1431881041" name="Footer Placeholder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17542807" name="Slide Number Placeholder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761936-F8A2-4C24-87CF-223887BC464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xecutive_summary">
    <p:bg>
      <p:bgPr shadeToTitle="0">
        <a:solidFill>
          <a:srgbClr val="344E4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862028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6047381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288BF7-A946-68A3-978F-7FB0A2AE488B}" type="datetimeFigureOut">
              <a:rPr lang="en-US"/>
              <a:t/>
            </a:fld>
            <a:endParaRPr lang="en-US"/>
          </a:p>
        </p:txBody>
      </p:sp>
      <p:sp>
        <p:nvSpPr>
          <p:cNvPr id="208514393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559015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7D82ECD-D164-2508-1E9F-61EA17439CD6}" type="slidenum">
              <a:rPr lang="en-US"/>
              <a:t/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/>
          </p:nvPr>
        </p:nvSpPr>
        <p:spPr bwMode="auto">
          <a:xfrm rot="0" flipH="0" flipV="0">
            <a:off x="991381" y="1190624"/>
            <a:ext cx="10362418" cy="4875296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forecast_overview">
    <p:bg>
      <p:bgPr shadeToTitle="0">
        <a:solidFill>
          <a:srgbClr val="DAD7CD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184788" name="Rectangle 6"/>
          <p:cNvSpPr/>
          <p:nvPr userDrawn="1"/>
        </p:nvSpPr>
        <p:spPr bwMode="auto">
          <a:xfrm flipH="0" flipV="0">
            <a:off x="0" y="0"/>
            <a:ext cx="5666151" cy="6721474"/>
          </a:xfrm>
          <a:prstGeom prst="rect">
            <a:avLst/>
          </a:prstGeom>
          <a:solidFill>
            <a:srgbClr val="344E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2151162" name="Title 1"/>
          <p:cNvSpPr>
            <a:spLocks noGrp="1"/>
          </p:cNvSpPr>
          <p:nvPr>
            <p:ph type="title"/>
          </p:nvPr>
        </p:nvSpPr>
        <p:spPr bwMode="auto">
          <a:xfrm>
            <a:off x="181977" y="277394"/>
            <a:ext cx="4991100" cy="434975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1085716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9FCCD5-43C6-45AA-B88F-CEA4411BA95D}" type="datetimeFigureOut">
              <a:rPr lang="en-US"/>
              <a:t>6/5/2024</a:t>
            </a:fld>
            <a:endParaRPr lang="en-US"/>
          </a:p>
        </p:txBody>
      </p:sp>
      <p:sp>
        <p:nvSpPr>
          <p:cNvPr id="144316487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128524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761936-F8A2-4C24-87CF-223887BC464F}" type="slidenum">
              <a:rPr lang="en-US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/>
          </p:nvPr>
        </p:nvSpPr>
        <p:spPr bwMode="auto">
          <a:xfrm rot="0" flipH="0" flipV="0">
            <a:off x="5929341" y="922420"/>
            <a:ext cx="5978190" cy="501315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/>
          </p:nvPr>
        </p:nvSpPr>
        <p:spPr bwMode="auto">
          <a:xfrm rot="0" flipH="0" flipV="0">
            <a:off x="181977" y="922420"/>
            <a:ext cx="5258581" cy="5293894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regional_utilization">
    <p:bg>
      <p:bgPr shadeToTitle="0">
        <a:solidFill>
          <a:srgbClr val="344E4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7222659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0804273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D2AAE06-B238-1F06-F596-40E6775AEED4}" type="datetimeFigureOut">
              <a:rPr lang="en-US"/>
              <a:t/>
            </a:fld>
            <a:endParaRPr lang="en-US"/>
          </a:p>
        </p:txBody>
      </p:sp>
      <p:sp>
        <p:nvSpPr>
          <p:cNvPr id="13223302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795110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8BC3D9F-4EB6-A53F-DE84-294031734217}" type="slidenum">
              <a:rPr lang="en-US"/>
              <a:t/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/>
          </p:nvPr>
        </p:nvSpPr>
        <p:spPr bwMode="auto">
          <a:xfrm rot="0" flipH="0" flipV="0">
            <a:off x="4437927" y="1341019"/>
            <a:ext cx="6915872" cy="442411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/>
          </p:nvPr>
        </p:nvSpPr>
        <p:spPr bwMode="auto">
          <a:xfrm rot="0" flipH="0" flipV="0">
            <a:off x="640460" y="1240756"/>
            <a:ext cx="3584407" cy="471236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op_recommendations">
    <p:bg>
      <p:bgPr shadeToTitle="0">
        <a:solidFill>
          <a:srgbClr val="DAD7CD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5147048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Autofit/>
          </a:bodyPr>
          <a:lstStyle>
            <a:lvl1pPr>
              <a:defRPr sz="2800"/>
            </a:lvl1pPr>
          </a:lstStyle>
          <a:p>
            <a:pPr>
              <a:defRPr/>
            </a:pPr>
            <a:endParaRPr/>
          </a:p>
        </p:txBody>
      </p:sp>
      <p:sp>
        <p:nvSpPr>
          <p:cNvPr id="73587646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9FCCD5-43C6-45AA-B88F-CEA4411BA95D}" type="datetimeFigureOut">
              <a:rPr lang="en-US"/>
              <a:t>6/5/2024</a:t>
            </a:fld>
            <a:endParaRPr lang="en-US"/>
          </a:p>
        </p:txBody>
      </p:sp>
      <p:sp>
        <p:nvSpPr>
          <p:cNvPr id="203052457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9560465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761936-F8A2-4C24-87CF-223887BC464F}" type="slidenum">
              <a:rPr lang="en-US"/>
              <a:t>‹#›</a:t>
            </a:fld>
            <a:endParaRPr lang="en-US"/>
          </a:p>
        </p:txBody>
      </p:sp>
      <p:sp>
        <p:nvSpPr>
          <p:cNvPr id="1036301606" name="Picture Placeholder 7"/>
          <p:cNvSpPr>
            <a:spLocks noGrp="1"/>
          </p:cNvSpPr>
          <p:nvPr>
            <p:ph type="pic" sz="quarter" idx="13"/>
          </p:nvPr>
        </p:nvSpPr>
        <p:spPr bwMode="auto">
          <a:xfrm flipH="0" flipV="0">
            <a:off x="249153" y="1629526"/>
            <a:ext cx="4840484" cy="3784683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/>
          </p:nvPr>
        </p:nvSpPr>
        <p:spPr bwMode="auto">
          <a:xfrm rot="0" flipH="0" flipV="0">
            <a:off x="5227499" y="952499"/>
            <a:ext cx="6817894" cy="52387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stance_behavior_insights">
    <p:bg>
      <p:bgPr shadeToTitle="0">
        <a:solidFill>
          <a:srgbClr val="344E4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2338333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9661177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9FCCD5-43C6-45AA-B88F-CEA4411BA95D}" type="datetimeFigureOut">
              <a:rPr lang="en-US"/>
              <a:t>6/5/2024</a:t>
            </a:fld>
            <a:endParaRPr lang="en-US"/>
          </a:p>
        </p:txBody>
      </p:sp>
      <p:sp>
        <p:nvSpPr>
          <p:cNvPr id="112959276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516412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761936-F8A2-4C24-87CF-223887BC464F}" type="slidenum">
              <a:rPr lang="en-US"/>
              <a:t>‹#›</a:t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/>
          </p:nvPr>
        </p:nvSpPr>
        <p:spPr bwMode="auto">
          <a:xfrm rot="0" flipH="0" flipV="0">
            <a:off x="2783585" y="977565"/>
            <a:ext cx="6379243" cy="312069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/>
          </p:nvPr>
        </p:nvSpPr>
        <p:spPr bwMode="auto">
          <a:xfrm rot="0" flipH="0" flipV="0">
            <a:off x="1379901" y="4261183"/>
            <a:ext cx="9763124" cy="199272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hankyou">
    <p:bg>
      <p:bgPr shadeToTitle="0">
        <a:solidFill>
          <a:srgbClr val="344E4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7571240" name=""/>
          <p:cNvSpPr txBox="1"/>
          <p:nvPr/>
        </p:nvSpPr>
        <p:spPr bwMode="auto">
          <a:xfrm rot="0" flipH="0" flipV="0">
            <a:off x="2608124" y="1992729"/>
            <a:ext cx="183636" cy="13109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8000">
              <a:solidFill>
                <a:schemeClr val="bg1"/>
              </a:solidFill>
              <a:latin typeface="Academy Engraved LET"/>
              <a:cs typeface="Academy Engraved LET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/>
          </p:nvPr>
        </p:nvSpPr>
        <p:spPr bwMode="auto">
          <a:xfrm rot="0" flipH="0" flipV="0">
            <a:off x="2808651" y="1654341"/>
            <a:ext cx="6203782" cy="319588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DAD7CD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3147175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43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796376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971550"/>
            <a:ext cx="5257800" cy="5205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127400091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9FCCD5-43C6-45AA-B88F-CEA4411BA95D}" type="datetimeFigureOut">
              <a:rPr lang="en-US"/>
              <a:t>6/5/2024</a:t>
            </a:fld>
            <a:endParaRPr lang="en-US"/>
          </a:p>
        </p:txBody>
      </p:sp>
      <p:sp>
        <p:nvSpPr>
          <p:cNvPr id="22521682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9115423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761936-F8A2-4C24-87CF-223887BC464F}" type="slidenum">
              <a:rPr lang="en-US"/>
              <a:t>‹#›</a:t>
            </a:fld>
            <a:endParaRPr lang="en-US"/>
          </a:p>
        </p:txBody>
      </p:sp>
      <p:pic>
        <p:nvPicPr>
          <p:cNvPr id="2059977642" name="Picture 7"/>
          <p:cNvPicPr>
            <a:picLocks noChangeAspect="1"/>
          </p:cNvPicPr>
          <p:nvPr userDrawn="1"/>
        </p:nvPicPr>
        <p:blipFill>
          <a:blip r:embed="rId9"/>
          <a:stretch/>
        </p:blipFill>
        <p:spPr bwMode="auto">
          <a:xfrm>
            <a:off x="3259494" y="-1509486"/>
            <a:ext cx="12192000" cy="10068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3200">
          <a:solidFill>
            <a:schemeClr val="tx1"/>
          </a:solidFill>
          <a:latin typeface="Aptos Narrow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000">
          <a:solidFill>
            <a:schemeClr val="tx1"/>
          </a:solidFill>
          <a:latin typeface="Aptos Narrow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Aptos Narrow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Aptos Narrow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400">
          <a:solidFill>
            <a:schemeClr val="tx1"/>
          </a:solidFill>
          <a:latin typeface="Aptos Narrow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400">
          <a:solidFill>
            <a:schemeClr val="tx1"/>
          </a:solidFill>
          <a:latin typeface="Aptos Narrow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5000"/>
              <a:t>GreenOps Weekly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/>
              <a:t>2025-06-16 to 2025-06-23</a:t>
            </a:r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5000"/>
              <a:t>GreenOps Weekly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/>
              <a:t>2025-06-16 to 2025-06-23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/>
              <a:t>Executive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/>
          </p:nvPr>
        </p:nvSpPr>
        <p:spPr/>
        <p:txBody>
          <a:bodyPr/>
          <a:lstStyle/>
          <a:p>
            <a:r>
              <a:rPr sz="2800"/>
              <a:t>Total estimated monthly cost savings from optimization: Approximately $1163.84</a:t>
            </a:r>
          </a:p>
          <a:p>
            <a:r>
              <a:rPr sz="2800"/>
              <a:t>Total estimated monthly carbon reductions from optimization: Approximately 1471.87 kgCO2e</a:t>
            </a:r>
          </a:p>
          <a:p>
            <a:r>
              <a:rPr sz="2800"/>
              <a:t>Carbon emissions are projected to increase slightly over the next 7 days.</a:t>
            </a:r>
          </a:p>
          <a:p>
            <a:r>
              <a:rPr sz="2800"/>
              <a:t>Regions Analyzed: 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/>
              <a:t>Forecast Overview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sz="quarter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/>
          </p:nvPr>
        </p:nvSpPr>
        <p:spPr/>
        <p:txBody>
          <a:bodyPr/>
          <a:lstStyle/>
          <a:p>
            <a:r>
              <a:rPr/>
              <a:t>Projected total emission for next 7 days: 96.663 kg</a:t>
            </a:r>
          </a:p>
          <a:p>
            <a:r>
              <a:rPr/>
              <a:t>Date with highest projected emission: 2025-06-27 (16.012 kg)</a:t>
            </a:r>
          </a:p>
          <a:p>
            <a:r>
              <a:rPr/>
              <a:t>Top carbon-emitting instances: b6e68e26-65fb-4bf3-978a-3412b35b6b4a (8.311 kg), 704aa8df-20cd-4caf-be43-91deb403d437 (7.525 kg)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/>
              <a:t>Regional Utilization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sz="quarter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/>
          </p:nvPr>
        </p:nvSpPr>
        <p:spPr/>
        <p:txBody>
          <a:bodyPr/>
          <a:lstStyle/>
          <a:p>
            <a:r>
              <a:rPr/>
              <a:t>Asia South 1: 2 underutilized instances</a:t>
            </a:r>
          </a:p>
          <a:p>
            <a:r>
              <a:rPr/>
              <a:t>Europe West 1: 2 underutilized instances</a:t>
            </a:r>
          </a:p>
          <a:p>
            <a:r>
              <a:rPr/>
              <a:t>US Central 1: 2 underutilized instances</a:t>
            </a:r>
          </a:p>
          <a:p>
            <a:r>
              <a:rPr/>
              <a:t>US East 1: 2 underutilized instances</a:t>
            </a:r>
          </a:p>
          <a:p>
            <a:r>
              <a:rPr/>
              <a:t>US West 1: 2 underutilized instances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/>
              <a:t>Top Recommendations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/>
          </p:nvPr>
        </p:nvSpPr>
        <p:spPr/>
        <p:txBody>
          <a:bodyPr/>
          <a:lstStyle/>
          <a:p>
            <a:r>
              <a:rPr sz="2200"/>
              <a:t>Asia South 1: Downgrade instance 30ab5043-5bf1-49ca-806d-fe6373abb1e3 (e2-standard-8 to e2-standard-4) for $115.89 cost and 300.24 kg carbon savings.</a:t>
            </a:r>
          </a:p>
          <a:p>
            <a:r>
              <a:rPr sz="2200"/>
              <a:t>Europe West 1: Downsize instance a666158d-7dbf-497e-be47-a4cd69ad7ded (e2-standard-8 to e2-standard-4) for $106.15 cost and 143.71 kg carbon savings.</a:t>
            </a:r>
          </a:p>
          <a:p>
            <a:r>
              <a:rPr sz="2200"/>
              <a:t>US West 1: Downgrade instance 641f7096-e9db-4c1d-a92e-fea3ea89f35d (a2-highgpu-1g to e2-medium) for $492.53 cost and 385.93 gCO2e carbon savings.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/>
              <a:t>Instance Behaviour Insights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sz="quarter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/>
          </p:nvPr>
        </p:nvSpPr>
        <p:spPr/>
        <p:txBody>
          <a:bodyPr/>
          <a:lstStyle/>
          <a:p>
            <a:r>
              <a:rPr sz="2000"/>
              <a:t>Instance types a2-highgpu-1g and a2-highgpu-4g generally emit higher carbon per CPU.</a:t>
            </a:r>
          </a:p>
          <a:p>
            <a:r>
              <a:rPr sz="2000"/>
              <a:t>Instances with low CPU utilization but high carbon emissions were observed, indicating potential areas for optimization.</a:t>
            </a:r>
          </a:p>
          <a:p>
            <a:r>
              <a:rPr sz="2000"/>
              <a:t>Several instances are underutilized in terms of CPU and memory, suggesting potential cost and carbon emission savings through downgrading to smaller instance types.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/>
          </p:nvPr>
        </p:nvSpPr>
        <p:spPr/>
        <p:txBody>
          <a:bodyPr/>
          <a:lstStyle/>
          <a:p>
            <a:pPr>
              <a:buNone/>
            </a:pPr>
            <a:r>
              <a:rPr sz="7000"/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ONLYOFFICE/9.0.0.172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Jaimon Jacob</dc:creator>
  <cp:lastModifiedBy/>
  <cp:revision>26</cp:revision>
  <dcterms:created xsi:type="dcterms:W3CDTF">2024-06-02T16:02:23Z</dcterms:created>
  <dcterms:modified xsi:type="dcterms:W3CDTF">2025-06-22T21:07:24Z</dcterms:modified>
</cp:coreProperties>
</file>