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3f09618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3f09618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3f096187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3f096187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3f096187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3f09618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3f096187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3f096187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3f09618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3f09618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3f09618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3f09618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3f096187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3f09618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84c7cb88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84c7cb8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84c7cb88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84c7cb8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84c7cb88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84c7cb88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84c7cb88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84c7cb88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3f09618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3f09618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CuberCamp 2024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Пирогова Вероника Игоревна ОИБ-24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3662650" y="59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День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2519625" y="776250"/>
            <a:ext cx="33186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Удаление данных: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Тактики и техники атакующих</a:t>
            </a:r>
            <a:endParaRPr sz="1800"/>
          </a:p>
        </p:txBody>
      </p:sp>
      <p:sp>
        <p:nvSpPr>
          <p:cNvPr id="240" name="Google Shape;240;p22"/>
          <p:cNvSpPr txBox="1"/>
          <p:nvPr/>
        </p:nvSpPr>
        <p:spPr>
          <a:xfrm>
            <a:off x="202225" y="2022175"/>
            <a:ext cx="85638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ВОЗМОЖНОСТИ ВОССТАНОВЛЕНИЯ ДАННЫХ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Когда файл удаляется, его метаданные отмечаются как неиспользуемые, но сами они остаются. Таким образом, можно считывать такие записи, помеченные как удаленные, и извлекать данные из кластеров, на которые они указывают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Если запись с метаданными использовалась повторно, данные могут по-прежнему храниться на диске, но их придется «собирать по кусочкам». Можно использовать известные сигнатуры файлов, чтобы найти начало, затем извлекать данные в известный нижний порог файла или в пределах разумного размера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Киберустойчивость vs шифровальщик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541350" y="1593925"/>
            <a:ext cx="3186600" cy="1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Восстановление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• Восстановление ИТ-инфраструктуры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• Восстановление бизнес-процессов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• Работа над ошибками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7" name="Google Shape;247;p23"/>
          <p:cNvSpPr txBox="1"/>
          <p:nvPr/>
        </p:nvSpPr>
        <p:spPr>
          <a:xfrm>
            <a:off x="541350" y="3138850"/>
            <a:ext cx="30000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Реагирование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Коммуникации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Расследование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Реактивные меры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525" y="1171900"/>
            <a:ext cx="4484706" cy="33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третьем дне мне больше всего понравились рассказы о том как удалять данные</a:t>
            </a:r>
            <a:endParaRPr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321550" y="1705700"/>
            <a:ext cx="39780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Вообщем в третьем дне рассказывалось о том как можно удалять данные и в </a:t>
            </a:r>
            <a:r>
              <a:rPr lang="ru" sz="1600"/>
              <a:t>каких</a:t>
            </a:r>
            <a:r>
              <a:rPr lang="ru" sz="1600"/>
              <a:t> случаях их можно восстановить</a:t>
            </a:r>
            <a:endParaRPr sz="1600"/>
          </a:p>
        </p:txBody>
      </p:sp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775" y="1187600"/>
            <a:ext cx="3883724" cy="307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5" y="2883875"/>
            <a:ext cx="1607825" cy="19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775" y="2906327"/>
            <a:ext cx="1607825" cy="194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0275" y="2902660"/>
            <a:ext cx="1607825" cy="195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Итоги: благодаря этому чемпионату мы расширили свои знания во многих направлениях</a:t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975" y="1630250"/>
            <a:ext cx="6178050" cy="32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888775" y="121200"/>
            <a:ext cx="17709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День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872750" y="624250"/>
            <a:ext cx="506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Киберразведданные vs. атаки с использованием вымогателей: ост</a:t>
            </a: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ановить и предотвратить.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699250" y="1554225"/>
            <a:ext cx="5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Унифицированный жизненный цикл атаки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-835275" y="993525"/>
            <a:ext cx="5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22864" l="17495" r="10504" t="26301"/>
          <a:stretch/>
        </p:blipFill>
        <p:spPr>
          <a:xfrm>
            <a:off x="775875" y="2044575"/>
            <a:ext cx="7258056" cy="23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63875" y="1391875"/>
            <a:ext cx="75099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Жизненный цикл атаки довольно длинный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• Несмотря на то, что в среднем показатель Time-To-Ransom (TTR) составляет всего 5 дней, у нас есть довольно много возможностей, позволяющих вовремя обнаружить и остановить управляемую человеком атаку.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Методы и инструменты могут значительно различаться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• Многие атаки реализуются по модели Ransomware-as-a-Service, это значит, что одной и той же программой-вымогателем могут пользоваться разные группы злоумышленников, что влияет на используемые ими тактики, техники и процедуры.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Threat Intelligence позволяет вам узнать своего врага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• Threat Intelligence предоставляет вам всю необходимую информацию о деятельности злоумышленников, что позволяет вам успешно предотвращать атаки с использованием вымогательского ПО или по крайней мере останавливать такие атаки на начальных этапах их жизненного цикла.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59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60"/>
              <a:t>В первом дне мне понравилось то что подробно рассказали о цикле атаки</a:t>
            </a:r>
            <a:endParaRPr sz="136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42425" y="1378175"/>
            <a:ext cx="40659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Вообщем этот день рассказывал о том как злоумышленники действуют в разных ситуация и какие угрозы нас могу ожидать. И благодаря этому мы глубже узнали о жизненном цикле CTI.</a:t>
            </a:r>
            <a:endParaRPr sz="1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925" y="1133650"/>
            <a:ext cx="3160825" cy="31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19" y="3055341"/>
            <a:ext cx="1614475" cy="204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2375" y="3055350"/>
            <a:ext cx="1614475" cy="20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2325" y="3156577"/>
            <a:ext cx="1614475" cy="18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861025" y="2571750"/>
            <a:ext cx="2277300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1694025" y="586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опыт написания правил: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1076300" y="2671800"/>
            <a:ext cx="163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Отсутствие документирования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861025" y="3643050"/>
            <a:ext cx="2277300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025275" y="3643050"/>
            <a:ext cx="233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Отсутствие понимания конечного результата у аналитика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861025" y="1500450"/>
            <a:ext cx="2277300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3888875" y="3643050"/>
            <a:ext cx="2277300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3888875" y="2571750"/>
            <a:ext cx="2277300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3888875" y="1500450"/>
            <a:ext cx="2277300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1025275" y="1600500"/>
            <a:ext cx="194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Отсутствие четкого разделения обязанностей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4033175" y="1600500"/>
            <a:ext cx="213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Отсутствие единого стиля оформления правил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900275" y="2671800"/>
            <a:ext cx="239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Не выстроен жизненный цикл правила детектирования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3900275" y="3843150"/>
            <a:ext cx="239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Отсутствие контроля и ревью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713075" y="131850"/>
            <a:ext cx="245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День 2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383500" y="675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Стандартизация</a:t>
            </a:r>
            <a:r>
              <a:rPr lang="ru"/>
              <a:t> стиля правил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60475" y="1732350"/>
            <a:ext cx="4563300" cy="2409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541500" y="1732350"/>
            <a:ext cx="4030500" cy="25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Информационный блок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Описание правил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Дополнительные материалы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Возможные ложные сработки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Необходимые журналы и события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Теги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Примеры событий</a:t>
            </a:r>
            <a:endParaRPr sz="1800"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300" y="1102900"/>
            <a:ext cx="3205550" cy="32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408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Чек-лист проведения аналитики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1943100" y="4116200"/>
            <a:ext cx="2277300" cy="817800"/>
          </a:xfrm>
          <a:prstGeom prst="flowChartAlternateProcess">
            <a:avLst/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1943100" y="3089038"/>
            <a:ext cx="2277300" cy="817800"/>
          </a:xfrm>
          <a:prstGeom prst="flowChartAlternateProcess">
            <a:avLst/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1943100" y="2061900"/>
            <a:ext cx="2277300" cy="817800"/>
          </a:xfrm>
          <a:prstGeom prst="flowChartAlternateProcess">
            <a:avLst/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5934800" y="3089050"/>
            <a:ext cx="2277300" cy="817800"/>
          </a:xfrm>
          <a:prstGeom prst="flowChartAlternateProcess">
            <a:avLst/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943100" y="1034750"/>
            <a:ext cx="2277300" cy="817800"/>
          </a:xfrm>
          <a:prstGeom prst="flowChartAlternateProcess">
            <a:avLst/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5934800" y="2061900"/>
            <a:ext cx="2277300" cy="817800"/>
          </a:xfrm>
          <a:prstGeom prst="flowChartAlternateProcess">
            <a:avLst/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5934800" y="1034750"/>
            <a:ext cx="2277300" cy="817800"/>
          </a:xfrm>
          <a:prstGeom prst="flowChartAlternateProcess">
            <a:avLst/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2074975" y="1095050"/>
            <a:ext cx="227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Определены и согласованы векторы атак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2189275" y="2259625"/>
            <a:ext cx="5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Проведен разбор атаки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154175" y="3205450"/>
            <a:ext cx="211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Сформулированы выводы по детекту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224375" y="4232600"/>
            <a:ext cx="20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Разработано и протестировано правило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094325" y="1151150"/>
            <a:ext cx="227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Определены потенциальные False Positive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6172225" y="2278350"/>
            <a:ext cx="283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Финализировано описание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6312900" y="3305500"/>
            <a:ext cx="283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Создан Merge Request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5684100" y="1197500"/>
            <a:ext cx="492300" cy="49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1696975" y="1197500"/>
            <a:ext cx="492300" cy="49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1696975" y="3251800"/>
            <a:ext cx="492300" cy="49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5684100" y="3251800"/>
            <a:ext cx="492300" cy="49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1696975" y="2224650"/>
            <a:ext cx="492300" cy="49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5684100" y="2224650"/>
            <a:ext cx="492300" cy="49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1696975" y="4278950"/>
            <a:ext cx="492300" cy="49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68632" l="29999" r="57500" t="22416"/>
          <a:stretch/>
        </p:blipFill>
        <p:spPr>
          <a:xfrm>
            <a:off x="293300" y="1242600"/>
            <a:ext cx="2257300" cy="72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 b="53748" l="29614" r="56635" t="36779"/>
          <a:stretch/>
        </p:blipFill>
        <p:spPr>
          <a:xfrm>
            <a:off x="293297" y="2209425"/>
            <a:ext cx="2257300" cy="71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 rotWithShape="1">
          <a:blip r:embed="rId3">
            <a:alphaModFix/>
          </a:blip>
          <a:srcRect b="40111" l="29134" r="56635" t="50000"/>
          <a:stretch/>
        </p:blipFill>
        <p:spPr>
          <a:xfrm>
            <a:off x="293311" y="3170050"/>
            <a:ext cx="2257280" cy="72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25527" l="29118" r="56510" t="62848"/>
          <a:stretch/>
        </p:blipFill>
        <p:spPr>
          <a:xfrm>
            <a:off x="293312" y="4136875"/>
            <a:ext cx="2257300" cy="72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67381" l="44478" r="41019" t="20957"/>
          <a:stretch/>
        </p:blipFill>
        <p:spPr>
          <a:xfrm>
            <a:off x="3059725" y="1242600"/>
            <a:ext cx="2257300" cy="72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53581" l="44992" r="41589" t="35229"/>
          <a:stretch/>
        </p:blipFill>
        <p:spPr>
          <a:xfrm>
            <a:off x="3015800" y="2209425"/>
            <a:ext cx="2257300" cy="72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 b="39223" l="44514" r="41082" t="48797"/>
          <a:stretch/>
        </p:blipFill>
        <p:spPr>
          <a:xfrm>
            <a:off x="3015800" y="3170050"/>
            <a:ext cx="2257300" cy="72445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/>
        </p:nvSpPr>
        <p:spPr>
          <a:xfrm>
            <a:off x="501175" y="430825"/>
            <a:ext cx="506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Аналитические разборы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Во втором дне мне больше всего понравилась информация о проведении аналитики</a:t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172075" y="1307850"/>
            <a:ext cx="50184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Вообщем в этом дне рассказывалось о правилах детектирования, как их правильно писать </a:t>
            </a:r>
            <a:r>
              <a:rPr lang="ru" sz="1600"/>
              <a:t>и анализировать</a:t>
            </a:r>
            <a:r>
              <a:rPr lang="ru" sz="1600"/>
              <a:t>.  И ещё подробно рассказывалось о том как самому разработать_веб-сайты.</a:t>
            </a:r>
            <a:endParaRPr sz="1600"/>
          </a:p>
        </p:txBody>
      </p:sp>
      <p:pic>
        <p:nvPicPr>
          <p:cNvPr id="230" name="Google Shape;2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475" y="1362824"/>
            <a:ext cx="3736079" cy="249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74" y="2831099"/>
            <a:ext cx="1675650" cy="20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5362" y="2860963"/>
            <a:ext cx="1571825" cy="19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0925" y="2831976"/>
            <a:ext cx="1675650" cy="2033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