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435" r:id="rId5"/>
    <p:sldId id="425" r:id="rId6"/>
    <p:sldId id="428" r:id="rId7"/>
    <p:sldId id="432" r:id="rId8"/>
    <p:sldId id="427" r:id="rId9"/>
    <p:sldId id="429" r:id="rId10"/>
    <p:sldId id="430" r:id="rId11"/>
    <p:sldId id="431" r:id="rId12"/>
    <p:sldId id="433" r:id="rId13"/>
    <p:sldId id="426" r:id="rId14"/>
    <p:sldId id="434" r:id="rId15"/>
    <p:sldId id="417" r:id="rId16"/>
    <p:sldId id="424" r:id="rId17"/>
    <p:sldId id="419" r:id="rId18"/>
    <p:sldId id="42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 autoAdjust="0"/>
    <p:restoredTop sz="94533" autoAdjust="0"/>
  </p:normalViewPr>
  <p:slideViewPr>
    <p:cSldViewPr>
      <p:cViewPr varScale="1">
        <p:scale>
          <a:sx n="72" d="100"/>
          <a:sy n="72" d="100"/>
        </p:scale>
        <p:origin x="384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28-12-2014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28-12-2014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28-12-2014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28-12-2014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s://softuni.bg/courses/spa-applications-angularjs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5" Type="http://schemas.openxmlformats.org/officeDocument/2006/relationships/image" Target="../media/image24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softwaregroup-bg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ngle_responsibility_principle" TargetMode="External"/><Relationship Id="rId2" Type="http://schemas.openxmlformats.org/officeDocument/2006/relationships/hyperlink" Target="http://en.wikipedia.org/wiki/Dependency_inj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1080338"/>
            <a:ext cx="78395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AngularJS Services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286000"/>
            <a:ext cx="7839541" cy="686635"/>
          </a:xfrm>
        </p:spPr>
        <p:txBody>
          <a:bodyPr>
            <a:normAutofit/>
          </a:bodyPr>
          <a:lstStyle/>
          <a:p>
            <a:r>
              <a:rPr lang="en-US" dirty="0" smtClean="0"/>
              <a:t>Built-in and Custom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412" y="3457916"/>
            <a:ext cx="2373180" cy="2544922"/>
          </a:xfrm>
          <a:prstGeom prst="rect">
            <a:avLst/>
          </a:prstGeom>
        </p:spPr>
      </p:pic>
      <p:pic>
        <p:nvPicPr>
          <p:cNvPr id="15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812" y="3364755"/>
            <a:ext cx="2944623" cy="27312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164484" y="1531122"/>
            <a:ext cx="9806728" cy="2736078"/>
            <a:chOff x="1164484" y="1427911"/>
            <a:chExt cx="9806728" cy="2736078"/>
          </a:xfrm>
        </p:grpSpPr>
        <p:pic>
          <p:nvPicPr>
            <p:cNvPr id="9" name="Picture 4" descr="http://mgcs.net.in/images/services-bann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484" y="1427911"/>
              <a:ext cx="9806728" cy="2736078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412" y="1702904"/>
              <a:ext cx="4346100" cy="1502110"/>
            </a:xfrm>
            <a:prstGeom prst="roundRect">
              <a:avLst>
                <a:gd name="adj" fmla="val 6668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6292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Creating Custom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Defining Reusable Services in Angular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84" y="1295400"/>
            <a:ext cx="4320328" cy="3231606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41989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Custom Angular Service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3036" y="1447800"/>
            <a:ext cx="929957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factory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 data()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getVideos: getAllVideos,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addVideo: addVideo,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3036" y="4419600"/>
            <a:ext cx="9299576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myApp.controller('VideosController',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VideosController($scope,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data.getVideos();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6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GB" dirty="0" smtClean="0"/>
              <a:t>Creating Custom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371600"/>
            <a:ext cx="4320328" cy="3231606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633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Which would be the best way to access a RESTFul</a:t>
            </a:r>
            <a:r>
              <a:rPr lang="en-US" sz="3000" dirty="0"/>
              <a:t> </a:t>
            </a:r>
            <a:r>
              <a:rPr lang="en-US" sz="3000" dirty="0" smtClean="0"/>
              <a:t>web service?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$resource</a:t>
            </a:r>
            <a:r>
              <a:rPr lang="en-US" sz="2800" dirty="0" smtClean="0"/>
              <a:t> service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service would you use to localize date-time?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$locale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child scopes access items on the root scope?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</a:t>
            </a:r>
            <a:r>
              <a:rPr lang="en-US" sz="2800" dirty="0" smtClean="0"/>
              <a:t>es, due to prototypal inheritance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2023131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noProof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Services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What is a AngularJS Service?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Why Use Services?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Built-In Services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Creating Custom Services</a:t>
            </a:r>
            <a:endParaRPr 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542398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210" y="4191000"/>
            <a:ext cx="1901402" cy="20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63548"/>
            <a:ext cx="10263928" cy="820600"/>
          </a:xfrm>
        </p:spPr>
        <p:txBody>
          <a:bodyPr/>
          <a:lstStyle/>
          <a:p>
            <a:r>
              <a:rPr lang="en-GB" dirty="0" smtClean="0"/>
              <a:t>What is AngularJS Service?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41716"/>
            <a:ext cx="10263928" cy="719034"/>
          </a:xfrm>
        </p:spPr>
        <p:txBody>
          <a:bodyPr/>
          <a:lstStyle/>
          <a:p>
            <a:r>
              <a:rPr lang="en-GB" dirty="0" smtClean="0"/>
              <a:t>Reusable Components Holding App Logic</a:t>
            </a:r>
            <a:endParaRPr lang="en-GB" dirty="0"/>
          </a:p>
        </p:txBody>
      </p:sp>
      <p:pic>
        <p:nvPicPr>
          <p:cNvPr id="1028" name="Picture 4" descr="https://thinkster.io/images/splash/angularjs-tutoria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84" y="1434548"/>
            <a:ext cx="2948728" cy="294872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54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 worker object that performs some sort of logic</a:t>
            </a:r>
          </a:p>
          <a:p>
            <a:pPr lvl="1"/>
            <a:r>
              <a:rPr lang="en-GB" sz="3400" dirty="0" smtClean="0"/>
              <a:t>Not necessarily over-the-wire</a:t>
            </a:r>
          </a:p>
          <a:p>
            <a:pPr lvl="1"/>
            <a:r>
              <a:rPr lang="en-GB" sz="3400" dirty="0" smtClean="0"/>
              <a:t>Often stateless</a:t>
            </a:r>
          </a:p>
          <a:p>
            <a:pPr lvl="1"/>
            <a:r>
              <a:rPr lang="en-GB" sz="3400" dirty="0" smtClean="0"/>
              <a:t>Lazily instantiated</a:t>
            </a:r>
          </a:p>
          <a:p>
            <a:pPr lvl="1"/>
            <a:r>
              <a:rPr lang="en-GB" sz="3400" dirty="0" smtClean="0"/>
              <a:t>Singletons</a:t>
            </a:r>
          </a:p>
          <a:p>
            <a:r>
              <a:rPr lang="en-GB" sz="3600" dirty="0" smtClean="0"/>
              <a:t>Built-in services always start with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lvl="1"/>
            <a:r>
              <a:rPr lang="en-GB" dirty="0" smtClean="0"/>
              <a:t>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$log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$animate</a:t>
            </a:r>
            <a:r>
              <a:rPr lang="en-GB" dirty="0" smtClean="0"/>
              <a:t>, …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 Service?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261901"/>
            <a:ext cx="389307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Reusability</a:t>
            </a:r>
          </a:p>
          <a:p>
            <a:pPr lvl="1"/>
            <a:r>
              <a:rPr lang="en-GB" dirty="0" smtClean="0"/>
              <a:t>Services encapsulate reusable business logic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Dependency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Injection</a:t>
            </a:r>
          </a:p>
          <a:p>
            <a:pPr lvl="1"/>
            <a:r>
              <a:rPr lang="en-GB" dirty="0" smtClean="0"/>
              <a:t>Inject services into controllers /</a:t>
            </a:r>
            <a:br>
              <a:rPr lang="en-GB" dirty="0" smtClean="0"/>
            </a:br>
            <a:r>
              <a:rPr lang="en-GB" dirty="0" smtClean="0"/>
              <a:t>other services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Single Responsibility Principle</a:t>
            </a:r>
            <a:endParaRPr lang="en-GB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Better encapsulation</a:t>
            </a:r>
            <a:endParaRPr lang="en-GB" dirty="0"/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Testable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smtClean="0"/>
              <a:t>Use Services?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84" y="2758429"/>
            <a:ext cx="4205728" cy="34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1084" y="4648200"/>
            <a:ext cx="10873528" cy="820600"/>
          </a:xfrm>
        </p:spPr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31084" y="5602568"/>
            <a:ext cx="10873528" cy="719034"/>
          </a:xfrm>
        </p:spPr>
        <p:txBody>
          <a:bodyPr/>
          <a:lstStyle/>
          <a:p>
            <a:r>
              <a:rPr lang="en-GB" b="1" dirty="0" smtClean="0"/>
              <a:t>$http</a:t>
            </a:r>
            <a:r>
              <a:rPr lang="en-GB" dirty="0" smtClean="0"/>
              <a:t>, </a:t>
            </a:r>
            <a:r>
              <a:rPr lang="en-GB" b="1" dirty="0" smtClean="0"/>
              <a:t>$resource</a:t>
            </a:r>
            <a:r>
              <a:rPr lang="en-GB" dirty="0" smtClean="0"/>
              <a:t>, </a:t>
            </a:r>
            <a:r>
              <a:rPr lang="en-GB" b="1" dirty="0" smtClean="0"/>
              <a:t>$</a:t>
            </a:r>
            <a:r>
              <a:rPr lang="en-GB" b="1" noProof="1" smtClean="0"/>
              <a:t>location</a:t>
            </a:r>
            <a:r>
              <a:rPr lang="en-GB" dirty="0" smtClean="0"/>
              <a:t>, </a:t>
            </a:r>
            <a:r>
              <a:rPr lang="en-GB" b="1" dirty="0"/>
              <a:t>$q</a:t>
            </a:r>
            <a:r>
              <a:rPr lang="en-GB" dirty="0"/>
              <a:t>, </a:t>
            </a:r>
            <a:r>
              <a:rPr lang="en-GB" dirty="0" smtClean="0"/>
              <a:t>…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164484" y="1427911"/>
            <a:ext cx="9806728" cy="2736078"/>
            <a:chOff x="1164484" y="1427911"/>
            <a:chExt cx="9806728" cy="2736078"/>
          </a:xfrm>
        </p:grpSpPr>
        <p:pic>
          <p:nvPicPr>
            <p:cNvPr id="1028" name="Picture 4" descr="http://mgcs.net.in/images/services-bann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484" y="1427911"/>
              <a:ext cx="9806728" cy="2736078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412" y="1702904"/>
              <a:ext cx="4346100" cy="1502110"/>
            </a:xfrm>
            <a:prstGeom prst="roundRect">
              <a:avLst>
                <a:gd name="adj" fmla="val 6668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159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/>
              <a:t> </a:t>
            </a:r>
            <a:r>
              <a:rPr lang="en-GB" dirty="0" smtClean="0"/>
              <a:t>– communication with remote servers via HTTP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$resource</a:t>
            </a:r>
            <a:r>
              <a:rPr lang="en-GB" dirty="0"/>
              <a:t> – </a:t>
            </a:r>
            <a:r>
              <a:rPr lang="en-GB" noProof="1" smtClean="0"/>
              <a:t>RESTfull</a:t>
            </a:r>
            <a:r>
              <a:rPr lang="en-GB" dirty="0"/>
              <a:t> server-side data sources interaction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 – navigation between pages in the app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</a:t>
            </a:r>
            <a:r>
              <a:rPr lang="en-GB" dirty="0" smtClean="0"/>
              <a:t> /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  <a:r>
              <a:rPr lang="en-GB" noProof="1" smtClean="0"/>
              <a:t> </a:t>
            </a:r>
            <a:r>
              <a:rPr lang="en-GB" dirty="0" smtClean="0"/>
              <a:t>– map URL to routes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</a:t>
            </a:r>
            <a:r>
              <a:rPr lang="en-GB" dirty="0"/>
              <a:t> </a:t>
            </a:r>
            <a:r>
              <a:rPr lang="en-GB" dirty="0" smtClean="0"/>
              <a:t>– promise library for asynchronous execution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lang="en-GB" dirty="0" smtClean="0"/>
              <a:t> </a:t>
            </a:r>
            <a:r>
              <a:rPr lang="en-GB" dirty="0"/>
              <a:t>– handles uncaught exceptions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anchorScroll</a:t>
            </a:r>
            <a:r>
              <a:rPr lang="en-GB" dirty="0"/>
              <a:t> </a:t>
            </a:r>
            <a:r>
              <a:rPr lang="en-GB" dirty="0" smtClean="0"/>
              <a:t>– scrolls to </a:t>
            </a:r>
            <a:r>
              <a:rPr lang="en-GB" dirty="0"/>
              <a:t>the related </a:t>
            </a:r>
            <a:r>
              <a:rPr lang="en-GB" dirty="0" smtClean="0"/>
              <a:t>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2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cacheFactory</a:t>
            </a:r>
            <a:r>
              <a:rPr lang="en-GB" dirty="0" smtClean="0"/>
              <a:t> </a:t>
            </a:r>
            <a:r>
              <a:rPr lang="en-GB" dirty="0"/>
              <a:t>– cache functionality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$compile</a:t>
            </a:r>
            <a:r>
              <a:rPr lang="en-GB" dirty="0"/>
              <a:t> – compiles an HTML string or DOM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GB" dirty="0" smtClean="0"/>
              <a:t> – converts </a:t>
            </a:r>
            <a:r>
              <a:rPr lang="en-GB" noProof="1" smtClean="0"/>
              <a:t>AngularJS</a:t>
            </a:r>
            <a:r>
              <a:rPr lang="en-GB" dirty="0"/>
              <a:t> </a:t>
            </a:r>
            <a:r>
              <a:rPr lang="en-GB" dirty="0" smtClean="0"/>
              <a:t>expression</a:t>
            </a:r>
            <a:r>
              <a:rPr lang="en-GB" dirty="0"/>
              <a:t> into a </a:t>
            </a:r>
            <a:r>
              <a:rPr lang="en-GB" dirty="0" smtClean="0"/>
              <a:t>function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$locale</a:t>
            </a:r>
            <a:r>
              <a:rPr lang="en-GB" dirty="0" smtClean="0"/>
              <a:t> – localization rules </a:t>
            </a:r>
            <a:r>
              <a:rPr lang="en-GB" dirty="0"/>
              <a:t>for various Angular components</a:t>
            </a:r>
            <a:endParaRPr lang="en-GB" dirty="0" smtClean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$timeout</a:t>
            </a:r>
            <a:r>
              <a:rPr lang="en-GB" dirty="0" smtClean="0"/>
              <a:t> – timeout with compiling (like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GB" dirty="0" smtClean="0"/>
              <a:t>)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GB" dirty="0"/>
              <a:t> </a:t>
            </a:r>
            <a:r>
              <a:rPr lang="en-GB" dirty="0" smtClean="0"/>
              <a:t>– formatting data </a:t>
            </a:r>
            <a:r>
              <a:rPr lang="en-GB" dirty="0"/>
              <a:t>displayed to the user</a:t>
            </a:r>
            <a:endParaRPr lang="en-GB" dirty="0" smtClean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$cookieStore</a:t>
            </a:r>
            <a:r>
              <a:rPr lang="en-GB" dirty="0"/>
              <a:t> </a:t>
            </a:r>
            <a:r>
              <a:rPr lang="en-GB" dirty="0" smtClean="0"/>
              <a:t>– cookies wrapper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Services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14" y="1295402"/>
            <a:ext cx="5370599" cy="528179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$interpolate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$log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$rootScope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$window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$document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$rootElement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Built-In Angular Services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34013" y="1295401"/>
            <a:ext cx="5370599" cy="52817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$httpBackend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$controller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467</Words>
  <Application>Microsoft Office PowerPoint</Application>
  <PresentationFormat>Custom</PresentationFormat>
  <Paragraphs>120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AngularJS Services</vt:lpstr>
      <vt:lpstr>Table of Contents</vt:lpstr>
      <vt:lpstr>What is AngularJS Service?</vt:lpstr>
      <vt:lpstr>What is AngularJS Service?</vt:lpstr>
      <vt:lpstr>Why Use Services?</vt:lpstr>
      <vt:lpstr>Built-In Angular Services</vt:lpstr>
      <vt:lpstr>Built-In Angular Services</vt:lpstr>
      <vt:lpstr>Built-In Angular Services (2)</vt:lpstr>
      <vt:lpstr>Other Built-In Angular Services</vt:lpstr>
      <vt:lpstr>Built-In Angular Services</vt:lpstr>
      <vt:lpstr>Creating Custom Services</vt:lpstr>
      <vt:lpstr>Creating Custom Angular Service</vt:lpstr>
      <vt:lpstr>Creating Custom Services</vt:lpstr>
      <vt:lpstr>Summary</vt:lpstr>
      <vt:lpstr>AngularJS Services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Services</dc:title>
  <dc:subject>Software Development Course</dc:subject>
  <dc:creator/>
  <cp:keywords>JavaScript, JS, programming, SoftUni, Software University, programming, software development, software engineering, course, Web development, SPA Applications, AngularJS, Creating and Using Services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2014-12-28T14:43:32Z</dcterms:modified>
  <cp:category>JavaScript, JS, programming, SPA Applications, AngularJS, Creating and Using Services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