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26" r:id="rId5"/>
    <p:sldId id="425" r:id="rId6"/>
    <p:sldId id="427" r:id="rId7"/>
    <p:sldId id="428" r:id="rId8"/>
    <p:sldId id="431" r:id="rId9"/>
    <p:sldId id="429" r:id="rId10"/>
    <p:sldId id="430" r:id="rId11"/>
    <p:sldId id="432" r:id="rId12"/>
    <p:sldId id="437" r:id="rId13"/>
    <p:sldId id="436" r:id="rId14"/>
    <p:sldId id="438" r:id="rId15"/>
    <p:sldId id="439" r:id="rId16"/>
    <p:sldId id="434" r:id="rId17"/>
    <p:sldId id="440" r:id="rId18"/>
    <p:sldId id="435" r:id="rId19"/>
    <p:sldId id="441" r:id="rId20"/>
    <p:sldId id="417" r:id="rId21"/>
    <p:sldId id="424" r:id="rId22"/>
    <p:sldId id="419" r:id="rId23"/>
    <p:sldId id="420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 autoAdjust="0"/>
    <p:restoredTop sz="94533" autoAdjust="0"/>
  </p:normalViewPr>
  <p:slideViewPr>
    <p:cSldViewPr>
      <p:cViewPr varScale="1">
        <p:scale>
          <a:sx n="72" d="100"/>
          <a:sy n="72" d="100"/>
        </p:scale>
        <p:origin x="384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28-12-2014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28-12-2014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2.png"/><Relationship Id="rId3" Type="http://schemas.openxmlformats.org/officeDocument/2006/relationships/hyperlink" Target="https://softuni.bg/courses/spa-applications-angularjs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jpeg"/><Relationship Id="rId15" Type="http://schemas.openxmlformats.org/officeDocument/2006/relationships/image" Target="../media/image23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softwaregroup-b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5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AngularJS Routing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05000"/>
            <a:ext cx="7915741" cy="12118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Routes, Route Parameters, Templates, Location, Navigation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0501" y="3581399"/>
            <a:ext cx="7475051" cy="243164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0012" y="3187565"/>
            <a:ext cx="1219200" cy="13074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5289503"/>
            <a:ext cx="10568728" cy="958897"/>
          </a:xfrm>
        </p:spPr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84" y="1707662"/>
            <a:ext cx="6911128" cy="324533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052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 smtClean="0"/>
              <a:t>Pass news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sz="3200" dirty="0" smtClean="0"/>
              <a:t> as URL parameter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3200" dirty="0" smtClean="0"/>
              <a:t>Add route for the page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32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 smtClean="0"/>
              <a:t>Read </a:t>
            </a:r>
            <a:r>
              <a:rPr lang="en-GB" sz="3200" dirty="0" smtClean="0"/>
              <a:t>the parameters through the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routeParams</a:t>
            </a:r>
            <a:r>
              <a:rPr lang="en-GB" sz="3200" noProof="1" smtClean="0"/>
              <a:t> </a:t>
            </a:r>
            <a:r>
              <a:rPr lang="en-GB" sz="3200" dirty="0" smtClean="0"/>
              <a:t>service</a:t>
            </a:r>
            <a:endParaRPr lang="en-GB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1679204"/>
            <a:ext cx="1051877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http://localhost:8080/#/news/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6" y="2877120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$routeProvider.when('#/news/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:newsId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templateUrl: 'templates/news-details.html',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controller: 'NewsDetailsController'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3436" y="505752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app.controller('NewsDetailsController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function($scope,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$routeParams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newsData)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$scope.news = newsData.getNewsById(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$routeParams.newsId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84" y="4797288"/>
            <a:ext cx="9349528" cy="896800"/>
          </a:xfrm>
        </p:spPr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84" y="1240405"/>
            <a:ext cx="6911128" cy="324533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953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URL: </a:t>
            </a:r>
          </a:p>
          <a:p>
            <a:pPr>
              <a:spcBef>
                <a:spcPts val="0"/>
              </a:spcBef>
            </a:pPr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3000" dirty="0" smtClean="0"/>
              <a:t> can access all parameters</a:t>
            </a:r>
          </a:p>
          <a:p>
            <a:endParaRPr lang="en-GB" sz="3000" dirty="0"/>
          </a:p>
          <a:p>
            <a:endParaRPr lang="en-GB" sz="3000" dirty="0" smtClean="0"/>
          </a:p>
          <a:p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pathParams</a:t>
            </a:r>
            <a:r>
              <a:rPr lang="en-GB" sz="3000" dirty="0" smtClean="0"/>
              <a:t> only includes the parameters that are part of the route</a:t>
            </a:r>
          </a:p>
          <a:p>
            <a:endParaRPr lang="en-GB" sz="3000" dirty="0"/>
          </a:p>
          <a:p>
            <a:endParaRPr lang="en-GB" sz="3000" dirty="0" smtClean="0"/>
          </a:p>
          <a:p>
            <a:pPr>
              <a:spcBef>
                <a:spcPts val="0"/>
              </a:spcBef>
            </a:pPr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en-GB" sz="3000" dirty="0" smtClean="0"/>
              <a:t> reloads the page without reloading entire application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the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$route</a:t>
            </a:r>
            <a:r>
              <a:rPr lang="en-GB" dirty="0"/>
              <a:t> </a:t>
            </a:r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1231415"/>
            <a:ext cx="96377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http://localhost:8080/news/2?page=12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524" y="23946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$route.current.params.newsId;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25524" y="425394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$route.current.pathParams.newsId;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25524" y="30042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$route.current.params.page; 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5524" y="4899193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$route.current.pathParams.page;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25524" y="6096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$route.reload();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0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0684" y="4800600"/>
            <a:ext cx="9654328" cy="820600"/>
          </a:xfrm>
        </p:spPr>
        <p:txBody>
          <a:bodyPr/>
          <a:lstStyle/>
          <a:p>
            <a:r>
              <a:rPr lang="en-GB" dirty="0" smtClean="0"/>
              <a:t>Using </a:t>
            </a:r>
            <a:r>
              <a:rPr lang="en-GB" dirty="0" smtClean="0"/>
              <a:t>the $route </a:t>
            </a:r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98612" y="5684735"/>
            <a:ext cx="8938472" cy="692873"/>
          </a:xfrm>
        </p:spPr>
        <p:txBody>
          <a:bodyPr/>
          <a:lstStyle/>
          <a:p>
            <a:r>
              <a:rPr lang="en-GB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10" y="1295400"/>
            <a:ext cx="8067675" cy="31813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186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Inject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$locationProvider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in config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Enable HTML5 Routing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Remove hashes (e.g.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GB" dirty="0" smtClean="0"/>
              <a:t>) from menu links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You have HTML5 Routing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Enable HTML5 Routing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5524" y="2667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$locationProvider.html5Mode(true);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524" y="4038600"/>
            <a:ext cx="445928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#/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news"&gt;News&lt;/a&gt;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04099" y="4038600"/>
            <a:ext cx="445928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href="news"&gt;News&lt;/a&gt;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675355" y="4101559"/>
            <a:ext cx="838200" cy="298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25524" y="5352512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5524" y="60522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http://localhost:8080/news/1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5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Enable HTML5 Routing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60" y="1219200"/>
            <a:ext cx="8486775" cy="3429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75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 service:</a:t>
            </a:r>
          </a:p>
          <a:p>
            <a:pPr lvl="1"/>
            <a:endParaRPr lang="en-GB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absUrl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 smtClean="0"/>
              <a:t>http://localhost:8080/news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protocol()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 smtClean="0"/>
              <a:t>http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 smtClean="0"/>
              <a:t>8080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 smtClean="0"/>
              <a:t>localhost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 smtClean="0"/>
              <a:t>/news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 smtClean="0"/>
              <a:t>/news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Inspecting </a:t>
            </a:r>
            <a:r>
              <a:rPr lang="en-GB" dirty="0" smtClean="0"/>
              <a:t>URL </a:t>
            </a:r>
            <a:r>
              <a:rPr lang="en-GB" dirty="0" smtClean="0"/>
              <a:t>Parts with $location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5524" y="1905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$location Service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84" y="1219200"/>
            <a:ext cx="8282728" cy="34170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099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Which service do you use to create routes?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$routeProvider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service do you use to access the route </a:t>
            </a:r>
            <a:br>
              <a:rPr lang="en-US" sz="3000" dirty="0" smtClean="0"/>
            </a:br>
            <a:r>
              <a:rPr lang="en-US" sz="3000" dirty="0" smtClean="0"/>
              <a:t>parameters?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do you enable HTML5 routing?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$locationProvider.html5Mode(true);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What is Routing in SPA?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What is Template?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Create and Navigate Routes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Working with Route Parameters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Enabling HTML5 Routing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Inspect URL Parts</a:t>
            </a:r>
            <a:endParaRPr lang="en-US" sz="3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432344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290" y="3917886"/>
            <a:ext cx="2173242" cy="23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noProof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Routing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9684" y="4724400"/>
            <a:ext cx="10416328" cy="820600"/>
          </a:xfrm>
        </p:spPr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are </a:t>
            </a:r>
            <a:r>
              <a:rPr lang="en-GB" dirty="0" smtClean="0"/>
              <a:t>Routing and Templates?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63892" y="5602568"/>
            <a:ext cx="9207912" cy="719034"/>
          </a:xfrm>
        </p:spPr>
        <p:txBody>
          <a:bodyPr/>
          <a:lstStyle/>
          <a:p>
            <a:r>
              <a:rPr lang="en-GB" dirty="0" smtClean="0"/>
              <a:t>Routes and Templates in SPA</a:t>
            </a:r>
            <a:endParaRPr lang="en-GB" dirty="0"/>
          </a:p>
        </p:txBody>
      </p:sp>
      <p:pic>
        <p:nvPicPr>
          <p:cNvPr id="1026" name="Picture 2" descr="http://scotch.io/wp-content/uploads/2013/11/angular-rou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84" y="1371600"/>
            <a:ext cx="7520728" cy="313796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30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GB" sz="3800" dirty="0" smtClean="0"/>
              <a:t> in SPA == mapping certain URL to certain page</a:t>
            </a:r>
          </a:p>
          <a:p>
            <a:pPr lvl="1"/>
            <a:r>
              <a:rPr lang="en-GB" sz="3600" dirty="0" smtClean="0"/>
              <a:t>E.g.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#/user/orders</a:t>
            </a:r>
            <a:r>
              <a:rPr lang="en-GB" sz="3600" dirty="0" smtClean="0"/>
              <a:t> </a:t>
            </a:r>
            <a:r>
              <a:rPr lang="en-GB" sz="3600" dirty="0" smtClean="0">
                <a:sym typeface="Wingdings" panose="05000000000000000000" pitchFamily="2" charset="2"/>
              </a:rPr>
              <a:t> shows user's orders,</a:t>
            </a:r>
            <a:br>
              <a:rPr lang="en-GB" sz="3600" dirty="0" smtClean="0">
                <a:sym typeface="Wingdings" panose="05000000000000000000" pitchFamily="2" charset="2"/>
              </a:rPr>
            </a:b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#/login</a:t>
            </a:r>
            <a:r>
              <a:rPr lang="en-GB" sz="3600" dirty="0" smtClean="0"/>
              <a:t> </a:t>
            </a:r>
            <a:r>
              <a:rPr lang="en-GB" sz="3600" dirty="0">
                <a:sym typeface="Wingdings" panose="05000000000000000000" pitchFamily="2" charset="2"/>
              </a:rPr>
              <a:t> shows </a:t>
            </a:r>
            <a:r>
              <a:rPr lang="en-GB" sz="3600" dirty="0" smtClean="0">
                <a:sym typeface="Wingdings" panose="05000000000000000000" pitchFamily="2" charset="2"/>
              </a:rPr>
              <a:t>the app login form</a:t>
            </a:r>
          </a:p>
          <a:p>
            <a:pPr lvl="1"/>
            <a:r>
              <a:rPr lang="en-GB" sz="3600" dirty="0"/>
              <a:t>Provides history</a:t>
            </a:r>
            <a:r>
              <a:rPr lang="bg-BG" sz="3600" dirty="0"/>
              <a:t>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[Back]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[Forward]</a:t>
            </a:r>
            <a:r>
              <a:rPr lang="en-US" sz="3600" dirty="0"/>
              <a:t> browser buttons)</a:t>
            </a:r>
            <a:endParaRPr lang="en-GB" sz="3600" dirty="0"/>
          </a:p>
          <a:p>
            <a:pPr lvl="1"/>
            <a:r>
              <a:rPr lang="en-GB" sz="3600" dirty="0"/>
              <a:t>Descriptive URLs for the end </a:t>
            </a:r>
            <a:r>
              <a:rPr lang="en-GB" sz="3600" dirty="0" smtClean="0"/>
              <a:t>user</a:t>
            </a:r>
            <a:endParaRPr lang="en-GB" sz="3600" dirty="0" smtClean="0"/>
          </a:p>
          <a:p>
            <a:r>
              <a:rPr lang="en-GB" sz="3800" dirty="0" smtClean="0"/>
              <a:t>Routing in Angular maps application paths to certain controllers + partial views (templates)</a:t>
            </a:r>
          </a:p>
          <a:p>
            <a:endParaRPr lang="en-GB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Routing in SPA?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80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GB" sz="3800" dirty="0" smtClean="0"/>
              <a:t> == HTML fragments stored </a:t>
            </a:r>
            <a:r>
              <a:rPr lang="en-GB" sz="3800" dirty="0" smtClean="0"/>
              <a:t>as </a:t>
            </a:r>
            <a:r>
              <a:rPr lang="en-GB" sz="3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.html</a:t>
            </a:r>
            <a:r>
              <a:rPr lang="en-GB" sz="3800" dirty="0" smtClean="0"/>
              <a:t> files</a:t>
            </a:r>
            <a:endParaRPr lang="en-GB" sz="3800" dirty="0" smtClean="0"/>
          </a:p>
          <a:p>
            <a:pPr lvl="1"/>
            <a:r>
              <a:rPr lang="en-GB" sz="3600" dirty="0" smtClean="0"/>
              <a:t>E.g. a HTML template for listing customer orders in a table</a:t>
            </a:r>
            <a:endParaRPr lang="en-GB" sz="3600" dirty="0" smtClean="0"/>
          </a:p>
          <a:p>
            <a:pPr lvl="1"/>
            <a:r>
              <a:rPr lang="en-GB" sz="3600" dirty="0" smtClean="0"/>
              <a:t>Contain part of the web </a:t>
            </a:r>
            <a:r>
              <a:rPr lang="en-GB" sz="3600" dirty="0" smtClean="0"/>
              <a:t>page (a partial view)</a:t>
            </a:r>
          </a:p>
          <a:p>
            <a:pPr lvl="2"/>
            <a:r>
              <a:rPr lang="en-GB" sz="3400" dirty="0" smtClean="0"/>
              <a:t>Usually bound to data stored in the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cope</a:t>
            </a:r>
            <a:endParaRPr lang="en-GB" sz="34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3600" dirty="0" smtClean="0"/>
              <a:t>Usually are rendered through AJAX</a:t>
            </a:r>
          </a:p>
          <a:p>
            <a:pPr lvl="1"/>
            <a:r>
              <a:rPr lang="en-GB" sz="3600" dirty="0" smtClean="0"/>
              <a:t>Rendered somewhere in the </a:t>
            </a:r>
            <a:r>
              <a:rPr lang="en-GB" sz="3600" dirty="0" smtClean="0"/>
              <a:t>DOM</a:t>
            </a:r>
          </a:p>
          <a:p>
            <a:pPr lvl="2"/>
            <a:r>
              <a:rPr lang="en-GB" sz="3400" dirty="0" smtClean="0"/>
              <a:t>Typically in the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ng-view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GB" sz="3400" dirty="0" smtClean="0"/>
              <a:t> element</a:t>
            </a:r>
            <a:endParaRPr lang="en-GB" sz="34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Template?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2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724400"/>
            <a:ext cx="8938472" cy="820600"/>
          </a:xfrm>
        </p:spPr>
        <p:txBody>
          <a:bodyPr/>
          <a:lstStyle/>
          <a:p>
            <a:r>
              <a:rPr lang="en-GB" dirty="0" smtClean="0"/>
              <a:t>Creating </a:t>
            </a:r>
            <a:r>
              <a:rPr lang="en-GB" dirty="0" smtClean="0"/>
              <a:t>Routes in </a:t>
            </a:r>
            <a:r>
              <a:rPr lang="en-GB" noProof="1" smtClean="0"/>
              <a:t>AngularJS</a:t>
            </a:r>
            <a:endParaRPr lang="en-GB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559339"/>
            <a:ext cx="8938472" cy="688256"/>
          </a:xfrm>
        </p:spPr>
        <p:txBody>
          <a:bodyPr/>
          <a:lstStyle/>
          <a:p>
            <a:r>
              <a:rPr lang="en-GB" dirty="0" smtClean="0"/>
              <a:t>Routes, Templates and Controllers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27" y="1510638"/>
            <a:ext cx="8573094" cy="27888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20" y="620766"/>
            <a:ext cx="1689522" cy="1811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44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Create default page for your </a:t>
            </a:r>
            <a:r>
              <a:rPr lang="en-GB" sz="3200" dirty="0" smtClean="0"/>
              <a:t>module (e.g.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GB" sz="3200" dirty="0" smtClean="0"/>
              <a:t>)</a:t>
            </a:r>
            <a:endParaRPr lang="en-GB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Include all </a:t>
            </a:r>
            <a:r>
              <a:rPr lang="en-GB" sz="3200" dirty="0" smtClean="0"/>
              <a:t>scripts (e.g</a:t>
            </a:r>
            <a:r>
              <a:rPr lang="en-GB" sz="3200" dirty="0"/>
              <a:t>.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angular.js</a:t>
            </a:r>
            <a:r>
              <a:rPr lang="en-GB" sz="3200" dirty="0"/>
              <a:t>,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angular-route.js</a:t>
            </a:r>
            <a:r>
              <a:rPr lang="en-GB" sz="3200" dirty="0" smtClean="0"/>
              <a:t>, …</a:t>
            </a:r>
            <a:r>
              <a:rPr lang="en-GB" sz="3200" dirty="0" smtClean="0"/>
              <a:t>)</a:t>
            </a:r>
            <a:endParaRPr lang="en-GB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cs typeface="Consolas" panose="020B0609020204030204" pitchFamily="49" charset="0"/>
              </a:rPr>
              <a:t>Create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&lt;ng-view&gt;</a:t>
            </a:r>
            <a:r>
              <a:rPr lang="en-GB" sz="3200" dirty="0" smtClean="0">
                <a:cs typeface="Consolas" panose="020B0609020204030204" pitchFamily="49" charset="0"/>
              </a:rPr>
              <a:t> </a:t>
            </a:r>
            <a:r>
              <a:rPr lang="en-GB" sz="3200" dirty="0" smtClean="0">
                <a:cs typeface="Consolas" panose="020B0609020204030204" pitchFamily="49" charset="0"/>
              </a:rPr>
              <a:t>directive inside your default </a:t>
            </a:r>
            <a:r>
              <a:rPr lang="en-GB" sz="3200" dirty="0" smtClean="0">
                <a:cs typeface="Consolas" panose="020B0609020204030204" pitchFamily="49" charset="0"/>
              </a:rPr>
              <a:t>page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cs typeface="Consolas" panose="020B0609020204030204" pitchFamily="49" charset="0"/>
              </a:rPr>
              <a:t>Create a template (e.g.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templates/news.html</a:t>
            </a:r>
            <a:r>
              <a:rPr lang="en-GB" sz="3200" dirty="0" smtClean="0">
                <a:cs typeface="Consolas" panose="020B0609020204030204" pitchFamily="49" charset="0"/>
              </a:rPr>
              <a:t>) </a:t>
            </a:r>
            <a:endParaRPr lang="en-GB" sz="3200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</a:t>
            </a:r>
            <a:r>
              <a:rPr lang="en-GB" dirty="0" smtClean="0"/>
              <a:t>Routes in Angular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63724" y="3124200"/>
            <a:ext cx="8458200" cy="2796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&lt;a href="#/"&gt;Home&lt;/a&gt;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href="#/news"&gt;News&lt;/a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ng-view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partial views will be rendered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ng-view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Include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angular-route.js</a:t>
            </a:r>
            <a:r>
              <a:rPr lang="en-GB" sz="3200" dirty="0" smtClean="0">
                <a:cs typeface="Consolas" panose="020B0609020204030204" pitchFamily="49" charset="0"/>
              </a:rPr>
              <a:t> </a:t>
            </a:r>
            <a:r>
              <a:rPr lang="en-GB" sz="3200" dirty="0" smtClean="0">
                <a:cs typeface="Consolas" panose="020B0609020204030204" pitchFamily="49" charset="0"/>
              </a:rPr>
              <a:t>module</a:t>
            </a:r>
            <a:endParaRPr lang="en-GB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Add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lang="en-GB" sz="3200" dirty="0" smtClean="0"/>
              <a:t> dependency for your module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Add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GB" sz="3200" dirty="0" smtClean="0"/>
              <a:t> and use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$routeProvider</a:t>
            </a:r>
            <a:r>
              <a:rPr lang="en-GB" sz="3200" dirty="0" smtClean="0"/>
              <a:t> to define your routes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</a:t>
            </a:r>
            <a:r>
              <a:rPr lang="en-GB" dirty="0" smtClean="0"/>
              <a:t>Routes </a:t>
            </a:r>
            <a:r>
              <a:rPr lang="en-GB" smtClean="0"/>
              <a:t>in Angular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4812" y="3276600"/>
            <a:ext cx="8458200" cy="3185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app = angular.module('app', ['ngRoute'])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.config(function($routeProvider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3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$routeProvider.when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('/news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templateUrl: 'templates/news.html',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controller: 'NewsController'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$routeProvider.otherwise({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redirectTo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'/' });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5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4800600"/>
            <a:ext cx="8938472" cy="820600"/>
          </a:xfrm>
        </p:spPr>
        <p:txBody>
          <a:bodyPr/>
          <a:lstStyle/>
          <a:p>
            <a:r>
              <a:rPr lang="en-GB" dirty="0" smtClean="0"/>
              <a:t>Creating </a:t>
            </a:r>
            <a:r>
              <a:rPr lang="en-GB" dirty="0" smtClean="0"/>
              <a:t>Route</a:t>
            </a:r>
            <a:r>
              <a:rPr lang="en-US" dirty="0" smtClean="0"/>
              <a:t>s in Angular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99340" y="5715000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27" y="1510638"/>
            <a:ext cx="8573094" cy="27888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20" y="620766"/>
            <a:ext cx="1689522" cy="1811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8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785</Words>
  <Application>Microsoft Office PowerPoint</Application>
  <PresentationFormat>Custom</PresentationFormat>
  <Paragraphs>173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AngularJS Routing</vt:lpstr>
      <vt:lpstr>Table of Contents</vt:lpstr>
      <vt:lpstr>What are Routing and Templates?</vt:lpstr>
      <vt:lpstr>What is Routing in SPA?</vt:lpstr>
      <vt:lpstr>What is Template?</vt:lpstr>
      <vt:lpstr>Creating Routes in AngularJS</vt:lpstr>
      <vt:lpstr>Creating Routes in Angular</vt:lpstr>
      <vt:lpstr>Creating Routes in Angular (2)</vt:lpstr>
      <vt:lpstr>Creating Routes in Angular</vt:lpstr>
      <vt:lpstr>Working with Route Parameters</vt:lpstr>
      <vt:lpstr>Working with Route Parameters</vt:lpstr>
      <vt:lpstr>Working with Route Parameters</vt:lpstr>
      <vt:lpstr>Using the $route Service</vt:lpstr>
      <vt:lpstr>Using the $route Service</vt:lpstr>
      <vt:lpstr>Enable HTML5 Routing</vt:lpstr>
      <vt:lpstr>Enable HTML5 Routing</vt:lpstr>
      <vt:lpstr>Inspecting URL Parts with $location</vt:lpstr>
      <vt:lpstr>Using $location Service</vt:lpstr>
      <vt:lpstr>Summary</vt:lpstr>
      <vt:lpstr>AngularJS Routing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in AngularJS</dc:title>
  <dc:subject>Software Development Course</dc:subject>
  <dc:creator/>
  <cp:keywords>JavaScript, JS, programming, SoftUni, Software University, programming, software development, software engineering, course, Web development, SPA Applications, AngularJS, routing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2014-12-28T15:52:07Z</dcterms:modified>
  <cp:category>JavaScript, JS, programming, SPA Applications, AngularJS, routing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