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7559675" cx="10080625"/>
  <p:notesSz cx="7559675" cy="10691800"/>
  <p:embeddedFontLst>
    <p:embeddedFont>
      <p:font typeface="Source Sans Pr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SourceSansPro-boldItalic.fntdata"/><Relationship Id="rId83" Type="http://schemas.openxmlformats.org/officeDocument/2006/relationships/font" Target="fonts/SourceSansPro-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font" Target="fonts/SourceSansPro-bold.fntdata"/><Relationship Id="rId81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20000" y="1823759"/>
            <a:ext cx="8100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620000" y="1823759"/>
            <a:ext cx="81000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620000" y="4114080"/>
            <a:ext cx="81000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620000" y="1823759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770439" y="1823759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5770439" y="4114080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1620000" y="4114080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620000" y="1823759"/>
            <a:ext cx="8100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1620000" y="1823759"/>
            <a:ext cx="8100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2480" y="1823400"/>
            <a:ext cx="5495100" cy="4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2480" y="1823400"/>
            <a:ext cx="5495100" cy="43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620000" y="1823759"/>
            <a:ext cx="8100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620000" y="1823759"/>
            <a:ext cx="8100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620000" y="1823759"/>
            <a:ext cx="3952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5770439" y="1823759"/>
            <a:ext cx="3952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x="1620000" y="288000"/>
            <a:ext cx="8100000" cy="57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620000" y="1823759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1620000" y="4114080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5770439" y="1823759"/>
            <a:ext cx="3952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620000" y="1823759"/>
            <a:ext cx="8100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620000" y="1823759"/>
            <a:ext cx="3952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5770439" y="1823759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5770439" y="4114080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20000" y="1823759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5770439" y="1823759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1620000" y="4114080"/>
            <a:ext cx="81000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620000" y="1823759"/>
            <a:ext cx="81000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620000" y="4114080"/>
            <a:ext cx="81000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620000" y="1823759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5770439" y="1823759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5770439" y="4114080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4" type="body"/>
          </p:nvPr>
        </p:nvSpPr>
        <p:spPr>
          <a:xfrm>
            <a:off x="1620000" y="4114080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620000" y="1823759"/>
            <a:ext cx="8100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1620000" y="1823759"/>
            <a:ext cx="8100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2480" y="1823400"/>
            <a:ext cx="5495100" cy="4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2480" y="1823400"/>
            <a:ext cx="5495100" cy="43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620000" y="1823759"/>
            <a:ext cx="3952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5770439" y="1823759"/>
            <a:ext cx="3952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x="1620000" y="288000"/>
            <a:ext cx="8100000" cy="57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620000" y="1823759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1620000" y="4114080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5770439" y="1823759"/>
            <a:ext cx="3952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620000" y="1823759"/>
            <a:ext cx="3952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5770439" y="1823759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770439" y="4114080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620000" y="1823759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770439" y="1823759"/>
            <a:ext cx="39525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1620000" y="4114080"/>
            <a:ext cx="81000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857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1620000" y="288000"/>
            <a:ext cx="810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620000" y="1823759"/>
            <a:ext cx="81000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1584000" y="6886439"/>
            <a:ext cx="2348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987000" y="6886439"/>
            <a:ext cx="3195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227000" y="6886439"/>
            <a:ext cx="2348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IN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hyperlink" Target="mailto:nikhilklk@gmail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ython.org/download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322200" y="4356719"/>
            <a:ext cx="9359999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IN" sz="44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101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200" y="1158120"/>
            <a:ext cx="7726680" cy="260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Shell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 interactive environment to write code.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Statements executed as you type them.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Extremely useful for learning, testing and debugging.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936000" y="40788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44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dive into the shell!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80" y="3888000"/>
            <a:ext cx="6432120" cy="34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0160" y="1442159"/>
            <a:ext cx="2445840" cy="244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word about python syntax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Semicolons not necessary.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Parenthesis are sometimes optional.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Indentation: It matters!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1620000" y="316800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44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Statements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60000" y="1980000"/>
            <a:ext cx="9359999" cy="4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‘Single quoted string’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10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10+2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10 == 10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10 == 11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10,20,’something else’,30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‘String formatting is %s’%(‘fun’)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‘%d %s %d’%(10,’is less than’,20)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“””This is Python’s “Beauty”, isn’t it? “””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Input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16000" y="1944000"/>
            <a:ext cx="9503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raw_input is used to get user input from command line.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‘Enter your name:’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 = raw_input()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 = raw_input(‘enter your name:’)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‘Hello %s’%(name)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60000" y="1800000"/>
            <a:ext cx="89280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data type defined while declaration.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10;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variable can change data types.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10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‘hello’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find type of any object: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10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type(a)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Exercise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Display a welcome message: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i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</a:t>
            </a:r>
            <a:r>
              <a:rPr b="1" i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Hello user, welcome to the Chat Application!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Ask for user input and store it in a variable named </a:t>
            </a:r>
            <a:r>
              <a:rPr b="1" i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message</a:t>
            </a: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At the time of input,the user should get the message “</a:t>
            </a:r>
            <a:r>
              <a:rPr b="1" i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Me:</a:t>
            </a: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Solution: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“</a:t>
            </a:r>
            <a:r>
              <a:rPr b="1" i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Hello user, welcome to the Chat Application!”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message = raw_input('Me: ')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Operators and Expressions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60000" y="2232000"/>
            <a:ext cx="9144000" cy="52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04059" lvl="0" marL="4320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Noto Sans Symbols"/>
              <a:buChar char="●"/>
            </a:pPr>
            <a:r>
              <a:rPr b="1" lang="en-IN" sz="26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Operators are kind of “overloaded” by default.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a,b = 5,10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a+b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 = ‘hey’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 = ‘there’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c+d</a:t>
            </a:r>
          </a:p>
          <a:p>
            <a:pPr indent="-404059" lvl="0" marL="4320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Noto Sans Symbols"/>
              <a:buChar char="●"/>
            </a:pPr>
            <a:r>
              <a:rPr b="1" lang="en-IN" sz="26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Incorrect way: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10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 = ‘ string’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a+b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OOPS! Different data types cannot be added!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620000" y="316800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IN" sz="44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Exercise Time!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 a program to swap two numbers.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60000" y="1980000"/>
            <a:ext cx="4608000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Traditional, Non Pythonic Way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10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 = 20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 = 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B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 = C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285880" y="1971359"/>
            <a:ext cx="4608000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200" strike="noStrike">
                <a:solidFill>
                  <a:srgbClr val="00C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Pythonic Way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2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200" strike="noStrike">
                <a:solidFill>
                  <a:srgbClr val="00C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10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200" strike="noStrike">
                <a:solidFill>
                  <a:srgbClr val="00C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 = 20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200" strike="noStrike">
                <a:solidFill>
                  <a:srgbClr val="00C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A,B = B,A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Exercise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username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Store it in a variable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Display ‘Hello username’. Replace username with the entered name.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 = raw_input(‘Enter username’)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‘Hello’,name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Built-ins to make your life simple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= sum( [1,2,3,4,5] 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 = ( 4,1,3,2 )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 = sorted(Y)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 math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 = math.factorial(100)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Awesome, isn’t it!!!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Operators and Expressions (cont.)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a,b,c,d = 10,5,4,3.0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 + b / c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float (b)/a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(a+b)/c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d/c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 + b * c / 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</a:t>
            </a: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Comments begin with a ‘#’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#print “You cant see me!”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 Manipulation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string may be single quoted, double quoted or triple quoted.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use backslash characters: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'Here\'s a string'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Format specifiers may be used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a,b = ‘hello’,’audience’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 = ‘%s %s!’%(a,b)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a+b+’!’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Accessing characters in String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myString = ‘A slow brown python jumps over a lazy dog’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myString[5] #will output w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myString[10:20]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myString[2:]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myString[-3]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myString[-3:]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Extended Slicing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 is: listName[start:end:step]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naturalNum = [1,2,3,4,5,6]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naturalNum[::2] #outputs [1,3,5]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naturalNum[1,5,3] #outputs [2,5]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use it to reverse a list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naturalNum = [5,1,2,4,4]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naturalNum[::-1]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learn further...but on one condition!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Conditional (If-else) statements are used just like any other language.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height = 10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height &gt; 100: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‘I am too big’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‘I am too small’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noOfPotatoes = 10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noOfPotatoes % 10 == 0: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‘We can divide potatoes equally among ten people’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‘We cannot divide potatoes equally.’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360000" y="346319"/>
            <a:ext cx="9359999" cy="86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we doing here?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399" lvl="0" marL="431999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 basics of Python.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peek into the power it holds.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small and simple application.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if??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91359" lvl="0" marL="4320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Noto Sans Symbols"/>
              <a:buChar char="●"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If-else-if construct can be used by keywords if and elif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myNum = 10,yourNum = 20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myNum &gt; yourNum: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‘I Win!’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elif myNum == yourNum: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‘Tie! Let’s have another match!’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‘You Win! Well played’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1359" lvl="0" marL="4320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Noto Sans Symbols"/>
              <a:buChar char="●"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use composite expressions using “and”,”or”,”not”: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10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 = 20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a == 10 and b == 20: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‘Correct values’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Exercise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message from user.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message is equal to ‘\q’, output ‘I quit, goodbye!’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message = raw_input(‘Me: ’)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message == ‘\q’: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‘I quit, goodbye!’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620000" y="316800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44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Indentation: Is it really necessary?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and Indentation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60000" y="1980000"/>
            <a:ext cx="90000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does NOT use curly braces like other programing languages.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to determine a block of code then? O_o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2C3E50"/>
              </a:buClr>
              <a:buSzPct val="75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Indentation!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368000" y="590400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288000" y="4176000"/>
            <a:ext cx="2879999" cy="24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F3333"/>
              </a:buClr>
              <a:buSzPct val="100000"/>
              <a:buFont typeface="Arial"/>
              <a:buChar char="●"/>
            </a:pPr>
            <a:r>
              <a:rPr b="0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Incorrect: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def foo(bar):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IN" sz="24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print ‘hello’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i="0" lang="en-IN" sz="24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print bar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3312000" y="4213800"/>
            <a:ext cx="2664000" cy="19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F3333"/>
              </a:buClr>
              <a:buSzPct val="100000"/>
              <a:buFont typeface="Source Sans Pro"/>
              <a:buChar char="●"/>
            </a:pPr>
            <a:r>
              <a:rPr b="0" lang="en-IN" sz="24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Incorrect: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lang="en-IN" sz="24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 foo(bar):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print ‘hello’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print bar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552000" y="4248000"/>
            <a:ext cx="25920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00CC33"/>
              </a:buClr>
              <a:buSzPct val="100000"/>
              <a:buFont typeface="Source Sans Pro"/>
              <a:buChar char="●"/>
            </a:pPr>
            <a:r>
              <a:rPr b="0" lang="en-IN" sz="2400" strike="noStrike">
                <a:solidFill>
                  <a:srgbClr val="00CC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Correct: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lang="en-IN" sz="2400" strike="noStrike">
                <a:solidFill>
                  <a:srgbClr val="00CC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 foo(bar):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lang="en-IN" sz="2400" strike="noStrike">
                <a:solidFill>
                  <a:srgbClr val="00CC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‘hello’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0" lang="en-IN" sz="2400" strike="noStrike">
                <a:solidFill>
                  <a:srgbClr val="00CC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bar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Indenting practices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people use four spaces or one tab for indentation, but you can use any number of spaces.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sure that same scheme is followed throughout the code.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WARNING!!!</a:t>
            </a:r>
          </a:p>
          <a:p>
            <a:pPr indent="-330399" lvl="0" marL="431999" rtl="0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Don’t drink and drive !</a:t>
            </a:r>
          </a:p>
          <a:p>
            <a:pPr indent="-330399" lvl="0" marL="431999" rtl="0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Don’t mix spaces and tabs!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Exercise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username.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username is ‘nikhil’, output ‘You win’.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Else, input diceRoll.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diceRoll is an even number, output ‘You got an even value’.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Else, output ‘You got an odd value’.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name=raw_input(‘Enter username ’)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name == ‘nikhil’: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‘You win’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diceRoll = raw_input(‘Enter diceRoll value ’)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diceRoll % 2 == 0: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print ‘You got an even value’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else: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print ‘You got an odd value’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1620000" y="316800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44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Lists, Tuples and Dictionaries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Say goodbye to arrays, and hi to lists!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399" lvl="0" marL="431999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list is similar to an array.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[ 1,2,4,5,3,9]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can have heterogenous values.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student = [64,’nikhil’,9.27]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Accessing values in a list: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student[1] #Will output: nikhil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 dimensional lists: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matrix = [ [1,2,3],[4,5,6],[7,8,9] 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matrix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360000" y="346319"/>
            <a:ext cx="93600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Python</a:t>
            </a:r>
            <a:r>
              <a:rPr b="1" i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399" lvl="0" marL="431999" rtl="0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easy to learn.</a:t>
            </a:r>
          </a:p>
          <a:p>
            <a:pPr indent="-330399" lvl="0" marL="431999" rtl="0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easy to code.</a:t>
            </a:r>
          </a:p>
          <a:p>
            <a:pPr indent="-330399" lvl="0" marL="431999" rtl="0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lot of libraries available, which makes it powerful.</a:t>
            </a:r>
          </a:p>
          <a:p>
            <a:pPr indent="-330399" lvl="0" marL="431999" rtl="0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Source : Can contribute your own code.</a:t>
            </a:r>
          </a:p>
          <a:p>
            <a:pPr indent="-330399" lvl="0" marL="431999" rtl="0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Great user base: Can get support very easily.</a:t>
            </a:r>
          </a:p>
          <a:p>
            <a:pPr indent="-330399" lvl="0" marL="431999" rtl="0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Provides an Interactive Shell.</a:t>
            </a:r>
          </a:p>
          <a:p>
            <a:pPr indent="-330399" lvl="0" marL="431999" rtl="0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the future.</a:t>
            </a:r>
          </a:p>
          <a:p>
            <a:pPr indent="-330399" lvl="0" marL="431999" rtl="0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used everywhere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1620000" y="316800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44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lang="en-IN" sz="44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lang="en-IN" sz="44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loop... FOR a WHILE!!!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Iterating over a list using for loop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for loop can be used in two ways in python: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504000" y="3384000"/>
            <a:ext cx="3095999" cy="24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Non pythonic Way: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basket = [ 10,4,3,7 ]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i=0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for i &lt; len(basket):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   print basket[i]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   i += 1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5184000" y="3445919"/>
            <a:ext cx="3240000" cy="217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IN" sz="2400" strike="noStrike">
                <a:solidFill>
                  <a:srgbClr val="00CC33"/>
                </a:solidFill>
                <a:latin typeface="Arial"/>
                <a:ea typeface="Arial"/>
                <a:cs typeface="Arial"/>
                <a:sym typeface="Arial"/>
              </a:rPr>
              <a:t>Pythonic Way: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IN" sz="2400" strike="noStrike">
                <a:solidFill>
                  <a:srgbClr val="00CC33"/>
                </a:solidFill>
                <a:latin typeface="Arial"/>
                <a:ea typeface="Arial"/>
                <a:cs typeface="Arial"/>
                <a:sym typeface="Arial"/>
              </a:rPr>
              <a:t>basket = [ 10,4,3,7 ]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IN" sz="2400" strike="noStrike">
                <a:solidFill>
                  <a:srgbClr val="00CC33"/>
                </a:solidFill>
                <a:latin typeface="Arial"/>
                <a:ea typeface="Arial"/>
                <a:cs typeface="Arial"/>
                <a:sym typeface="Arial"/>
              </a:rPr>
              <a:t>for item in basket: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IN" sz="2400" strike="noStrike">
                <a:solidFill>
                  <a:srgbClr val="00CC33"/>
                </a:solidFill>
                <a:latin typeface="Arial"/>
                <a:ea typeface="Arial"/>
                <a:cs typeface="Arial"/>
                <a:sym typeface="Arial"/>
              </a:rPr>
              <a:t>    print item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wide range of loops!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‘range’ keyword is used to get the values within a specified range.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specify either the upper limit or both, upper and lower limit.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i in range(10):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i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num in range(5,10):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num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while Loop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 loops are present in python, but are used less frequently.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cartoonNames = [ ‘Shinchan’, ’Doraemon’, ’Pokemon’ 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 = len(cartoonNames)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i in range(N):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cartoonNames[i]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 += 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Accessing multi Dimensional Lists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Matrix = [  [ 1,’John’,50.6 ] , [2,’Rachel’,43.1] , [3,’Jennifer’,78.2 ] 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student in Matrix: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record in student: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print record,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student[1] == ‘John’: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print ‘Hello John, I know you’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Modifying a list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myWishList = [ ‘Lamborghini’, ‘Armani’, ‘Macbook Pro’ 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use </a:t>
            </a:r>
            <a:r>
              <a:rPr b="1" i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append</a:t>
            </a: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add an item at the end of a list.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myWishList.append(‘iPhone7’)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add in between the list: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myWishList.insert(1,’Mercedes’)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modify an existing value using it’s index.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myWishList[2] = ‘Macbook Air’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word of caution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16759" lvl="0" marL="4320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Noto Sans Symbols"/>
              <a:buChar char="●"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objects in python are copied by reference by default</a:t>
            </a:r>
          </a:p>
          <a:p>
            <a:pPr indent="-416759" lvl="0" marL="4320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Noto Sans Symbols"/>
              <a:buChar char="●"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Try executing the following lines and see the output: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[ 1,2,3,4,5 ]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 = 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b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b[1] = 20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b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to copy a list by value?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slicing!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= [ 1,2,3,4,5 ]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 = a[:]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b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b[3] = 300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b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Exercise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list x having numbers:  5,1,4,1,3,4</a:t>
            </a:r>
          </a:p>
          <a:p>
            <a:pPr indent="-330399" lvl="0" marL="431999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Count the number of times 1 occurs in the list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360000" y="1980000"/>
            <a:ext cx="4608000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25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 Pythonic Solution: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25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= [ 5,1,4,1,3,4]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25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count = 0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25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y in x: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25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y == 1: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25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count = count + 1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2500" strike="noStrike">
                <a:solidFill>
                  <a:srgbClr val="FF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count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184000" y="1944000"/>
            <a:ext cx="4608000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2500" strike="noStrike">
                <a:solidFill>
                  <a:srgbClr val="3333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Pythonic Solution: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2500" strike="noStrike">
                <a:solidFill>
                  <a:srgbClr val="3333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= [ 5,1,4,1,3,4 ]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2500" strike="noStrike">
                <a:solidFill>
                  <a:srgbClr val="3333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x.count(1)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60000" y="346319"/>
            <a:ext cx="9359999" cy="86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Features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nterpreted language</a:t>
            </a: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</a:t>
            </a: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compilation needed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oriented like C++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Dynamically typed: Variables interpreted at runtime (unlike C)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built-ins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25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= [ 5,1,4,1,3,4]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5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4 in 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5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x.index(1)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5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‘p’ in ‘python’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5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max(x), min(x)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5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sorted(x) #x remains the same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5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x.sort(reverse=True) #x changed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Tuples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Tuples are similar to a list, but are immutable.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Accessing tuple elements is similar to a list.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myTuple = ("something","that","cannot","be","changed")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x in myTuple: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len(myTuple)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yourTuple = (“your”,”thoughts”)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myTuple + yourTuple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a dictionary?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“hash-table”, in which you can use strings as indices/keys.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myDetails = { ‘rollNumber’: 148064,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‘name’: ‘Nikhil Sardana’,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‘marks’: ‘455’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myDetails[‘rollNumber’]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about dictionaries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use for or while loop in dictionaries too.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specifications = { ‘processor’: ‘Intel Core i5’, ‘RAM’: ‘8GB’, ‘hard disk’: ‘1TB’ }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key in specifications: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‘The system has %s of %s’%(specifications[key],specifications)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Exercise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Create the following dictionary objects with some default values: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dictionary to hold student record details (RollNumber, Name, Marks)</a:t>
            </a:r>
          </a:p>
          <a:p>
            <a:pPr indent="-4064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dictionary to hold teacher details</a:t>
            </a:r>
          </a:p>
          <a:p>
            <a:pPr indent="-4064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(Name, Designation, Salary)</a:t>
            </a:r>
          </a:p>
          <a:p>
            <a:pPr indent="-4064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dictionary to hold class details (ClassName, Section, Strength)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Create a list of above dictionaries.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student = { ‘RollNumber’:12,’Name’:’nikhil’,’marks’:45.5 }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 = { ‘Name’:’John Doe’, ‘Designation’: ‘Senior Head’, ‘Salary’: 100000 }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= { ‘ClassName’: ‘M.Tech CSE’, ‘Section’:1, ‘Strength’: 80 }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college = [ student, teacher, class ]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Ordered Dictionaries (OrderedDict)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OrderedDict remembers the order in which the values were added.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 collections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 = {} #Normal Dict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D[‘b’] = 5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D[‘a’] = 3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D[‘d’] = 4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OD = collections.OrderedDict() #Ordered Dictionary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OD[‘b’] = 5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OD[‘a’] = 3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OD[‘d’] = 4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key in 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key,D[key]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key in OD: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key,OD[key]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/>
        </p:nvSpPr>
        <p:spPr>
          <a:xfrm>
            <a:off x="1620000" y="316800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44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Basic Function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Keyword ‘def’ is used to for a function.</a:t>
            </a:r>
          </a:p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Indentation is important!!!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 fun():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‘This is a fun function’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Calling a function: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fun()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 with arguments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 party(people):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person in people: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print person,’ is going to the party’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partyGoers = [ ‘Nikhil’, ‘Himanshu’, ‘Divyam’ 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party(partyGoers)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Hello World: Python vs Other Languages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60000" y="1980000"/>
            <a:ext cx="287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#include&lt;stdio.h&gt;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 main()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printf(“This is difficult to learn in the beginning!”);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 0;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  <a:p>
            <a:pPr indent="0" lvl="0" marL="914400" marR="0" rtl="0" algn="l">
              <a:spcBef>
                <a:spcPts val="0"/>
              </a:spcBef>
              <a:buNone/>
            </a:pPr>
            <a:r>
              <a:rPr b="0" i="0" lang="en-IN" sz="1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840000" y="2016000"/>
            <a:ext cx="3024000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0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“Hello World”</a:t>
            </a:r>
          </a:p>
        </p:txBody>
      </p:sp>
      <p:sp>
        <p:nvSpPr>
          <p:cNvPr id="149" name="Shape 149"/>
          <p:cNvSpPr/>
          <p:nvPr/>
        </p:nvSpPr>
        <p:spPr>
          <a:xfrm>
            <a:off x="6584950" y="4431925"/>
            <a:ext cx="3024000" cy="1872000"/>
          </a:xfrm>
          <a:custGeom>
            <a:pathLst>
              <a:path extrusionOk="0" h="120000" w="120000">
                <a:moveTo>
                  <a:pt x="10722" y="39777"/>
                </a:moveTo>
                <a:cubicBezTo>
                  <a:pt x="8500" y="24944"/>
                  <a:pt x="18888" y="10944"/>
                  <a:pt x="29277" y="10944"/>
                </a:cubicBezTo>
                <a:cubicBezTo>
                  <a:pt x="32555" y="10833"/>
                  <a:pt x="35944" y="12277"/>
                  <a:pt x="38722" y="14444"/>
                </a:cubicBezTo>
                <a:cubicBezTo>
                  <a:pt x="41388" y="7722"/>
                  <a:pt x="46333" y="3611"/>
                  <a:pt x="51888" y="3611"/>
                </a:cubicBezTo>
                <a:cubicBezTo>
                  <a:pt x="55577" y="3833"/>
                  <a:pt x="59500" y="5833"/>
                  <a:pt x="62277" y="9444"/>
                </a:cubicBezTo>
                <a:cubicBezTo>
                  <a:pt x="64277" y="3500"/>
                  <a:pt x="68500" y="0"/>
                  <a:pt x="73055" y="0"/>
                </a:cubicBezTo>
                <a:cubicBezTo>
                  <a:pt x="76888" y="0"/>
                  <a:pt x="80388" y="2555"/>
                  <a:pt x="82611" y="6444"/>
                </a:cubicBezTo>
                <a:cubicBezTo>
                  <a:pt x="85166" y="2444"/>
                  <a:pt x="89000" y="0"/>
                  <a:pt x="93000" y="0"/>
                </a:cubicBezTo>
                <a:cubicBezTo>
                  <a:pt x="99500" y="0"/>
                  <a:pt x="105000" y="6277"/>
                  <a:pt x="106166" y="15055"/>
                </a:cubicBezTo>
                <a:cubicBezTo>
                  <a:pt x="112444" y="17500"/>
                  <a:pt x="117000" y="25444"/>
                  <a:pt x="117000" y="34555"/>
                </a:cubicBezTo>
                <a:cubicBezTo>
                  <a:pt x="117000" y="37333"/>
                  <a:pt x="116666" y="40000"/>
                  <a:pt x="115722" y="42555"/>
                </a:cubicBezTo>
                <a:cubicBezTo>
                  <a:pt x="118388" y="47000"/>
                  <a:pt x="120000" y="52500"/>
                  <a:pt x="120000" y="58111"/>
                </a:cubicBezTo>
                <a:cubicBezTo>
                  <a:pt x="120000" y="70833"/>
                  <a:pt x="112833" y="81555"/>
                  <a:pt x="103611" y="83388"/>
                </a:cubicBezTo>
                <a:cubicBezTo>
                  <a:pt x="103611" y="95555"/>
                  <a:pt x="96500" y="105111"/>
                  <a:pt x="87611" y="105111"/>
                </a:cubicBezTo>
                <a:cubicBezTo>
                  <a:pt x="84555" y="105111"/>
                  <a:pt x="81666" y="103944"/>
                  <a:pt x="79111" y="101722"/>
                </a:cubicBezTo>
                <a:cubicBezTo>
                  <a:pt x="76777" y="112444"/>
                  <a:pt x="69388" y="120000"/>
                  <a:pt x="61111" y="120000"/>
                </a:cubicBezTo>
                <a:cubicBezTo>
                  <a:pt x="54944" y="120000"/>
                  <a:pt x="49111" y="115500"/>
                  <a:pt x="45611" y="108388"/>
                </a:cubicBezTo>
                <a:cubicBezTo>
                  <a:pt x="42333" y="111111"/>
                  <a:pt x="44055" y="112722"/>
                  <a:pt x="34666" y="112722"/>
                </a:cubicBezTo>
                <a:cubicBezTo>
                  <a:pt x="26944" y="112722"/>
                  <a:pt x="19833" y="107111"/>
                  <a:pt x="16111" y="98000"/>
                </a:cubicBezTo>
                <a:cubicBezTo>
                  <a:pt x="7222" y="97777"/>
                  <a:pt x="2666" y="90555"/>
                  <a:pt x="2666" y="81444"/>
                </a:cubicBezTo>
                <a:cubicBezTo>
                  <a:pt x="2666" y="77222"/>
                  <a:pt x="3833" y="73388"/>
                  <a:pt x="5944" y="70222"/>
                </a:cubicBezTo>
                <a:cubicBezTo>
                  <a:pt x="2111" y="67555"/>
                  <a:pt x="0" y="62277"/>
                  <a:pt x="0" y="56222"/>
                </a:cubicBezTo>
                <a:cubicBezTo>
                  <a:pt x="0" y="47722"/>
                  <a:pt x="4666" y="40722"/>
                  <a:pt x="10722" y="39777"/>
                </a:cubicBezTo>
                <a:close/>
                <a:moveTo>
                  <a:pt x="10722" y="39777"/>
                </a:moveTo>
                <a:cubicBezTo>
                  <a:pt x="10833" y="41166"/>
                  <a:pt x="11333" y="42722"/>
                  <a:pt x="11611" y="44000"/>
                </a:cubicBezTo>
                <a:moveTo>
                  <a:pt x="38722" y="14444"/>
                </a:moveTo>
                <a:cubicBezTo>
                  <a:pt x="40000" y="15500"/>
                  <a:pt x="41555" y="16944"/>
                  <a:pt x="42611" y="18388"/>
                </a:cubicBezTo>
                <a:moveTo>
                  <a:pt x="62277" y="9444"/>
                </a:moveTo>
                <a:cubicBezTo>
                  <a:pt x="61833" y="10611"/>
                  <a:pt x="61555" y="12000"/>
                  <a:pt x="61277" y="13333"/>
                </a:cubicBezTo>
                <a:moveTo>
                  <a:pt x="82611" y="6444"/>
                </a:moveTo>
                <a:cubicBezTo>
                  <a:pt x="81777" y="7777"/>
                  <a:pt x="81333" y="9555"/>
                  <a:pt x="80777" y="11166"/>
                </a:cubicBezTo>
                <a:moveTo>
                  <a:pt x="106166" y="15055"/>
                </a:moveTo>
                <a:cubicBezTo>
                  <a:pt x="106277" y="16055"/>
                  <a:pt x="106833" y="18277"/>
                  <a:pt x="106611" y="18777"/>
                </a:cubicBezTo>
                <a:moveTo>
                  <a:pt x="115722" y="42555"/>
                </a:moveTo>
                <a:cubicBezTo>
                  <a:pt x="114777" y="45388"/>
                  <a:pt x="113500" y="47888"/>
                  <a:pt x="111722" y="49944"/>
                </a:cubicBezTo>
                <a:moveTo>
                  <a:pt x="103666" y="83388"/>
                </a:moveTo>
                <a:cubicBezTo>
                  <a:pt x="104111" y="78888"/>
                  <a:pt x="101555" y="67777"/>
                  <a:pt x="94444" y="63611"/>
                </a:cubicBezTo>
                <a:moveTo>
                  <a:pt x="79111" y="101722"/>
                </a:moveTo>
                <a:cubicBezTo>
                  <a:pt x="79555" y="99888"/>
                  <a:pt x="79722" y="98222"/>
                  <a:pt x="79833" y="96444"/>
                </a:cubicBezTo>
                <a:moveTo>
                  <a:pt x="45666" y="108388"/>
                </a:moveTo>
                <a:cubicBezTo>
                  <a:pt x="44777" y="106944"/>
                  <a:pt x="44222" y="105277"/>
                  <a:pt x="43666" y="103555"/>
                </a:cubicBezTo>
                <a:moveTo>
                  <a:pt x="16111" y="98000"/>
                </a:moveTo>
                <a:cubicBezTo>
                  <a:pt x="17166" y="97777"/>
                  <a:pt x="18222" y="97444"/>
                  <a:pt x="19222" y="96944"/>
                </a:cubicBezTo>
                <a:moveTo>
                  <a:pt x="5944" y="70222"/>
                </a:moveTo>
                <a:cubicBezTo>
                  <a:pt x="7777" y="71666"/>
                  <a:pt x="9888" y="72944"/>
                  <a:pt x="12944" y="72444"/>
                </a:cubicBezTo>
              </a:path>
            </a:pathLst>
          </a:custGeom>
          <a:solidFill>
            <a:srgbClr val="CCCCCC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Code, More Fun!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155025" y="1944000"/>
            <a:ext cx="35511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 class HelloWorld {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public static void main(String[] args) {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-IN" sz="1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System.out.println("I can’t learn it too fast");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}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Exercise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function add() to add two numbers.</a:t>
            </a:r>
          </a:p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function multiply() to multiply three numbers.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another function named ‘calc’ which take num1, num2 and num3 as user inputs and calculates num1+num2 and num1*num2*num3.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26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 add(n1,n2):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n1+n2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 multiply(n1,n2,n3):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n1*n2*n3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 calc():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num1 = raw_input(‘Enter num1:’)</a:t>
            </a:r>
          </a:p>
          <a:p>
            <a:pPr lvl="0">
              <a:spcBef>
                <a:spcPts val="0"/>
              </a:spcBef>
              <a:buNone/>
            </a:pPr>
            <a:r>
              <a:rPr b="1" lang="en-IN" sz="26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num2 = raw_input(‘Enter num2:’)</a:t>
            </a:r>
          </a:p>
          <a:p>
            <a:pPr lvl="0">
              <a:spcBef>
                <a:spcPts val="0"/>
              </a:spcBef>
              <a:buNone/>
            </a:pPr>
            <a:r>
              <a:rPr b="1" lang="en-IN" sz="26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num3 = raw_input(‘Enter num3:’)</a:t>
            </a:r>
          </a:p>
          <a:p>
            <a:pPr lvl="0">
              <a:spcBef>
                <a:spcPts val="0"/>
              </a:spcBef>
              <a:buNone/>
            </a:pPr>
            <a:r>
              <a:rPr b="1" lang="en-IN" sz="26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add(num1,num2)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-IN" sz="26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multiply(num1,num2,num3)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6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 by value or by reference?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Arguments are passed by reference by default.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 changeX(x):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x = 10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‘x =’,x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= 20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changeX(x)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‘x outside function = ‘,x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work around this situation by returning the changed value and storing it in a variable.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 changeX(x):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x = 10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‘x=’,x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return 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= 20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= changeX(x)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‘x outside function = ‘,x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Partial functions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Partial functions allow us to ‘reuse code’.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say we define a power function as: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 pow(mantissa,exp):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return mantissa ** exp #**  is the power operator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Now, if you need a square and a cube function, you can call </a:t>
            </a:r>
            <a:r>
              <a:rPr b="1" i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power(num,2)</a:t>
            </a: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i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power(num,3)</a:t>
            </a: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respectively.</a:t>
            </a:r>
          </a:p>
          <a:p>
            <a:pPr indent="-4064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for readability, you want them as separate functions.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will you do?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artial functions? (cont.)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define square and cube as partial functions.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functools import partial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square = partial(power,exp = 2)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cube = partial(power,exp=2)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square(3) #will print 9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cube(10) #will print 1000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/>
        </p:nvSpPr>
        <p:spPr>
          <a:xfrm>
            <a:off x="1620000" y="316800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44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Generators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Generators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Generator functions allow you to declare a function that behaves like an iterator, i.e. it can be used in a loop.</a:t>
            </a:r>
          </a:p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It does not return a value, but ‘yields’ it.</a:t>
            </a:r>
          </a:p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Normally, it consumes lesser memory than a regular function.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 vs </a:t>
            </a: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Generators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Say, we want a function to return a list of first n natural numbers. A normal function would be: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def firstN(n):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nums = []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for i in range(1,n):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nums.append(i)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return nums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2C3E5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If we want to calculate the sum of these 100 numbers, we can do it as: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print sum(firstN(100))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2C3E5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But this is inefficient, as all 100 numbers are present in memory at a time (but used one by one).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2C3E5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 vs Generators (cont.)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We can write a generator function for the same task as: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2C3E5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def firstNGenerate(n):</a:t>
            </a:r>
          </a:p>
          <a:p>
            <a:pPr lv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num = 1</a:t>
            </a:r>
          </a:p>
          <a:p>
            <a:pPr lv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while num&lt;n:</a:t>
            </a:r>
          </a:p>
          <a:p>
            <a:pPr lv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yield num</a:t>
            </a:r>
          </a:p>
          <a:p>
            <a:pPr lv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num += 1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2C3E5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print sum(firstNGenerate(100))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2C3E5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400">
                <a:solidFill>
                  <a:srgbClr val="2C3E5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The output will be the same, but at a time, only one value of num will be present in the memory.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/>
        </p:nvSpPr>
        <p:spPr>
          <a:xfrm>
            <a:off x="1620000" y="316800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44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can I do with Python?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Analysis and Visualisation (Bokeh)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Text-to-speech and speech-to-text (pyttsx and SpeechRecognition)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 Learning (scikit-learn)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Optical Character Recognition (tesseract)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Natural Language Processing and Sentiment Analysis(nltk)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Development (django)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Scraping (scapy)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Classes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python class is similar to a class in C++.</a:t>
            </a:r>
          </a:p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create have member variables and methods inside it.</a:t>
            </a:r>
          </a:p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create it’s objects, inherit it inside another class etc.</a:t>
            </a:r>
          </a:p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constructor is called ‘__init__’ in python.</a:t>
            </a:r>
          </a:p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function inside a class is passed an argument called </a:t>
            </a:r>
            <a:r>
              <a:rPr b="1" i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self. </a:t>
            </a: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allows you to access the variables of a class.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First Class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360000" y="1682200"/>
            <a:ext cx="9360000" cy="5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User: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username = ‘’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password = ‘’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loggedIn = False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def __init__(self):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self.username = ‘some’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self.password = ‘thing’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def logIn(self,u,p):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if u == ‘nikhil’ and p == ‘python’: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print ‘logged in’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self.loggedIn = True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nikhil = User() #Object of type ‘User’ created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nikhil.loggedIn #Outputs False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nikhil.logIn(‘nikhil’,’python’)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0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nikhil.loggedIn #Outputs True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Exception Handling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360000" y="1682200"/>
            <a:ext cx="9360000" cy="5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Try and Catch statements are used to handle exceptions.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try: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= 5/0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except Exception as 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 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Installing third party libraries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360000" y="1682200"/>
            <a:ext cx="9360000" cy="5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Pip is used to install and manage python software packages.</a:t>
            </a:r>
          </a:p>
          <a:p>
            <a:pPr indent="-4318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install the packages by opening command prompt and typing: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pip install &lt;module name&gt;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/>
        </p:nvSpPr>
        <p:spPr>
          <a:xfrm>
            <a:off x="360000" y="301319"/>
            <a:ext cx="9360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to Speech Conversion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360000" y="1682200"/>
            <a:ext cx="9360000" cy="5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Install pyttsx package: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pip install pyttsx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file named convert.py and type the following code: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 pyttsx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= ‘Hello World, this is amazing’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engine = pyttsx.init() #Initialise the text to speech engine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engine.say(text) #Tell the engine what to convert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8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engine.runAndWait() #Run the engine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/>
        </p:nvSpPr>
        <p:spPr>
          <a:xfrm>
            <a:off x="978479" y="321084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4400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986040" y="5172480"/>
            <a:ext cx="7776000" cy="225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-Nikhil Sardana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32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nikhilklk@gmail.com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http://www.sugeek.net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https://www.facebook.com/nikhil.sardana.98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https://github.com/nikssardana/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Installation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60000" y="1980000"/>
            <a:ext cx="97206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Windows Users: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be using IDLE, an Integrated Development Environment for Python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-IN" sz="2200" u="sng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https://www.python.org/downloads/</a:t>
            </a: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Provides a shell as well as text editor.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use your favourite text editor too, but make sure python is installed and its path is present in Environment Variables (we’ll learn it later).</a:t>
            </a:r>
          </a:p>
          <a:p>
            <a:pPr indent="-368300" lvl="0" marL="457200" marR="0" rtl="0" algn="l">
              <a:spcBef>
                <a:spcPts val="0"/>
              </a:spcBef>
              <a:buClr>
                <a:srgbClr val="2C3E50"/>
              </a:buClr>
              <a:buSzPct val="100000"/>
              <a:buFont typeface="Source Sans Pro"/>
              <a:buChar char="●"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Linux Users: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is installed by default (check python --version).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install the package manager “pip” by typing: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2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sudo apt-get install python-pip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360000" y="301319"/>
            <a:ext cx="9359999" cy="95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IN" sz="3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Environment Variables	 (optional)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60000" y="1980000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Start and search for ‘Environment Variables’.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 ‘System Variables’ section, click on Path and then click Edit.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 the end of the path, add the following: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i="1" lang="en-IN" sz="3200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</a:t>
            </a:r>
            <a:r>
              <a:rPr b="1" i="1" lang="en-IN" sz="32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;C:\Python27\;C:\Python27\Scripts;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