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3" r:id="rId3"/>
    <p:sldId id="257" r:id="rId4"/>
    <p:sldId id="256" r:id="rId5"/>
    <p:sldId id="265" r:id="rId6"/>
    <p:sldId id="258" r:id="rId7"/>
    <p:sldId id="264" r:id="rId8"/>
    <p:sldId id="259" r:id="rId9"/>
    <p:sldId id="260" r:id="rId10"/>
    <p:sldId id="261" r:id="rId11"/>
    <p:sldId id="266" r:id="rId12"/>
    <p:sldId id="267" r:id="rId13"/>
    <p:sldId id="273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A3D5-A024-D124-4926-C6314A94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56867"/>
            <a:ext cx="8825657" cy="1915647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Puzzle A*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6C185-5D71-3BD5-6929-7D5A76A85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236098"/>
            <a:ext cx="8825658" cy="1800807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کاری از </a:t>
            </a:r>
          </a:p>
          <a:p>
            <a:pPr algn="r" rtl="1"/>
            <a:r>
              <a:rPr lang="fa-I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امیرحسین نوروزی </a:t>
            </a:r>
          </a:p>
          <a:p>
            <a:pPr algn="r" rtl="1"/>
            <a:r>
              <a:rPr lang="fa-I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نیکتا حاجی غفوری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108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D64AE4-DF66-6581-347C-781DBFCB0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5" y="272346"/>
            <a:ext cx="2347163" cy="2370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BDC476-A90A-DB91-BC57-B7564EA67154}"/>
              </a:ext>
            </a:extLst>
          </p:cNvPr>
          <p:cNvSpPr txBox="1"/>
          <p:nvPr/>
        </p:nvSpPr>
        <p:spPr>
          <a:xfrm>
            <a:off x="675531" y="2746970"/>
            <a:ext cx="145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36F31-5C85-9205-CBB0-E51ABDDF7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376" y="509327"/>
            <a:ext cx="2202265" cy="2237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0C8640-DBAB-DA44-022C-CD42015D5E14}"/>
              </a:ext>
            </a:extLst>
          </p:cNvPr>
          <p:cNvSpPr txBox="1"/>
          <p:nvPr/>
        </p:nvSpPr>
        <p:spPr>
          <a:xfrm>
            <a:off x="7608714" y="1027983"/>
            <a:ext cx="898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g= 3</a:t>
            </a:r>
          </a:p>
          <a:p>
            <a:r>
              <a:rPr lang="en-US" sz="2400" dirty="0"/>
              <a:t>h = 2</a:t>
            </a:r>
          </a:p>
          <a:p>
            <a:r>
              <a:rPr lang="en-US" sz="2400" dirty="0"/>
              <a:t>f =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5D6155-1BED-1295-DF46-9E9C7C99B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816" y="3616473"/>
            <a:ext cx="2202265" cy="2226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A736C-4156-6357-DCEB-FFDFD969C7B6}"/>
              </a:ext>
            </a:extLst>
          </p:cNvPr>
          <p:cNvSpPr txBox="1"/>
          <p:nvPr/>
        </p:nvSpPr>
        <p:spPr>
          <a:xfrm>
            <a:off x="2784788" y="4129541"/>
            <a:ext cx="898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g= 4</a:t>
            </a:r>
          </a:p>
          <a:p>
            <a:r>
              <a:rPr lang="en-US" sz="2400" dirty="0"/>
              <a:t>h = 1</a:t>
            </a:r>
          </a:p>
          <a:p>
            <a:r>
              <a:rPr lang="en-US" sz="2400" dirty="0"/>
              <a:t>f =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35F196-46ED-ECF8-7C78-CB605213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222" y="3616473"/>
            <a:ext cx="2204989" cy="222646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5D3B50-2009-2CD2-637D-2615AE2AF174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4879949" y="2746970"/>
            <a:ext cx="1511560" cy="8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2DE877-D2E1-090B-344B-4C3A0E090D6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981081" y="4729706"/>
            <a:ext cx="1423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05C9B2-C9A0-A639-C443-06946BB1691A}"/>
              </a:ext>
            </a:extLst>
          </p:cNvPr>
          <p:cNvSpPr txBox="1"/>
          <p:nvPr/>
        </p:nvSpPr>
        <p:spPr>
          <a:xfrm>
            <a:off x="9813849" y="4129541"/>
            <a:ext cx="898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g= 5</a:t>
            </a:r>
          </a:p>
          <a:p>
            <a:r>
              <a:rPr lang="en-US" sz="2400" dirty="0"/>
              <a:t>h = 0</a:t>
            </a:r>
          </a:p>
          <a:p>
            <a:r>
              <a:rPr lang="en-US" sz="2400" dirty="0"/>
              <a:t>f = 5</a:t>
            </a:r>
          </a:p>
        </p:txBody>
      </p:sp>
    </p:spTree>
    <p:extLst>
      <p:ext uri="{BB962C8B-B14F-4D97-AF65-F5344CB8AC3E}">
        <p14:creationId xmlns:p14="http://schemas.microsoft.com/office/powerpoint/2010/main" val="337957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2CB3AB-32F7-DE9A-7B3D-48C7C7AEFBC8}"/>
              </a:ext>
            </a:extLst>
          </p:cNvPr>
          <p:cNvSpPr txBox="1"/>
          <p:nvPr/>
        </p:nvSpPr>
        <p:spPr>
          <a:xfrm>
            <a:off x="2967135" y="1306285"/>
            <a:ext cx="181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73CBD-1D55-092E-3F3C-98BE53029FB4}"/>
              </a:ext>
            </a:extLst>
          </p:cNvPr>
          <p:cNvSpPr txBox="1"/>
          <p:nvPr/>
        </p:nvSpPr>
        <p:spPr>
          <a:xfrm>
            <a:off x="6424253" y="1306286"/>
            <a:ext cx="181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state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FB67DC-6190-D48C-655A-B8FB5FFD5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164828"/>
              </p:ext>
            </p:extLst>
          </p:nvPr>
        </p:nvGraphicFramePr>
        <p:xfrm>
          <a:off x="2811499" y="2041499"/>
          <a:ext cx="2121408" cy="209817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7136">
                  <a:extLst>
                    <a:ext uri="{9D8B030D-6E8A-4147-A177-3AD203B41FA5}">
                      <a16:colId xmlns:a16="http://schemas.microsoft.com/office/drawing/2014/main" val="3942129554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3869966056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3441018572"/>
                    </a:ext>
                  </a:extLst>
                </a:gridCol>
              </a:tblGrid>
              <a:tr h="6993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091010"/>
                  </a:ext>
                </a:extLst>
              </a:tr>
              <a:tr h="699393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571373"/>
                  </a:ext>
                </a:extLst>
              </a:tr>
              <a:tr h="6993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94052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9D07D7B-8D84-6E01-2DE7-AD20ED883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85272"/>
              </p:ext>
            </p:extLst>
          </p:nvPr>
        </p:nvGraphicFramePr>
        <p:xfrm>
          <a:off x="6268617" y="2047117"/>
          <a:ext cx="2121408" cy="209817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7136">
                  <a:extLst>
                    <a:ext uri="{9D8B030D-6E8A-4147-A177-3AD203B41FA5}">
                      <a16:colId xmlns:a16="http://schemas.microsoft.com/office/drawing/2014/main" val="3942129554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3869966056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3441018572"/>
                    </a:ext>
                  </a:extLst>
                </a:gridCol>
              </a:tblGrid>
              <a:tr h="6993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091010"/>
                  </a:ext>
                </a:extLst>
              </a:tr>
              <a:tr h="6993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571373"/>
                  </a:ext>
                </a:extLst>
              </a:tr>
              <a:tr h="6993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94052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0589B1D-4E9F-BF67-8CBB-2F6F1BAFE4EB}"/>
              </a:ext>
            </a:extLst>
          </p:cNvPr>
          <p:cNvSpPr txBox="1"/>
          <p:nvPr/>
        </p:nvSpPr>
        <p:spPr>
          <a:xfrm>
            <a:off x="699796" y="391886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</a:t>
            </a:r>
          </a:p>
        </p:txBody>
      </p:sp>
    </p:spTree>
    <p:extLst>
      <p:ext uri="{BB962C8B-B14F-4D97-AF65-F5344CB8AC3E}">
        <p14:creationId xmlns:p14="http://schemas.microsoft.com/office/powerpoint/2010/main" val="45887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7AA070-A194-923E-598D-F4C2AFA4A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34"/>
          <a:stretch/>
        </p:blipFill>
        <p:spPr>
          <a:xfrm>
            <a:off x="1094500" y="195262"/>
            <a:ext cx="5660864" cy="6467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9C3EDB-9B04-6DF5-E282-87A2E0782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89" y="2295502"/>
            <a:ext cx="4286229" cy="226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4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2E58F-A64D-98A9-FDEE-3B2EFA656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Initial state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56B7B97-1D8F-DCE5-E08D-977B87CE14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3382" y="2681311"/>
            <a:ext cx="3119587" cy="339085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6DBE2C-51F7-C29C-A636-BE92299ED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Final state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BCBF41-860F-B801-09FD-36FADC3EF8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16824" y="2681311"/>
            <a:ext cx="3237723" cy="3390856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E774C48-4FEE-251A-0F94-107EBF44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Ex:</a:t>
            </a:r>
          </a:p>
        </p:txBody>
      </p:sp>
    </p:spTree>
    <p:extLst>
      <p:ext uri="{BB962C8B-B14F-4D97-AF65-F5344CB8AC3E}">
        <p14:creationId xmlns:p14="http://schemas.microsoft.com/office/powerpoint/2010/main" val="91086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A69C18-8AE1-BA28-A80A-FC72F12A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451" y="1447800"/>
            <a:ext cx="3401064" cy="1447800"/>
          </a:xfrm>
        </p:spPr>
        <p:txBody>
          <a:bodyPr/>
          <a:lstStyle/>
          <a:p>
            <a:r>
              <a:rPr lang="en-US" dirty="0"/>
              <a:t>g = 0</a:t>
            </a:r>
            <a:br>
              <a:rPr lang="en-US" dirty="0"/>
            </a:br>
            <a:r>
              <a:rPr lang="en-US" dirty="0"/>
              <a:t>h = 16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0DE186D-B7C6-7671-F557-76B38436C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510" y="634475"/>
            <a:ext cx="2111380" cy="226112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783EA1-89D7-5827-45B6-42DF7E45E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77" y="3762096"/>
            <a:ext cx="1811033" cy="19242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D784B9-C8A0-3A28-94F0-225E29155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204" y="3762096"/>
            <a:ext cx="1905306" cy="1963631"/>
          </a:xfrm>
          <a:prstGeom prst="rect">
            <a:avLst/>
          </a:prstGeom>
        </p:spPr>
      </p:pic>
      <p:pic>
        <p:nvPicPr>
          <p:cNvPr id="16" name="Content Placeholder 9">
            <a:extLst>
              <a:ext uri="{FF2B5EF4-FFF2-40B4-BE49-F238E27FC236}">
                <a16:creationId xmlns:a16="http://schemas.microsoft.com/office/drawing/2014/main" id="{BB5717A6-7F03-0361-C37F-42F8ECB24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06" y="634475"/>
            <a:ext cx="2396193" cy="2509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731145-AF72-BAF5-4B7F-C8971DA48F97}"/>
              </a:ext>
            </a:extLst>
          </p:cNvPr>
          <p:cNvSpPr txBox="1"/>
          <p:nvPr/>
        </p:nvSpPr>
        <p:spPr>
          <a:xfrm>
            <a:off x="532506" y="3344670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9C2D92-A4D3-71D6-45E6-97C3CEB66A7F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5298857" y="2895600"/>
            <a:ext cx="2008343" cy="86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20B133-D9FC-CA0C-58C3-2BD3650D8E07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7307200" y="2895600"/>
            <a:ext cx="1790594" cy="86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36B43A-8417-F1EA-D2F9-745E037059FD}"/>
              </a:ext>
            </a:extLst>
          </p:cNvPr>
          <p:cNvSpPr txBox="1"/>
          <p:nvPr/>
        </p:nvSpPr>
        <p:spPr>
          <a:xfrm>
            <a:off x="6680718" y="4599992"/>
            <a:ext cx="103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g=1</a:t>
            </a:r>
          </a:p>
          <a:p>
            <a:r>
              <a:rPr lang="en-US" dirty="0"/>
              <a:t>h = 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949C4-1699-DB08-00F4-B77AC0A8050D}"/>
              </a:ext>
            </a:extLst>
          </p:cNvPr>
          <p:cNvSpPr txBox="1"/>
          <p:nvPr/>
        </p:nvSpPr>
        <p:spPr>
          <a:xfrm>
            <a:off x="10366310" y="4923157"/>
            <a:ext cx="110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= 1</a:t>
            </a:r>
          </a:p>
          <a:p>
            <a:r>
              <a:rPr lang="en-US" dirty="0"/>
              <a:t>h = 17</a:t>
            </a:r>
          </a:p>
        </p:txBody>
      </p:sp>
    </p:spTree>
    <p:extLst>
      <p:ext uri="{BB962C8B-B14F-4D97-AF65-F5344CB8AC3E}">
        <p14:creationId xmlns:p14="http://schemas.microsoft.com/office/powerpoint/2010/main" val="213224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A69C18-8AE1-BA28-A80A-FC72F12A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639" y="1048424"/>
            <a:ext cx="1224357" cy="1447800"/>
          </a:xfrm>
        </p:spPr>
        <p:txBody>
          <a:bodyPr/>
          <a:lstStyle/>
          <a:p>
            <a:r>
              <a:rPr lang="en-US" dirty="0"/>
              <a:t>g = 1</a:t>
            </a:r>
            <a:br>
              <a:rPr lang="en-US" dirty="0"/>
            </a:br>
            <a:r>
              <a:rPr lang="en-US" dirty="0"/>
              <a:t>h = 17</a:t>
            </a:r>
            <a:br>
              <a:rPr lang="en-US" dirty="0"/>
            </a:b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D784B9-C8A0-3A28-94F0-225E2915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70" y="917761"/>
            <a:ext cx="1905306" cy="1963631"/>
          </a:xfrm>
          <a:prstGeom prst="rect">
            <a:avLst/>
          </a:prstGeom>
        </p:spPr>
      </p:pic>
      <p:pic>
        <p:nvPicPr>
          <p:cNvPr id="16" name="Content Placeholder 9">
            <a:extLst>
              <a:ext uri="{FF2B5EF4-FFF2-40B4-BE49-F238E27FC236}">
                <a16:creationId xmlns:a16="http://schemas.microsoft.com/office/drawing/2014/main" id="{BB5717A6-7F03-0361-C37F-42F8ECB24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29" y="315885"/>
            <a:ext cx="2396193" cy="2509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731145-AF72-BAF5-4B7F-C8971DA48F97}"/>
              </a:ext>
            </a:extLst>
          </p:cNvPr>
          <p:cNvSpPr txBox="1"/>
          <p:nvPr/>
        </p:nvSpPr>
        <p:spPr>
          <a:xfrm>
            <a:off x="407429" y="3059668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36B43A-8417-F1EA-D2F9-745E037059FD}"/>
              </a:ext>
            </a:extLst>
          </p:cNvPr>
          <p:cNvSpPr txBox="1"/>
          <p:nvPr/>
        </p:nvSpPr>
        <p:spPr>
          <a:xfrm>
            <a:off x="5674642" y="4690189"/>
            <a:ext cx="103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g=2</a:t>
            </a:r>
          </a:p>
          <a:p>
            <a:r>
              <a:rPr lang="en-US" dirty="0"/>
              <a:t>h = 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E632F-B1DA-E48A-A31C-4414B355E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253" y="937465"/>
            <a:ext cx="1811033" cy="1924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85196A-9DE7-505C-F29F-5747F0EBD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24" y="3899366"/>
            <a:ext cx="1983446" cy="21019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9AEE71-964D-C278-28D6-A8C534183A31}"/>
              </a:ext>
            </a:extLst>
          </p:cNvPr>
          <p:cNvSpPr txBox="1"/>
          <p:nvPr/>
        </p:nvSpPr>
        <p:spPr>
          <a:xfrm>
            <a:off x="2674294" y="4687078"/>
            <a:ext cx="103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g=2</a:t>
            </a:r>
          </a:p>
          <a:p>
            <a:r>
              <a:rPr lang="en-US" dirty="0"/>
              <a:t>h = 16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969160-6D87-7D98-5A6B-7B794D164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891" y="3899366"/>
            <a:ext cx="1969239" cy="21019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C3EBD04-BCB8-0454-234A-BE0DEABBD9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274" y="3922952"/>
            <a:ext cx="1925370" cy="20547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9857DD-4E3F-6428-58A9-D36089ECAF75}"/>
              </a:ext>
            </a:extLst>
          </p:cNvPr>
          <p:cNvSpPr txBox="1"/>
          <p:nvPr/>
        </p:nvSpPr>
        <p:spPr>
          <a:xfrm>
            <a:off x="8683986" y="4687077"/>
            <a:ext cx="103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g=2</a:t>
            </a:r>
          </a:p>
          <a:p>
            <a:r>
              <a:rPr lang="en-US" dirty="0"/>
              <a:t>h = 16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34A71DC-9A4C-531E-D77C-9602E83177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2737" y="3866627"/>
            <a:ext cx="1969239" cy="213467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B72D1-7781-8122-61B9-4E538011DC16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flipH="1">
            <a:off x="1561747" y="2881392"/>
            <a:ext cx="3058076" cy="101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F838FF-6CC8-4C11-D33A-6F380FE3FCF4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flipH="1">
            <a:off x="4585511" y="2881392"/>
            <a:ext cx="34312" cy="101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13E825-F215-B6FE-392B-2BC66A50C678}"/>
              </a:ext>
            </a:extLst>
          </p:cNvPr>
          <p:cNvCxnSpPr>
            <a:stCxn id="6" idx="2"/>
            <a:endCxn id="23" idx="0"/>
          </p:cNvCxnSpPr>
          <p:nvPr/>
        </p:nvCxnSpPr>
        <p:spPr>
          <a:xfrm flipH="1">
            <a:off x="7673959" y="2861687"/>
            <a:ext cx="1447811" cy="106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CF2EAF-5553-1B84-FB79-57ACC378D3D7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9121770" y="2861687"/>
            <a:ext cx="1515587" cy="100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52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A69C18-8AE1-BA28-A80A-FC72F12A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639" y="1048424"/>
            <a:ext cx="1224357" cy="1447800"/>
          </a:xfrm>
        </p:spPr>
        <p:txBody>
          <a:bodyPr/>
          <a:lstStyle/>
          <a:p>
            <a:r>
              <a:rPr lang="en-US" dirty="0"/>
              <a:t>g = 2</a:t>
            </a:r>
            <a:br>
              <a:rPr lang="en-US" dirty="0"/>
            </a:br>
            <a:r>
              <a:rPr lang="en-US" dirty="0"/>
              <a:t>h = 16</a:t>
            </a:r>
            <a:br>
              <a:rPr lang="en-US" dirty="0"/>
            </a:br>
            <a:endParaRPr lang="en-US" dirty="0"/>
          </a:p>
        </p:txBody>
      </p:sp>
      <p:pic>
        <p:nvPicPr>
          <p:cNvPr id="16" name="Content Placeholder 9">
            <a:extLst>
              <a:ext uri="{FF2B5EF4-FFF2-40B4-BE49-F238E27FC236}">
                <a16:creationId xmlns:a16="http://schemas.microsoft.com/office/drawing/2014/main" id="{BB5717A6-7F03-0361-C37F-42F8ECB2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9" y="315885"/>
            <a:ext cx="2396193" cy="2509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731145-AF72-BAF5-4B7F-C8971DA48F97}"/>
              </a:ext>
            </a:extLst>
          </p:cNvPr>
          <p:cNvSpPr txBox="1"/>
          <p:nvPr/>
        </p:nvSpPr>
        <p:spPr>
          <a:xfrm>
            <a:off x="407429" y="3059668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AEE71-964D-C278-28D6-A8C534183A31}"/>
              </a:ext>
            </a:extLst>
          </p:cNvPr>
          <p:cNvSpPr txBox="1"/>
          <p:nvPr/>
        </p:nvSpPr>
        <p:spPr>
          <a:xfrm>
            <a:off x="2308848" y="4828669"/>
            <a:ext cx="103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g=3</a:t>
            </a:r>
          </a:p>
          <a:p>
            <a:r>
              <a:rPr lang="en-US" dirty="0"/>
              <a:t>h = 17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C3EBD04-BCB8-0454-234A-BE0DEABBD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65" y="856697"/>
            <a:ext cx="1925370" cy="20547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9857DD-4E3F-6428-58A9-D36089ECAF75}"/>
              </a:ext>
            </a:extLst>
          </p:cNvPr>
          <p:cNvSpPr txBox="1"/>
          <p:nvPr/>
        </p:nvSpPr>
        <p:spPr>
          <a:xfrm>
            <a:off x="10968647" y="4687078"/>
            <a:ext cx="103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g=3</a:t>
            </a:r>
          </a:p>
          <a:p>
            <a:r>
              <a:rPr lang="en-US" dirty="0"/>
              <a:t>h = 17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34A71DC-9A4C-531E-D77C-9602E8317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200" y="816740"/>
            <a:ext cx="1969239" cy="21346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CE8778-3AB0-0B71-7FB7-645880B89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048" y="4123929"/>
            <a:ext cx="1798599" cy="200230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1364F7-F4E3-BC36-8073-EBC8429AF75F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>
            <a:off x="9018820" y="2951416"/>
            <a:ext cx="1050528" cy="117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EF7B50C-E237-F6FA-348F-68DEED123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370" y="4176529"/>
            <a:ext cx="1873977" cy="20032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70D447-3115-40A3-EABD-1B94C757C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1144" y="4150229"/>
            <a:ext cx="1925370" cy="20558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986781-F4EE-8D65-BBAB-45174D5C5FFA}"/>
              </a:ext>
            </a:extLst>
          </p:cNvPr>
          <p:cNvSpPr txBox="1"/>
          <p:nvPr/>
        </p:nvSpPr>
        <p:spPr>
          <a:xfrm>
            <a:off x="5176972" y="4854970"/>
            <a:ext cx="103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g=3</a:t>
            </a:r>
          </a:p>
          <a:p>
            <a:r>
              <a:rPr lang="en-US" dirty="0"/>
              <a:t>h = 17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597F40-F38A-4FC3-4E06-6BF2FCF30A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5752" y="4176529"/>
            <a:ext cx="1849558" cy="20295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621AB9C-D44D-0526-6DE5-0A56DA773BD4}"/>
              </a:ext>
            </a:extLst>
          </p:cNvPr>
          <p:cNvSpPr txBox="1"/>
          <p:nvPr/>
        </p:nvSpPr>
        <p:spPr>
          <a:xfrm>
            <a:off x="7839759" y="4868120"/>
            <a:ext cx="103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g=3</a:t>
            </a:r>
          </a:p>
          <a:p>
            <a:r>
              <a:rPr lang="en-US" dirty="0"/>
              <a:t>h = 15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BF4303-52DF-75ED-98F1-3A0D9682A389}"/>
              </a:ext>
            </a:extLst>
          </p:cNvPr>
          <p:cNvCxnSpPr>
            <a:stCxn id="23" idx="2"/>
            <a:endCxn id="12" idx="0"/>
          </p:cNvCxnSpPr>
          <p:nvPr/>
        </p:nvCxnSpPr>
        <p:spPr>
          <a:xfrm flipH="1">
            <a:off x="1302359" y="2911460"/>
            <a:ext cx="3656391" cy="126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018B40-B8BD-55A9-624E-389BB5695D75}"/>
              </a:ext>
            </a:extLst>
          </p:cNvPr>
          <p:cNvCxnSpPr>
            <a:stCxn id="23" idx="2"/>
            <a:endCxn id="18" idx="0"/>
          </p:cNvCxnSpPr>
          <p:nvPr/>
        </p:nvCxnSpPr>
        <p:spPr>
          <a:xfrm flipH="1">
            <a:off x="4223829" y="2911460"/>
            <a:ext cx="734921" cy="123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6B1B41-6BE6-6D6B-9DEF-8C946A8D02A9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4958750" y="2911460"/>
            <a:ext cx="1971781" cy="126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95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A69C18-8AE1-BA28-A80A-FC72F12A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451" y="1447800"/>
            <a:ext cx="3401064" cy="1447800"/>
          </a:xfrm>
        </p:spPr>
        <p:txBody>
          <a:bodyPr/>
          <a:lstStyle/>
          <a:p>
            <a:r>
              <a:rPr lang="en-US" dirty="0"/>
              <a:t>g = 3</a:t>
            </a:r>
            <a:br>
              <a:rPr lang="en-US" dirty="0"/>
            </a:br>
            <a:r>
              <a:rPr lang="en-US" dirty="0"/>
              <a:t>h = 15</a:t>
            </a:r>
            <a:br>
              <a:rPr lang="en-US" dirty="0"/>
            </a:br>
            <a:endParaRPr lang="en-US" dirty="0"/>
          </a:p>
        </p:txBody>
      </p:sp>
      <p:pic>
        <p:nvPicPr>
          <p:cNvPr id="16" name="Content Placeholder 9">
            <a:extLst>
              <a:ext uri="{FF2B5EF4-FFF2-40B4-BE49-F238E27FC236}">
                <a16:creationId xmlns:a16="http://schemas.microsoft.com/office/drawing/2014/main" id="{BB5717A6-7F03-0361-C37F-42F8ECB2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06" y="634475"/>
            <a:ext cx="2396193" cy="2509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731145-AF72-BAF5-4B7F-C8971DA48F97}"/>
              </a:ext>
            </a:extLst>
          </p:cNvPr>
          <p:cNvSpPr txBox="1"/>
          <p:nvPr/>
        </p:nvSpPr>
        <p:spPr>
          <a:xfrm>
            <a:off x="532506" y="3344670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36B43A-8417-F1EA-D2F9-745E037059FD}"/>
              </a:ext>
            </a:extLst>
          </p:cNvPr>
          <p:cNvSpPr txBox="1"/>
          <p:nvPr/>
        </p:nvSpPr>
        <p:spPr>
          <a:xfrm>
            <a:off x="6615404" y="4923157"/>
            <a:ext cx="103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g=4</a:t>
            </a:r>
          </a:p>
          <a:p>
            <a:r>
              <a:rPr lang="en-US" dirty="0"/>
              <a:t>h =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949C4-1699-DB08-00F4-B77AC0A8050D}"/>
              </a:ext>
            </a:extLst>
          </p:cNvPr>
          <p:cNvSpPr txBox="1"/>
          <p:nvPr/>
        </p:nvSpPr>
        <p:spPr>
          <a:xfrm>
            <a:off x="10366310" y="4923157"/>
            <a:ext cx="110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= 4</a:t>
            </a:r>
          </a:p>
          <a:p>
            <a:r>
              <a:rPr lang="en-US" dirty="0"/>
              <a:t>h = 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AE72E-CF51-34C1-09FE-40D7A2161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91" y="1114484"/>
            <a:ext cx="1849558" cy="2029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B101E7-C573-54EA-B8A7-2817DC617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534" y="3987223"/>
            <a:ext cx="2015302" cy="2144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D17934-2029-8FBD-C585-E8F52AE36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8162" y="3896298"/>
            <a:ext cx="2062182" cy="223589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3E9356-8C68-DF1B-C02B-446A2646D9DC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5350185" y="3143999"/>
            <a:ext cx="2018885" cy="84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0BDEC8-402B-5762-4636-07B2DF18B406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7369070" y="3143999"/>
            <a:ext cx="1460183" cy="75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2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C77B-ED8C-38A2-3046-C9529917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End…</a:t>
            </a:r>
          </a:p>
        </p:txBody>
      </p:sp>
    </p:spTree>
    <p:extLst>
      <p:ext uri="{BB962C8B-B14F-4D97-AF65-F5344CB8AC3E}">
        <p14:creationId xmlns:p14="http://schemas.microsoft.com/office/powerpoint/2010/main" val="375194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A939E2-0C41-4297-B83B-4B027D5D0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75" y="137964"/>
            <a:ext cx="8903002" cy="65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4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ED4004-7A49-3B5D-FB56-39D87AAAF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"/>
            <a:ext cx="121920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8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252E53-77DB-76F5-C453-3E758AD3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367" y="1334277"/>
            <a:ext cx="6847266" cy="41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7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E4671-F263-02E4-1B67-97BED6523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821"/>
            <a:ext cx="12192000" cy="550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D4BBE1-866F-2CBD-E23E-7ABAD3B9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441" y="436971"/>
            <a:ext cx="2065199" cy="2065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5B2E3A-CA6C-3ADF-B03F-2614564E9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17" y="3680753"/>
            <a:ext cx="2065199" cy="22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4019CC-7AAB-FD46-1340-09419E14E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441" y="3680753"/>
            <a:ext cx="2095682" cy="2118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10BFD8-A195-8A08-8DE5-0219EA9DC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548" y="3707425"/>
            <a:ext cx="2126164" cy="21490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829F7E-2A93-6692-282D-081306972945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2382417" y="2502170"/>
            <a:ext cx="3573624" cy="117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D9EB20-664A-8436-9EF0-ABF35ED7DCF9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5956040" y="2502170"/>
            <a:ext cx="1" cy="108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4E6594-8645-EA74-B2FA-36EE3894428D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5956041" y="2502170"/>
            <a:ext cx="3634589" cy="120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AEE20F-2796-5B83-4879-B50027B8AF11}"/>
              </a:ext>
            </a:extLst>
          </p:cNvPr>
          <p:cNvSpPr txBox="1"/>
          <p:nvPr/>
        </p:nvSpPr>
        <p:spPr>
          <a:xfrm>
            <a:off x="7380514" y="1212980"/>
            <a:ext cx="898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g= 0</a:t>
            </a:r>
          </a:p>
          <a:p>
            <a:r>
              <a:rPr lang="en-US" sz="2400" dirty="0"/>
              <a:t>h = 5</a:t>
            </a:r>
          </a:p>
          <a:p>
            <a:r>
              <a:rPr lang="en-US" sz="2400" dirty="0"/>
              <a:t>f =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7339C-D17A-FC58-51EB-C87EA13420CB}"/>
              </a:ext>
            </a:extLst>
          </p:cNvPr>
          <p:cNvSpPr txBox="1"/>
          <p:nvPr/>
        </p:nvSpPr>
        <p:spPr>
          <a:xfrm>
            <a:off x="3593484" y="4416859"/>
            <a:ext cx="8418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g= 1</a:t>
            </a:r>
          </a:p>
          <a:p>
            <a:r>
              <a:rPr lang="en-US" sz="2200" dirty="0"/>
              <a:t>h = 6</a:t>
            </a:r>
          </a:p>
          <a:p>
            <a:r>
              <a:rPr lang="en-US" sz="2200" dirty="0"/>
              <a:t>f =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88FF25-930C-AA2A-3CA7-1CDB2242B640}"/>
              </a:ext>
            </a:extLst>
          </p:cNvPr>
          <p:cNvSpPr txBox="1"/>
          <p:nvPr/>
        </p:nvSpPr>
        <p:spPr>
          <a:xfrm>
            <a:off x="7282186" y="4416858"/>
            <a:ext cx="8418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g= 1</a:t>
            </a:r>
          </a:p>
          <a:p>
            <a:r>
              <a:rPr lang="en-US" sz="2200" dirty="0"/>
              <a:t>h = 4</a:t>
            </a:r>
          </a:p>
          <a:p>
            <a:r>
              <a:rPr lang="en-US" sz="2200" dirty="0"/>
              <a:t>f =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284D69-193B-ABCB-026E-193E27C2BE98}"/>
              </a:ext>
            </a:extLst>
          </p:cNvPr>
          <p:cNvSpPr txBox="1"/>
          <p:nvPr/>
        </p:nvSpPr>
        <p:spPr>
          <a:xfrm>
            <a:off x="10811311" y="4397217"/>
            <a:ext cx="8418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g= 1</a:t>
            </a:r>
          </a:p>
          <a:p>
            <a:r>
              <a:rPr lang="en-US" sz="2200" dirty="0"/>
              <a:t>h = 6</a:t>
            </a:r>
          </a:p>
          <a:p>
            <a:r>
              <a:rPr lang="en-US" sz="2200" dirty="0"/>
              <a:t>f = 7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238FA6A-7A90-0FC9-6FAD-EBE3F587A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40" y="293369"/>
            <a:ext cx="2347163" cy="23700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D3D49B5-5D8C-4D5D-1236-6E8DB779679C}"/>
              </a:ext>
            </a:extLst>
          </p:cNvPr>
          <p:cNvSpPr txBox="1"/>
          <p:nvPr/>
        </p:nvSpPr>
        <p:spPr>
          <a:xfrm>
            <a:off x="675531" y="2756301"/>
            <a:ext cx="145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95225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6381E7-E080-B89A-4149-47DC4C28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13" y="0"/>
            <a:ext cx="10016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2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3A8BDF-CD15-25C6-EFB0-4300D17F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559" y="380745"/>
            <a:ext cx="2324301" cy="2270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70886E-28EB-0EFB-43B7-08E4E3F69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30" y="3650271"/>
            <a:ext cx="2263336" cy="2263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B6E54-F340-5C4E-90BE-F0C1E8845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815" y="3650271"/>
            <a:ext cx="2263336" cy="2278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4C1F5-AB23-4601-CBD4-7F7185457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8800" y="3680754"/>
            <a:ext cx="2240474" cy="22328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A44DA1-E6DA-AF71-7DF2-630EB346AE67}"/>
              </a:ext>
            </a:extLst>
          </p:cNvPr>
          <p:cNvSpPr txBox="1"/>
          <p:nvPr/>
        </p:nvSpPr>
        <p:spPr>
          <a:xfrm>
            <a:off x="7380514" y="1212980"/>
            <a:ext cx="898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g= 1</a:t>
            </a:r>
          </a:p>
          <a:p>
            <a:r>
              <a:rPr lang="en-US" sz="2400" dirty="0"/>
              <a:t>h = 4</a:t>
            </a:r>
          </a:p>
          <a:p>
            <a:r>
              <a:rPr lang="en-US" sz="2400" dirty="0"/>
              <a:t>f =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C4E59-1192-CE68-2178-7586D7923E41}"/>
              </a:ext>
            </a:extLst>
          </p:cNvPr>
          <p:cNvSpPr txBox="1"/>
          <p:nvPr/>
        </p:nvSpPr>
        <p:spPr>
          <a:xfrm>
            <a:off x="3292414" y="4197015"/>
            <a:ext cx="898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g= 2</a:t>
            </a:r>
          </a:p>
          <a:p>
            <a:r>
              <a:rPr lang="en-US" sz="2400" dirty="0"/>
              <a:t>h = 5</a:t>
            </a:r>
          </a:p>
          <a:p>
            <a:r>
              <a:rPr lang="en-US" sz="2400" dirty="0"/>
              <a:t>f =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91AD68-78CB-1FCA-04A9-05E356A391C2}"/>
              </a:ext>
            </a:extLst>
          </p:cNvPr>
          <p:cNvSpPr txBox="1"/>
          <p:nvPr/>
        </p:nvSpPr>
        <p:spPr>
          <a:xfrm>
            <a:off x="7019730" y="4206299"/>
            <a:ext cx="898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g= 2</a:t>
            </a:r>
          </a:p>
          <a:p>
            <a:r>
              <a:rPr lang="en-US" sz="2400" dirty="0"/>
              <a:t>h = 3</a:t>
            </a:r>
          </a:p>
          <a:p>
            <a:r>
              <a:rPr lang="en-US" sz="2400" dirty="0"/>
              <a:t>f =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8C6B8-B2E2-996A-A879-6D7E41DA6D57}"/>
              </a:ext>
            </a:extLst>
          </p:cNvPr>
          <p:cNvSpPr txBox="1"/>
          <p:nvPr/>
        </p:nvSpPr>
        <p:spPr>
          <a:xfrm>
            <a:off x="10630677" y="4181774"/>
            <a:ext cx="898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g= 2</a:t>
            </a:r>
          </a:p>
          <a:p>
            <a:r>
              <a:rPr lang="en-US" sz="2400" dirty="0"/>
              <a:t>h = 5</a:t>
            </a:r>
          </a:p>
          <a:p>
            <a:r>
              <a:rPr lang="en-US" sz="2400" dirty="0"/>
              <a:t>f = 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E1C272-CFC4-20E7-A179-1E0DAD30ADC8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2102498" y="2651702"/>
            <a:ext cx="3844212" cy="99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A722A-C4E3-C383-0A87-FE8F023D9CC6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5756483" y="2651702"/>
            <a:ext cx="190227" cy="99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2F4F97-026E-B24C-89A3-A13FF2F41854}"/>
              </a:ext>
            </a:extLst>
          </p:cNvPr>
          <p:cNvCxnSpPr>
            <a:stCxn id="3" idx="2"/>
          </p:cNvCxnSpPr>
          <p:nvPr/>
        </p:nvCxnSpPr>
        <p:spPr>
          <a:xfrm>
            <a:off x="5946710" y="2651702"/>
            <a:ext cx="3623502" cy="99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4303C72-6F62-A3B0-7B81-D3D00B318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625" y="281677"/>
            <a:ext cx="2347163" cy="23700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74C99A9-53D8-11D9-5C54-97257E1E85C3}"/>
              </a:ext>
            </a:extLst>
          </p:cNvPr>
          <p:cNvSpPr txBox="1"/>
          <p:nvPr/>
        </p:nvSpPr>
        <p:spPr>
          <a:xfrm>
            <a:off x="675531" y="2756301"/>
            <a:ext cx="145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30449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865D8-E2C2-4F4A-A019-5D014C01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10" y="480056"/>
            <a:ext cx="2276245" cy="2276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C54353-B13D-28B7-6584-ECCF0E446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25" y="281677"/>
            <a:ext cx="2347163" cy="2370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7ABA5-EF3C-DE34-09C9-BD73E742BABD}"/>
              </a:ext>
            </a:extLst>
          </p:cNvPr>
          <p:cNvSpPr txBox="1"/>
          <p:nvPr/>
        </p:nvSpPr>
        <p:spPr>
          <a:xfrm>
            <a:off x="675531" y="2756301"/>
            <a:ext cx="145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87B08-C1F9-1DF4-D116-BFFA73C7B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788" y="3724618"/>
            <a:ext cx="2202265" cy="2237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8BCC39-F005-262E-63B8-ABF2C464F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464" y="3724618"/>
            <a:ext cx="2228832" cy="22376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B3729-E816-5A3E-59E7-B6206D444F79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3834921" y="2756301"/>
            <a:ext cx="2328412" cy="96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F2449-70DF-6DCE-2A99-5FEBEC13C8D4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163333" y="2756301"/>
            <a:ext cx="2176547" cy="96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2257A4-8225-0C55-7E05-488A0547D54B}"/>
              </a:ext>
            </a:extLst>
          </p:cNvPr>
          <p:cNvSpPr txBox="1"/>
          <p:nvPr/>
        </p:nvSpPr>
        <p:spPr>
          <a:xfrm>
            <a:off x="7441381" y="1018013"/>
            <a:ext cx="898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g= 2</a:t>
            </a:r>
          </a:p>
          <a:p>
            <a:r>
              <a:rPr lang="en-US" sz="2400" dirty="0"/>
              <a:t>h = 3</a:t>
            </a:r>
          </a:p>
          <a:p>
            <a:r>
              <a:rPr lang="en-US" sz="2400" dirty="0"/>
              <a:t>f =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115CE-652C-A5DC-D2E7-46B6926E69CF}"/>
              </a:ext>
            </a:extLst>
          </p:cNvPr>
          <p:cNvSpPr txBox="1"/>
          <p:nvPr/>
        </p:nvSpPr>
        <p:spPr>
          <a:xfrm>
            <a:off x="5182755" y="4320074"/>
            <a:ext cx="898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g= 3</a:t>
            </a:r>
          </a:p>
          <a:p>
            <a:r>
              <a:rPr lang="en-US" sz="2400" dirty="0"/>
              <a:t>h = 2</a:t>
            </a:r>
          </a:p>
          <a:p>
            <a:r>
              <a:rPr lang="en-US" sz="2400" dirty="0"/>
              <a:t>f =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3E1F8-1EC0-A231-EBBA-623F915E3EEF}"/>
              </a:ext>
            </a:extLst>
          </p:cNvPr>
          <p:cNvSpPr txBox="1"/>
          <p:nvPr/>
        </p:nvSpPr>
        <p:spPr>
          <a:xfrm>
            <a:off x="9618424" y="4320073"/>
            <a:ext cx="898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g= 3</a:t>
            </a:r>
          </a:p>
          <a:p>
            <a:r>
              <a:rPr lang="en-US" sz="2400" dirty="0"/>
              <a:t>h = 4</a:t>
            </a:r>
          </a:p>
          <a:p>
            <a:r>
              <a:rPr lang="en-US" sz="2400" dirty="0"/>
              <a:t>f = 7</a:t>
            </a:r>
          </a:p>
        </p:txBody>
      </p:sp>
    </p:spTree>
    <p:extLst>
      <p:ext uri="{BB962C8B-B14F-4D97-AF65-F5344CB8AC3E}">
        <p14:creationId xmlns:p14="http://schemas.microsoft.com/office/powerpoint/2010/main" val="2442089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282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8 Puzzle A*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Ex:</vt:lpstr>
      <vt:lpstr>g = 0 h = 16 </vt:lpstr>
      <vt:lpstr>g = 1 h = 17 </vt:lpstr>
      <vt:lpstr>g = 2 h = 16 </vt:lpstr>
      <vt:lpstr>g = 3 h = 15 </vt:lpstr>
      <vt:lpstr>End…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Puzzle A* algorithm</dc:title>
  <dc:creator>amirhossein</dc:creator>
  <cp:lastModifiedBy>Nikta</cp:lastModifiedBy>
  <cp:revision>5</cp:revision>
  <dcterms:created xsi:type="dcterms:W3CDTF">2023-10-27T19:45:50Z</dcterms:created>
  <dcterms:modified xsi:type="dcterms:W3CDTF">2023-10-28T12:29:43Z</dcterms:modified>
</cp:coreProperties>
</file>