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0" r:id="rId3"/>
    <p:sldId id="259" r:id="rId4"/>
    <p:sldId id="262" r:id="rId5"/>
    <p:sldId id="270" r:id="rId6"/>
    <p:sldId id="271" r:id="rId7"/>
    <p:sldId id="294" r:id="rId8"/>
    <p:sldId id="303" r:id="rId9"/>
    <p:sldId id="295" r:id="rId10"/>
    <p:sldId id="296" r:id="rId11"/>
    <p:sldId id="298" r:id="rId12"/>
    <p:sldId id="299" r:id="rId13"/>
    <p:sldId id="300" r:id="rId14"/>
    <p:sldId id="301" r:id="rId15"/>
    <p:sldId id="287" r:id="rId16"/>
    <p:sldId id="289" r:id="rId17"/>
    <p:sldId id="290" r:id="rId18"/>
    <p:sldId id="302" r:id="rId19"/>
    <p:sldId id="304" r:id="rId20"/>
    <p:sldId id="305" r:id="rId21"/>
    <p:sldId id="306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87A9AE8-7A6A-4D63-AF02-CDED09758BBE}">
          <p14:sldIdLst>
            <p14:sldId id="257"/>
            <p14:sldId id="260"/>
          </p14:sldIdLst>
        </p14:section>
        <p14:section name="내용" id="{E335493F-9380-4C65-A49C-511356C0C81C}">
          <p14:sldIdLst>
            <p14:sldId id="259"/>
          </p14:sldIdLst>
        </p14:section>
        <p14:section name="HTML 코드 작성 규칙" id="{262F80AA-8DCD-4318-901A-5FBE2762334C}">
          <p14:sldIdLst>
            <p14:sldId id="262"/>
          </p14:sldIdLst>
        </p14:section>
        <p14:section name="HTML 구조와 쓰임" id="{A462DBB5-7F1C-41D0-B195-8108487DD980}">
          <p14:sldIdLst>
            <p14:sldId id="270"/>
            <p14:sldId id="271"/>
            <p14:sldId id="294"/>
            <p14:sldId id="303"/>
            <p14:sldId id="295"/>
            <p14:sldId id="296"/>
            <p14:sldId id="298"/>
            <p14:sldId id="299"/>
            <p14:sldId id="300"/>
            <p14:sldId id="301"/>
          </p14:sldIdLst>
        </p14:section>
        <p14:section name="SCSS 코드 작성 규칙" id="{7A09F16D-29EF-4329-A4C0-39A3566EE7AF}">
          <p14:sldIdLst>
            <p14:sldId id="287"/>
            <p14:sldId id="289"/>
            <p14:sldId id="290"/>
          </p14:sldIdLst>
        </p14:section>
        <p14:section name="태그의 공통화" id="{92111359-F39E-4D3C-8C02-11BCD094FBA8}">
          <p14:sldIdLst>
            <p14:sldId id="302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3"/>
    <a:srgbClr val="E23A06"/>
    <a:srgbClr val="E22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5360" autoAdjust="0"/>
  </p:normalViewPr>
  <p:slideViewPr>
    <p:cSldViewPr snapToGrid="0">
      <p:cViewPr>
        <p:scale>
          <a:sx n="130" d="100"/>
          <a:sy n="130" d="100"/>
        </p:scale>
        <p:origin x="222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CCCF-6786-4F1C-BCAF-F7CEBA308B32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B56F3-25EE-4F7A-8DD3-07238420E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94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91440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Noto Serif CJK JP" panose="02020400000000000000" pitchFamily="18" charset="-127"/>
                <a:ea typeface="Noto Serif CJK JP" panose="02020400000000000000" pitchFamily="18" charset="-127"/>
                <a:cs typeface="Noto Serif Hebrew" panose="02020502060505020204" pitchFamily="18"/>
              </a:defRPr>
            </a:lvl1pPr>
          </a:lstStyle>
          <a:p>
            <a:r>
              <a:rPr lang="en-US" altLang="ko-KR" dirty="0" smtClean="0"/>
              <a:t>Copyright (С) </a:t>
            </a:r>
            <a:r>
              <a:rPr lang="en-US" altLang="ko-KR" dirty="0" err="1" smtClean="0"/>
              <a:t>Rightbrain</a:t>
            </a:r>
            <a:r>
              <a:rPr lang="en-US" altLang="ko-KR" dirty="0" smtClean="0"/>
              <a:t>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4022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417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65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8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74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0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9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78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6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6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3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6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36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Copyright (С) Rightbrain.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842B-29D4-4B62-9FBF-7AAF47BB1447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7FA5-51BD-4705-B2CE-994E22175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7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629401"/>
            <a:ext cx="4114800" cy="162733"/>
          </a:xfrm>
        </p:spPr>
        <p:txBody>
          <a:bodyPr/>
          <a:lstStyle/>
          <a:p>
            <a:r>
              <a:rPr lang="en-US" altLang="ko-KR" dirty="0" smtClean="0"/>
              <a:t>Copyright (С) </a:t>
            </a:r>
            <a:r>
              <a:rPr lang="en-US" altLang="ko-KR" dirty="0" err="1" smtClean="0"/>
              <a:t>Rightbrain</a:t>
            </a:r>
            <a:r>
              <a:rPr lang="en-US" altLang="ko-KR" dirty="0" smtClean="0"/>
              <a:t>. All rights reserved.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18654" y="6492240"/>
            <a:ext cx="11554691" cy="33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표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6"/>
          <p:cNvSpPr>
            <a:spLocks noGrp="1"/>
          </p:cNvSpPr>
          <p:nvPr>
            <p:ph type="title" hasCustomPrompt="1"/>
          </p:nvPr>
        </p:nvSpPr>
        <p:spPr>
          <a:xfrm>
            <a:off x="1171102" y="2979159"/>
            <a:ext cx="8957147" cy="438582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>
              <a:defRPr sz="2500" b="1" spc="-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프로젝트 타이틀</a:t>
            </a:r>
          </a:p>
        </p:txBody>
      </p: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71100" y="3436991"/>
            <a:ext cx="8957149" cy="646331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0" indent="0">
              <a:buNone/>
              <a:defRPr lang="ko-KR" altLang="en-US" sz="4000" b="1" kern="1200" spc="-96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Colette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문서</a:t>
            </a:r>
            <a:r>
              <a:rPr lang="en-US" altLang="ko-KR" dirty="0"/>
              <a:t> </a:t>
            </a:r>
            <a:r>
              <a:rPr lang="ko-KR" altLang="en-US"/>
              <a:t>타이틀</a:t>
            </a:r>
            <a:endParaRPr lang="ko-KR" altLang="en-US" dirty="0"/>
          </a:p>
        </p:txBody>
      </p:sp>
      <p:sp>
        <p:nvSpPr>
          <p:cNvPr id="7" name="Rectangle 5"/>
          <p:cNvSpPr>
            <a:spLocks/>
          </p:cNvSpPr>
          <p:nvPr userDrawn="1"/>
        </p:nvSpPr>
        <p:spPr bwMode="auto">
          <a:xfrm>
            <a:off x="1171102" y="5925440"/>
            <a:ext cx="1754481" cy="31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00" tIns="50400" rIns="50400" bIns="50400">
            <a:spAutoFit/>
          </a:bodyPr>
          <a:lstStyle>
            <a:lvl1pPr eaLnBrk="0" hangingPunct="0"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1pPr>
            <a:lvl2pPr marL="37931725" indent="-37474525" eaLnBrk="0" hangingPunct="0"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2pPr>
            <a:lvl3pPr eaLnBrk="0" hangingPunct="0"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3pPr>
            <a:lvl4pPr eaLnBrk="0" hangingPunct="0"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4pPr>
            <a:lvl5pPr eaLnBrk="0" hangingPunct="0"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Sans" charset="0"/>
                <a:ea typeface="ヒラギノ角ゴ ProN W6" pitchFamily="-103" charset="-128"/>
                <a:sym typeface="GillSans" charset="0"/>
              </a:defRPr>
            </a:lvl9pPr>
          </a:lstStyle>
          <a:p>
            <a:pPr algn="l" eaLnBrk="1" hangingPunct="1"/>
            <a:r>
              <a:rPr lang="en-US" altLang="ko-KR" sz="700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ヒラギノ角ゴ ProN W6" pitchFamily="-103" charset="-128"/>
                <a:cs typeface="Avenir Roman"/>
                <a:sym typeface="GillSans" charset="0"/>
              </a:rPr>
              <a:t>CREDENTIALS </a:t>
            </a:r>
            <a:r>
              <a:rPr lang="en-US" altLang="ko-KR" sz="7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맑은 고딕 Semilight" panose="020B0502040204020203" pitchFamily="50" charset="-127"/>
                <a:sym typeface="Colette" charset="0"/>
              </a:rPr>
              <a:t>2018</a:t>
            </a:r>
          </a:p>
          <a:p>
            <a:pPr algn="l" eaLnBrk="1" hangingPunct="1"/>
            <a:r>
              <a:rPr lang="en-US" altLang="ko-KR" sz="7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맑은 고딕 Semilight" panose="020B0502040204020203" pitchFamily="50" charset="-127"/>
                <a:sym typeface="Colette" charset="0"/>
              </a:rPr>
              <a:t>LAST UPDATED ON </a:t>
            </a:r>
            <a:fld id="{6E1FCB92-DCC6-4EF2-BA1E-281F35ED4595}" type="datetime4">
              <a:rPr lang="en-US" altLang="ko-KR" sz="700" spc="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맑은 고딕 Semilight" panose="020B0502040204020203" pitchFamily="50" charset="-127"/>
                <a:sym typeface="Colette" charset="0"/>
              </a:rPr>
              <a:pPr algn="l" eaLnBrk="1" hangingPunct="1"/>
              <a:t>October 3, 2018</a:t>
            </a:fld>
            <a:endParaRPr lang="en-US" altLang="ko-KR" sz="700" spc="0" baseline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맑은 고딕 Semilight" panose="020B0502040204020203" pitchFamily="50" charset="-127"/>
              <a:sym typeface="Colett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6" y="2420889"/>
            <a:ext cx="1274831" cy="4893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1" y="800101"/>
            <a:ext cx="8763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85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F27F-620D-4E0A-9435-AAFCB99F64AA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7FA5-51BD-4705-B2CE-994E22175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2" r:id="rId2"/>
    <p:sldLayoutId id="214748373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8F9F38-4EA9-4B4D-B561-4156F154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SKT Mobile T world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D436B02-CE5F-4345-BBF0-342BEB4EC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101" y="3436993"/>
            <a:ext cx="9978982" cy="646331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dirty="0" smtClean="0">
                <a:solidFill>
                  <a:srgbClr val="E22F26"/>
                </a:solidFill>
              </a:rPr>
              <a:t>Transfer of </a:t>
            </a:r>
            <a:r>
              <a:rPr lang="en-US" altLang="ko-KR" sz="6000" dirty="0">
                <a:solidFill>
                  <a:srgbClr val="E22F26"/>
                </a:solidFill>
              </a:rPr>
              <a:t>business </a:t>
            </a:r>
            <a:endParaRPr lang="ko-KR" altLang="en-US" sz="6000" dirty="0">
              <a:solidFill>
                <a:srgbClr val="E22F26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="" xmlns:a16="http://schemas.microsoft.com/office/drawing/2014/main" id="{6D436B02-CE5F-4345-BBF0-342BEB4EC138}"/>
              </a:ext>
            </a:extLst>
          </p:cNvPr>
          <p:cNvSpPr txBox="1">
            <a:spLocks/>
          </p:cNvSpPr>
          <p:nvPr/>
        </p:nvSpPr>
        <p:spPr>
          <a:xfrm>
            <a:off x="1914063" y="4344581"/>
            <a:ext cx="7929735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000" b="1" kern="1200" spc="-96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Colette-Bold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For Markup Languages ( HTML/CSS)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19175" y="3232241"/>
            <a:ext cx="2258513" cy="2773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08458" y="3515046"/>
            <a:ext cx="2099180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20263" y="3230034"/>
            <a:ext cx="226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08457" y="3513276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container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0359" y="4880265"/>
            <a:ext cx="1908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10359" y="4521564"/>
            <a:ext cx="1908001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cont-sp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93440" y="5140083"/>
            <a:ext cx="17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293930" y="5143526"/>
            <a:ext cx="1035020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.widgets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10360" y="3865997"/>
            <a:ext cx="1908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93440" y="4125815"/>
            <a:ext cx="172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11212" y="4116004"/>
            <a:ext cx="103502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.component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STEP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3" y="1574689"/>
            <a:ext cx="576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예시파일 </a:t>
            </a:r>
            <a:r>
              <a:rPr lang="en-US" altLang="ko-KR" sz="1000" dirty="0">
                <a:latin typeface="+mn-ea"/>
              </a:rPr>
              <a:t>: /html/sprint8/MA_03_01_02_01_02.html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wrap .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step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0359" y="5556358"/>
            <a:ext cx="1908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solidFill>
                  <a:srgbClr val="F44333"/>
                </a:solidFill>
                <a:ea typeface="돋움" panose="020B0600000101010101" pitchFamily="50" charset="-127"/>
              </a:rPr>
              <a:t>bt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-slice .full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94063" y="3022167"/>
            <a:ext cx="4002661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 smtClean="0">
                <a:latin typeface="+mn-ea"/>
              </a:rPr>
              <a:t>header-</a:t>
            </a:r>
            <a:r>
              <a:rPr lang="en-US" altLang="ko-KR" sz="1000" dirty="0" err="1" smtClean="0">
                <a:latin typeface="+mn-ea"/>
              </a:rPr>
              <a:t>ti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 smtClean="0">
                <a:latin typeface="+mn-ea"/>
              </a:rPr>
              <a:t>align-l</a:t>
            </a:r>
            <a:r>
              <a:rPr lang="ko-KR" altLang="en-US" sz="1000" dirty="0" smtClean="0">
                <a:latin typeface="+mn-ea"/>
              </a:rPr>
              <a:t>을 </a:t>
            </a:r>
            <a:r>
              <a:rPr lang="ko-KR" altLang="en-US" sz="1000" dirty="0" smtClean="0">
                <a:latin typeface="+mn-ea"/>
              </a:rPr>
              <a:t>추가하여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step</a:t>
            </a:r>
            <a:r>
              <a:rPr lang="ko-KR" altLang="en-US" sz="1000" dirty="0" smtClean="0">
                <a:latin typeface="+mn-ea"/>
              </a:rPr>
              <a:t>화면에는 취소 버튼이 들어갑니다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div class="header"&gt;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div class="header-</a:t>
            </a:r>
            <a:r>
              <a:rPr lang="en-US" altLang="ko-KR" sz="1000" dirty="0" err="1">
                <a:latin typeface="+mn-ea"/>
              </a:rPr>
              <a:t>ti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align-l</a:t>
            </a:r>
            <a:r>
              <a:rPr lang="en-US" altLang="ko-KR" sz="1000" dirty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└ </a:t>
            </a: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h1&gt;</a:t>
            </a:r>
            <a:r>
              <a:rPr lang="ko-KR" altLang="en-US" sz="1000" dirty="0">
                <a:latin typeface="+mn-ea"/>
              </a:rPr>
              <a:t>지문 등록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재등록</a:t>
            </a:r>
            <a:r>
              <a:rPr lang="en-US" altLang="ko-KR" sz="1000" dirty="0">
                <a:latin typeface="+mn-ea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>
                <a:latin typeface="+mn-ea"/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└ </a:t>
            </a:r>
            <a:r>
              <a:rPr lang="en-US" altLang="ko-KR" sz="1000" b="1" dirty="0" smtClean="0">
                <a:latin typeface="+mn-ea"/>
              </a:rPr>
              <a:t>&lt;</a:t>
            </a:r>
            <a:r>
              <a:rPr lang="en-US" altLang="ko-KR" sz="1000" b="1" dirty="0">
                <a:latin typeface="+mn-ea"/>
              </a:rPr>
              <a:t>button class="</a:t>
            </a:r>
            <a:r>
              <a:rPr lang="en-US" altLang="ko-KR" sz="1000" b="1" dirty="0" err="1">
                <a:latin typeface="+mn-ea"/>
              </a:rPr>
              <a:t>prev</a:t>
            </a:r>
            <a:r>
              <a:rPr lang="en-US" altLang="ko-KR" sz="1000" b="1" dirty="0">
                <a:latin typeface="+mn-ea"/>
              </a:rPr>
              <a:t>-step"&gt;</a:t>
            </a:r>
            <a:r>
              <a:rPr lang="ko-KR" altLang="en-US" sz="1000" b="1" dirty="0">
                <a:latin typeface="+mn-ea"/>
              </a:rPr>
              <a:t>취소</a:t>
            </a:r>
            <a:r>
              <a:rPr lang="en-US" altLang="ko-KR" sz="1000" b="1" dirty="0">
                <a:latin typeface="+mn-ea"/>
              </a:rPr>
              <a:t>&lt;/button</a:t>
            </a:r>
            <a:r>
              <a:rPr lang="en-US" altLang="ko-KR" sz="1000" b="1" dirty="0" smtClean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&lt;/div&gt;</a:t>
            </a:r>
          </a:p>
        </p:txBody>
      </p:sp>
      <p:cxnSp>
        <p:nvCxnSpPr>
          <p:cNvPr id="26" name="직선 화살표 연결선 25"/>
          <p:cNvCxnSpPr>
            <a:stCxn id="14" idx="0"/>
            <a:endCxn id="36" idx="1"/>
          </p:cNvCxnSpPr>
          <p:nvPr/>
        </p:nvCxnSpPr>
        <p:spPr>
          <a:xfrm rot="5400000" flipH="1" flipV="1">
            <a:off x="2738194" y="1778246"/>
            <a:ext cx="252496" cy="1307108"/>
          </a:xfrm>
          <a:prstGeom prst="bentConnector2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87164" y="2101718"/>
            <a:ext cx="4035194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 smtClean="0">
                <a:latin typeface="+mn-ea"/>
              </a:rPr>
              <a:t>wrap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en-US" altLang="ko-KR" sz="1000" dirty="0">
                <a:latin typeface="+mn-ea"/>
              </a:rPr>
              <a:t>. </a:t>
            </a:r>
            <a:r>
              <a:rPr lang="en-US" altLang="ko-KR" sz="1000" dirty="0" smtClean="0">
                <a:latin typeface="+mn-ea"/>
              </a:rPr>
              <a:t>step</a:t>
            </a:r>
            <a:r>
              <a:rPr lang="ko-KR" altLang="en-US" sz="1000" dirty="0" smtClean="0">
                <a:latin typeface="+mn-ea"/>
              </a:rPr>
              <a:t>을 </a:t>
            </a:r>
            <a:r>
              <a:rPr lang="ko-KR" altLang="en-US" sz="1000" dirty="0" smtClean="0">
                <a:latin typeface="+mn-ea"/>
              </a:rPr>
              <a:t>추가하여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</a:t>
            </a:r>
            <a:r>
              <a:rPr lang="en-US" altLang="ko-KR" sz="1000" dirty="0">
                <a:latin typeface="+mn-ea"/>
              </a:rPr>
              <a:t>div class="wrap </a:t>
            </a:r>
            <a:r>
              <a:rPr lang="en-US" altLang="ko-KR" sz="1000" b="1" dirty="0">
                <a:latin typeface="+mn-ea"/>
              </a:rPr>
              <a:t>step</a:t>
            </a:r>
            <a:r>
              <a:rPr lang="en-US" altLang="ko-KR" sz="1000" dirty="0" smtClean="0">
                <a:latin typeface="+mn-ea"/>
              </a:rPr>
              <a:t>"&gt;</a:t>
            </a:r>
          </a:p>
        </p:txBody>
      </p:sp>
      <p:cxnSp>
        <p:nvCxnSpPr>
          <p:cNvPr id="34" name="꺾인 연결선 33"/>
          <p:cNvCxnSpPr>
            <a:stCxn id="15" idx="3"/>
            <a:endCxn id="39" idx="1"/>
          </p:cNvCxnSpPr>
          <p:nvPr/>
        </p:nvCxnSpPr>
        <p:spPr>
          <a:xfrm>
            <a:off x="3295650" y="3015436"/>
            <a:ext cx="4426708" cy="201239"/>
          </a:xfrm>
          <a:prstGeom prst="bentConnector3">
            <a:avLst>
              <a:gd name="adj1" fmla="val 50000"/>
            </a:avLst>
          </a:prstGeom>
          <a:ln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3" idx="3"/>
            <a:endCxn id="41" idx="1"/>
          </p:cNvCxnSpPr>
          <p:nvPr/>
        </p:nvCxnSpPr>
        <p:spPr>
          <a:xfrm flipV="1">
            <a:off x="3118359" y="4485336"/>
            <a:ext cx="399636" cy="1197022"/>
          </a:xfrm>
          <a:prstGeom prst="bentConnector3">
            <a:avLst>
              <a:gd name="adj1" fmla="val 50000"/>
            </a:avLst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7163" y="4286789"/>
            <a:ext cx="4035195" cy="170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하단에 고정버튼이 들어갈 경우 해당 구조를 사용합니다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</a:t>
            </a:r>
            <a:r>
              <a:rPr lang="en-US" altLang="ko-KR" sz="1000" dirty="0">
                <a:latin typeface="+mn-ea"/>
              </a:rPr>
              <a:t>div class="</a:t>
            </a:r>
            <a:r>
              <a:rPr lang="en-US" altLang="ko-KR" sz="1000" b="1" dirty="0" err="1">
                <a:latin typeface="+mn-ea"/>
              </a:rPr>
              <a:t>bt</a:t>
            </a:r>
            <a:r>
              <a:rPr lang="en-US" altLang="ko-KR" sz="1000" b="1" dirty="0">
                <a:latin typeface="+mn-ea"/>
              </a:rPr>
              <a:t>-slice full</a:t>
            </a:r>
            <a:r>
              <a:rPr lang="en-US" altLang="ko-KR" sz="1000" dirty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li class="bt-red1"&gt;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button&gt;</a:t>
            </a:r>
            <a:r>
              <a:rPr lang="ko-KR" altLang="en-US" sz="1000" dirty="0">
                <a:latin typeface="+mn-ea"/>
              </a:rPr>
              <a:t>이전</a:t>
            </a:r>
            <a:r>
              <a:rPr lang="en-US" altLang="ko-KR" sz="1000" dirty="0">
                <a:latin typeface="+mn-ea"/>
              </a:rPr>
              <a:t>&lt;/button&gt;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>
                <a:latin typeface="+mn-ea"/>
              </a:rPr>
              <a:t>li&gt;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>
                <a:latin typeface="+mn-ea"/>
              </a:rPr>
              <a:t>div&gt;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1043" y="2604901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7996" y="2182441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8221" y="2887429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2358" y="3093564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4265" y="5559247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17995" y="4362225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9175" y="2872395"/>
            <a:ext cx="2258513" cy="313377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FULL </a:t>
            </a:r>
            <a:r>
              <a:rPr lang="en-US" altLang="ko-KR" b="1" dirty="0" smtClean="0">
                <a:latin typeface="+mn-ea"/>
              </a:rPr>
              <a:t>POPUP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3" y="1574689"/>
            <a:ext cx="576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예시파일 </a:t>
            </a:r>
            <a:r>
              <a:rPr lang="en-US" altLang="ko-KR" sz="1000" dirty="0">
                <a:latin typeface="+mn-ea"/>
              </a:rPr>
              <a:t>: /html/popup/popup-full.html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4944" y="3183116"/>
            <a:ext cx="2054873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.header-wrap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4941" y="2861869"/>
            <a:ext cx="2194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solidFill>
                  <a:srgbClr val="F44333"/>
                </a:solidFill>
                <a:ea typeface="돋움" panose="020B0600000101010101" pitchFamily="50" charset="-127"/>
              </a:rPr>
              <a:t>tw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-popup .popup-page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4944" y="5665435"/>
            <a:ext cx="2054873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.popup-</a:t>
            </a:r>
            <a:r>
              <a:rPr lang="en-US" altLang="ko-KR" sz="1000" b="1" dirty="0" err="1" smtClean="0">
                <a:solidFill>
                  <a:srgbClr val="F44333"/>
                </a:solidFill>
                <a:ea typeface="돋움" panose="020B0600000101010101" pitchFamily="50" charset="-127"/>
              </a:rPr>
              <a:t>closeBtn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34944" y="3496391"/>
            <a:ext cx="2054873" cy="20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.container-wrap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7440" y="5655496"/>
            <a:ext cx="4297339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Popup</a:t>
            </a:r>
            <a:r>
              <a:rPr lang="ko-KR" altLang="en-US" sz="1000" dirty="0" smtClean="0">
                <a:latin typeface="+mn-ea"/>
              </a:rPr>
              <a:t>의 닫기 버튼은 </a:t>
            </a:r>
            <a:r>
              <a:rPr lang="ko-KR" altLang="en-US" sz="1000" dirty="0" err="1" smtClean="0">
                <a:latin typeface="+mn-ea"/>
              </a:rPr>
              <a:t>접근성</a:t>
            </a:r>
            <a:r>
              <a:rPr lang="ko-KR" altLang="en-US" sz="1000" dirty="0" smtClean="0">
                <a:latin typeface="+mn-ea"/>
              </a:rPr>
              <a:t> 준수를 위해 화면 최 하단에 위치합니다</a:t>
            </a:r>
            <a:r>
              <a:rPr lang="en-US" altLang="ko-KR" sz="1000" dirty="0" smtClean="0">
                <a:latin typeface="+mn-ea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30385" y="3767597"/>
            <a:ext cx="1865240" cy="172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338" y="3771040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.container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48033" y="4059826"/>
            <a:ext cx="1630837" cy="3668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48033" y="4063269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8033" y="4466663"/>
            <a:ext cx="1630837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cont-sp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cxnSp>
        <p:nvCxnSpPr>
          <p:cNvPr id="41" name="직선 화살표 연결선 40"/>
          <p:cNvCxnSpPr>
            <a:endCxn id="39" idx="1"/>
          </p:cNvCxnSpPr>
          <p:nvPr/>
        </p:nvCxnSpPr>
        <p:spPr>
          <a:xfrm flipV="1">
            <a:off x="3211083" y="5808158"/>
            <a:ext cx="414266" cy="8180"/>
          </a:xfrm>
          <a:prstGeom prst="straightConnector1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42564"/>
              </p:ext>
            </p:extLst>
          </p:nvPr>
        </p:nvGraphicFramePr>
        <p:xfrm>
          <a:off x="3796207" y="2890554"/>
          <a:ext cx="7920000" cy="230225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42518"/>
                <a:gridCol w="2238375"/>
                <a:gridCol w="1276350"/>
                <a:gridCol w="3162757"/>
              </a:tblGrid>
              <a:tr h="2879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tw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-popup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이라는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네이밍은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front-end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의 요청으로 공통 지정한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class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Full popup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에는 기본 구조는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.popup-page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일반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화면과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같이 각 제작 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.popup-page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에는 화면 레이아웃에 따라 사용되는 아래의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class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를 조합하여 사용합니다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모든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popup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에 쓸 수 있습니다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code)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&lt;div class="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popup-page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tw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-popup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nobg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fixed-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btn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"&gt;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예시화면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/html/sprint8/MF_02_01_04.html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nobg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배경색 제거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.no-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btn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하단에 고정되는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영역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.fixed-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btn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하단에 고정되는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영역 생성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.coupon-type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Landscape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되는 쿠폰 화면을 위한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class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endCxn id="35" idx="1"/>
          </p:cNvCxnSpPr>
          <p:nvPr/>
        </p:nvCxnSpPr>
        <p:spPr>
          <a:xfrm>
            <a:off x="3273770" y="3060006"/>
            <a:ext cx="351579" cy="0"/>
          </a:xfrm>
          <a:prstGeom prst="straightConnector1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48033" y="5169750"/>
            <a:ext cx="1630838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bt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-slice .full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48033" y="4760675"/>
            <a:ext cx="1630837" cy="3668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348033" y="4764118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2318" y="751249"/>
            <a:ext cx="556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기본적으로 모든 팝업은 </a:t>
            </a:r>
            <a:r>
              <a:rPr lang="en-US" altLang="ko-KR" sz="1000" b="1" dirty="0" err="1">
                <a:latin typeface="+mn-ea"/>
              </a:rPr>
              <a:t>skt_landing.action.popup.open</a:t>
            </a:r>
            <a:r>
              <a:rPr lang="en-US" altLang="ko-KR" sz="1000" b="1" dirty="0">
                <a:latin typeface="+mn-ea"/>
              </a:rPr>
              <a:t>() </a:t>
            </a:r>
            <a:r>
              <a:rPr lang="ko-KR" altLang="en-US" sz="1000" b="1" dirty="0">
                <a:latin typeface="+mn-ea"/>
              </a:rPr>
              <a:t>함수를 사용 하여 </a:t>
            </a:r>
            <a:r>
              <a:rPr lang="ko-KR" altLang="en-US" sz="1000" b="1" dirty="0" err="1" smtClean="0">
                <a:latin typeface="+mn-ea"/>
              </a:rPr>
              <a:t>로드합니다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하지만 </a:t>
            </a:r>
            <a:r>
              <a:rPr lang="en-US" altLang="ko-KR" sz="1000" b="1" dirty="0" smtClean="0">
                <a:latin typeface="+mn-ea"/>
              </a:rPr>
              <a:t>front-end</a:t>
            </a:r>
            <a:r>
              <a:rPr lang="ko-KR" altLang="en-US" sz="1000" b="1" dirty="0" smtClean="0">
                <a:latin typeface="+mn-ea"/>
              </a:rPr>
              <a:t>요청에 </a:t>
            </a:r>
            <a:r>
              <a:rPr lang="ko-KR" altLang="en-US" sz="1000" b="1" dirty="0">
                <a:latin typeface="+mn-ea"/>
              </a:rPr>
              <a:t>따라 </a:t>
            </a: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에 작업하는 경우도 있으므로 작업에 </a:t>
            </a:r>
            <a:r>
              <a:rPr lang="ko-KR" altLang="en-US" sz="1000" b="1" dirty="0" smtClean="0">
                <a:latin typeface="+mn-ea"/>
              </a:rPr>
              <a:t>유의합니다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3721" y="2917369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5349" y="2936895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2732" y="5665521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5349" y="5685047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MODAL </a:t>
            </a:r>
            <a:r>
              <a:rPr lang="en-US" altLang="ko-KR" b="1" dirty="0" smtClean="0">
                <a:latin typeface="+mn-ea"/>
              </a:rPr>
              <a:t>POPUP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3" y="1574689"/>
            <a:ext cx="11117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예시파일 </a:t>
            </a:r>
            <a:r>
              <a:rPr lang="en-US" altLang="ko-KR" sz="1000" dirty="0">
                <a:latin typeface="+mn-ea"/>
              </a:rPr>
              <a:t>: /</a:t>
            </a:r>
            <a:r>
              <a:rPr lang="en-US" altLang="ko-KR" sz="1000" dirty="0" err="1" smtClean="0">
                <a:latin typeface="+mn-ea"/>
              </a:rPr>
              <a:t>hbs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popup.hbs</a:t>
            </a:r>
            <a:r>
              <a:rPr lang="en-US" altLang="ko-KR" sz="1000" dirty="0" smtClean="0">
                <a:latin typeface="+mn-ea"/>
              </a:rPr>
              <a:t>  |  </a:t>
            </a:r>
            <a:r>
              <a:rPr lang="ko-KR" altLang="en-US" sz="1000" dirty="0" smtClean="0">
                <a:latin typeface="+mn-ea"/>
              </a:rPr>
              <a:t>디자인 가이드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x_Layout_Popup</a:t>
            </a:r>
            <a:r>
              <a:rPr lang="en-US" altLang="ko-KR" sz="1000" dirty="0" smtClean="0">
                <a:latin typeface="+mn-ea"/>
              </a:rPr>
              <a:t> 01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x_Layout_Popup</a:t>
            </a:r>
            <a:r>
              <a:rPr lang="en-US" altLang="ko-KR" sz="1000" dirty="0" smtClean="0">
                <a:latin typeface="+mn-ea"/>
              </a:rPr>
              <a:t> 02, </a:t>
            </a:r>
            <a:r>
              <a:rPr lang="en-US" altLang="ko-KR" sz="1000" dirty="0" err="1" smtClean="0">
                <a:latin typeface="+mn-ea"/>
              </a:rPr>
              <a:t>x_Layout_Popup</a:t>
            </a:r>
            <a:r>
              <a:rPr lang="en-US" altLang="ko-KR" sz="1000" dirty="0" smtClean="0">
                <a:latin typeface="+mn-ea"/>
              </a:rPr>
              <a:t> 03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0263" y="3182409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0434" y="3521003"/>
            <a:ext cx="2258512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41781" y="3513276"/>
            <a:ext cx="22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err="1">
                <a:solidFill>
                  <a:srgbClr val="F44333"/>
                </a:solidFill>
                <a:ea typeface="돋움" panose="020B0600000101010101" pitchFamily="50" charset="-127"/>
              </a:rPr>
              <a:t>tw</a:t>
            </a:r>
            <a:r>
              <a:rPr lang="en-US" altLang="ko-KR" sz="1000" b="1" dirty="0">
                <a:solidFill>
                  <a:srgbClr val="F44333"/>
                </a:solidFill>
                <a:ea typeface="돋움" panose="020B0600000101010101" pitchFamily="50" charset="-127"/>
              </a:rPr>
              <a:t>-popup .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popup</a:t>
            </a:r>
            <a:endParaRPr lang="en-US" altLang="ko-KR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096" y="3840119"/>
            <a:ext cx="2098800" cy="1692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.popup-info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10496" y="4120325"/>
            <a:ext cx="19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.popup-header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0496" y="4579995"/>
            <a:ext cx="19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.popup-contents 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0496" y="5056150"/>
            <a:ext cx="19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btn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295650" y="3646488"/>
            <a:ext cx="212388" cy="6086"/>
          </a:xfrm>
          <a:prstGeom prst="straightConnector1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82666" y="3387805"/>
            <a:ext cx="470886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기본 형태의 공통 팝업입니다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.popup </a:t>
            </a:r>
            <a:r>
              <a:rPr lang="ko-KR" altLang="en-US" sz="1000" dirty="0">
                <a:latin typeface="+mn-ea"/>
              </a:rPr>
              <a:t>태그로 감싼 기본형이며 주로 </a:t>
            </a:r>
            <a:r>
              <a:rPr lang="en-US" altLang="ko-KR" sz="1000" dirty="0" smtClean="0">
                <a:latin typeface="+mn-ea"/>
              </a:rPr>
              <a:t>front-end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ko-KR" altLang="en-US" sz="1000" dirty="0">
                <a:latin typeface="+mn-ea"/>
              </a:rPr>
              <a:t>데이터만 가지고 작동하는 </a:t>
            </a:r>
            <a:r>
              <a:rPr lang="ko-KR" altLang="en-US" sz="1000" dirty="0" smtClean="0">
                <a:latin typeface="+mn-ea"/>
              </a:rPr>
              <a:t>방식입니다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b="1" dirty="0" err="1" smtClean="0">
                <a:latin typeface="+mn-ea"/>
              </a:rPr>
              <a:t>skt_landing.action.popup.open</a:t>
            </a:r>
            <a:r>
              <a:rPr lang="en-US" altLang="ko-KR" sz="1000" b="1" dirty="0" smtClean="0">
                <a:latin typeface="+mn-ea"/>
              </a:rPr>
              <a:t>(); </a:t>
            </a:r>
            <a:r>
              <a:rPr lang="ko-KR" altLang="en-US" sz="1000" dirty="0">
                <a:latin typeface="+mn-ea"/>
              </a:rPr>
              <a:t>함수를 사용하여 </a:t>
            </a:r>
            <a:r>
              <a:rPr lang="ko-KR" altLang="en-US" sz="1000" dirty="0" err="1" smtClean="0">
                <a:latin typeface="+mn-ea"/>
              </a:rPr>
              <a:t>로드합니다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예시화면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html/popup/layer_a_type_case1.html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/html/popup/layer_b_type_case1.html ~ layer_b_type_case3.html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>
                <a:latin typeface="+mn-ea"/>
              </a:rPr>
              <a:t>html/popup/layer_c_type_case1.html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>
                <a:latin typeface="+mn-ea"/>
              </a:rPr>
              <a:t>html/popup/layer_d_type_case1.html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/html/popup/modal_a_type_case1.html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/html/popup/modal_b_1_type_case1.html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/html/popup/modal_b_2_type_case1.html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49" y="3618638"/>
            <a:ext cx="3451436" cy="240065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6582318" y="751249"/>
            <a:ext cx="556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기본적으로 모든 팝업은 </a:t>
            </a:r>
            <a:r>
              <a:rPr lang="en-US" altLang="ko-KR" sz="1000" b="1" dirty="0" err="1">
                <a:latin typeface="+mn-ea"/>
              </a:rPr>
              <a:t>skt_landing.action.popup.open</a:t>
            </a:r>
            <a:r>
              <a:rPr lang="en-US" altLang="ko-KR" sz="1000" b="1" dirty="0">
                <a:latin typeface="+mn-ea"/>
              </a:rPr>
              <a:t>() </a:t>
            </a:r>
            <a:r>
              <a:rPr lang="ko-KR" altLang="en-US" sz="1000" b="1" dirty="0">
                <a:latin typeface="+mn-ea"/>
              </a:rPr>
              <a:t>함수를 사용 하여 </a:t>
            </a:r>
            <a:r>
              <a:rPr lang="ko-KR" altLang="en-US" sz="1000" b="1" dirty="0" err="1" smtClean="0">
                <a:latin typeface="+mn-ea"/>
              </a:rPr>
              <a:t>로드합니다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하지만 </a:t>
            </a:r>
            <a:r>
              <a:rPr lang="en-US" altLang="ko-KR" sz="1000" b="1" dirty="0" smtClean="0">
                <a:latin typeface="+mn-ea"/>
              </a:rPr>
              <a:t>front-end</a:t>
            </a:r>
            <a:r>
              <a:rPr lang="ko-KR" altLang="en-US" sz="1000" b="1" dirty="0" smtClean="0">
                <a:latin typeface="+mn-ea"/>
              </a:rPr>
              <a:t>요청에 </a:t>
            </a:r>
            <a:r>
              <a:rPr lang="ko-KR" altLang="en-US" sz="1000" b="1" dirty="0">
                <a:latin typeface="+mn-ea"/>
              </a:rPr>
              <a:t>따라 </a:t>
            </a: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에 작업하는 경우도 있으므로 작업에 </a:t>
            </a:r>
            <a:r>
              <a:rPr lang="ko-KR" altLang="en-US" sz="1000" b="1" dirty="0" smtClean="0">
                <a:latin typeface="+mn-ea"/>
              </a:rPr>
              <a:t>유의합니다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6829" y="5598123"/>
            <a:ext cx="20988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.popup-blind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6214" y="3544928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8038" y="3529464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1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389" y="2571307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30434" y="3521003"/>
            <a:ext cx="2258512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21996" y="318016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6829" y="3836024"/>
            <a:ext cx="2098800" cy="1692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popup-page .layer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2229" y="4126281"/>
            <a:ext cx="190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.header-wrap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2229" y="4647993"/>
            <a:ext cx="190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.container-wrap 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6829" y="5598123"/>
            <a:ext cx="20988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.popup-blind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2229" y="5174976"/>
            <a:ext cx="1908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.popup-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closeBtn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6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ACTIONSHEET </a:t>
            </a:r>
            <a:r>
              <a:rPr lang="en-US" altLang="ko-KR" b="1" dirty="0" smtClean="0">
                <a:latin typeface="+mn-ea"/>
              </a:rPr>
              <a:t>POPUP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3" y="1574689"/>
            <a:ext cx="7395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예시파일 </a:t>
            </a:r>
            <a:r>
              <a:rPr lang="en-US" altLang="ko-KR" sz="1000" dirty="0">
                <a:latin typeface="+mn-ea"/>
              </a:rPr>
              <a:t>: /</a:t>
            </a:r>
            <a:r>
              <a:rPr lang="en-US" altLang="ko-KR" sz="1000" dirty="0" err="1">
                <a:latin typeface="+mn-ea"/>
              </a:rPr>
              <a:t>hbs</a:t>
            </a:r>
            <a:r>
              <a:rPr lang="en-US" altLang="ko-KR" sz="1000" dirty="0">
                <a:latin typeface="+mn-ea"/>
              </a:rPr>
              <a:t>/CO_01_05_02_01_case1.hbs </a:t>
            </a:r>
            <a:r>
              <a:rPr lang="en-US" altLang="ko-KR" sz="1000" dirty="0" smtClean="0">
                <a:latin typeface="+mn-ea"/>
              </a:rPr>
              <a:t> |  </a:t>
            </a:r>
            <a:r>
              <a:rPr lang="ko-KR" altLang="en-US" sz="1000" dirty="0">
                <a:latin typeface="+mn-ea"/>
              </a:rPr>
              <a:t>디자인 가이드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x_Layout_Action</a:t>
            </a:r>
            <a:r>
              <a:rPr lang="en-US" altLang="ko-KR" sz="1000" dirty="0" smtClean="0">
                <a:latin typeface="+mn-ea"/>
              </a:rPr>
              <a:t> Sheet 01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215629" y="4005733"/>
            <a:ext cx="280181" cy="0"/>
          </a:xfrm>
          <a:prstGeom prst="straightConnector1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824639"/>
            <a:ext cx="4708860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popup &gt; .popup-</a:t>
            </a:r>
            <a:r>
              <a:rPr lang="en-US" altLang="ko-KR" sz="1000" dirty="0" err="1">
                <a:latin typeface="+mn-ea"/>
              </a:rPr>
              <a:t>page</a:t>
            </a:r>
            <a:r>
              <a:rPr lang="en-US" altLang="ko-KR" sz="1000" b="1" dirty="0" err="1">
                <a:latin typeface="+mn-ea"/>
              </a:rPr>
              <a:t>.layer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형식의 태그로 구성되어 있으며 기본형은 있으나</a:t>
            </a:r>
            <a:br>
              <a:rPr lang="ko-KR" altLang="en-US" sz="1000" dirty="0">
                <a:latin typeface="+mn-ea"/>
              </a:rPr>
            </a:br>
            <a:r>
              <a:rPr lang="ko-KR" altLang="en-US" sz="1000" dirty="0" smtClean="0">
                <a:latin typeface="+mn-ea"/>
              </a:rPr>
              <a:t>기획이나 </a:t>
            </a:r>
            <a:r>
              <a:rPr lang="ko-KR" altLang="en-US" sz="1000" dirty="0">
                <a:latin typeface="+mn-ea"/>
              </a:rPr>
              <a:t>디자인에 따라 개별로 </a:t>
            </a:r>
            <a:r>
              <a:rPr lang="ko-KR" altLang="en-US" sz="1000" dirty="0" smtClean="0">
                <a:latin typeface="+mn-ea"/>
              </a:rPr>
              <a:t>작업될 수 있습니다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dirty="0" smtClean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예시화면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html/popup/actionsheet_link_a_type.html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</a:t>
            </a:r>
            <a:r>
              <a:rPr lang="en-US" altLang="ko-KR" sz="1000" dirty="0">
                <a:latin typeface="+mn-ea"/>
              </a:rPr>
              <a:t>popup</a:t>
            </a:r>
            <a:r>
              <a:rPr lang="en-US" altLang="ko-KR" sz="1000" dirty="0" smtClean="0">
                <a:latin typeface="+mn-ea"/>
              </a:rPr>
              <a:t>/actionsheet_link_b_type.html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</a:t>
            </a:r>
            <a:r>
              <a:rPr lang="en-US" altLang="ko-KR" sz="1000" dirty="0">
                <a:latin typeface="+mn-ea"/>
              </a:rPr>
              <a:t>popup</a:t>
            </a:r>
            <a:r>
              <a:rPr lang="en-US" altLang="ko-KR" sz="1000" dirty="0" smtClean="0">
                <a:latin typeface="+mn-ea"/>
              </a:rPr>
              <a:t>/actionsheet_select_a_type.html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</a:t>
            </a:r>
            <a:r>
              <a:rPr lang="en-US" altLang="ko-KR" sz="1000" dirty="0">
                <a:latin typeface="+mn-ea"/>
              </a:rPr>
              <a:t>popup</a:t>
            </a:r>
            <a:r>
              <a:rPr lang="en-US" altLang="ko-KR" sz="1000" dirty="0" smtClean="0">
                <a:latin typeface="+mn-ea"/>
              </a:rPr>
              <a:t>/actionsheet_select_b_type.html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html/sprint8/CO_01_05_02_01_case1.html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/</a:t>
            </a:r>
            <a:r>
              <a:rPr lang="en-US" altLang="ko-KR" sz="1000" dirty="0" smtClean="0">
                <a:latin typeface="+mn-ea"/>
              </a:rPr>
              <a:t>html/sprint8/CO_02_01_02_01_case1.html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32" y="1786992"/>
            <a:ext cx="2349369" cy="421374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6582318" y="751249"/>
            <a:ext cx="556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기본적으로 모든 팝업은 </a:t>
            </a:r>
            <a:r>
              <a:rPr lang="en-US" altLang="ko-KR" sz="1000" b="1" dirty="0" err="1">
                <a:latin typeface="+mn-ea"/>
              </a:rPr>
              <a:t>skt_landing.action.popup.open</a:t>
            </a:r>
            <a:r>
              <a:rPr lang="en-US" altLang="ko-KR" sz="1000" b="1" dirty="0">
                <a:latin typeface="+mn-ea"/>
              </a:rPr>
              <a:t>() </a:t>
            </a:r>
            <a:r>
              <a:rPr lang="ko-KR" altLang="en-US" sz="1000" b="1" dirty="0">
                <a:latin typeface="+mn-ea"/>
              </a:rPr>
              <a:t>함수를 사용 하여 </a:t>
            </a:r>
            <a:r>
              <a:rPr lang="ko-KR" altLang="en-US" sz="1000" b="1" dirty="0" err="1" smtClean="0">
                <a:latin typeface="+mn-ea"/>
              </a:rPr>
              <a:t>로드합니다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하지만 </a:t>
            </a:r>
            <a:r>
              <a:rPr lang="en-US" altLang="ko-KR" sz="1000" b="1" dirty="0" smtClean="0">
                <a:latin typeface="+mn-ea"/>
              </a:rPr>
              <a:t>front-end</a:t>
            </a:r>
            <a:r>
              <a:rPr lang="ko-KR" altLang="en-US" sz="1000" b="1" dirty="0" smtClean="0">
                <a:latin typeface="+mn-ea"/>
              </a:rPr>
              <a:t>요청에 </a:t>
            </a:r>
            <a:r>
              <a:rPr lang="ko-KR" altLang="en-US" sz="1000" b="1" dirty="0">
                <a:latin typeface="+mn-ea"/>
              </a:rPr>
              <a:t>따라 </a:t>
            </a: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에 작업하는 경우도 있으므로 작업에 </a:t>
            </a:r>
            <a:r>
              <a:rPr lang="ko-KR" altLang="en-US" sz="1000" b="1" dirty="0" smtClean="0">
                <a:latin typeface="+mn-ea"/>
              </a:rPr>
              <a:t>유의합니다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1781" y="3513276"/>
            <a:ext cx="22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>
                <a:ea typeface="돋움" panose="020B0600000101010101" pitchFamily="50" charset="-127"/>
              </a:rPr>
              <a:t>tw</a:t>
            </a:r>
            <a:r>
              <a:rPr lang="en-US" altLang="ko-KR" sz="1000" b="1" dirty="0">
                <a:ea typeface="돋움" panose="020B0600000101010101" pitchFamily="50" charset="-127"/>
              </a:rPr>
              <a:t>-popup 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popup</a:t>
            </a:r>
            <a:endParaRPr lang="en-US" altLang="ko-KR" sz="1000" b="1" dirty="0">
              <a:ea typeface="돋움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0798" y="3880060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97882" y="3882622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03" y="1933670"/>
            <a:ext cx="2396475" cy="4260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TOAST </a:t>
            </a:r>
            <a:r>
              <a:rPr lang="en-US" altLang="ko-KR" b="1" dirty="0" smtClean="0">
                <a:latin typeface="+mn-ea"/>
              </a:rPr>
              <a:t>POPUP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3" y="1574689"/>
            <a:ext cx="8622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예시파일 </a:t>
            </a:r>
            <a:r>
              <a:rPr lang="en-US" altLang="ko-KR" sz="1000" dirty="0">
                <a:latin typeface="+mn-ea"/>
              </a:rPr>
              <a:t>: /</a:t>
            </a:r>
            <a:r>
              <a:rPr lang="en-US" altLang="ko-KR" sz="1000" dirty="0" err="1" smtClean="0">
                <a:latin typeface="+mn-ea"/>
              </a:rPr>
              <a:t>hbs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en-US" altLang="ko-KR" sz="1000" dirty="0" err="1" smtClean="0">
                <a:latin typeface="+mn-ea"/>
              </a:rPr>
              <a:t>toast.hbs</a:t>
            </a:r>
            <a:r>
              <a:rPr lang="en-US" altLang="ko-KR" sz="1000" dirty="0" smtClean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|  </a:t>
            </a:r>
            <a:r>
              <a:rPr lang="ko-KR" altLang="en-US" sz="1000" dirty="0">
                <a:latin typeface="+mn-ea"/>
              </a:rPr>
              <a:t>디자인 가이드 </a:t>
            </a:r>
            <a:r>
              <a:rPr lang="en-US" altLang="ko-KR" sz="1000" dirty="0">
                <a:latin typeface="+mn-ea"/>
              </a:rPr>
              <a:t>: </a:t>
            </a:r>
            <a:r>
              <a:rPr lang="en-US" altLang="ko-KR" sz="1000" dirty="0" err="1" smtClean="0">
                <a:latin typeface="+mn-ea"/>
              </a:rPr>
              <a:t>x_Layout_Toast</a:t>
            </a:r>
            <a:r>
              <a:rPr lang="en-US" altLang="ko-KR" sz="1000" dirty="0" smtClean="0">
                <a:latin typeface="+mn-ea"/>
              </a:rPr>
              <a:t> popup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93184" y="4054749"/>
            <a:ext cx="3061723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popup</a:t>
            </a:r>
            <a:r>
              <a:rPr lang="ko-KR" altLang="en-US" sz="1000" dirty="0" smtClean="0">
                <a:latin typeface="+mn-ea"/>
              </a:rPr>
              <a:t>이 나타나는 시간을 설정하여 </a:t>
            </a:r>
            <a:r>
              <a:rPr lang="ko-KR" altLang="en-US" sz="1000" dirty="0">
                <a:latin typeface="+mn-ea"/>
              </a:rPr>
              <a:t>사</a:t>
            </a:r>
            <a:r>
              <a:rPr lang="ko-KR" altLang="en-US" sz="1000" dirty="0" smtClean="0">
                <a:latin typeface="+mn-ea"/>
              </a:rPr>
              <a:t>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latin typeface="+mn-ea"/>
              </a:rPr>
              <a:t>예시화면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en-US" altLang="ko-KR" sz="1000" dirty="0" smtClean="0">
                <a:latin typeface="+mn-ea"/>
              </a:rPr>
              <a:t> /</a:t>
            </a:r>
            <a:r>
              <a:rPr lang="en-US" altLang="ko-KR" sz="1000" dirty="0" smtClean="0">
                <a:latin typeface="+mn-ea"/>
              </a:rPr>
              <a:t>html/sprint8/MA_03_01_02.html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2318" y="751249"/>
            <a:ext cx="556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기본적으로 모든 팝업은 </a:t>
            </a:r>
            <a:r>
              <a:rPr lang="en-US" altLang="ko-KR" sz="1000" b="1" dirty="0" err="1">
                <a:latin typeface="+mn-ea"/>
              </a:rPr>
              <a:t>skt_landing.action.popup.open</a:t>
            </a:r>
            <a:r>
              <a:rPr lang="en-US" altLang="ko-KR" sz="1000" b="1" dirty="0">
                <a:latin typeface="+mn-ea"/>
              </a:rPr>
              <a:t>() </a:t>
            </a:r>
            <a:r>
              <a:rPr lang="ko-KR" altLang="en-US" sz="1000" b="1" dirty="0">
                <a:latin typeface="+mn-ea"/>
              </a:rPr>
              <a:t>함수를 사용 하여 </a:t>
            </a:r>
            <a:r>
              <a:rPr lang="ko-KR" altLang="en-US" sz="1000" b="1" dirty="0" err="1" smtClean="0">
                <a:latin typeface="+mn-ea"/>
              </a:rPr>
              <a:t>로드합니다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하지만 </a:t>
            </a:r>
            <a:r>
              <a:rPr lang="en-US" altLang="ko-KR" sz="1000" b="1" dirty="0" smtClean="0">
                <a:latin typeface="+mn-ea"/>
              </a:rPr>
              <a:t>front-end</a:t>
            </a:r>
            <a:r>
              <a:rPr lang="ko-KR" altLang="en-US" sz="1000" b="1" dirty="0" smtClean="0">
                <a:latin typeface="+mn-ea"/>
              </a:rPr>
              <a:t>요청에 </a:t>
            </a:r>
            <a:r>
              <a:rPr lang="ko-KR" altLang="en-US" sz="1000" b="1" dirty="0">
                <a:latin typeface="+mn-ea"/>
              </a:rPr>
              <a:t>따라 </a:t>
            </a: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에 작업하는 경우도 있으므로 작업에 </a:t>
            </a:r>
            <a:r>
              <a:rPr lang="ko-KR" altLang="en-US" sz="1000" b="1" dirty="0" smtClean="0">
                <a:latin typeface="+mn-ea"/>
              </a:rPr>
              <a:t>유의합니다</a:t>
            </a:r>
            <a:r>
              <a:rPr lang="en-US" altLang="ko-KR" sz="1000" b="1" dirty="0" smtClean="0">
                <a:latin typeface="+mn-ea"/>
              </a:rPr>
              <a:t>.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0656" y="2569026"/>
            <a:ext cx="2501238" cy="1002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0656" y="3663528"/>
            <a:ext cx="2501238" cy="1116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5610" y="3661758"/>
            <a:ext cx="22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>
                <a:ea typeface="돋움" panose="020B0600000101010101" pitchFamily="50" charset="-127"/>
              </a:rPr>
              <a:t>tw</a:t>
            </a:r>
            <a:r>
              <a:rPr lang="en-US" altLang="ko-KR" sz="1000" b="1" dirty="0">
                <a:ea typeface="돋움" panose="020B0600000101010101" pitchFamily="50" charset="-127"/>
              </a:rPr>
              <a:t>-popup 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popup</a:t>
            </a:r>
            <a:endParaRPr lang="en-US" altLang="ko-KR" sz="1000" b="1" dirty="0">
              <a:ea typeface="돋움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8925" y="3978548"/>
            <a:ext cx="2268000" cy="68400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.toast-layer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23950" y="4295687"/>
            <a:ext cx="2038369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.toast-txt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cxnSp>
        <p:nvCxnSpPr>
          <p:cNvPr id="60" name="직선 화살표 연결선 59"/>
          <p:cNvCxnSpPr>
            <a:endCxn id="34" idx="1"/>
          </p:cNvCxnSpPr>
          <p:nvPr/>
        </p:nvCxnSpPr>
        <p:spPr>
          <a:xfrm flipV="1">
            <a:off x="3285384" y="4233009"/>
            <a:ext cx="241087" cy="2739"/>
          </a:xfrm>
          <a:prstGeom prst="straightConnector1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748042" y="5628905"/>
            <a:ext cx="2534786" cy="529540"/>
          </a:xfrm>
          <a:prstGeom prst="rect">
            <a:avLst/>
          </a:prstGeom>
          <a:noFill/>
          <a:ln w="19050">
            <a:solidFill>
              <a:srgbClr val="F44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443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0263" y="3182409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4893" y="4018687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26471" y="4109898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SCSS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코드 작성 규칙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3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SCSS </a:t>
            </a:r>
            <a:r>
              <a:rPr lang="en-US" altLang="ko-KR" dirty="0" smtClean="0">
                <a:latin typeface="+mn-ea"/>
              </a:rPr>
              <a:t>[ </a:t>
            </a:r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03724"/>
              </p:ext>
            </p:extLst>
          </p:nvPr>
        </p:nvGraphicFramePr>
        <p:xfrm>
          <a:off x="828674" y="1371603"/>
          <a:ext cx="10506076" cy="438425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69392"/>
                <a:gridCol w="7636684"/>
              </a:tblGrid>
              <a:tr h="362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variables.scss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spacing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color, font-size, background-image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변수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Gray Colors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흑백 계열의 색상들을 정의합니다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자유롭게 추가하여 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Key Colors Old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8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이전 스프린트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concept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색상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Key Colors New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8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이후 스프린트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concept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색상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가이드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x_Color_Extra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Color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x_Color_Main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Color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Basic color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가이드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x_Color_Accessibility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Text opacity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가이드 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:</a:t>
                      </a: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x_Color_Accessibility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Floating Card spacing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플로팅카드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컴포넌트에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쓰인 간격 변수입니다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Font-size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font-size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값을 변수로 선언하여 사용합니다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Font-weight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font-weight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값을 변수로 선언하여 사용합니다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폰트 파일 자체에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weight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가 따로 있는 폰트에는 사용하지 않습니다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Font-family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기본 폰트는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Noto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Sans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그 외의 폰트에 대해서 변수로 선언하여 사용합니다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Icon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img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Badge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img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Step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img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//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Bg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-dotted-line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resource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최대한 줄이기 위하여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icon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을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background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marge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하여 사용합니다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SCSS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코드 작성 규칙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3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SCSS </a:t>
            </a:r>
            <a:r>
              <a:rPr lang="en-US" altLang="ko-KR" dirty="0" smtClean="0">
                <a:latin typeface="+mn-ea"/>
              </a:rPr>
              <a:t>[ </a:t>
            </a:r>
            <a:r>
              <a:rPr lang="ko-KR" altLang="en-US" b="1" dirty="0" smtClean="0">
                <a:latin typeface="+mn-ea"/>
              </a:rPr>
              <a:t>함수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믹스인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32544"/>
              </p:ext>
            </p:extLst>
          </p:nvPr>
        </p:nvGraphicFramePr>
        <p:xfrm>
          <a:off x="828674" y="1371600"/>
          <a:ext cx="10506076" cy="6984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99773"/>
                <a:gridCol w="8206303"/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functions.scss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필요한 함수를 만들어 사용할 수 있습니다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$rem-baseline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margin, padding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단위에서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단위로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환산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변수를 이용한 함수 확인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79202"/>
              </p:ext>
            </p:extLst>
          </p:nvPr>
        </p:nvGraphicFramePr>
        <p:xfrm>
          <a:off x="828674" y="2191575"/>
          <a:ext cx="10506076" cy="42710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99773"/>
                <a:gridCol w="8206303"/>
              </a:tblGrid>
              <a:tr h="3384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mixins.scss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속성들을 인자로 전달하여 사용할 수 있습니다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css3-prefix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css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vendor prefix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정의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transform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css3-prefi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로드하여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transform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transform-origin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css3-prefi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로드하여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transform-origin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구성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transform-style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css3-prefi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로드하여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transform-style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keyframes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$animation-name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인자로 전달하여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animation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css3-prefi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로드하여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animation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background-gradient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$direction, 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startColor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endColor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인자로 전달하여 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input-round-black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플로팅카드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컴포넌트에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input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sprint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-link-arrow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플로팅카드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컴포넌트에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arrow icon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sprint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bt-like-type1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bt-like-type2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플로팅카드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컴포넌트에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사용된 좋아요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sprint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8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@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mixin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bt-scrap-type1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플로팅카드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컴포넌트에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사용된 스크랩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button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(4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sprint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참고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SCSS </a:t>
            </a:r>
            <a:r>
              <a:rPr lang="ko-KR" altLang="en-US" sz="12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코드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작성 규칙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9322"/>
            <a:ext cx="779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SCSS </a:t>
            </a:r>
            <a:r>
              <a:rPr lang="en-US" altLang="ko-KR" dirty="0" smtClean="0">
                <a:latin typeface="+mn-ea"/>
              </a:rPr>
              <a:t>[ </a:t>
            </a:r>
            <a:r>
              <a:rPr lang="ko-KR" altLang="en-US" b="1" dirty="0" smtClean="0">
                <a:latin typeface="+mn-ea"/>
              </a:rPr>
              <a:t>치환 </a:t>
            </a:r>
            <a:r>
              <a:rPr lang="ko-KR" altLang="en-US" b="1" dirty="0" smtClean="0">
                <a:latin typeface="+mn-ea"/>
              </a:rPr>
              <a:t>및 </a:t>
            </a:r>
            <a:r>
              <a:rPr lang="ko-KR" altLang="en-US" b="1" dirty="0" err="1" smtClean="0">
                <a:latin typeface="+mn-ea"/>
              </a:rPr>
              <a:t>내삽</a:t>
            </a:r>
            <a:r>
              <a:rPr lang="en-US" altLang="ko-KR" b="1" dirty="0" smtClean="0">
                <a:latin typeface="+mn-ea"/>
              </a:rPr>
              <a:t>(interpolation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9727"/>
              </p:ext>
            </p:extLst>
          </p:nvPr>
        </p:nvGraphicFramePr>
        <p:xfrm>
          <a:off x="828675" y="1371600"/>
          <a:ext cx="10506075" cy="398342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34364"/>
                <a:gridCol w="7471711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치환 </a:t>
                      </a: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내삽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사용예</a:t>
                      </a:r>
                      <a:endParaRPr kumimoji="0" lang="ko-KR" alt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0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$gray1: #f5f5f5 !default;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$basic: (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 gray1: $gray1,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 !default;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color: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map_get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($basic, gray1);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7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skred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: #e22f26;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skred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-light: #ff866e;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skred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-mid: #f44333;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skred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-dark: #b90008;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color: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map_get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($basic, 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skred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3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-normal: 300 !default;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-regular: 400 !default;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-medium: 500 !default;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-bold: 700 !default;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-bolder: 900 !default;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font-weight:$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-bold;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1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$icon-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gnb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(/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img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ico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/ico-gnb.png);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background:$icon-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gnb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no-repeat 0 0;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ea typeface="돋움" panose="020B0600000101010101" pitchFamily="50" charset="-127"/>
                <a:cs typeface="한컴돋움" panose="02030600000101010101" pitchFamily="18" charset="2"/>
              </a:rPr>
              <a:t>태그의 공통화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Common [ </a:t>
            </a:r>
            <a:r>
              <a:rPr lang="ko-KR" altLang="en-US" b="1" dirty="0" smtClean="0">
                <a:latin typeface="+mn-ea"/>
              </a:rPr>
              <a:t>공통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3287"/>
              </p:ext>
            </p:extLst>
          </p:nvPr>
        </p:nvGraphicFramePr>
        <p:xfrm>
          <a:off x="843457" y="2416709"/>
          <a:ext cx="7920000" cy="339567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605799"/>
                <a:gridCol w="5314201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파일 경로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/html/common/gnb.html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 하단에 고정되는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 Navigation Bar /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디자인 가이드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x_Layout_Tab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Bar (GNB)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/html/common/loading.html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로딩화면 샘플 화면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/html/common/all-menu-setting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설정 전체메뉴 보기 화면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/html/common/depth-view.html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Dropdown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메뉴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현재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front-end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에서 사용되는지 확인 필요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/html/common/popup-common.html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alert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팝업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/html/common/popup-select.html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값을 선택하는 팝업 호출 버튼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/html/common/popup-choice.html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링크를 선택하는 팝업 호출 버튼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/html/common/bar-chart.html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가로 형태의 그래프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/html/common/chart.html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세로 형태의 그래프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8033" y="2095340"/>
            <a:ext cx="53764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[ common : </a:t>
            </a:r>
            <a:r>
              <a:rPr lang="ko-KR" altLang="en-US" sz="1100" b="1" dirty="0" smtClean="0">
                <a:latin typeface="+mn-ea"/>
              </a:rPr>
              <a:t>공통 구조 </a:t>
            </a:r>
            <a:r>
              <a:rPr lang="en-US" altLang="ko-KR" sz="1100" b="1" dirty="0" smtClean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9333" y="1254306"/>
            <a:ext cx="1043722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작업자는 </a:t>
            </a:r>
            <a:r>
              <a:rPr lang="ko-KR" altLang="en-US" sz="1000" b="1" dirty="0" smtClean="0">
                <a:latin typeface="+mn-ea"/>
              </a:rPr>
              <a:t>공통으로 쓰이는 </a:t>
            </a:r>
            <a:r>
              <a:rPr lang="ko-KR" altLang="en-US" sz="1000" b="1" dirty="0" smtClean="0">
                <a:latin typeface="+mn-ea"/>
              </a:rPr>
              <a:t>요소를 </a:t>
            </a:r>
            <a:r>
              <a:rPr lang="ko-KR" altLang="en-US" sz="1000" b="1" dirty="0" smtClean="0">
                <a:latin typeface="+mn-ea"/>
              </a:rPr>
              <a:t>아래 경로에 생성하여 </a:t>
            </a:r>
            <a:r>
              <a:rPr lang="ko-KR" altLang="en-US" sz="1000" b="1" dirty="0" smtClean="0">
                <a:latin typeface="+mn-ea"/>
              </a:rPr>
              <a:t>공유</a:t>
            </a:r>
            <a:r>
              <a:rPr lang="ko-KR" altLang="en-US" sz="1000" dirty="0" smtClean="0">
                <a:latin typeface="+mn-ea"/>
              </a:rPr>
              <a:t>하도록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수정되는 부분이 있다면 작업자 간에 상의가 필요합니다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7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ea typeface="돋움" panose="020B0600000101010101" pitchFamily="50" charset="-127"/>
                <a:cs typeface="한컴돋움" panose="02030600000101010101" pitchFamily="18" charset="2"/>
              </a:rPr>
              <a:t>태그의 공통화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Common [ </a:t>
            </a:r>
            <a:r>
              <a:rPr lang="ko-KR" altLang="en-US" b="1" dirty="0" smtClean="0">
                <a:latin typeface="+mn-ea"/>
              </a:rPr>
              <a:t>공통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99610"/>
              </p:ext>
            </p:extLst>
          </p:nvPr>
        </p:nvGraphicFramePr>
        <p:xfrm>
          <a:off x="843457" y="2416709"/>
          <a:ext cx="8914001" cy="305837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47925"/>
                <a:gridCol w="6366076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파일 경로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/html/widget/accordion.html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기본 디자인 형태의 아코디언 모음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이용안내에 주로 쓰임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/html/widget/accordion2.html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를 걷어낸 아코디언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커스텀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하여 자유롭게 사용하는 용도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/html/widget/draglist.html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jquery-ui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sortable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을 이용하여 제작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회선관리에서 쓰임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/html/widget/slider.html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갤러리 형태의 요금안내서 확인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(8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차 이전 스프린트에서 사용됨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후에도 쓰이는지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front-end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에 확인 필요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/html/widget/step.html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단계 진행을 보여주는 리스트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/html/widget/switch.html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스위칭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버튼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여부 선택에 쓰임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/html/widget/tube.html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input radio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를 사용한 버튼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양 선택에 쓰임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/html/widget/toggle.html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토글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기능이 들어가있는 버튼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(height animation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적용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8033" y="2095340"/>
            <a:ext cx="53764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[ widget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b="1" dirty="0" smtClean="0">
                <a:latin typeface="+mn-ea"/>
              </a:rPr>
              <a:t>기능별 </a:t>
            </a:r>
            <a:r>
              <a:rPr lang="ko-KR" altLang="en-US" sz="1100" b="1" dirty="0" err="1" smtClean="0">
                <a:latin typeface="+mn-ea"/>
              </a:rPr>
              <a:t>위젯</a:t>
            </a:r>
            <a:r>
              <a:rPr lang="ko-KR" altLang="en-US" sz="1100" b="1" dirty="0" smtClean="0">
                <a:latin typeface="+mn-ea"/>
              </a:rPr>
              <a:t> 구조 </a:t>
            </a:r>
            <a:r>
              <a:rPr lang="en-US" altLang="ko-KR" sz="1100" b="1" dirty="0" smtClean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9333" y="1254306"/>
            <a:ext cx="1043722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작업자는 </a:t>
            </a:r>
            <a:r>
              <a:rPr lang="ko-KR" altLang="en-US" sz="1000" b="1" dirty="0" smtClean="0">
                <a:latin typeface="+mn-ea"/>
              </a:rPr>
              <a:t>공통으로 쓰이는 </a:t>
            </a:r>
            <a:r>
              <a:rPr lang="ko-KR" altLang="en-US" sz="1000" b="1" dirty="0" smtClean="0">
                <a:latin typeface="+mn-ea"/>
              </a:rPr>
              <a:t>요소를 </a:t>
            </a:r>
            <a:r>
              <a:rPr lang="ko-KR" altLang="en-US" sz="1000" b="1" dirty="0" smtClean="0">
                <a:latin typeface="+mn-ea"/>
              </a:rPr>
              <a:t>아래 경로에 생성하여 </a:t>
            </a:r>
            <a:r>
              <a:rPr lang="ko-KR" altLang="en-US" sz="1000" b="1" dirty="0" smtClean="0">
                <a:latin typeface="+mn-ea"/>
              </a:rPr>
              <a:t>공유</a:t>
            </a:r>
            <a:r>
              <a:rPr lang="ko-KR" altLang="en-US" sz="1000" dirty="0" smtClean="0">
                <a:latin typeface="+mn-ea"/>
              </a:rPr>
              <a:t>하도록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수정되는 부분이 있다면 작업자 간에 상의가 필요합니다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atin typeface="돋움" panose="020B0600000101010101" pitchFamily="50" charset="-127"/>
                <a:ea typeface="돋움" panose="020B0600000101010101" pitchFamily="50" charset="-127"/>
                <a:cs typeface="한컴돋움" panose="02030600000101010101" pitchFamily="18" charset="2"/>
              </a:rPr>
              <a:t>문서 버전 및 이력</a:t>
            </a:r>
            <a:endParaRPr lang="ko-KR" altLang="en-US" sz="2000" b="1" dirty="0">
              <a:latin typeface="돋움" panose="020B0600000101010101" pitchFamily="50" charset="-127"/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Copyright (С) </a:t>
            </a:r>
            <a:r>
              <a:rPr lang="en-US" altLang="ko-KR" sz="1000" dirty="0" err="1" smtClean="0">
                <a:solidFill>
                  <a:schemeClr val="bg2">
                    <a:lumMod val="50000"/>
                  </a:schemeClr>
                </a:solidFill>
              </a:rPr>
              <a:t>Rightbrain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. All rights reserved.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2146" y="5785146"/>
            <a:ext cx="10267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문서는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Rightbrain</a:t>
            </a:r>
            <a:r>
              <a:rPr lang="ko-KR" altLang="en-US" sz="1000" dirty="0" smtClean="0"/>
              <a:t>의 지적 재산이므로 어떠한 경우에도 </a:t>
            </a:r>
            <a:r>
              <a:rPr lang="en-US" altLang="ko-KR" sz="1000" dirty="0" err="1" smtClean="0"/>
              <a:t>Rightbrain</a:t>
            </a:r>
            <a:r>
              <a:rPr lang="ko-KR" altLang="en-US" sz="1000" dirty="0" smtClean="0"/>
              <a:t>의 공식적인 허가 없이 이 문서의 일부 또는 전체를 복제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배포하거나 변경하여 사용할 수 없습니다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962297" y="896984"/>
            <a:ext cx="10167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8581"/>
              </p:ext>
            </p:extLst>
          </p:nvPr>
        </p:nvGraphicFramePr>
        <p:xfrm>
          <a:off x="962297" y="1428844"/>
          <a:ext cx="10167255" cy="39870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3451">
                  <a:extLst>
                    <a:ext uri="{9D8B030D-6E8A-4147-A177-3AD203B41FA5}">
                      <a16:colId xmlns="" xmlns:a16="http://schemas.microsoft.com/office/drawing/2014/main" val="3408634329"/>
                    </a:ext>
                  </a:extLst>
                </a:gridCol>
                <a:gridCol w="2033451">
                  <a:extLst>
                    <a:ext uri="{9D8B030D-6E8A-4147-A177-3AD203B41FA5}">
                      <a16:colId xmlns="" xmlns:a16="http://schemas.microsoft.com/office/drawing/2014/main" val="1232788530"/>
                    </a:ext>
                  </a:extLst>
                </a:gridCol>
                <a:gridCol w="2033451">
                  <a:extLst>
                    <a:ext uri="{9D8B030D-6E8A-4147-A177-3AD203B41FA5}">
                      <a16:colId xmlns="" xmlns:a16="http://schemas.microsoft.com/office/drawing/2014/main" val="1896741916"/>
                    </a:ext>
                  </a:extLst>
                </a:gridCol>
                <a:gridCol w="2033451">
                  <a:extLst>
                    <a:ext uri="{9D8B030D-6E8A-4147-A177-3AD203B41FA5}">
                      <a16:colId xmlns="" xmlns:a16="http://schemas.microsoft.com/office/drawing/2014/main" val="3367139045"/>
                    </a:ext>
                  </a:extLst>
                </a:gridCol>
                <a:gridCol w="2033451">
                  <a:extLst>
                    <a:ext uri="{9D8B030D-6E8A-4147-A177-3AD203B41FA5}">
                      <a16:colId xmlns="" xmlns:a16="http://schemas.microsoft.com/office/drawing/2014/main" val="2165555146"/>
                    </a:ext>
                  </a:extLst>
                </a:gridCol>
              </a:tblGrid>
              <a:tr h="251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버젼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이력사항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승인자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4912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2018.09.19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초안작성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김태균과장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최은현팀장</a:t>
                      </a:r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22241419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73857545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20717416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59437578"/>
                  </a:ext>
                </a:extLst>
              </a:tr>
              <a:tr h="2512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2689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0623391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5041793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625194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08579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84186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692046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8122205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1081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33984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8896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1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ea typeface="돋움" panose="020B0600000101010101" pitchFamily="50" charset="-127"/>
                <a:cs typeface="한컴돋움" panose="02030600000101010101" pitchFamily="18" charset="2"/>
              </a:rPr>
              <a:t>태그의 공통화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Common [ </a:t>
            </a:r>
            <a:r>
              <a:rPr lang="ko-KR" altLang="en-US" b="1" dirty="0" smtClean="0">
                <a:latin typeface="+mn-ea"/>
              </a:rPr>
              <a:t>공통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9333" y="1254306"/>
            <a:ext cx="1043722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작업자는 </a:t>
            </a:r>
            <a:r>
              <a:rPr lang="ko-KR" altLang="en-US" sz="1000" b="1" dirty="0" smtClean="0">
                <a:latin typeface="+mn-ea"/>
              </a:rPr>
              <a:t>공통으로 쓰이는 </a:t>
            </a:r>
            <a:r>
              <a:rPr lang="ko-KR" altLang="en-US" sz="1000" b="1" dirty="0" smtClean="0">
                <a:latin typeface="+mn-ea"/>
              </a:rPr>
              <a:t>요소를 </a:t>
            </a:r>
            <a:r>
              <a:rPr lang="ko-KR" altLang="en-US" sz="1000" b="1" dirty="0" smtClean="0">
                <a:latin typeface="+mn-ea"/>
              </a:rPr>
              <a:t>아래 경로에 생성하여 </a:t>
            </a:r>
            <a:r>
              <a:rPr lang="ko-KR" altLang="en-US" sz="1000" b="1" dirty="0" smtClean="0">
                <a:latin typeface="+mn-ea"/>
              </a:rPr>
              <a:t>공유</a:t>
            </a:r>
            <a:r>
              <a:rPr lang="ko-KR" altLang="en-US" sz="1000" dirty="0" smtClean="0">
                <a:latin typeface="+mn-ea"/>
              </a:rPr>
              <a:t>하도록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수정되는 부분이 있다면 작업자 간에 상의가 필요합니다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88899"/>
              </p:ext>
            </p:extLst>
          </p:nvPr>
        </p:nvGraphicFramePr>
        <p:xfrm>
          <a:off x="845382" y="2416648"/>
          <a:ext cx="8182871" cy="40328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25140"/>
                <a:gridCol w="6157731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파일 경로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/html/common/form.html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디자인 가이드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x_Element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x_Element_Button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01,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x_Element_Button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02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Flat Button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글자 사이에 들어가는 링크 형태의 버튼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Arrow Link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리스트 형태의 버튼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단일로 사용 가능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Input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입력창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우편번호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인증번호 받기 등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입력창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관련 조합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정렬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버튼의 정렬 규칙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 Type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쓰이는 버튼의 타입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 Color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쓰이는 버튼의 색상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Dropdown : select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형태를 한 팝업 버튼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Checkbox 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로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커스터마이징한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input checkbox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Radio 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로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커스터마이징한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input radio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Pagination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페이징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버튼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Top button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 하단에 위치하는 탑 버튼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9956" y="1833369"/>
            <a:ext cx="8995927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[ form </a:t>
            </a:r>
            <a:r>
              <a:rPr lang="en-US" altLang="ko-KR" sz="1100" b="1" dirty="0" smtClean="0">
                <a:latin typeface="+mn-ea"/>
              </a:rPr>
              <a:t>: input, button, a</a:t>
            </a:r>
            <a:r>
              <a:rPr lang="ko-KR" altLang="en-US" sz="1100" b="1" dirty="0" smtClean="0">
                <a:latin typeface="+mn-ea"/>
              </a:rPr>
              <a:t>태그 관련 구조 </a:t>
            </a:r>
            <a:r>
              <a:rPr lang="en-US" altLang="ko-KR" sz="1100" b="1" dirty="0" smtClean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44333"/>
                </a:solidFill>
                <a:latin typeface="+mn-ea"/>
              </a:rPr>
              <a:t>*</a:t>
            </a:r>
            <a:r>
              <a:rPr lang="ko-KR" altLang="en-US" sz="1000" b="1" dirty="0" smtClean="0">
                <a:solidFill>
                  <a:srgbClr val="F44333"/>
                </a:solidFill>
                <a:latin typeface="+mn-ea"/>
              </a:rPr>
              <a:t>공유 빈도가 많은 파일이므로</a:t>
            </a:r>
            <a:r>
              <a:rPr lang="en-US" altLang="ko-KR" sz="1000" b="1" dirty="0" smtClean="0">
                <a:solidFill>
                  <a:srgbClr val="F44333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44333"/>
                </a:solidFill>
                <a:latin typeface="+mn-ea"/>
              </a:rPr>
              <a:t>주의가 필요합니다</a:t>
            </a:r>
            <a:r>
              <a:rPr lang="en-US" altLang="ko-KR" sz="1000" b="1" dirty="0" smtClean="0">
                <a:solidFill>
                  <a:srgbClr val="F44333"/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rgbClr val="F44333"/>
                </a:solidFill>
                <a:latin typeface="+mn-ea"/>
              </a:rPr>
              <a:t>작업 중에도</a:t>
            </a:r>
            <a:r>
              <a:rPr lang="en-US" altLang="ko-KR" sz="1000" b="1" dirty="0" smtClean="0">
                <a:solidFill>
                  <a:srgbClr val="F44333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F44333"/>
                </a:solidFill>
                <a:latin typeface="+mn-ea"/>
              </a:rPr>
              <a:t>확인이 </a:t>
            </a:r>
            <a:r>
              <a:rPr lang="ko-KR" altLang="en-US" sz="1000" b="1" dirty="0" smtClean="0">
                <a:solidFill>
                  <a:srgbClr val="F44333"/>
                </a:solidFill>
                <a:latin typeface="+mn-ea"/>
              </a:rPr>
              <a:t>필요합니다</a:t>
            </a:r>
            <a:r>
              <a:rPr lang="en-US" altLang="ko-KR" sz="1000" b="1" dirty="0">
                <a:solidFill>
                  <a:srgbClr val="F44333"/>
                </a:solidFill>
                <a:latin typeface="+mn-ea"/>
              </a:rPr>
              <a:t>.</a:t>
            </a:r>
            <a:endParaRPr lang="ko-KR" altLang="en-US" sz="1100" b="1" dirty="0">
              <a:solidFill>
                <a:srgbClr val="F44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0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ea typeface="돋움" panose="020B0600000101010101" pitchFamily="50" charset="-127"/>
                <a:cs typeface="한컴돋움" panose="02030600000101010101" pitchFamily="18" charset="2"/>
              </a:rPr>
              <a:t>태그의 공통화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Common [ </a:t>
            </a:r>
            <a:r>
              <a:rPr lang="ko-KR" altLang="en-US" b="1" dirty="0" smtClean="0">
                <a:latin typeface="+mn-ea"/>
              </a:rPr>
              <a:t>공통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98712"/>
              </p:ext>
            </p:extLst>
          </p:nvPr>
        </p:nvGraphicFramePr>
        <p:xfrm>
          <a:off x="843457" y="2416709"/>
          <a:ext cx="7920000" cy="167117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825718"/>
                <a:gridCol w="5094282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파일 경로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  <a:endParaRPr kumimoji="0" lang="ko-KR" alt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/html/components/component_tabs.html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탭 컴포넌트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front-end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의 요청으로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button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태그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, a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태그로 각각 제작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디자인 가이드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x_Layout_Tab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/html/components/component_list.html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리스트 모음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디자인에서 정의해준 리스트와 작업 중 공통되는 리스트들 모음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디자인 가이드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x_Layout_List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01,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x_Layout_List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02,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x_Layout_List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03,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x_Layout_List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*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해당 리스트들은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.component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로 감싸지 않습니다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의미상의 분류입니다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8033" y="2095340"/>
            <a:ext cx="53764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[ components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b="1" dirty="0" smtClean="0">
                <a:latin typeface="+mn-ea"/>
              </a:rPr>
              <a:t>기능별 컴포넌트 구조 </a:t>
            </a:r>
            <a:r>
              <a:rPr lang="en-US" altLang="ko-KR" sz="1100" b="1" dirty="0" smtClean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333" y="1254306"/>
            <a:ext cx="1043722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작업자는 </a:t>
            </a:r>
            <a:r>
              <a:rPr lang="ko-KR" altLang="en-US" sz="1000" b="1" dirty="0" smtClean="0">
                <a:latin typeface="+mn-ea"/>
              </a:rPr>
              <a:t>공통으로 쓰이는 </a:t>
            </a:r>
            <a:r>
              <a:rPr lang="ko-KR" altLang="en-US" sz="1000" b="1" dirty="0" smtClean="0">
                <a:latin typeface="+mn-ea"/>
              </a:rPr>
              <a:t>요소를 </a:t>
            </a:r>
            <a:r>
              <a:rPr lang="ko-KR" altLang="en-US" sz="1000" b="1" dirty="0" smtClean="0">
                <a:latin typeface="+mn-ea"/>
              </a:rPr>
              <a:t>아래 경로에 생성하여 </a:t>
            </a:r>
            <a:r>
              <a:rPr lang="ko-KR" altLang="en-US" sz="1000" b="1" dirty="0" smtClean="0">
                <a:latin typeface="+mn-ea"/>
              </a:rPr>
              <a:t>공유</a:t>
            </a:r>
            <a:r>
              <a:rPr lang="ko-KR" altLang="en-US" sz="1000" dirty="0" smtClean="0">
                <a:latin typeface="+mn-ea"/>
              </a:rPr>
              <a:t>하도록 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수정되는 부분이 있다면 작업자 간에 상의가 필요합니다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47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838200" y="725556"/>
            <a:ext cx="10174358" cy="42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+mn-ea"/>
                <a:ea typeface="+mn-ea"/>
                <a:cs typeface="한컴돋움" panose="02030600000101010101" pitchFamily="18" charset="2"/>
              </a:rPr>
              <a:t>문서 정보</a:t>
            </a:r>
            <a:endParaRPr lang="ko-KR" altLang="en-US" sz="2000" b="1" dirty="0">
              <a:latin typeface="+mn-ea"/>
              <a:ea typeface="+mn-ea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15823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1170" y="1239682"/>
            <a:ext cx="5357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+mn-ea"/>
              </a:rPr>
              <a:t>2018</a:t>
            </a:r>
            <a:r>
              <a:rPr lang="ko-KR" altLang="en-US" sz="1050" dirty="0" smtClean="0">
                <a:latin typeface="+mn-ea"/>
              </a:rPr>
              <a:t>년 </a:t>
            </a:r>
            <a:r>
              <a:rPr lang="en-US" altLang="ko-KR" sz="1050" dirty="0" smtClean="0">
                <a:latin typeface="+mn-ea"/>
              </a:rPr>
              <a:t>10</a:t>
            </a:r>
            <a:r>
              <a:rPr lang="ko-KR" altLang="en-US" sz="1050" dirty="0" smtClean="0">
                <a:latin typeface="+mn-ea"/>
              </a:rPr>
              <a:t>월 </a:t>
            </a:r>
            <a:r>
              <a:rPr lang="en-US" altLang="ko-KR" sz="1050" dirty="0" smtClean="0">
                <a:latin typeface="+mn-ea"/>
              </a:rPr>
              <a:t>05</a:t>
            </a:r>
            <a:r>
              <a:rPr lang="ko-KR" altLang="en-US" sz="1050" dirty="0" smtClean="0">
                <a:latin typeface="+mn-ea"/>
              </a:rPr>
              <a:t>일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일자를 최종으로 </a:t>
            </a:r>
            <a:r>
              <a:rPr lang="ko-KR" altLang="en-US" sz="1050" dirty="0" smtClean="0">
                <a:latin typeface="+mn-ea"/>
              </a:rPr>
              <a:t>기준한 인수인계 문서입니다</a:t>
            </a:r>
            <a:r>
              <a:rPr lang="en-US" altLang="ko-KR" sz="1050" dirty="0" smtClean="0">
                <a:latin typeface="+mn-ea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1109" y="2029337"/>
            <a:ext cx="10121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romanUcPeriod"/>
            </a:pPr>
            <a:r>
              <a:rPr lang="en-US" altLang="ko-KR" sz="1200" b="1" dirty="0" smtClean="0">
                <a:latin typeface="+mn-ea"/>
              </a:rPr>
              <a:t>HTML </a:t>
            </a:r>
            <a:r>
              <a:rPr lang="ko-KR" altLang="en-US" sz="1200" b="1" dirty="0" smtClean="0">
                <a:latin typeface="+mn-ea"/>
              </a:rPr>
              <a:t>코드 작성 규칙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HTML </a:t>
            </a:r>
            <a:r>
              <a:rPr lang="ko-KR" altLang="en-US" sz="1200" dirty="0" smtClean="0">
                <a:latin typeface="+mn-ea"/>
              </a:rPr>
              <a:t>코드의 기본 작성 규칙과 들여쓰기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빈 줄 사용</a:t>
            </a:r>
            <a:r>
              <a:rPr lang="en-US" altLang="ko-KR" sz="1200" dirty="0" smtClean="0">
                <a:latin typeface="+mn-ea"/>
              </a:rPr>
              <a:t>, DTD </a:t>
            </a:r>
            <a:r>
              <a:rPr lang="ko-KR" altLang="en-US" sz="1200" dirty="0" smtClean="0">
                <a:latin typeface="+mn-ea"/>
              </a:rPr>
              <a:t>및 </a:t>
            </a:r>
            <a:r>
              <a:rPr lang="ko-KR" altLang="en-US" sz="1200" dirty="0" err="1" smtClean="0">
                <a:latin typeface="+mn-ea"/>
              </a:rPr>
              <a:t>인코딩</a:t>
            </a:r>
            <a:r>
              <a:rPr lang="ko-KR" altLang="en-US" sz="1200" dirty="0" smtClean="0">
                <a:latin typeface="+mn-ea"/>
              </a:rPr>
              <a:t> 선언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주석 표기 규칙을 </a:t>
            </a:r>
            <a:r>
              <a:rPr lang="ko-KR" altLang="en-US" sz="1200" dirty="0" smtClean="0">
                <a:latin typeface="+mn-ea"/>
              </a:rPr>
              <a:t>설명합니다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altLang="ko-KR" sz="1200" b="1" dirty="0">
                <a:latin typeface="+mn-ea"/>
              </a:rPr>
              <a:t>HTML </a:t>
            </a:r>
            <a:r>
              <a:rPr lang="ko-KR" altLang="en-US" sz="1200" b="1" dirty="0">
                <a:latin typeface="+mn-ea"/>
              </a:rPr>
              <a:t>구조와 쓰임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HTML </a:t>
            </a:r>
            <a:r>
              <a:rPr lang="ko-KR" altLang="en-US" sz="1200" dirty="0" smtClean="0">
                <a:latin typeface="+mn-ea"/>
              </a:rPr>
              <a:t>요소 종류별 작성 규칙을 </a:t>
            </a:r>
            <a:r>
              <a:rPr lang="ko-KR" altLang="en-US" sz="1200" dirty="0" smtClean="0">
                <a:latin typeface="+mn-ea"/>
              </a:rPr>
              <a:t>설명합니다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marL="285750" indent="-285750">
              <a:buFont typeface="+mj-lt"/>
              <a:buAutoNum type="romanUcPeriod"/>
            </a:pPr>
            <a:r>
              <a:rPr lang="en-US" altLang="ko-KR" sz="1200" b="1" dirty="0" smtClean="0">
                <a:latin typeface="+mn-ea"/>
              </a:rPr>
              <a:t>SCSS </a:t>
            </a:r>
            <a:r>
              <a:rPr lang="ko-KR" altLang="en-US" sz="1200" b="1" dirty="0">
                <a:latin typeface="+mn-ea"/>
              </a:rPr>
              <a:t>코드 작성 </a:t>
            </a:r>
            <a:r>
              <a:rPr lang="ko-KR" altLang="en-US" sz="1200" b="1" dirty="0" smtClean="0">
                <a:latin typeface="+mn-ea"/>
              </a:rPr>
              <a:t>규칙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SCSS </a:t>
            </a:r>
            <a:r>
              <a:rPr lang="ko-KR" altLang="en-US" sz="1200" dirty="0" smtClean="0">
                <a:latin typeface="+mn-ea"/>
              </a:rPr>
              <a:t>코드의 </a:t>
            </a:r>
            <a:r>
              <a:rPr lang="ko-KR" altLang="en-US" sz="1200" dirty="0" smtClean="0">
                <a:latin typeface="+mn-ea"/>
              </a:rPr>
              <a:t>작성 규칙과 </a:t>
            </a:r>
            <a:r>
              <a:rPr lang="ko-KR" altLang="en-US" sz="1200" dirty="0" smtClean="0">
                <a:latin typeface="+mn-ea"/>
              </a:rPr>
              <a:t>프로젝트에서 사용되는 변수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함수에 대하여 설명합니다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+mj-lt"/>
              <a:buAutoNum type="romanUcPeriod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+mj-lt"/>
              <a:buAutoNum type="romanUcPeriod"/>
            </a:pPr>
            <a:endParaRPr lang="en-US" altLang="ko-KR" sz="1200" dirty="0">
              <a:latin typeface="+mn-ea"/>
            </a:endParaRPr>
          </a:p>
          <a:p>
            <a:pPr marL="285750" indent="-285750">
              <a:buFont typeface="+mj-lt"/>
              <a:buAutoNum type="romanUcPeriod"/>
            </a:pPr>
            <a:r>
              <a:rPr lang="ko-KR" altLang="en-US" sz="1200" b="1" dirty="0">
                <a:latin typeface="+mn-ea"/>
                <a:cs typeface="한컴돋움" panose="02030600000101010101" pitchFamily="18" charset="2"/>
              </a:rPr>
              <a:t>태그의 </a:t>
            </a:r>
            <a:r>
              <a:rPr lang="ko-KR" altLang="en-US" sz="1200" b="1" dirty="0" smtClean="0">
                <a:latin typeface="+mn-ea"/>
                <a:cs typeface="한컴돋움" panose="02030600000101010101" pitchFamily="18" charset="2"/>
              </a:rPr>
              <a:t>공통화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>
                <a:latin typeface="+mn-ea"/>
              </a:rPr>
              <a:t/>
            </a:r>
            <a:br>
              <a:rPr lang="en-US" altLang="ko-KR" sz="1200" b="1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화면에 쓰이는 공통 요소들의 경로와 쓰임을 설명합니다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0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ea typeface="돋움" panose="020B0600000101010101" pitchFamily="50" charset="-127"/>
                <a:cs typeface="한컴돋움" panose="02030600000101010101" pitchFamily="18" charset="2"/>
              </a:rPr>
              <a:t>문서 개요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3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HTML </a:t>
            </a:r>
            <a:r>
              <a:rPr lang="en-US" altLang="ko-KR" dirty="0" smtClean="0">
                <a:latin typeface="+mn-ea"/>
              </a:rPr>
              <a:t>[ </a:t>
            </a:r>
            <a:r>
              <a:rPr lang="ko-KR" altLang="en-US" b="1" dirty="0" smtClean="0">
                <a:latin typeface="+mn-ea"/>
              </a:rPr>
              <a:t>코드 </a:t>
            </a:r>
            <a:r>
              <a:rPr lang="ko-KR" altLang="en-US" b="1" dirty="0">
                <a:latin typeface="+mn-ea"/>
              </a:rPr>
              <a:t>작성 </a:t>
            </a:r>
            <a:r>
              <a:rPr lang="ko-KR" altLang="en-US" b="1" dirty="0" smtClean="0">
                <a:latin typeface="+mn-ea"/>
              </a:rPr>
              <a:t>규칙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7645" y="1538811"/>
            <a:ext cx="107020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코드 </a:t>
            </a:r>
            <a:r>
              <a:rPr lang="ko-KR" altLang="en-US" sz="1400" b="1" dirty="0" smtClean="0">
                <a:latin typeface="+mn-ea"/>
              </a:rPr>
              <a:t>작성 규칙은 </a:t>
            </a:r>
            <a:r>
              <a:rPr lang="en-US" altLang="ko-KR" sz="1400" b="1" dirty="0" err="1" smtClean="0">
                <a:solidFill>
                  <a:srgbClr val="F44333"/>
                </a:solidFill>
                <a:latin typeface="+mn-ea"/>
              </a:rPr>
              <a:t>Rightbrain</a:t>
            </a:r>
            <a:r>
              <a:rPr lang="ko-KR" altLang="en-US" sz="1400" b="1" dirty="0" smtClean="0">
                <a:solidFill>
                  <a:srgbClr val="F44333"/>
                </a:solidFill>
                <a:latin typeface="+mn-ea"/>
              </a:rPr>
              <a:t>의 </a:t>
            </a:r>
            <a:r>
              <a:rPr lang="en-US" altLang="ko-KR" sz="1400" b="1" u="sng" dirty="0" smtClean="0">
                <a:solidFill>
                  <a:srgbClr val="F44333"/>
                </a:solidFill>
                <a:latin typeface="+mn-ea"/>
              </a:rPr>
              <a:t>HTML/CSS Conventions for partner</a:t>
            </a:r>
            <a:r>
              <a:rPr lang="en-US" altLang="ko-KR" sz="1400" b="1" dirty="0" smtClean="0">
                <a:solidFill>
                  <a:srgbClr val="F44333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44333"/>
                </a:solidFill>
                <a:latin typeface="+mn-ea"/>
              </a:rPr>
              <a:t>문서</a:t>
            </a:r>
            <a:r>
              <a:rPr lang="ko-KR" altLang="en-US" sz="1400" b="1" dirty="0" smtClean="0">
                <a:latin typeface="+mn-ea"/>
              </a:rPr>
              <a:t>를 원칙으로 </a:t>
            </a:r>
            <a:r>
              <a:rPr lang="ko-KR" altLang="en-US" sz="1400" b="1" dirty="0" smtClean="0">
                <a:latin typeface="+mn-ea"/>
              </a:rPr>
              <a:t>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반드시 해당 문서를 숙지하고 작업에 들어가도록 </a:t>
            </a:r>
            <a:r>
              <a:rPr lang="ko-KR" altLang="en-US" sz="1400" b="1" dirty="0" smtClean="0">
                <a:latin typeface="+mn-ea"/>
              </a:rPr>
              <a:t>합니다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문서에는 아래의 항목들을 설명하고 </a:t>
            </a:r>
            <a:r>
              <a:rPr lang="ko-KR" altLang="en-US" sz="1200" dirty="0" smtClean="0">
                <a:latin typeface="+mn-ea"/>
              </a:rPr>
              <a:t>있습니다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공통 </a:t>
            </a:r>
            <a:r>
              <a:rPr lang="ko-KR" altLang="en-US" sz="1200" dirty="0" smtClean="0">
                <a:latin typeface="+mn-ea"/>
              </a:rPr>
              <a:t>규칙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HTML </a:t>
            </a:r>
            <a:r>
              <a:rPr lang="ko-KR" altLang="en-US" sz="1200" dirty="0" smtClean="0">
                <a:latin typeface="+mn-ea"/>
              </a:rPr>
              <a:t>작성 규칙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CSS </a:t>
            </a:r>
            <a:r>
              <a:rPr lang="ko-KR" altLang="en-US" sz="1200" dirty="0" smtClean="0">
                <a:latin typeface="+mn-ea"/>
              </a:rPr>
              <a:t>작성 </a:t>
            </a:r>
            <a:r>
              <a:rPr lang="ko-KR" altLang="en-US" sz="1200" dirty="0" smtClean="0">
                <a:latin typeface="+mn-ea"/>
              </a:rPr>
              <a:t>규칙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3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3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[ </a:t>
            </a:r>
            <a:r>
              <a:rPr lang="en-US" altLang="ko-KR" b="1" dirty="0" smtClean="0">
                <a:latin typeface="+mn-ea"/>
              </a:rPr>
              <a:t>ID, CLASS NAMING</a:t>
            </a:r>
            <a:r>
              <a:rPr lang="en-US" altLang="ko-KR" dirty="0" smtClean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645" y="1573294"/>
            <a:ext cx="104169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id, class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• id</a:t>
            </a:r>
            <a:r>
              <a:rPr lang="ko-KR" altLang="en-US" sz="1000" dirty="0">
                <a:latin typeface="+mn-ea"/>
              </a:rPr>
              <a:t>는 문서 전체의 고유 </a:t>
            </a:r>
            <a:r>
              <a:rPr lang="ko-KR" altLang="en-US" sz="1000" dirty="0" err="1">
                <a:latin typeface="+mn-ea"/>
              </a:rPr>
              <a:t>식별자</a:t>
            </a:r>
            <a:r>
              <a:rPr lang="ko-KR" altLang="en-US" sz="1000" dirty="0">
                <a:latin typeface="+mn-ea"/>
              </a:rPr>
              <a:t> 이므로 한 문서에서 동일한 </a:t>
            </a:r>
            <a:r>
              <a:rPr lang="en-US" altLang="ko-KR" sz="1000" dirty="0">
                <a:latin typeface="+mn-ea"/>
              </a:rPr>
              <a:t>id</a:t>
            </a:r>
            <a:r>
              <a:rPr lang="ko-KR" altLang="en-US" sz="1000" dirty="0">
                <a:latin typeface="+mn-ea"/>
              </a:rPr>
              <a:t>를 여러 번 사용하지 않는다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>
                <a:latin typeface="+mn-ea"/>
              </a:rPr>
              <a:t>레이아웃을 제외한 </a:t>
            </a:r>
            <a:r>
              <a:rPr lang="en-US" altLang="ko-KR" sz="1000" dirty="0">
                <a:latin typeface="+mn-ea"/>
              </a:rPr>
              <a:t>id</a:t>
            </a:r>
            <a:r>
              <a:rPr lang="ko-KR" altLang="en-US" sz="1000" dirty="0">
                <a:latin typeface="+mn-ea"/>
              </a:rPr>
              <a:t>는 스타일을 지정하지 않는다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• class</a:t>
            </a:r>
            <a:r>
              <a:rPr lang="ko-KR" altLang="en-US" sz="1000" dirty="0">
                <a:latin typeface="+mn-ea"/>
              </a:rPr>
              <a:t>는 문서에서 여러 번 사용할 수 있다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공통 레이아웃 </a:t>
            </a:r>
            <a:r>
              <a:rPr lang="ko-KR" altLang="en-US" sz="1200" b="1" dirty="0" err="1" smtClean="0">
                <a:latin typeface="+mn-ea"/>
              </a:rPr>
              <a:t>약속어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레이아웃에는 다음 표에 </a:t>
            </a:r>
            <a:r>
              <a:rPr lang="ko-KR" altLang="en-US" sz="1000" dirty="0" smtClean="0">
                <a:latin typeface="+mn-ea"/>
              </a:rPr>
              <a:t>예약된 </a:t>
            </a:r>
            <a:r>
              <a:rPr lang="ko-KR" altLang="en-US" sz="1000" dirty="0" err="1" smtClean="0">
                <a:latin typeface="+mn-ea"/>
              </a:rPr>
              <a:t>네이</a:t>
            </a:r>
            <a:r>
              <a:rPr lang="ko-KR" altLang="en-US" sz="1000" dirty="0" err="1">
                <a:latin typeface="+mn-ea"/>
              </a:rPr>
              <a:t>밍</a:t>
            </a:r>
            <a:r>
              <a:rPr lang="ko-KR" altLang="en-US" sz="1000" dirty="0" err="1" smtClean="0">
                <a:latin typeface="+mn-ea"/>
              </a:rPr>
              <a:t>만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사용한다</a:t>
            </a:r>
            <a:r>
              <a:rPr lang="en-US" altLang="ko-KR" sz="1000" dirty="0">
                <a:latin typeface="+mn-ea"/>
              </a:rPr>
              <a:t>. 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20" y="3741939"/>
            <a:ext cx="537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[ </a:t>
            </a:r>
            <a:r>
              <a:rPr lang="ko-KR" altLang="en-US" sz="1100" b="1" dirty="0" smtClean="0">
                <a:latin typeface="+mn-ea"/>
              </a:rPr>
              <a:t>레이아웃 </a:t>
            </a:r>
            <a:r>
              <a:rPr lang="ko-KR" altLang="en-US" sz="1100" b="1" dirty="0" err="1">
                <a:latin typeface="+mn-ea"/>
              </a:rPr>
              <a:t>약속어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범위 </a:t>
            </a:r>
            <a:r>
              <a:rPr lang="en-US" altLang="ko-KR" sz="1100" b="1" dirty="0" smtClean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6059"/>
              </p:ext>
            </p:extLst>
          </p:nvPr>
        </p:nvGraphicFramePr>
        <p:xfrm>
          <a:off x="824407" y="4060030"/>
          <a:ext cx="7920000" cy="170918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80893"/>
                <a:gridCol w="443910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약속어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#wrap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 전체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#header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머리글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#contents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본문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#footer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바닥글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03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3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HTML [ </a:t>
            </a:r>
            <a:r>
              <a:rPr lang="en-US" altLang="ko-KR" b="1" dirty="0">
                <a:latin typeface="+mn-ea"/>
              </a:rPr>
              <a:t>ID, CLASS NAMING</a:t>
            </a:r>
            <a:r>
              <a:rPr lang="en-US" altLang="ko-KR" dirty="0">
                <a:latin typeface="+mn-ea"/>
              </a:rPr>
              <a:t> ]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645" y="1584219"/>
            <a:ext cx="10416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팝업 레이아웃 </a:t>
            </a:r>
            <a:r>
              <a:rPr lang="ko-KR" altLang="en-US" sz="1200" b="1" dirty="0" err="1" smtClean="0">
                <a:latin typeface="+mn-ea"/>
              </a:rPr>
              <a:t>약속어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• </a:t>
            </a:r>
            <a:r>
              <a:rPr lang="ko-KR" altLang="en-US" sz="1000" dirty="0" smtClean="0">
                <a:latin typeface="+mn-ea"/>
              </a:rPr>
              <a:t>팝업은 </a:t>
            </a:r>
            <a:r>
              <a:rPr lang="en-US" altLang="ko-KR" sz="1000" dirty="0" smtClean="0">
                <a:latin typeface="+mn-ea"/>
              </a:rPr>
              <a:t>Full popup, Modal popup, </a:t>
            </a:r>
            <a:r>
              <a:rPr lang="en-US" altLang="ko-KR" sz="1000" dirty="0" err="1" smtClean="0">
                <a:latin typeface="+mn-ea"/>
              </a:rPr>
              <a:t>Actionsheet</a:t>
            </a:r>
            <a:r>
              <a:rPr lang="en-US" altLang="ko-KR" sz="1000" dirty="0" smtClean="0">
                <a:latin typeface="+mn-ea"/>
              </a:rPr>
              <a:t> popup, Toast popup </a:t>
            </a:r>
            <a:r>
              <a:rPr lang="ko-KR" altLang="en-US" sz="1000" dirty="0" smtClean="0">
                <a:latin typeface="+mn-ea"/>
              </a:rPr>
              <a:t>총 네 가지</a:t>
            </a:r>
            <a:r>
              <a:rPr lang="ko-KR" altLang="en-US" sz="1000" dirty="0" smtClean="0">
                <a:latin typeface="+mn-ea"/>
              </a:rPr>
              <a:t> 형태가 있고 교집합 된 </a:t>
            </a:r>
            <a:r>
              <a:rPr lang="en-US" altLang="ko-KR" sz="1000" dirty="0" smtClean="0">
                <a:latin typeface="+mn-ea"/>
              </a:rPr>
              <a:t>class</a:t>
            </a:r>
            <a:r>
              <a:rPr lang="ko-KR" altLang="en-US" sz="1000" dirty="0" smtClean="0">
                <a:latin typeface="+mn-ea"/>
              </a:rPr>
              <a:t>를 갖는다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latin typeface="+mn-ea"/>
              </a:rPr>
              <a:t>네이밍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규칙 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• </a:t>
            </a:r>
            <a:r>
              <a:rPr lang="ko-KR" altLang="en-US" sz="1000" dirty="0">
                <a:latin typeface="+mn-ea"/>
              </a:rPr>
              <a:t>레이아웃 </a:t>
            </a:r>
            <a:r>
              <a:rPr lang="ko-KR" altLang="en-US" sz="1000" dirty="0" err="1">
                <a:latin typeface="+mn-ea"/>
              </a:rPr>
              <a:t>약속어</a:t>
            </a:r>
            <a:r>
              <a:rPr lang="ko-KR" altLang="en-US" sz="1000" dirty="0">
                <a:latin typeface="+mn-ea"/>
              </a:rPr>
              <a:t> 앞에 </a:t>
            </a:r>
            <a:r>
              <a:rPr lang="en-US" altLang="ko-KR" sz="1000" dirty="0" smtClean="0">
                <a:latin typeface="+mn-ea"/>
              </a:rPr>
              <a:t>'popup-’</a:t>
            </a:r>
            <a:r>
              <a:rPr lang="ko-KR" altLang="en-US" sz="1000" dirty="0" smtClean="0">
                <a:latin typeface="+mn-ea"/>
              </a:rPr>
              <a:t>를 </a:t>
            </a:r>
            <a:r>
              <a:rPr lang="ko-KR" altLang="en-US" sz="1000" dirty="0">
                <a:latin typeface="+mn-ea"/>
              </a:rPr>
              <a:t>조합하여 사용한다</a:t>
            </a:r>
            <a:r>
              <a:rPr lang="en-US" altLang="ko-KR" sz="1000" dirty="0">
                <a:latin typeface="+mn-ea"/>
              </a:rPr>
              <a:t>.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033" y="3736239"/>
            <a:ext cx="537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[ </a:t>
            </a:r>
            <a:r>
              <a:rPr lang="ko-KR" altLang="en-US" sz="1100" b="1" dirty="0" smtClean="0">
                <a:latin typeface="+mn-ea"/>
              </a:rPr>
              <a:t>팝업레이아웃 </a:t>
            </a:r>
            <a:r>
              <a:rPr lang="ko-KR" altLang="en-US" sz="1100" b="1" dirty="0" err="1">
                <a:latin typeface="+mn-ea"/>
              </a:rPr>
              <a:t>약속어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범위 </a:t>
            </a:r>
            <a:r>
              <a:rPr lang="en-US" altLang="ko-KR" sz="1100" b="1" dirty="0" smtClean="0">
                <a:latin typeface="+mn-ea"/>
              </a:rPr>
              <a:t>]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40602"/>
              </p:ext>
            </p:extLst>
          </p:nvPr>
        </p:nvGraphicFramePr>
        <p:xfrm>
          <a:off x="824320" y="4054330"/>
          <a:ext cx="7920000" cy="170918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80893"/>
                <a:gridCol w="4439107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약속어</a:t>
                      </a:r>
                      <a:endParaRPr kumimoji="0" lang="en-US" altLang="ko-KR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범위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tw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-popup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화면 전체 영역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(front-end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전용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class)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popup-page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Full popup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전체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Modal popup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전체 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.popup-blind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Dimmed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영역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48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802520" y="3643732"/>
            <a:ext cx="5759769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#</a:t>
            </a:r>
            <a:r>
              <a:rPr lang="en-US" altLang="ko-KR" sz="1000" dirty="0" smtClean="0">
                <a:latin typeface="+mn-ea"/>
              </a:rPr>
              <a:t>header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ko-KR" altLang="en-US" sz="1000" dirty="0" smtClean="0">
                <a:latin typeface="+mn-ea"/>
              </a:rPr>
              <a:t>들어오는 버튼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ko-KR" altLang="en-US" sz="1000" dirty="0" smtClean="0">
                <a:latin typeface="+mn-ea"/>
              </a:rPr>
              <a:t>기본형입니다</a:t>
            </a:r>
            <a:r>
              <a:rPr lang="en-US" altLang="ko-KR" sz="1000" dirty="0" smtClean="0">
                <a:latin typeface="+mn-ea"/>
              </a:rPr>
              <a:t>. </a:t>
            </a:r>
            <a:r>
              <a:rPr lang="ko-KR" altLang="en-US" sz="1000" dirty="0" smtClean="0">
                <a:latin typeface="+mn-ea"/>
              </a:rPr>
              <a:t>화면 </a:t>
            </a:r>
            <a:r>
              <a:rPr lang="en-US" altLang="ko-KR" sz="1000" dirty="0" smtClean="0">
                <a:latin typeface="+mn-ea"/>
              </a:rPr>
              <a:t>TYPE</a:t>
            </a:r>
            <a:r>
              <a:rPr lang="ko-KR" altLang="en-US" sz="1000" dirty="0" smtClean="0">
                <a:latin typeface="+mn-ea"/>
              </a:rPr>
              <a:t>에 따라 </a:t>
            </a:r>
            <a:r>
              <a:rPr lang="ko-KR" altLang="en-US" sz="1000" dirty="0" smtClean="0">
                <a:latin typeface="+mn-ea"/>
              </a:rPr>
              <a:t>다른 버튼이 들어올 수 있습니다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</a:t>
            </a:r>
            <a:r>
              <a:rPr lang="en-US" altLang="ko-KR" sz="1000" dirty="0">
                <a:latin typeface="+mn-ea"/>
              </a:rPr>
              <a:t>div id="header" class="header-wrap"&gt;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div class="header"&gt;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div class="header-</a:t>
            </a:r>
            <a:r>
              <a:rPr lang="en-US" altLang="ko-KR" sz="1000" dirty="0" err="1">
                <a:latin typeface="+mn-ea"/>
              </a:rPr>
              <a:t>ti</a:t>
            </a:r>
            <a:r>
              <a:rPr lang="en-US" altLang="ko-KR" sz="1000" dirty="0">
                <a:latin typeface="+mn-ea"/>
              </a:rPr>
              <a:t> align-l"&gt;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h1&gt;T</a:t>
            </a:r>
            <a:r>
              <a:rPr lang="ko-KR" altLang="en-US" sz="1000" dirty="0" err="1">
                <a:latin typeface="+mn-ea"/>
              </a:rPr>
              <a:t>가족모아</a:t>
            </a:r>
            <a:r>
              <a:rPr lang="ko-KR" altLang="en-US" sz="1000" dirty="0">
                <a:latin typeface="+mn-ea"/>
              </a:rPr>
              <a:t> 데이터</a:t>
            </a:r>
            <a:r>
              <a:rPr lang="en-US" altLang="ko-KR" sz="1000" dirty="0">
                <a:latin typeface="+mn-ea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>
                <a:latin typeface="+mn-ea"/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b="1" dirty="0" smtClean="0">
                <a:latin typeface="+mn-ea"/>
              </a:rPr>
              <a:t>&lt;</a:t>
            </a:r>
            <a:r>
              <a:rPr lang="en-US" altLang="ko-KR" sz="1000" b="1" dirty="0">
                <a:latin typeface="+mn-ea"/>
              </a:rPr>
              <a:t>button class="</a:t>
            </a:r>
            <a:r>
              <a:rPr lang="en-US" altLang="ko-KR" sz="1000" b="1" dirty="0" err="1">
                <a:latin typeface="+mn-ea"/>
              </a:rPr>
              <a:t>prev</a:t>
            </a:r>
            <a:r>
              <a:rPr lang="en-US" altLang="ko-KR" sz="1000" b="1" dirty="0">
                <a:latin typeface="+mn-ea"/>
              </a:rPr>
              <a:t>-step"&gt;&lt;span class="blind"&gt;</a:t>
            </a:r>
            <a:r>
              <a:rPr lang="ko-KR" altLang="en-US" sz="1000" b="1" dirty="0">
                <a:latin typeface="+mn-ea"/>
              </a:rPr>
              <a:t>이전으로</a:t>
            </a:r>
            <a:r>
              <a:rPr lang="en-US" altLang="ko-KR" sz="1000" b="1" dirty="0">
                <a:latin typeface="+mn-ea"/>
              </a:rPr>
              <a:t>&lt;/span</a:t>
            </a:r>
            <a:r>
              <a:rPr lang="en-US" altLang="ko-KR" sz="1000" b="1" dirty="0" smtClean="0">
                <a:latin typeface="+mn-ea"/>
              </a:rPr>
              <a:t>&gt;&lt;/</a:t>
            </a:r>
            <a:r>
              <a:rPr lang="en-US" altLang="ko-KR" sz="1000" b="1" dirty="0">
                <a:latin typeface="+mn-ea"/>
              </a:rPr>
              <a:t>button</a:t>
            </a:r>
            <a:r>
              <a:rPr lang="en-US" altLang="ko-KR" sz="1000" b="1" dirty="0" smtClean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>
                <a:latin typeface="+mn-ea"/>
              </a:rPr>
              <a:t>div&gt;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&lt;/</a:t>
            </a:r>
            <a:r>
              <a:rPr lang="en-US" altLang="ko-KR" sz="1000" dirty="0">
                <a:latin typeface="+mn-ea"/>
              </a:rPr>
              <a:t>div&gt;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9175" y="3232241"/>
            <a:ext cx="2258513" cy="2773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108458" y="3515046"/>
            <a:ext cx="2099180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[ </a:t>
            </a:r>
            <a:r>
              <a:rPr lang="en-US" altLang="ko-KR" dirty="0" smtClean="0">
                <a:latin typeface="+mn-ea"/>
              </a:rPr>
              <a:t>TYPE : </a:t>
            </a:r>
            <a:r>
              <a:rPr lang="en-US" altLang="ko-KR" b="1" dirty="0" smtClean="0">
                <a:latin typeface="+mn-ea"/>
              </a:rPr>
              <a:t>DEFAULT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4" y="1574689"/>
            <a:ext cx="271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기본 </a:t>
            </a:r>
            <a:r>
              <a:rPr lang="ko-KR" altLang="en-US" sz="1000" dirty="0" smtClean="0">
                <a:latin typeface="+mn-ea"/>
              </a:rPr>
              <a:t>구조 </a:t>
            </a:r>
            <a:r>
              <a:rPr lang="en-US" altLang="ko-KR" sz="1000" dirty="0" smtClean="0">
                <a:latin typeface="+mn-ea"/>
              </a:rPr>
              <a:t>1-1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263" y="3230034"/>
            <a:ext cx="226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44333"/>
                </a:solidFill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solidFill>
                  <a:srgbClr val="F44333"/>
                </a:solidFill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457" y="3513276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container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0359" y="5118390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0359" y="4721589"/>
            <a:ext cx="1908001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cont-sp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93440" y="5378208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93930" y="5381651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.widgets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0360" y="3865997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3440" y="4125815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311212" y="4135882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.component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02520" y="6112439"/>
            <a:ext cx="4658308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body</a:t>
            </a:r>
            <a:r>
              <a:rPr lang="ko-KR" altLang="en-US" sz="1000" dirty="0" smtClean="0">
                <a:latin typeface="+mn-ea"/>
              </a:rPr>
              <a:t>에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.</a:t>
            </a:r>
            <a:r>
              <a:rPr lang="en-US" altLang="ko-KR" sz="1000" b="1" dirty="0" err="1">
                <a:latin typeface="+mn-ea"/>
              </a:rPr>
              <a:t>bg</a:t>
            </a:r>
            <a:r>
              <a:rPr lang="en-US" altLang="ko-KR" sz="1000" b="1" dirty="0">
                <a:latin typeface="+mn-ea"/>
              </a:rPr>
              <a:t>-white</a:t>
            </a:r>
            <a:r>
              <a:rPr lang="ko-KR" altLang="en-US" sz="1000" dirty="0">
                <a:latin typeface="+mn-ea"/>
              </a:rPr>
              <a:t>와 </a:t>
            </a:r>
            <a:r>
              <a:rPr lang="en-US" altLang="ko-KR" sz="1000" b="1" dirty="0">
                <a:latin typeface="+mn-ea"/>
              </a:rPr>
              <a:t>.</a:t>
            </a:r>
            <a:r>
              <a:rPr lang="en-US" altLang="ko-KR" sz="1000" b="1" dirty="0" err="1" smtClean="0">
                <a:latin typeface="+mn-ea"/>
              </a:rPr>
              <a:t>bg</a:t>
            </a:r>
            <a:r>
              <a:rPr lang="en-US" altLang="ko-KR" sz="1000" b="1" dirty="0" smtClean="0">
                <a:latin typeface="+mn-ea"/>
              </a:rPr>
              <a:t>-gray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class</a:t>
            </a:r>
            <a:r>
              <a:rPr lang="ko-KR" altLang="en-US" sz="1000" dirty="0" smtClean="0">
                <a:latin typeface="+mn-ea"/>
              </a:rPr>
              <a:t>를 추가하여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컨트롤 </a:t>
            </a:r>
            <a:r>
              <a:rPr lang="ko-KR" altLang="en-US" sz="1000" dirty="0" smtClean="0">
                <a:latin typeface="+mn-ea"/>
              </a:rPr>
              <a:t>합니다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02520" y="1412639"/>
            <a:ext cx="4347566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화면 </a:t>
            </a:r>
            <a:r>
              <a:rPr lang="ko-KR" altLang="en-US" sz="1000" dirty="0" smtClean="0">
                <a:latin typeface="+mn-ea"/>
              </a:rPr>
              <a:t>구성에 </a:t>
            </a:r>
            <a:r>
              <a:rPr lang="ko-KR" altLang="en-US" sz="1000" dirty="0" smtClean="0">
                <a:latin typeface="+mn-ea"/>
              </a:rPr>
              <a:t>따라 필요 없는 링크는 제거합니다</a:t>
            </a:r>
            <a:r>
              <a:rPr lang="en-US" altLang="ko-KR" sz="1000" dirty="0" smtClean="0">
                <a:latin typeface="+mn-ea"/>
              </a:rPr>
              <a:t>. (front-end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ko-KR" altLang="en-US" sz="1000" dirty="0" smtClean="0">
                <a:latin typeface="+mn-ea"/>
              </a:rPr>
              <a:t>협의 필요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code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</a:t>
            </a:r>
            <a:r>
              <a:rPr lang="en-US" altLang="ko-KR" sz="1000" dirty="0">
                <a:latin typeface="+mn-ea"/>
              </a:rPr>
              <a:t>div id="</a:t>
            </a:r>
            <a:r>
              <a:rPr lang="en-US" altLang="ko-KR" sz="1000" dirty="0" err="1">
                <a:latin typeface="+mn-ea"/>
              </a:rPr>
              <a:t>skipNav</a:t>
            </a:r>
            <a:r>
              <a:rPr lang="en-US" altLang="ko-KR" sz="1000" dirty="0">
                <a:latin typeface="+mn-ea"/>
              </a:rPr>
              <a:t>" class="</a:t>
            </a:r>
            <a:r>
              <a:rPr lang="en-US" altLang="ko-KR" sz="1000" dirty="0" err="1">
                <a:latin typeface="+mn-ea"/>
              </a:rPr>
              <a:t>skip_navi</a:t>
            </a:r>
            <a:r>
              <a:rPr lang="en-US" altLang="ko-KR" sz="1000" dirty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 err="1">
                <a:latin typeface="+mn-ea"/>
              </a:rPr>
              <a:t>ul</a:t>
            </a:r>
            <a:r>
              <a:rPr lang="en-US" altLang="ko-KR" sz="1000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li&gt;&lt;a </a:t>
            </a:r>
            <a:r>
              <a:rPr lang="en-US" altLang="ko-KR" sz="1000" dirty="0" err="1">
                <a:latin typeface="+mn-ea"/>
              </a:rPr>
              <a:t>href</a:t>
            </a:r>
            <a:r>
              <a:rPr lang="en-US" altLang="ko-KR" sz="1000" dirty="0">
                <a:latin typeface="+mn-ea"/>
              </a:rPr>
              <a:t>="#</a:t>
            </a:r>
            <a:r>
              <a:rPr lang="en-US" altLang="ko-KR" sz="1000" dirty="0" err="1">
                <a:latin typeface="+mn-ea"/>
              </a:rPr>
              <a:t>gnb</a:t>
            </a:r>
            <a:r>
              <a:rPr lang="en-US" altLang="ko-KR" sz="1000" dirty="0">
                <a:latin typeface="+mn-ea"/>
              </a:rPr>
              <a:t>"&gt;</a:t>
            </a:r>
            <a:r>
              <a:rPr lang="ko-KR" altLang="en-US" sz="1000" dirty="0">
                <a:latin typeface="+mn-ea"/>
              </a:rPr>
              <a:t>메뉴 </a:t>
            </a:r>
            <a:r>
              <a:rPr lang="ko-KR" altLang="en-US" sz="1000" dirty="0" err="1">
                <a:latin typeface="+mn-ea"/>
              </a:rPr>
              <a:t>바로가기</a:t>
            </a:r>
            <a:r>
              <a:rPr lang="en-US" altLang="ko-KR" sz="1000" dirty="0">
                <a:latin typeface="+mn-ea"/>
              </a:rPr>
              <a:t>&lt;/a&gt;&lt;/li&gt;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li&gt;&lt;a </a:t>
            </a:r>
            <a:r>
              <a:rPr lang="en-US" altLang="ko-KR" sz="1000" dirty="0" err="1">
                <a:latin typeface="+mn-ea"/>
              </a:rPr>
              <a:t>href</a:t>
            </a:r>
            <a:r>
              <a:rPr lang="en-US" altLang="ko-KR" sz="1000" dirty="0">
                <a:latin typeface="+mn-ea"/>
              </a:rPr>
              <a:t>="#contents"&gt;</a:t>
            </a:r>
            <a:r>
              <a:rPr lang="ko-KR" altLang="en-US" sz="1000" dirty="0">
                <a:latin typeface="+mn-ea"/>
              </a:rPr>
              <a:t>본문 </a:t>
            </a:r>
            <a:r>
              <a:rPr lang="ko-KR" altLang="en-US" sz="1000" dirty="0" err="1">
                <a:latin typeface="+mn-ea"/>
              </a:rPr>
              <a:t>바로가기</a:t>
            </a:r>
            <a:r>
              <a:rPr lang="en-US" altLang="ko-KR" sz="1000" dirty="0">
                <a:latin typeface="+mn-ea"/>
              </a:rPr>
              <a:t>&lt;/a&gt;&lt;/li&gt;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&lt;</a:t>
            </a:r>
            <a:r>
              <a:rPr lang="en-US" altLang="ko-KR" sz="1000" dirty="0">
                <a:latin typeface="+mn-ea"/>
              </a:rPr>
              <a:t>li&gt;&lt;a </a:t>
            </a:r>
            <a:r>
              <a:rPr lang="en-US" altLang="ko-KR" sz="1000" dirty="0" err="1">
                <a:latin typeface="+mn-ea"/>
              </a:rPr>
              <a:t>href</a:t>
            </a:r>
            <a:r>
              <a:rPr lang="en-US" altLang="ko-KR" sz="1000" dirty="0">
                <a:latin typeface="+mn-ea"/>
              </a:rPr>
              <a:t>="#footer"&gt;</a:t>
            </a:r>
            <a:r>
              <a:rPr lang="ko-KR" altLang="en-US" sz="1000" dirty="0" err="1">
                <a:latin typeface="+mn-ea"/>
              </a:rPr>
              <a:t>푸터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바로가기</a:t>
            </a:r>
            <a:r>
              <a:rPr lang="en-US" altLang="ko-KR" sz="1000" dirty="0">
                <a:latin typeface="+mn-ea"/>
              </a:rPr>
              <a:t>&lt;/a&gt;&lt;/li&gt;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&lt;/</a:t>
            </a:r>
            <a:r>
              <a:rPr lang="en-US" altLang="ko-KR" sz="1000" dirty="0" err="1">
                <a:latin typeface="+mn-ea"/>
              </a:rPr>
              <a:t>ul</a:t>
            </a:r>
            <a:r>
              <a:rPr lang="en-US" altLang="ko-KR" sz="1000" dirty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&lt;/</a:t>
            </a:r>
            <a:r>
              <a:rPr lang="en-US" altLang="ko-KR" sz="1000" dirty="0">
                <a:latin typeface="+mn-ea"/>
              </a:rPr>
              <a:t>div&gt;</a:t>
            </a:r>
          </a:p>
        </p:txBody>
      </p:sp>
      <p:cxnSp>
        <p:nvCxnSpPr>
          <p:cNvPr id="56" name="직선 화살표 연결선 55"/>
          <p:cNvCxnSpPr>
            <a:stCxn id="17" idx="0"/>
            <a:endCxn id="81" idx="1"/>
          </p:cNvCxnSpPr>
          <p:nvPr/>
        </p:nvCxnSpPr>
        <p:spPr>
          <a:xfrm rot="5400000" flipH="1" flipV="1">
            <a:off x="2737338" y="1010571"/>
            <a:ext cx="302466" cy="1490187"/>
          </a:xfrm>
          <a:prstGeom prst="bentConnector2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91" idx="1"/>
          </p:cNvCxnSpPr>
          <p:nvPr/>
        </p:nvCxnSpPr>
        <p:spPr>
          <a:xfrm>
            <a:off x="2143478" y="6184904"/>
            <a:ext cx="1490187" cy="89535"/>
          </a:xfrm>
          <a:prstGeom prst="bentConnector3">
            <a:avLst>
              <a:gd name="adj1" fmla="val -363"/>
            </a:avLst>
          </a:prstGeom>
          <a:ln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88" idx="1"/>
          </p:cNvCxnSpPr>
          <p:nvPr/>
        </p:nvCxnSpPr>
        <p:spPr>
          <a:xfrm>
            <a:off x="2572372" y="3141436"/>
            <a:ext cx="1068243" cy="698683"/>
          </a:xfrm>
          <a:prstGeom prst="bentConnector3">
            <a:avLst>
              <a:gd name="adj1" fmla="val 233"/>
            </a:avLst>
          </a:prstGeom>
          <a:ln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0456" y="1938810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33665" y="1481320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0906" y="2894744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40615" y="3717008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9377" y="2322804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33665" y="6151328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3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9175" y="3232241"/>
            <a:ext cx="2258513" cy="2773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108458" y="3515046"/>
            <a:ext cx="2099180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</a:t>
            </a:r>
            <a:r>
              <a:rPr lang="en-US" altLang="ko-KR" dirty="0" smtClean="0">
                <a:latin typeface="+mn-ea"/>
              </a:rPr>
              <a:t>HTML [ </a:t>
            </a:r>
            <a:r>
              <a:rPr lang="en-US" altLang="ko-KR" dirty="0" smtClean="0">
                <a:latin typeface="+mn-ea"/>
              </a:rPr>
              <a:t>TYPE : </a:t>
            </a:r>
            <a:r>
              <a:rPr lang="en-US" altLang="ko-KR" b="1" dirty="0" smtClean="0">
                <a:latin typeface="+mn-ea"/>
              </a:rPr>
              <a:t>DEFAULT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4" y="1574689"/>
            <a:ext cx="271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기본 </a:t>
            </a:r>
            <a:r>
              <a:rPr lang="ko-KR" altLang="en-US" sz="1000" dirty="0" smtClean="0">
                <a:latin typeface="+mn-ea"/>
              </a:rPr>
              <a:t>구조 </a:t>
            </a:r>
            <a:r>
              <a:rPr lang="en-US" altLang="ko-KR" sz="1000" dirty="0" smtClean="0">
                <a:latin typeface="+mn-ea"/>
              </a:rPr>
              <a:t>1-2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263" y="3230034"/>
            <a:ext cx="226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457" y="3513276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container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0359" y="5118390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0359" y="4721589"/>
            <a:ext cx="1908001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cont-sp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93440" y="5378208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293930" y="5381651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.widgets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0360" y="3865996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solidFill>
                  <a:srgbClr val="F44333"/>
                </a:solidFill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-box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93440" y="4125815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311212" y="4135882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.component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cxnSp>
        <p:nvCxnSpPr>
          <p:cNvPr id="68" name="꺾인 연결선 67"/>
          <p:cNvCxnSpPr>
            <a:stCxn id="63" idx="3"/>
          </p:cNvCxnSpPr>
          <p:nvPr/>
        </p:nvCxnSpPr>
        <p:spPr>
          <a:xfrm>
            <a:off x="3021440" y="4309223"/>
            <a:ext cx="305956" cy="749045"/>
          </a:xfrm>
          <a:prstGeom prst="bentConnector2">
            <a:avLst/>
          </a:prstGeom>
          <a:ln>
            <a:solidFill>
              <a:srgbClr val="F44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802520" y="4884199"/>
            <a:ext cx="5062079" cy="1246495"/>
            <a:chOff x="3802521" y="5093114"/>
            <a:chExt cx="5062079" cy="1246495"/>
          </a:xfrm>
        </p:grpSpPr>
        <p:sp>
          <p:nvSpPr>
            <p:cNvPr id="44" name="TextBox 43"/>
            <p:cNvSpPr txBox="1"/>
            <p:nvPr/>
          </p:nvSpPr>
          <p:spPr>
            <a:xfrm>
              <a:off x="3802521" y="5093114"/>
              <a:ext cx="5062079" cy="1246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.</a:t>
              </a:r>
              <a:r>
                <a:rPr lang="en-US" altLang="ko-KR" sz="1000" dirty="0" smtClean="0">
                  <a:latin typeface="+mn-ea"/>
                </a:rPr>
                <a:t>widgets </a:t>
              </a:r>
              <a:r>
                <a:rPr lang="ko-KR" altLang="en-US" sz="1000" dirty="0" smtClean="0">
                  <a:latin typeface="+mn-ea"/>
                </a:rPr>
                <a:t>또는</a:t>
              </a:r>
              <a:r>
                <a:rPr lang="en-US" altLang="ko-KR" sz="1000" dirty="0" smtClean="0">
                  <a:latin typeface="+mn-ea"/>
                </a:rPr>
                <a:t> .component</a:t>
              </a:r>
              <a:r>
                <a:rPr lang="ko-KR" altLang="en-US" sz="1000" dirty="0">
                  <a:latin typeface="+mn-ea"/>
                </a:rPr>
                <a:t>로 감싸 작업해야 </a:t>
              </a:r>
              <a:r>
                <a:rPr lang="ko-KR" altLang="en-US" sz="1000" dirty="0" smtClean="0">
                  <a:latin typeface="+mn-ea"/>
                </a:rPr>
                <a:t>합니다</a:t>
              </a:r>
              <a:r>
                <a:rPr lang="en-US" altLang="ko-KR" sz="1000" dirty="0" smtClean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widgets.js</a:t>
              </a:r>
              <a:r>
                <a:rPr lang="ko-KR" altLang="en-US" sz="1000" dirty="0" smtClean="0">
                  <a:latin typeface="+mn-ea"/>
                </a:rPr>
                <a:t>에서 해당 </a:t>
              </a:r>
              <a:r>
                <a:rPr lang="ko-KR" altLang="en-US" sz="1000" dirty="0" err="1" smtClean="0">
                  <a:latin typeface="+mn-ea"/>
                </a:rPr>
                <a:t>위젯과</a:t>
              </a:r>
              <a:r>
                <a:rPr lang="ko-KR" altLang="en-US" sz="1000" dirty="0" smtClean="0">
                  <a:latin typeface="+mn-ea"/>
                </a:rPr>
                <a:t> 컴포넌트의 기능을 </a:t>
              </a:r>
              <a:r>
                <a:rPr lang="ko-KR" altLang="en-US" sz="1000" dirty="0" err="1" smtClean="0">
                  <a:latin typeface="+mn-ea"/>
                </a:rPr>
                <a:t>로드합니다</a:t>
              </a:r>
              <a:r>
                <a:rPr lang="en-US" altLang="ko-KR" sz="1000" dirty="0" smtClean="0">
                  <a:latin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latin typeface="+mn-ea"/>
                </a:rPr>
                <a:t>code</a:t>
              </a:r>
              <a:r>
                <a:rPr lang="en-US" altLang="ko-KR" sz="1000" b="1" dirty="0" smtClean="0">
                  <a:latin typeface="+mn-ea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 &lt;</a:t>
              </a:r>
              <a:r>
                <a:rPr lang="en-US" altLang="ko-KR" sz="1000" dirty="0">
                  <a:latin typeface="+mn-ea"/>
                </a:rPr>
                <a:t>div class="</a:t>
              </a:r>
              <a:r>
                <a:rPr lang="en-US" altLang="ko-KR" sz="1000" b="1" dirty="0">
                  <a:latin typeface="+mn-ea"/>
                </a:rPr>
                <a:t>widget</a:t>
              </a:r>
              <a:r>
                <a:rPr lang="en-US" altLang="ko-KR" sz="1000" dirty="0" smtClean="0">
                  <a:latin typeface="+mn-ea"/>
                </a:rPr>
                <a:t>"&gt;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</a:rPr>
                <a:t>└</a:t>
              </a:r>
              <a:r>
                <a:rPr lang="en-US" altLang="ko-KR" sz="1000" dirty="0" smtClean="0">
                  <a:latin typeface="+mn-ea"/>
                </a:rPr>
                <a:t>&lt;</a:t>
              </a:r>
              <a:r>
                <a:rPr lang="en-US" altLang="ko-KR" sz="1000" dirty="0">
                  <a:latin typeface="+mn-ea"/>
                </a:rPr>
                <a:t>div class="</a:t>
              </a:r>
              <a:r>
                <a:rPr lang="en-US" altLang="ko-KR" sz="1000" b="1" dirty="0">
                  <a:latin typeface="+mn-ea"/>
                </a:rPr>
                <a:t>widget-box</a:t>
              </a:r>
              <a:r>
                <a:rPr lang="en-US" altLang="ko-KR" sz="1000" dirty="0">
                  <a:latin typeface="+mn-ea"/>
                </a:rPr>
                <a:t> toggle"&gt;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0861" y="5543964"/>
              <a:ext cx="2463973" cy="7848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atin typeface="+mn-ea"/>
                </a:rPr>
                <a:t>code</a:t>
              </a:r>
              <a:r>
                <a:rPr lang="en-US" altLang="ko-KR" sz="1000" b="1" dirty="0" smtClean="0">
                  <a:latin typeface="+mn-ea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latin typeface="+mn-ea"/>
                </a:rPr>
                <a:t> &lt;</a:t>
              </a:r>
              <a:r>
                <a:rPr lang="en-US" altLang="ko-KR" sz="1000" dirty="0">
                  <a:latin typeface="+mn-ea"/>
                </a:rPr>
                <a:t>div class</a:t>
              </a:r>
              <a:r>
                <a:rPr lang="en-US" altLang="ko-KR" sz="1000" dirty="0" smtClean="0">
                  <a:latin typeface="+mn-ea"/>
                </a:rPr>
                <a:t>="</a:t>
              </a:r>
              <a:r>
                <a:rPr lang="en-US" altLang="ko-KR" sz="1000" b="1" dirty="0">
                  <a:latin typeface="+mn-ea"/>
                </a:rPr>
                <a:t>component</a:t>
              </a:r>
              <a:r>
                <a:rPr lang="en-US" altLang="ko-KR" sz="1000" dirty="0" smtClean="0">
                  <a:latin typeface="+mn-ea"/>
                </a:rPr>
                <a:t>"&gt;</a:t>
              </a:r>
              <a:endParaRPr lang="en-US" altLang="ko-KR" sz="10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smtClean="0">
                  <a:latin typeface="+mn-ea"/>
                </a:rPr>
                <a:t>└</a:t>
              </a:r>
              <a:r>
                <a:rPr lang="en-US" altLang="ko-KR" sz="1000" dirty="0" smtClean="0">
                  <a:latin typeface="+mn-ea"/>
                </a:rPr>
                <a:t>&lt;</a:t>
              </a:r>
              <a:r>
                <a:rPr lang="en-US" altLang="ko-KR" sz="1000" dirty="0">
                  <a:latin typeface="+mn-ea"/>
                </a:rPr>
                <a:t>div class</a:t>
              </a:r>
              <a:r>
                <a:rPr lang="en-US" altLang="ko-KR" sz="1000" dirty="0" smtClean="0">
                  <a:latin typeface="+mn-ea"/>
                </a:rPr>
                <a:t>="</a:t>
              </a:r>
              <a:r>
                <a:rPr lang="en-US" altLang="ko-KR" sz="1000" b="1" dirty="0">
                  <a:latin typeface="+mn-ea"/>
                </a:rPr>
                <a:t>component-box</a:t>
              </a:r>
              <a:r>
                <a:rPr lang="en-US" altLang="ko-KR" sz="1000" dirty="0">
                  <a:latin typeface="+mn-ea"/>
                </a:rPr>
                <a:t> tabs"&gt;</a:t>
              </a:r>
              <a:endParaRPr lang="en-US" altLang="ko-KR" sz="1000" dirty="0">
                <a:latin typeface="+mn-ea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214984" y="5684611"/>
              <a:ext cx="0" cy="560499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endCxn id="51" idx="1"/>
          </p:cNvCxnSpPr>
          <p:nvPr/>
        </p:nvCxnSpPr>
        <p:spPr>
          <a:xfrm flipV="1">
            <a:off x="3021440" y="5058269"/>
            <a:ext cx="611912" cy="502824"/>
          </a:xfrm>
          <a:prstGeom prst="bentConnector3">
            <a:avLst>
              <a:gd name="adj1" fmla="val 50000"/>
            </a:avLst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2" idx="0"/>
            <a:endCxn id="48" idx="1"/>
          </p:cNvCxnSpPr>
          <p:nvPr/>
        </p:nvCxnSpPr>
        <p:spPr>
          <a:xfrm rot="5400000" flipH="1" flipV="1">
            <a:off x="2010699" y="2243343"/>
            <a:ext cx="1776315" cy="1468992"/>
          </a:xfrm>
          <a:prstGeom prst="bentConnector2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48787"/>
              </p:ext>
            </p:extLst>
          </p:nvPr>
        </p:nvGraphicFramePr>
        <p:xfrm>
          <a:off x="3802520" y="1906897"/>
          <a:ext cx="7920000" cy="2697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42518"/>
                <a:gridCol w="2238375"/>
                <a:gridCol w="1276350"/>
                <a:gridCol w="3162757"/>
              </a:tblGrid>
              <a:tr h="2879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-box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는 구성을 위한 공통 구조입니다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여백과 조합에 따라 아래의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class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활용하여 작업합니다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code)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&lt;div class=“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-box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-top </a:t>
                      </a:r>
                      <a:r>
                        <a:rPr kumimoji="0" lang="en-US" altLang="ko-KR" sz="1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bgnone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"&gt;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우 여백 제거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noborder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border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-top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상단 여백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.square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여백이 넓게 설정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(26px)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nogaps-btm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하단 여백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inborder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border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추가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nogaps-ver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우 여백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topborder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상단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border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추가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nogaps-hoz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상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하 여백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bgnone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배경색 제거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nogaps-acco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아코디언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component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내부에 사용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39881" y="3874623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3352" y="1966570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23451" y="4182612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1733" y="5478390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33352" y="4935158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6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10331" y="2276475"/>
            <a:ext cx="2666293" cy="39084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0656" y="2569025"/>
            <a:ext cx="2501238" cy="3526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7"/>
          <p:cNvSpPr txBox="1">
            <a:spLocks/>
          </p:cNvSpPr>
          <p:nvPr/>
        </p:nvSpPr>
        <p:spPr>
          <a:xfrm>
            <a:off x="409301" y="0"/>
            <a:ext cx="10265229" cy="531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HTML </a:t>
            </a:r>
            <a:r>
              <a:rPr lang="ko-KR" altLang="en-US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구조와 쓰임</a:t>
            </a:r>
            <a:endParaRPr lang="ko-KR" altLang="en-US" sz="1200" b="1" dirty="0">
              <a:ea typeface="돋움" panose="020B0600000101010101" pitchFamily="50" charset="-127"/>
              <a:cs typeface="한컴돋움" panose="02030600000101010101" pitchFamily="18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09" y="496390"/>
            <a:ext cx="121832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01" y="844731"/>
            <a:ext cx="55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>
                <a:latin typeface="+mn-ea"/>
              </a:rPr>
              <a:t>SKT Mobile HTML </a:t>
            </a:r>
            <a:r>
              <a:rPr lang="en-US" altLang="ko-KR" dirty="0" smtClean="0">
                <a:latin typeface="+mn-ea"/>
              </a:rPr>
              <a:t>[ TYPE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HOME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]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044" y="1574689"/>
            <a:ext cx="273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예시파일 </a:t>
            </a:r>
            <a:r>
              <a:rPr lang="en-US" altLang="ko-KR" sz="1000" dirty="0" smtClean="0">
                <a:latin typeface="+mn-ea"/>
              </a:rPr>
              <a:t>: /html/sprint8/TH1.html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732" y="2558048"/>
            <a:ext cx="24963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.wrap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" y="2889436"/>
            <a:ext cx="226695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44333"/>
                </a:solidFill>
                <a:ea typeface="돋움" panose="020B0600000101010101" pitchFamily="50" charset="-127"/>
              </a:rPr>
              <a:t>#header</a:t>
            </a:r>
            <a:endParaRPr lang="ko-KR" altLang="en-US" sz="1000" b="1" dirty="0">
              <a:solidFill>
                <a:srgbClr val="F44333"/>
              </a:solidFill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0332" y="1906897"/>
            <a:ext cx="2666292" cy="308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12418" y="1933670"/>
            <a:ext cx="2666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#</a:t>
            </a:r>
            <a:r>
              <a:rPr lang="en-US" altLang="ko-KR" sz="1000" b="1" dirty="0" err="1">
                <a:ea typeface="돋움" panose="020B0600000101010101" pitchFamily="50" charset="-127"/>
              </a:rPr>
              <a:t>skipNav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5181" y="2262419"/>
            <a:ext cx="249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&lt;body&gt;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02520" y="2597246"/>
            <a:ext cx="7910509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.</a:t>
            </a:r>
            <a:r>
              <a:rPr lang="en-US" altLang="ko-KR" sz="1000" dirty="0" smtClean="0">
                <a:latin typeface="+mn-ea"/>
              </a:rPr>
              <a:t>header-</a:t>
            </a:r>
            <a:r>
              <a:rPr lang="en-US" altLang="ko-KR" sz="1000" dirty="0" err="1" smtClean="0">
                <a:latin typeface="+mn-ea"/>
              </a:rPr>
              <a:t>ti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en-US" altLang="ko-KR" sz="1000" dirty="0" smtClean="0">
                <a:latin typeface="+mn-ea"/>
              </a:rPr>
              <a:t>.home</a:t>
            </a:r>
            <a:r>
              <a:rPr lang="ko-KR" altLang="en-US" sz="1000" dirty="0" smtClean="0">
                <a:latin typeface="+mn-ea"/>
              </a:rPr>
              <a:t>을 추가하여 사용합니다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n-ea"/>
              </a:rPr>
              <a:t>code)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&lt;div class="header"&gt;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&lt;div class="header-</a:t>
            </a:r>
            <a:r>
              <a:rPr lang="en-US" altLang="ko-KR" sz="1000" dirty="0" err="1" smtClean="0">
                <a:latin typeface="+mn-ea"/>
              </a:rPr>
              <a:t>ti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home</a:t>
            </a:r>
            <a:r>
              <a:rPr lang="en-US" altLang="ko-KR" sz="1000" dirty="0" smtClean="0">
                <a:latin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└ </a:t>
            </a:r>
            <a:r>
              <a:rPr lang="en-US" altLang="ko-KR" sz="1000" dirty="0" smtClean="0">
                <a:latin typeface="+mn-ea"/>
              </a:rPr>
              <a:t>h1&gt;&lt;a class="logo" </a:t>
            </a:r>
            <a:r>
              <a:rPr lang="en-US" altLang="ko-KR" sz="1000" dirty="0" err="1" smtClean="0">
                <a:latin typeface="+mn-ea"/>
              </a:rPr>
              <a:t>href</a:t>
            </a:r>
            <a:r>
              <a:rPr lang="en-US" altLang="ko-KR" sz="1000" dirty="0" smtClean="0">
                <a:latin typeface="+mn-ea"/>
              </a:rPr>
              <a:t>=""&gt;&lt;</a:t>
            </a:r>
            <a:r>
              <a:rPr lang="en-US" altLang="ko-KR" sz="1000" dirty="0" err="1" smtClean="0">
                <a:latin typeface="+mn-ea"/>
              </a:rPr>
              <a:t>img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err="1" smtClean="0">
                <a:latin typeface="+mn-ea"/>
              </a:rPr>
              <a:t>src</a:t>
            </a:r>
            <a:r>
              <a:rPr lang="en-US" altLang="ko-KR" sz="1000" dirty="0" smtClean="0">
                <a:latin typeface="+mn-ea"/>
              </a:rPr>
              <a:t>="/</a:t>
            </a:r>
            <a:r>
              <a:rPr lang="en-US" altLang="ko-KR" sz="1000" dirty="0" err="1" smtClean="0">
                <a:latin typeface="+mn-ea"/>
              </a:rPr>
              <a:t>img</a:t>
            </a:r>
            <a:r>
              <a:rPr lang="en-US" altLang="ko-KR" sz="1000" dirty="0" smtClean="0">
                <a:latin typeface="+mn-ea"/>
              </a:rPr>
              <a:t>/common/logo-tworld.png" alt="</a:t>
            </a:r>
            <a:r>
              <a:rPr lang="en-US" altLang="ko-KR" sz="1000" dirty="0" err="1" smtClean="0">
                <a:latin typeface="+mn-ea"/>
              </a:rPr>
              <a:t>Tworld</a:t>
            </a:r>
            <a:r>
              <a:rPr lang="en-US" altLang="ko-KR" sz="1000" dirty="0" smtClean="0">
                <a:latin typeface="+mn-ea"/>
              </a:rPr>
              <a:t>" /&gt;&lt;/a&gt;&lt;/h1&gt;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└ </a:t>
            </a:r>
            <a:r>
              <a:rPr lang="en-US" altLang="ko-KR" sz="1000" dirty="0" smtClean="0">
                <a:latin typeface="+mn-ea"/>
              </a:rPr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&lt;/div&gt;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#</a:t>
            </a:r>
            <a:r>
              <a:rPr lang="en-US" altLang="ko-KR" sz="1000" dirty="0" smtClean="0">
                <a:latin typeface="+mn-ea"/>
              </a:rPr>
              <a:t>header</a:t>
            </a:r>
            <a:r>
              <a:rPr lang="ko-KR" altLang="en-US" sz="1000" dirty="0" smtClean="0">
                <a:latin typeface="+mn-ea"/>
              </a:rPr>
              <a:t>에 </a:t>
            </a:r>
            <a:r>
              <a:rPr lang="ko-KR" altLang="en-US" sz="1000" b="1" dirty="0" smtClean="0">
                <a:latin typeface="+mn-ea"/>
              </a:rPr>
              <a:t>아래 </a:t>
            </a:r>
            <a:r>
              <a:rPr lang="ko-KR" altLang="en-US" sz="1000" b="1" dirty="0" smtClean="0">
                <a:latin typeface="+mn-ea"/>
              </a:rPr>
              <a:t>형태의 버튼이</a:t>
            </a:r>
            <a:r>
              <a:rPr lang="ko-KR" altLang="en-US" sz="1000" dirty="0" smtClean="0">
                <a:latin typeface="+mn-ea"/>
              </a:rPr>
              <a:t> 들어올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latin typeface="+mn-ea"/>
              </a:rPr>
              <a:t>&lt;button </a:t>
            </a:r>
            <a:r>
              <a:rPr lang="en-US" altLang="ko-KR" sz="1000" dirty="0">
                <a:latin typeface="+mn-ea"/>
              </a:rPr>
              <a:t>class="</a:t>
            </a:r>
            <a:r>
              <a:rPr lang="en-US" altLang="ko-KR" sz="1000" dirty="0" err="1">
                <a:latin typeface="+mn-ea"/>
              </a:rPr>
              <a:t>bt</a:t>
            </a:r>
            <a:r>
              <a:rPr lang="en-US" altLang="ko-KR" sz="1000" dirty="0">
                <a:latin typeface="+mn-ea"/>
              </a:rPr>
              <a:t>-dropdown small" title="</a:t>
            </a:r>
            <a:r>
              <a:rPr lang="ko-KR" altLang="en-US" sz="1000" dirty="0">
                <a:latin typeface="+mn-ea"/>
              </a:rPr>
              <a:t>회선 선택</a:t>
            </a:r>
            <a:r>
              <a:rPr lang="en-US" altLang="ko-KR" sz="1000" dirty="0">
                <a:latin typeface="+mn-ea"/>
              </a:rPr>
              <a:t>" aria-</a:t>
            </a:r>
            <a:r>
              <a:rPr lang="en-US" altLang="ko-KR" sz="1000" dirty="0" err="1">
                <a:latin typeface="+mn-ea"/>
              </a:rPr>
              <a:t>haspopup</a:t>
            </a:r>
            <a:r>
              <a:rPr lang="en-US" altLang="ko-KR" sz="1000" dirty="0">
                <a:latin typeface="+mn-ea"/>
              </a:rPr>
              <a:t>="true"&gt;010-87**-13**&lt;span class="</a:t>
            </a:r>
            <a:r>
              <a:rPr lang="en-US" altLang="ko-KR" sz="1000" dirty="0" err="1">
                <a:latin typeface="+mn-ea"/>
              </a:rPr>
              <a:t>ico</a:t>
            </a:r>
            <a:r>
              <a:rPr lang="en-US" altLang="ko-KR" sz="1000" dirty="0">
                <a:latin typeface="+mn-ea"/>
              </a:rPr>
              <a:t>"&gt;&lt;/span&gt;&lt;/button&gt;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latin typeface="+mn-ea"/>
              </a:rPr>
              <a:t>&lt;button class="</a:t>
            </a:r>
            <a:r>
              <a:rPr lang="en-US" altLang="ko-KR" sz="1000" dirty="0" err="1" smtClean="0">
                <a:latin typeface="+mn-ea"/>
              </a:rPr>
              <a:t>bt</a:t>
            </a:r>
            <a:r>
              <a:rPr lang="en-US" altLang="ko-KR" sz="1000" dirty="0" smtClean="0">
                <a:latin typeface="+mn-ea"/>
              </a:rPr>
              <a:t>-dropdown small" title="</a:t>
            </a:r>
            <a:r>
              <a:rPr lang="ko-KR" altLang="en-US" sz="1000" dirty="0" smtClean="0">
                <a:latin typeface="+mn-ea"/>
              </a:rPr>
              <a:t>회선 선택</a:t>
            </a:r>
            <a:r>
              <a:rPr lang="en-US" altLang="ko-KR" sz="1000" dirty="0" smtClean="0">
                <a:latin typeface="+mn-ea"/>
              </a:rPr>
              <a:t>" aria-</a:t>
            </a:r>
            <a:r>
              <a:rPr lang="en-US" altLang="ko-KR" sz="1000" dirty="0" err="1" smtClean="0">
                <a:latin typeface="+mn-ea"/>
              </a:rPr>
              <a:t>haspopup</a:t>
            </a:r>
            <a:r>
              <a:rPr lang="en-US" altLang="ko-KR" sz="1000" dirty="0" smtClean="0">
                <a:latin typeface="+mn-ea"/>
              </a:rPr>
              <a:t>="true"&gt;&lt;span class="</a:t>
            </a:r>
            <a:r>
              <a:rPr lang="en-US" altLang="ko-KR" sz="1000" dirty="0" err="1" smtClean="0">
                <a:latin typeface="+mn-ea"/>
              </a:rPr>
              <a:t>tx</a:t>
            </a:r>
            <a:r>
              <a:rPr lang="en-US" altLang="ko-KR" sz="1000" dirty="0" smtClean="0">
                <a:latin typeface="+mn-ea"/>
              </a:rPr>
              <a:t>-default"&gt;</a:t>
            </a:r>
            <a:r>
              <a:rPr lang="ko-KR" altLang="en-US" sz="1000" dirty="0" smtClean="0">
                <a:latin typeface="+mn-ea"/>
              </a:rPr>
              <a:t>인터넷</a:t>
            </a:r>
            <a:r>
              <a:rPr lang="en-US" altLang="ko-KR" sz="1000" dirty="0" smtClean="0">
                <a:latin typeface="+mn-ea"/>
              </a:rPr>
              <a:t>&lt;/span&gt;&lt;span class="</a:t>
            </a:r>
            <a:r>
              <a:rPr lang="en-US" altLang="ko-KR" sz="1000" dirty="0" err="1" smtClean="0">
                <a:latin typeface="+mn-ea"/>
              </a:rPr>
              <a:t>ico</a:t>
            </a:r>
            <a:r>
              <a:rPr lang="en-US" altLang="ko-KR" sz="1000" dirty="0" smtClean="0">
                <a:latin typeface="+mn-ea"/>
              </a:rPr>
              <a:t>"&gt;&lt;/span&gt;&lt;/button&gt;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latin typeface="+mn-ea"/>
              </a:rPr>
              <a:t>&lt;button class="</a:t>
            </a:r>
            <a:r>
              <a:rPr lang="en-US" altLang="ko-KR" sz="1000" dirty="0" err="1" smtClean="0">
                <a:latin typeface="+mn-ea"/>
              </a:rPr>
              <a:t>bt</a:t>
            </a:r>
            <a:r>
              <a:rPr lang="en-US" altLang="ko-KR" sz="1000" dirty="0" smtClean="0">
                <a:latin typeface="+mn-ea"/>
              </a:rPr>
              <a:t>-user-status"&gt;</a:t>
            </a:r>
            <a:r>
              <a:rPr lang="ko-KR" altLang="en-US" sz="1000" dirty="0" smtClean="0">
                <a:latin typeface="+mn-ea"/>
              </a:rPr>
              <a:t>신규 개통</a:t>
            </a:r>
            <a:r>
              <a:rPr lang="en-US" altLang="ko-KR" sz="1000" dirty="0" smtClean="0">
                <a:latin typeface="+mn-ea"/>
              </a:rPr>
              <a:t>&lt;/button&gt;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latin typeface="+mn-ea"/>
              </a:rPr>
              <a:t>&lt;button </a:t>
            </a:r>
            <a:r>
              <a:rPr lang="en-US" altLang="ko-KR" sz="1000" dirty="0">
                <a:latin typeface="+mn-ea"/>
              </a:rPr>
              <a:t>class="</a:t>
            </a:r>
            <a:r>
              <a:rPr lang="en-US" altLang="ko-KR" sz="1000" dirty="0" err="1">
                <a:latin typeface="+mn-ea"/>
              </a:rPr>
              <a:t>bt</a:t>
            </a:r>
            <a:r>
              <a:rPr lang="en-US" altLang="ko-KR" sz="1000" dirty="0">
                <a:latin typeface="+mn-ea"/>
              </a:rPr>
              <a:t>-user-status"&gt;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&lt;/button</a:t>
            </a:r>
            <a:r>
              <a:rPr lang="en-US" altLang="ko-KR" sz="1000" dirty="0" smtClean="0">
                <a:latin typeface="+mn-ea"/>
              </a:rPr>
              <a:t>&gt;</a:t>
            </a:r>
          </a:p>
        </p:txBody>
      </p:sp>
      <p:cxnSp>
        <p:nvCxnSpPr>
          <p:cNvPr id="86" name="직선 화살표 연결선 85"/>
          <p:cNvCxnSpPr>
            <a:stCxn id="15" idx="0"/>
            <a:endCxn id="29" idx="1"/>
          </p:cNvCxnSpPr>
          <p:nvPr/>
        </p:nvCxnSpPr>
        <p:spPr>
          <a:xfrm rot="5400000" flipH="1" flipV="1">
            <a:off x="2856685" y="2105506"/>
            <a:ext cx="89421" cy="1478440"/>
          </a:xfrm>
          <a:prstGeom prst="bentConnector2">
            <a:avLst/>
          </a:prstGeom>
          <a:ln w="3175">
            <a:solidFill>
              <a:srgbClr val="F4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019175" y="3232241"/>
            <a:ext cx="2258513" cy="2773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08458" y="3515046"/>
            <a:ext cx="2099180" cy="2404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20263" y="3230034"/>
            <a:ext cx="226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#contents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08457" y="3513276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ea typeface="돋움" panose="020B0600000101010101" pitchFamily="50" charset="-127"/>
              </a:rPr>
              <a:t>.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container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10359" y="5118390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10359" y="4721589"/>
            <a:ext cx="1908001" cy="25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cont-sp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93440" y="5378208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93930" y="5381651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.widgets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0360" y="3865997"/>
            <a:ext cx="1908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</a:t>
            </a:r>
            <a:r>
              <a:rPr lang="en-US" altLang="ko-KR" sz="1000" b="1" dirty="0" err="1" smtClean="0">
                <a:ea typeface="돋움" panose="020B0600000101010101" pitchFamily="50" charset="-127"/>
              </a:rPr>
              <a:t>cont</a:t>
            </a:r>
            <a:r>
              <a:rPr lang="en-US" altLang="ko-KR" sz="1000" b="1" dirty="0" smtClean="0">
                <a:ea typeface="돋움" panose="020B0600000101010101" pitchFamily="50" charset="-127"/>
              </a:rPr>
              <a:t>-box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93440" y="4125815"/>
            <a:ext cx="1728000" cy="36681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311212" y="4135882"/>
            <a:ext cx="103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a typeface="돋움" panose="020B0600000101010101" pitchFamily="50" charset="-127"/>
              </a:rPr>
              <a:t>.component</a:t>
            </a:r>
            <a:endParaRPr lang="ko-KR" altLang="en-US" sz="1000" b="1" dirty="0"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221" y="2887429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0615" y="2676904"/>
            <a:ext cx="169168" cy="246221"/>
          </a:xfrm>
          <a:prstGeom prst="rect">
            <a:avLst/>
          </a:prstGeom>
          <a:solidFill>
            <a:srgbClr val="F443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17394</TotalTime>
  <Words>2654</Words>
  <Application>Microsoft Office PowerPoint</Application>
  <PresentationFormat>사용자 지정</PresentationFormat>
  <Paragraphs>517</Paragraphs>
  <Slides>21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SKT Mobile T world 프로젝트</vt:lpstr>
      <vt:lpstr>문서 버전 및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 Mobile T world 프로젝트</dc:title>
  <dc:creator>OKGJ</dc:creator>
  <cp:lastModifiedBy>User</cp:lastModifiedBy>
  <cp:revision>1199</cp:revision>
  <dcterms:created xsi:type="dcterms:W3CDTF">2018-09-19T04:43:33Z</dcterms:created>
  <dcterms:modified xsi:type="dcterms:W3CDTF">2018-10-03T19:27:10Z</dcterms:modified>
</cp:coreProperties>
</file>