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300" r:id="rId25"/>
    <p:sldId id="301" r:id="rId26"/>
    <p:sldId id="345" r:id="rId27"/>
    <p:sldId id="302" r:id="rId28"/>
    <p:sldId id="304" r:id="rId29"/>
    <p:sldId id="303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348" r:id="rId39"/>
    <p:sldId id="314" r:id="rId40"/>
    <p:sldId id="349" r:id="rId41"/>
    <p:sldId id="315" r:id="rId42"/>
    <p:sldId id="316" r:id="rId43"/>
    <p:sldId id="322" r:id="rId44"/>
    <p:sldId id="317" r:id="rId45"/>
    <p:sldId id="318" r:id="rId46"/>
    <p:sldId id="346" r:id="rId47"/>
    <p:sldId id="347" r:id="rId48"/>
    <p:sldId id="319" r:id="rId49"/>
    <p:sldId id="350" r:id="rId50"/>
    <p:sldId id="320" r:id="rId51"/>
    <p:sldId id="325" r:id="rId52"/>
    <p:sldId id="332" r:id="rId53"/>
    <p:sldId id="333" r:id="rId54"/>
    <p:sldId id="334" r:id="rId55"/>
    <p:sldId id="335" r:id="rId56"/>
    <p:sldId id="336" r:id="rId57"/>
    <p:sldId id="337" r:id="rId58"/>
    <p:sldId id="339" r:id="rId59"/>
    <p:sldId id="340" r:id="rId60"/>
    <p:sldId id="341" r:id="rId61"/>
    <p:sldId id="342" r:id="rId62"/>
    <p:sldId id="35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5" autoAdjust="0"/>
    <p:restoredTop sz="83920" autoAdjust="0"/>
  </p:normalViewPr>
  <p:slideViewPr>
    <p:cSldViewPr snapToGrid="0">
      <p:cViewPr varScale="1">
        <p:scale>
          <a:sx n="75" d="100"/>
          <a:sy n="75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9CDE-F4A6-4B3A-A34E-A8E5849D1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1321-A19B-4D87-86D1-4DBFA622F6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0570-B005-464F-8267-FD48115C559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005D-CD24-4A2D-97B5-42FE846E5F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hyperlink" Target="http://latentflip.com/lou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310" y="1351280"/>
            <a:ext cx="7766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225" y="1351280"/>
            <a:ext cx="9658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195" y="1312545"/>
            <a:ext cx="2195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  <a:endParaRPr lang="en-US" sz="2000" b="1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088" y="688622"/>
            <a:ext cx="6321777" cy="112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12889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8840" y="2842347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761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3806" y="334470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165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724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throw new Error("Oops!");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two();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three(n)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1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one()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2349" y="1619885"/>
            <a:ext cx="11770405" cy="2223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066" y="1971994"/>
            <a:ext cx="6412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Neutra Text TF Alt" panose="02000000000000000000" pitchFamily="2" charset="0"/>
              </a:rPr>
              <a:t>THE CALLSTACK</a:t>
            </a:r>
            <a:endParaRPr lang="en-US" sz="80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773" y="5378846"/>
            <a:ext cx="116496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>
                <a:latin typeface="Georgia" panose="02040802050405020203" pitchFamily="18" charset="0"/>
              </a:rPr>
              <a:t>One thread == One call stack == One thing at a time</a:t>
            </a:r>
            <a:endParaRPr lang="en-US" sz="3900" dirty="0">
              <a:latin typeface="Georgia" panose="020408020504050202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31527" y="1200344"/>
            <a:ext cx="2849035" cy="38946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7332" y="43510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297331" y="36681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97330" y="29851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97330" y="23021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22400" y="1185333"/>
            <a:ext cx="4436533" cy="891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98840" y="14788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4801" y="1337733"/>
            <a:ext cx="4159956" cy="637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98840" y="79585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27201" y="1428033"/>
            <a:ext cx="3883377" cy="4459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98839" y="11287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721" y="1428033"/>
            <a:ext cx="9217094" cy="3521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299" y="1861484"/>
            <a:ext cx="5715001" cy="30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936" y="1861484"/>
            <a:ext cx="5529695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036" y="0"/>
            <a:ext cx="747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Neutra Text TF Alt" panose="02000000000000000000" pitchFamily="2" charset="0"/>
              </a:rPr>
              <a:t>HOW DOES THIS WORK ?</a:t>
            </a:r>
            <a:endParaRPr lang="en-US" sz="44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2999" y="1492152"/>
            <a:ext cx="14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CODE</a:t>
            </a:r>
            <a:endParaRPr lang="en-US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781" y="1492152"/>
            <a:ext cx="183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CONSOLE</a:t>
            </a:r>
            <a:endParaRPr lang="en-US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711200" y="427536"/>
            <a:ext cx="790222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1278599"/>
            <a:ext cx="4426014" cy="88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127860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2276128"/>
            <a:ext cx="4197414" cy="51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2380039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612" y="1330555"/>
            <a:ext cx="4249369" cy="8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4908" y="143446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89150" y="1167130"/>
            <a:ext cx="9302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5445" y="1167130"/>
            <a:ext cx="106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52055" y="1299845"/>
            <a:ext cx="2388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  <a:endParaRPr lang="en-US" sz="2000" b="1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25152" y="2803548"/>
            <a:ext cx="937034" cy="494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255968" y="4609740"/>
            <a:ext cx="487162" cy="689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436418" y="2029050"/>
            <a:ext cx="1015944" cy="1332042"/>
          </a:xfrm>
          <a:prstGeom prst="wedgeRoundRectCallout">
            <a:avLst>
              <a:gd name="adj1" fmla="val 68529"/>
              <a:gd name="adj2" fmla="val -2408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thing at a time 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616772" y="182600"/>
            <a:ext cx="1502833" cy="1307676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still have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console.log("Hi")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console.log("World")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WHAT DOES                             DO ?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2209395"/>
            <a:ext cx="11211791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600" dirty="0" smtClean="0">
                <a:latin typeface="+mj-lt"/>
              </a:rPr>
              <a:t>It watches the </a:t>
            </a:r>
            <a:r>
              <a:rPr lang="en-US" sz="3600" b="1" dirty="0" smtClean="0">
                <a:latin typeface="+mj-lt"/>
              </a:rPr>
              <a:t>Call Stack</a:t>
            </a:r>
            <a:r>
              <a:rPr lang="en-US" sz="3600" dirty="0" smtClean="0">
                <a:latin typeface="+mj-lt"/>
              </a:rPr>
              <a:t> and the </a:t>
            </a:r>
            <a:r>
              <a:rPr lang="en-US" sz="3600" b="1" dirty="0" smtClean="0">
                <a:latin typeface="+mj-lt"/>
              </a:rPr>
              <a:t>Callback Queue</a:t>
            </a:r>
            <a:endParaRPr lang="en-US" sz="3600" b="1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If the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Stack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 is empty</a:t>
            </a:r>
            <a:r>
              <a:rPr lang="en-US" sz="3600" dirty="0" smtClean="0">
                <a:latin typeface="+mj-lt"/>
              </a:rPr>
              <a:t>, it takes the first element in the </a:t>
            </a:r>
            <a:r>
              <a:rPr lang="en-US" sz="3600" b="1" dirty="0" smtClean="0">
                <a:latin typeface="+mj-lt"/>
              </a:rPr>
              <a:t>Callback Queue</a:t>
            </a:r>
            <a:r>
              <a:rPr lang="en-US" sz="3600" dirty="0" smtClean="0">
                <a:latin typeface="+mj-lt"/>
              </a:rPr>
              <a:t>, and pushes it into the </a:t>
            </a:r>
            <a:r>
              <a:rPr lang="en-US" sz="3600" b="1" dirty="0" smtClean="0">
                <a:latin typeface="+mj-lt"/>
              </a:rPr>
              <a:t>Stack</a:t>
            </a:r>
            <a:endParaRPr lang="en-US" sz="3600" b="1" dirty="0" smtClean="0">
              <a:latin typeface="+mj-lt"/>
            </a:endParaRPr>
          </a:p>
          <a:p>
            <a:pPr>
              <a:buFontTx/>
              <a:buChar char="-"/>
            </a:pPr>
            <a:r>
              <a:rPr lang="zh-CN" altLang="en-US" sz="3600" b="1" dirty="0" smtClean="0">
                <a:latin typeface="+mj-lt"/>
              </a:rPr>
              <a:t>事件轮询一直在观察栈和任务队列</a:t>
            </a:r>
            <a:r>
              <a:rPr lang="en-US" altLang="zh-CN" sz="3600" b="1" dirty="0" smtClean="0">
                <a:latin typeface="+mj-lt"/>
              </a:rPr>
              <a:t>,</a:t>
            </a:r>
            <a:r>
              <a:rPr lang="zh-CN" altLang="en-US" sz="3600" b="1" dirty="0" smtClean="0">
                <a:latin typeface="+mj-lt"/>
              </a:rPr>
              <a:t>如果栈空了</a:t>
            </a:r>
            <a:r>
              <a:rPr lang="en-US" altLang="zh-CN" sz="3600" b="1" dirty="0" smtClean="0">
                <a:latin typeface="+mj-lt"/>
              </a:rPr>
              <a:t>,</a:t>
            </a:r>
            <a:r>
              <a:rPr lang="zh-CN" altLang="en-US" sz="3600" b="1" dirty="0" smtClean="0">
                <a:latin typeface="+mj-lt"/>
              </a:rPr>
              <a:t>就会去任务队列中拿第一个出来</a:t>
            </a:r>
            <a:r>
              <a:rPr lang="en-US" altLang="zh-CN" sz="3600" b="1" dirty="0" smtClean="0">
                <a:latin typeface="+mj-lt"/>
              </a:rPr>
              <a:t>,</a:t>
            </a:r>
            <a:r>
              <a:rPr lang="zh-CN" altLang="en-US" sz="3600" b="1" dirty="0" smtClean="0">
                <a:latin typeface="+mj-lt"/>
              </a:rPr>
              <a:t>然后放到栈里面执行</a:t>
            </a:r>
            <a:r>
              <a:rPr lang="en-US" sz="3600" b="1" dirty="0" smtClean="0">
                <a:latin typeface="+mj-lt"/>
              </a:rPr>
              <a:t> </a:t>
            </a:r>
            <a:endParaRPr lang="en-US" sz="3600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58" y="537902"/>
            <a:ext cx="1000789" cy="1000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3" y="161134"/>
            <a:ext cx="244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EVENT LOOP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5812" y="161134"/>
            <a:ext cx="3387435" cy="1875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72" y="1143501"/>
            <a:ext cx="11336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Beside </a:t>
            </a:r>
            <a:r>
              <a:rPr lang="en-US" sz="6000" dirty="0" err="1" smtClean="0">
                <a:solidFill>
                  <a:srgbClr val="FF0000"/>
                </a:solidFill>
                <a:latin typeface="Neutra Text TF Alt" panose="02000000000000000000" pitchFamily="2" charset="0"/>
              </a:rPr>
              <a:t>setTimeout</a:t>
            </a:r>
            <a:r>
              <a:rPr lang="en-US" sz="6000" dirty="0" smtClean="0">
                <a:latin typeface="Neutra Text TF Alt" panose="02000000000000000000" pitchFamily="2" charset="0"/>
              </a:rPr>
              <a:t>, the other web APIs are (for examples):</a:t>
            </a:r>
            <a:endParaRPr lang="en-US" sz="6000" dirty="0" smtClean="0">
              <a:latin typeface="Neutra Text TF Alt" panose="02000000000000000000" pitchFamily="2" charset="0"/>
            </a:endParaRP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DOM manipulation</a:t>
            </a:r>
            <a:endParaRPr lang="en-US" sz="6000" b="1" dirty="0" smtClean="0">
              <a:latin typeface="+mj-lt"/>
            </a:endParaRPr>
          </a:p>
          <a:p>
            <a:pPr marL="857250" indent="-857250">
              <a:buFontTx/>
              <a:buChar char="-"/>
            </a:pPr>
            <a:r>
              <a:rPr lang="en-US" sz="6000" b="1" dirty="0">
                <a:latin typeface="+mj-lt"/>
              </a:rPr>
              <a:t>XHR (</a:t>
            </a:r>
            <a:r>
              <a:rPr lang="en-US" sz="6000" b="1" dirty="0" err="1">
                <a:latin typeface="+mj-lt"/>
              </a:rPr>
              <a:t>XMLHttpRequest</a:t>
            </a:r>
            <a:r>
              <a:rPr lang="en-US" sz="6000" b="1" dirty="0" smtClean="0">
                <a:latin typeface="+mj-lt"/>
              </a:rPr>
              <a:t>)</a:t>
            </a:r>
            <a:endParaRPr lang="en-US" sz="6000" b="1" dirty="0" smtClean="0">
              <a:latin typeface="+mj-lt"/>
            </a:endParaRP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Etc…</a:t>
            </a:r>
            <a:endParaRPr lang="en-US" sz="6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1851378"/>
            <a:ext cx="352213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87395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127" y="416074"/>
            <a:ext cx="8064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ANOTHER EXAMPLEs:</a:t>
            </a:r>
            <a:endParaRPr lang="en-US" sz="6000" dirty="0">
              <a:latin typeface="Neutra Text TF Al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5408" y="2095312"/>
            <a:ext cx="774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(callback, 0);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img4.wikia.nocookie.net/__cb20140325003932/senpai-club/images/c/ca/But-why-meme-generator-but-why-8410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89" y="2990487"/>
            <a:ext cx="6368295" cy="32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onsole.log("Hi")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584590" y="3409799"/>
            <a:ext cx="2674204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console.log("there")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2980268"/>
            <a:ext cx="3691467" cy="3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9362" y="298026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在线动画演示：</a:t>
            </a:r>
            <a:r>
              <a:rPr lang="en-US" altLang="zh-CN" dirty="0" smtClean="0">
                <a:hlinkClick r:id="rId1"/>
              </a:rPr>
              <a:t>http</a:t>
            </a:r>
            <a:r>
              <a:rPr lang="en-US" altLang="zh-CN" dirty="0">
                <a:hlinkClick r:id="rId1"/>
              </a:rPr>
              <a:t>://</a:t>
            </a:r>
            <a:r>
              <a:rPr lang="en-US" altLang="zh-CN" dirty="0" smtClean="0">
                <a:hlinkClick r:id="rId1"/>
              </a:rPr>
              <a:t>latentflip.com/loupe</a:t>
            </a:r>
            <a:endParaRPr lang="en-US" altLang="zh-CN" dirty="0" smtClean="0"/>
          </a:p>
          <a:p>
            <a:r>
              <a:rPr lang="zh-CN" altLang="en-US" dirty="0" smtClean="0"/>
              <a:t>参考视频：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www.youtube.com/watch?v=8aGhZQkoFbQ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7645" y="4459112"/>
            <a:ext cx="2844800" cy="3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33302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089" y="1803396"/>
            <a:ext cx="6344355" cy="11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3519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9492</Words>
  <Application>WPS 演示</Application>
  <PresentationFormat>宽屏</PresentationFormat>
  <Paragraphs>1708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</vt:lpstr>
      <vt:lpstr>方正书宋_GBK</vt:lpstr>
      <vt:lpstr>Wingdings</vt:lpstr>
      <vt:lpstr>Neutra Text TF Alt</vt:lpstr>
      <vt:lpstr>苹方-简</vt:lpstr>
      <vt:lpstr>Georgia</vt:lpstr>
      <vt:lpstr>Courier New</vt:lpstr>
      <vt:lpstr>Calibri</vt:lpstr>
      <vt:lpstr>Arial Rounded MT Bold</vt:lpstr>
      <vt:lpstr>Calibri Light</vt:lpstr>
      <vt:lpstr>Helvetica Neue</vt:lpstr>
      <vt:lpstr>微软雅黑</vt:lpstr>
      <vt:lpstr>Arial Unicode MS</vt:lpstr>
      <vt:lpstr>宋体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DOES                             DO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Son</dc:creator>
  <cp:lastModifiedBy>lhq</cp:lastModifiedBy>
  <cp:revision>282</cp:revision>
  <dcterms:created xsi:type="dcterms:W3CDTF">2019-11-02T07:22:29Z</dcterms:created>
  <dcterms:modified xsi:type="dcterms:W3CDTF">2019-11-02T07:22:29Z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