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4" r:id="rId8"/>
    <p:sldId id="262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2C3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EC79-4568-4DF5-98C3-0683795174E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CACCF30-58F6-4DBB-BE9A-CE2526210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6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EC79-4568-4DF5-98C3-0683795174E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ACCF30-58F6-4DBB-BE9A-CE2526210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2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EC79-4568-4DF5-98C3-0683795174E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ACCF30-58F6-4DBB-BE9A-CE2526210AF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448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EC79-4568-4DF5-98C3-0683795174E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ACCF30-58F6-4DBB-BE9A-CE2526210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97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EC79-4568-4DF5-98C3-0683795174E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ACCF30-58F6-4DBB-BE9A-CE2526210AF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414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EC79-4568-4DF5-98C3-0683795174E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ACCF30-58F6-4DBB-BE9A-CE2526210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4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EC79-4568-4DF5-98C3-0683795174E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CF30-58F6-4DBB-BE9A-CE2526210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33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EC79-4568-4DF5-98C3-0683795174E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CF30-58F6-4DBB-BE9A-CE2526210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1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EC79-4568-4DF5-98C3-0683795174E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CF30-58F6-4DBB-BE9A-CE2526210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1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EC79-4568-4DF5-98C3-0683795174E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ACCF30-58F6-4DBB-BE9A-CE2526210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5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EC79-4568-4DF5-98C3-0683795174E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ACCF30-58F6-4DBB-BE9A-CE2526210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EC79-4568-4DF5-98C3-0683795174E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ACCF30-58F6-4DBB-BE9A-CE2526210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3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EC79-4568-4DF5-98C3-0683795174E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CF30-58F6-4DBB-BE9A-CE2526210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EC79-4568-4DF5-98C3-0683795174E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CF30-58F6-4DBB-BE9A-CE2526210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EC79-4568-4DF5-98C3-0683795174E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CF30-58F6-4DBB-BE9A-CE2526210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0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EC79-4568-4DF5-98C3-0683795174E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ACCF30-58F6-4DBB-BE9A-CE2526210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2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AEC79-4568-4DF5-98C3-0683795174E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CACCF30-58F6-4DBB-BE9A-CE2526210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62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FF00"/>
                </a:solidFill>
              </a:rPr>
              <a:t>BDD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FF00"/>
                </a:solidFill>
              </a:rPr>
              <a:t>Author: Nikunj Kumar</a:t>
            </a:r>
            <a:endParaRPr 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458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189" y="453081"/>
            <a:ext cx="9808133" cy="61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3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092" y="370703"/>
            <a:ext cx="9873521" cy="635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5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888" y="816835"/>
            <a:ext cx="9864725" cy="534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66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files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414359"/>
              </p:ext>
            </p:extLst>
          </p:nvPr>
        </p:nvGraphicFramePr>
        <p:xfrm>
          <a:off x="2592925" y="175049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2925" y="1750498"/>
                        <a:ext cx="914400" cy="771525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387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1290"/>
          </a:xfrm>
        </p:spPr>
        <p:txBody>
          <a:bodyPr/>
          <a:lstStyle/>
          <a:p>
            <a:r>
              <a:rPr lang="en-IN" dirty="0" smtClean="0">
                <a:solidFill>
                  <a:srgbClr val="00FF00"/>
                </a:solidFill>
              </a:rPr>
              <a:t>TDD (Test Driven Development)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5400"/>
            <a:ext cx="8915400" cy="4615822"/>
          </a:xfrm>
        </p:spPr>
        <p:txBody>
          <a:bodyPr>
            <a:normAutofit/>
          </a:bodyPr>
          <a:lstStyle/>
          <a:p>
            <a:r>
              <a:rPr lang="en-IN" sz="1200" dirty="0" smtClean="0"/>
              <a:t>Is an iterative approach, starts with writing the test scripts first which supposed to fail in first iteration as there will be no application code.</a:t>
            </a:r>
          </a:p>
          <a:p>
            <a:r>
              <a:rPr lang="en-IN" sz="1200" dirty="0" smtClean="0"/>
              <a:t>In the next phases of iteration, application code is written with an intention to pass all the tests written earlier.</a:t>
            </a:r>
          </a:p>
          <a:p>
            <a:endParaRPr lang="en-IN" sz="1200" dirty="0" smtClean="0"/>
          </a:p>
          <a:p>
            <a:endParaRPr lang="en-IN" sz="1200" dirty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/>
          </a:p>
          <a:p>
            <a:endParaRPr lang="en-IN" sz="1200" dirty="0" smtClean="0"/>
          </a:p>
          <a:p>
            <a:endParaRPr lang="en-IN" sz="1200" dirty="0"/>
          </a:p>
          <a:p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endParaRPr lang="en-IN" sz="1200" dirty="0"/>
          </a:p>
          <a:p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2220062"/>
            <a:ext cx="63436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2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1290"/>
          </a:xfrm>
        </p:spPr>
        <p:txBody>
          <a:bodyPr/>
          <a:lstStyle/>
          <a:p>
            <a:r>
              <a:rPr lang="en-IN" dirty="0" smtClean="0">
                <a:solidFill>
                  <a:srgbClr val="00FF00"/>
                </a:solidFill>
              </a:rPr>
              <a:t>TDD (Test Driven Development)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5400"/>
            <a:ext cx="8915400" cy="4615822"/>
          </a:xfrm>
        </p:spPr>
        <p:txBody>
          <a:bodyPr>
            <a:normAutofit/>
          </a:bodyPr>
          <a:lstStyle/>
          <a:p>
            <a:endParaRPr lang="en-IN" sz="1200" b="1" u="sng" dirty="0" smtClean="0"/>
          </a:p>
          <a:p>
            <a:r>
              <a:rPr lang="en-IN" sz="1200" b="1" u="sng" dirty="0" smtClean="0"/>
              <a:t>Benefits:</a:t>
            </a:r>
          </a:p>
          <a:p>
            <a:pPr lvl="1"/>
            <a:r>
              <a:rPr lang="en-IN" sz="1000" dirty="0" smtClean="0"/>
              <a:t>The programmers productivity is increased.</a:t>
            </a:r>
          </a:p>
          <a:p>
            <a:pPr lvl="1"/>
            <a:r>
              <a:rPr lang="en-IN" sz="1000" dirty="0" smtClean="0"/>
              <a:t>Receives fast feedback.</a:t>
            </a:r>
          </a:p>
          <a:p>
            <a:pPr lvl="1"/>
            <a:r>
              <a:rPr lang="en-IN" sz="1000" dirty="0" smtClean="0"/>
              <a:t>Creates solid code.</a:t>
            </a:r>
          </a:p>
          <a:p>
            <a:pPr lvl="1"/>
            <a:r>
              <a:rPr lang="en-IN" sz="1000" dirty="0" smtClean="0"/>
              <a:t>Improves code quality.</a:t>
            </a:r>
          </a:p>
          <a:p>
            <a:pPr marL="342900" lvl="1" indent="-342900"/>
            <a:endParaRPr lang="en-IN" sz="1200" dirty="0" smtClean="0"/>
          </a:p>
          <a:p>
            <a:pPr marL="342900" lvl="1" indent="-342900"/>
            <a:endParaRPr lang="en-IN" sz="1200" dirty="0" smtClean="0"/>
          </a:p>
          <a:p>
            <a:pPr marL="342900" lvl="1" indent="-342900"/>
            <a:r>
              <a:rPr lang="en-IN" sz="1200" b="1" u="sng" dirty="0" smtClean="0"/>
              <a:t>Drawbacks:</a:t>
            </a:r>
          </a:p>
          <a:p>
            <a:pPr lvl="1"/>
            <a:r>
              <a:rPr lang="en-IN" sz="1000" dirty="0"/>
              <a:t>Re-write the test when requirements change.</a:t>
            </a:r>
          </a:p>
          <a:p>
            <a:pPr lvl="1"/>
            <a:r>
              <a:rPr lang="en-IN" sz="1000" dirty="0"/>
              <a:t>Tests become part of maintenance overhead of a project.</a:t>
            </a:r>
          </a:p>
          <a:p>
            <a:pPr lvl="1"/>
            <a:r>
              <a:rPr lang="en-IN" sz="1000" dirty="0"/>
              <a:t>Targets verification of classes and methods and not on what it is supposed to do</a:t>
            </a:r>
            <a:r>
              <a:rPr lang="en-IN" sz="1000" dirty="0" smtClean="0"/>
              <a:t>.</a:t>
            </a:r>
          </a:p>
          <a:p>
            <a:pPr lvl="1"/>
            <a:r>
              <a:rPr lang="en-IN" sz="1000" dirty="0"/>
              <a:t>Can be considered as a waste of time.</a:t>
            </a:r>
          </a:p>
          <a:p>
            <a:pPr lvl="1"/>
            <a:endParaRPr lang="en-IN" sz="1000" dirty="0"/>
          </a:p>
          <a:p>
            <a:endParaRPr lang="en-IN" sz="1200" dirty="0" smtClean="0"/>
          </a:p>
          <a:p>
            <a:endParaRPr lang="en-IN" sz="1200" dirty="0"/>
          </a:p>
          <a:p>
            <a:endParaRPr lang="en-IN" sz="1200" dirty="0" smtClean="0"/>
          </a:p>
          <a:p>
            <a:endParaRPr lang="en-IN" sz="1200" dirty="0"/>
          </a:p>
          <a:p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endParaRPr lang="en-IN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3685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</a:rPr>
              <a:t>BDD (Behavior-Driven Development)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2550"/>
            <a:ext cx="8915400" cy="4558672"/>
          </a:xfrm>
        </p:spPr>
        <p:txBody>
          <a:bodyPr/>
          <a:lstStyle/>
          <a:p>
            <a:endParaRPr lang="en-IN" sz="1200" dirty="0" smtClean="0"/>
          </a:p>
          <a:p>
            <a:r>
              <a:rPr lang="en-IN" sz="1200" dirty="0" smtClean="0"/>
              <a:t>Extension of TDD, We write tests first and add application code.</a:t>
            </a:r>
            <a:endParaRPr lang="en-US" sz="1200" dirty="0"/>
          </a:p>
          <a:p>
            <a:pPr lvl="1"/>
            <a:r>
              <a:rPr lang="en-IN" sz="1000" dirty="0" smtClean="0"/>
              <a:t>Tests are written in plain descriptive English type grammar.</a:t>
            </a:r>
          </a:p>
          <a:p>
            <a:pPr lvl="1"/>
            <a:r>
              <a:rPr lang="en-IN" sz="1000" dirty="0" smtClean="0"/>
              <a:t>Test scenarios are written separately in a separate file, named as feature file.</a:t>
            </a:r>
          </a:p>
          <a:p>
            <a:pPr lvl="1"/>
            <a:r>
              <a:rPr lang="en-IN" sz="1000" dirty="0" smtClean="0"/>
              <a:t>Tests are more user focussed.</a:t>
            </a:r>
          </a:p>
          <a:p>
            <a:pPr lvl="1"/>
            <a:r>
              <a:rPr lang="en-IN" sz="1000" dirty="0" smtClean="0"/>
              <a:t>Code is written differently in step definitions file i.e. Java, Python.</a:t>
            </a:r>
          </a:p>
          <a:p>
            <a:pPr lvl="1"/>
            <a:r>
              <a:rPr lang="en-IN" sz="1000" dirty="0" smtClean="0"/>
              <a:t>Using examples to clarify requirements.</a:t>
            </a:r>
          </a:p>
          <a:p>
            <a:pPr lvl="1"/>
            <a:endParaRPr lang="en-IN" sz="1000" dirty="0" smtClean="0"/>
          </a:p>
          <a:p>
            <a:pPr marL="342900" lvl="1" indent="-342900"/>
            <a:r>
              <a:rPr lang="en-US" sz="1200" dirty="0"/>
              <a:t>It is an Agile software development process that encourages collaboration among developers, QA and non-technical </a:t>
            </a:r>
            <a:r>
              <a:rPr lang="en-US" sz="1200" dirty="0" smtClean="0"/>
              <a:t>or </a:t>
            </a:r>
            <a:r>
              <a:rPr lang="en-US" sz="1200" dirty="0"/>
              <a:t>business </a:t>
            </a:r>
            <a:r>
              <a:rPr lang="en-US" sz="1200" dirty="0" smtClean="0"/>
              <a:t>stakeholders. Bridges the gaps between technical and the non-technical teams.</a:t>
            </a:r>
          </a:p>
          <a:p>
            <a:pPr marL="342900" lvl="1" indent="-342900"/>
            <a:r>
              <a:rPr lang="en-IN" sz="1200" dirty="0" smtClean="0"/>
              <a:t>There are various BDD framework like Cucumber, Jbehave, Specflow and many more.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4152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</a:rPr>
              <a:t>Cucumber (BDD tool)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2550"/>
            <a:ext cx="8915400" cy="4558672"/>
          </a:xfrm>
        </p:spPr>
        <p:txBody>
          <a:bodyPr/>
          <a:lstStyle/>
          <a:p>
            <a:r>
              <a:rPr lang="en-US" sz="1200" dirty="0"/>
              <a:t>Cucumber is a testing framework which supports </a:t>
            </a:r>
            <a:r>
              <a:rPr lang="en-US" sz="1200" b="1" dirty="0"/>
              <a:t>Behavior Driven Development (BDD).</a:t>
            </a:r>
            <a:r>
              <a:rPr lang="en-US" sz="1200" b="1" i="1" dirty="0"/>
              <a:t> </a:t>
            </a:r>
            <a:r>
              <a:rPr lang="en-US" sz="1200" dirty="0"/>
              <a:t>It lets us define application behavior in plain meaningful English text using a simple grammar defined by a language called </a:t>
            </a:r>
            <a:r>
              <a:rPr lang="en-US" sz="1200" b="1" dirty="0"/>
              <a:t>Gherkin</a:t>
            </a:r>
            <a:r>
              <a:rPr lang="en-US" sz="1200" dirty="0"/>
              <a:t>. Cucumber itself is written in </a:t>
            </a:r>
            <a:r>
              <a:rPr lang="en-US" sz="1200" b="1" dirty="0"/>
              <a:t>Ruby</a:t>
            </a:r>
            <a:r>
              <a:rPr lang="en-US" sz="1200" dirty="0"/>
              <a:t>, but it can be used to “test” code written in </a:t>
            </a:r>
            <a:r>
              <a:rPr lang="en-US" sz="1200" i="1" dirty="0"/>
              <a:t>Ruby</a:t>
            </a:r>
            <a:r>
              <a:rPr lang="en-US" sz="1200" dirty="0"/>
              <a:t> or other languages including but not limited to </a:t>
            </a:r>
            <a:r>
              <a:rPr lang="en-US" sz="1200" i="1" dirty="0"/>
              <a:t>Java</a:t>
            </a:r>
            <a:r>
              <a:rPr lang="en-US" sz="1200" dirty="0"/>
              <a:t>, </a:t>
            </a:r>
            <a:r>
              <a:rPr lang="en-US" sz="1200" i="1" dirty="0"/>
              <a:t>C#</a:t>
            </a:r>
            <a:r>
              <a:rPr lang="en-US" sz="1200" dirty="0"/>
              <a:t> and </a:t>
            </a:r>
            <a:r>
              <a:rPr lang="en-US" sz="1200" i="1" dirty="0"/>
              <a:t>Python</a:t>
            </a:r>
            <a:r>
              <a:rPr lang="en-US" sz="1200" i="1" dirty="0" smtClean="0"/>
              <a:t>.</a:t>
            </a:r>
          </a:p>
          <a:p>
            <a:endParaRPr lang="en-IN" sz="1200" i="1" dirty="0"/>
          </a:p>
          <a:p>
            <a:r>
              <a:rPr lang="en-IN" sz="1200" b="1" i="1" dirty="0" smtClean="0"/>
              <a:t>Gherkin</a:t>
            </a:r>
            <a:r>
              <a:rPr lang="en-IN" sz="1200" i="1" dirty="0" smtClean="0"/>
              <a:t>:</a:t>
            </a:r>
            <a:r>
              <a:rPr lang="en-IN" sz="1200" dirty="0" smtClean="0"/>
              <a:t> It's a BDD language or DSL (Domain specific language) which helps to describe business behaviour.</a:t>
            </a:r>
          </a:p>
          <a:p>
            <a:r>
              <a:rPr lang="en-IN" sz="1200" dirty="0" smtClean="0"/>
              <a:t>This language exists in more than 37 languages like, English, French etc…</a:t>
            </a:r>
          </a:p>
          <a:p>
            <a:r>
              <a:rPr lang="en-IN" sz="1200" dirty="0" smtClean="0"/>
              <a:t>Gherkin Syntax:</a:t>
            </a:r>
          </a:p>
          <a:p>
            <a:pPr lvl="1"/>
            <a:r>
              <a:rPr lang="en-US" sz="1200" dirty="0"/>
              <a:t>Feature: Title of the Scenario </a:t>
            </a:r>
            <a:endParaRPr lang="en-US" sz="1200" dirty="0" smtClean="0"/>
          </a:p>
          <a:p>
            <a:pPr lvl="1"/>
            <a:r>
              <a:rPr lang="en-US" sz="1200" dirty="0" smtClean="0"/>
              <a:t>Given </a:t>
            </a:r>
            <a:r>
              <a:rPr lang="en-US" sz="1200" dirty="0"/>
              <a:t>[Preconditions or Initial Context] </a:t>
            </a:r>
            <a:endParaRPr lang="en-US" sz="1200" dirty="0" smtClean="0"/>
          </a:p>
          <a:p>
            <a:pPr lvl="1"/>
            <a:r>
              <a:rPr lang="en-US" sz="1200" dirty="0" smtClean="0"/>
              <a:t>When </a:t>
            </a:r>
            <a:r>
              <a:rPr lang="en-US" sz="1200" dirty="0"/>
              <a:t>[Event or Trigger] </a:t>
            </a:r>
            <a:endParaRPr lang="en-US" sz="1200" dirty="0" smtClean="0"/>
          </a:p>
          <a:p>
            <a:pPr lvl="1"/>
            <a:r>
              <a:rPr lang="en-US" sz="1200" dirty="0" smtClean="0"/>
              <a:t>Then </a:t>
            </a:r>
            <a:r>
              <a:rPr lang="en-US" sz="1200" dirty="0"/>
              <a:t>[Expected output] </a:t>
            </a:r>
          </a:p>
          <a:p>
            <a:pPr lvl="1"/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47590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</a:rPr>
              <a:t>Gherkin (Example)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2550"/>
            <a:ext cx="8915400" cy="4558672"/>
          </a:xfrm>
        </p:spPr>
        <p:txBody>
          <a:bodyPr>
            <a:normAutofit lnSpcReduction="10000"/>
          </a:bodyPr>
          <a:lstStyle/>
          <a:p>
            <a:r>
              <a:rPr lang="en-IN" sz="1200" dirty="0" smtClean="0"/>
              <a:t>Suppose, I want to login to facebook</a:t>
            </a:r>
            <a:r>
              <a:rPr lang="en-IN" sz="1200" dirty="0"/>
              <a:t> </a:t>
            </a:r>
            <a:r>
              <a:rPr lang="en-IN" sz="1200" dirty="0" smtClean="0"/>
              <a:t>then the gherkin example would be as below:</a:t>
            </a:r>
            <a:endParaRPr lang="en-US" sz="1200" dirty="0" smtClean="0"/>
          </a:p>
          <a:p>
            <a:pPr lvl="1"/>
            <a:r>
              <a:rPr lang="en-US" sz="1000" dirty="0" smtClean="0"/>
              <a:t>Feature</a:t>
            </a:r>
            <a:r>
              <a:rPr lang="en-US" sz="1000" dirty="0"/>
              <a:t>:  Login </a:t>
            </a:r>
            <a:r>
              <a:rPr lang="en-US" sz="1000" dirty="0" smtClean="0"/>
              <a:t>to Facebook</a:t>
            </a:r>
            <a:r>
              <a:rPr lang="en-US" sz="1000" dirty="0"/>
              <a:t>. </a:t>
            </a:r>
          </a:p>
          <a:p>
            <a:pPr lvl="1"/>
            <a:r>
              <a:rPr lang="en-US" sz="1000" dirty="0"/>
              <a:t>Given:  I am a </a:t>
            </a:r>
            <a:r>
              <a:rPr lang="en-US" sz="1000" dirty="0" smtClean="0"/>
              <a:t>registered facebook </a:t>
            </a:r>
            <a:r>
              <a:rPr lang="en-US" sz="1000" dirty="0"/>
              <a:t>user. </a:t>
            </a:r>
          </a:p>
          <a:p>
            <a:pPr lvl="1"/>
            <a:r>
              <a:rPr lang="en-US" sz="1000" dirty="0"/>
              <a:t>When: I enter username as username. </a:t>
            </a:r>
          </a:p>
          <a:p>
            <a:pPr lvl="1"/>
            <a:r>
              <a:rPr lang="en-US" sz="1000" dirty="0"/>
              <a:t>And I enter the password as the </a:t>
            </a:r>
            <a:r>
              <a:rPr lang="en-US" sz="1000" dirty="0" smtClean="0"/>
              <a:t>password. </a:t>
            </a:r>
            <a:endParaRPr lang="en-US" sz="1000" dirty="0"/>
          </a:p>
          <a:p>
            <a:pPr lvl="1"/>
            <a:r>
              <a:rPr lang="en-US" sz="1000" dirty="0"/>
              <a:t>Then I should be </a:t>
            </a:r>
            <a:r>
              <a:rPr lang="en-US" sz="1000" dirty="0" smtClean="0"/>
              <a:t>redirected </a:t>
            </a:r>
            <a:r>
              <a:rPr lang="en-US" sz="1000" dirty="0"/>
              <a:t>to the home page of </a:t>
            </a:r>
            <a:r>
              <a:rPr lang="en-US" sz="1000" dirty="0" smtClean="0"/>
              <a:t>facebook.</a:t>
            </a:r>
          </a:p>
          <a:p>
            <a:pPr lvl="1"/>
            <a:endParaRPr lang="en-IN" sz="1000" dirty="0" smtClean="0"/>
          </a:p>
          <a:p>
            <a:pPr marL="342900" lvl="1" indent="-342900"/>
            <a:r>
              <a:rPr lang="en-IN" sz="1200" dirty="0"/>
              <a:t>Important terms in Gherkin:</a:t>
            </a:r>
          </a:p>
          <a:p>
            <a:pPr lvl="1"/>
            <a:r>
              <a:rPr lang="en-US" sz="1000" dirty="0"/>
              <a:t>Feature</a:t>
            </a:r>
          </a:p>
          <a:p>
            <a:pPr lvl="1"/>
            <a:r>
              <a:rPr lang="en-US" sz="1000" dirty="0"/>
              <a:t>Background</a:t>
            </a:r>
          </a:p>
          <a:p>
            <a:pPr lvl="1"/>
            <a:r>
              <a:rPr lang="en-US" sz="1000" dirty="0"/>
              <a:t>Scenario</a:t>
            </a:r>
          </a:p>
          <a:p>
            <a:pPr lvl="1"/>
            <a:r>
              <a:rPr lang="en-US" sz="1000" dirty="0"/>
              <a:t>Given</a:t>
            </a:r>
          </a:p>
          <a:p>
            <a:pPr lvl="1"/>
            <a:r>
              <a:rPr lang="en-US" sz="1000" dirty="0"/>
              <a:t>When</a:t>
            </a:r>
          </a:p>
          <a:p>
            <a:pPr lvl="1"/>
            <a:r>
              <a:rPr lang="en-US" sz="1000" dirty="0"/>
              <a:t>Then</a:t>
            </a:r>
          </a:p>
          <a:p>
            <a:pPr lvl="1"/>
            <a:r>
              <a:rPr lang="en-US" sz="1000" dirty="0"/>
              <a:t>And</a:t>
            </a:r>
          </a:p>
          <a:p>
            <a:pPr lvl="1"/>
            <a:r>
              <a:rPr lang="en-US" sz="1000" dirty="0"/>
              <a:t>But</a:t>
            </a:r>
          </a:p>
          <a:p>
            <a:pPr lvl="1"/>
            <a:r>
              <a:rPr lang="en-US" sz="1000" dirty="0"/>
              <a:t>Scenario Outline Examples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87659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</a:rPr>
              <a:t>Gherkin (Example)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2550"/>
            <a:ext cx="8915400" cy="4558672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IN" sz="1200" dirty="0" smtClean="0"/>
              <a:t>Secondary keywords:</a:t>
            </a:r>
          </a:p>
          <a:p>
            <a:pPr marL="742950" lvl="2" indent="-342900"/>
            <a:r>
              <a:rPr lang="en-IN" sz="1000" dirty="0"/>
              <a:t>""" (Doc Strings)</a:t>
            </a:r>
          </a:p>
          <a:p>
            <a:pPr marL="742950" lvl="2" indent="-342900"/>
            <a:r>
              <a:rPr lang="en-IN" sz="1000" dirty="0"/>
              <a:t>| (Data Tables)</a:t>
            </a:r>
          </a:p>
          <a:p>
            <a:pPr marL="742950" lvl="2" indent="-342900"/>
            <a:r>
              <a:rPr lang="en-IN" sz="1000" dirty="0"/>
              <a:t>@ (Tags)</a:t>
            </a:r>
          </a:p>
          <a:p>
            <a:pPr marL="742950" lvl="2" indent="-342900"/>
            <a:r>
              <a:rPr lang="en-IN" sz="1000" dirty="0"/>
              <a:t># (Comments)</a:t>
            </a:r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0198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FF00"/>
                </a:solidFill>
              </a:rPr>
              <a:t>Card transaction feature file</a:t>
            </a:r>
            <a:endParaRPr lang="en-US" dirty="0">
              <a:solidFill>
                <a:srgbClr val="00FF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9298" y="2133600"/>
            <a:ext cx="697523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Jars Used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9298" y="2133600"/>
            <a:ext cx="697523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065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8067</TotalTime>
  <Words>364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Package</vt:lpstr>
      <vt:lpstr>BDD</vt:lpstr>
      <vt:lpstr>TDD (Test Driven Development)</vt:lpstr>
      <vt:lpstr>TDD (Test Driven Development)</vt:lpstr>
      <vt:lpstr>BDD (Behavior-Driven Development)</vt:lpstr>
      <vt:lpstr>Cucumber (BDD tool)</vt:lpstr>
      <vt:lpstr>Gherkin (Example)</vt:lpstr>
      <vt:lpstr>Gherkin (Example)</vt:lpstr>
      <vt:lpstr>Card transaction feature file</vt:lpstr>
      <vt:lpstr>Jars Used</vt:lpstr>
      <vt:lpstr>PowerPoint Presentation</vt:lpstr>
      <vt:lpstr>PowerPoint Presentation</vt:lpstr>
      <vt:lpstr>PowerPoint Presentation</vt:lpstr>
      <vt:lpstr>Project files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NIKON</dc:creator>
  <cp:lastModifiedBy>NIKON</cp:lastModifiedBy>
  <cp:revision>79</cp:revision>
  <dcterms:created xsi:type="dcterms:W3CDTF">2020-08-10T10:50:26Z</dcterms:created>
  <dcterms:modified xsi:type="dcterms:W3CDTF">2020-10-12T03:16:19Z</dcterms:modified>
</cp:coreProperties>
</file>