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9"/>
  </p:normalViewPr>
  <p:slideViewPr>
    <p:cSldViewPr snapToGrid="0" snapToObjects="1">
      <p:cViewPr varScale="1">
        <p:scale>
          <a:sx n="86" d="100"/>
          <a:sy n="86" d="100"/>
        </p:scale>
        <p:origin x="5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83F54-3A6D-470C-AE5C-C90266E22D4E}" type="doc">
      <dgm:prSet loTypeId="urn:microsoft.com/office/officeart/2005/8/layout/hierarchy1" loCatId="hierarchy" qsTypeId="urn:microsoft.com/office/officeart/2005/8/quickstyle/simple2" qsCatId="simple" csTypeId="urn:microsoft.com/office/officeart/2005/8/colors/colorful2" csCatId="colorful" phldr="1"/>
      <dgm:spPr/>
      <dgm:t>
        <a:bodyPr/>
        <a:lstStyle/>
        <a:p>
          <a:endParaRPr lang="en-US"/>
        </a:p>
      </dgm:t>
    </dgm:pt>
    <dgm:pt modelId="{F5ABCBDE-FAF3-42F8-8A62-12BB7C7192C7}">
      <dgm:prSet/>
      <dgm:spPr/>
      <dgm:t>
        <a:bodyPr/>
        <a:lstStyle/>
        <a:p>
          <a:r>
            <a:rPr lang="en-US" baseline="0"/>
            <a:t>I</a:t>
          </a:r>
          <a:r>
            <a:rPr lang="en-SG" baseline="0"/>
            <a:t>n this project, we will explore the New York and Toronto and cluster the neighbourhoods using k-means clustering. The Foursquare location data will be used to explore neighbourhoods in New York and Toronto and find out which neighbourhoods in the New York and Toronto have more similarity.</a:t>
          </a:r>
          <a:endParaRPr lang="en-US"/>
        </a:p>
      </dgm:t>
    </dgm:pt>
    <dgm:pt modelId="{F9AD0276-5942-4DA6-8A59-287E6795061B}" type="parTrans" cxnId="{58C381D3-EAF3-47FA-A715-4FAD9BFABED0}">
      <dgm:prSet/>
      <dgm:spPr/>
      <dgm:t>
        <a:bodyPr/>
        <a:lstStyle/>
        <a:p>
          <a:endParaRPr lang="en-US"/>
        </a:p>
      </dgm:t>
    </dgm:pt>
    <dgm:pt modelId="{DED6BFA2-E3A2-4628-907A-BEE88CFA2B6F}" type="sibTrans" cxnId="{58C381D3-EAF3-47FA-A715-4FAD9BFABED0}">
      <dgm:prSet/>
      <dgm:spPr/>
      <dgm:t>
        <a:bodyPr/>
        <a:lstStyle/>
        <a:p>
          <a:endParaRPr lang="en-US"/>
        </a:p>
      </dgm:t>
    </dgm:pt>
    <dgm:pt modelId="{75F93B6E-F7CF-40F2-BE34-FECBEC3EB524}">
      <dgm:prSet/>
      <dgm:spPr/>
      <dgm:t>
        <a:bodyPr/>
        <a:lstStyle/>
        <a:p>
          <a:r>
            <a:rPr lang="en-US" dirty="0"/>
            <a:t>The audience will be tourists who consider travelling through financial capital of the 2 countries analyzed and search for better neighborhoods suited for their needs.</a:t>
          </a:r>
          <a:r>
            <a:rPr lang="en-SG" baseline="0" dirty="0"/>
            <a:t>.</a:t>
          </a:r>
          <a:endParaRPr lang="en-US" dirty="0"/>
        </a:p>
      </dgm:t>
    </dgm:pt>
    <dgm:pt modelId="{180CE47B-B9FB-4C0E-9D75-3266E4B0A6E6}" type="parTrans" cxnId="{F62A0076-1092-4EF6-9EB3-6F92BB335EED}">
      <dgm:prSet/>
      <dgm:spPr/>
      <dgm:t>
        <a:bodyPr/>
        <a:lstStyle/>
        <a:p>
          <a:endParaRPr lang="en-US"/>
        </a:p>
      </dgm:t>
    </dgm:pt>
    <dgm:pt modelId="{95E3AEE5-4B60-42F5-88B1-0C2EB317A65F}" type="sibTrans" cxnId="{F62A0076-1092-4EF6-9EB3-6F92BB335EED}">
      <dgm:prSet/>
      <dgm:spPr/>
      <dgm:t>
        <a:bodyPr/>
        <a:lstStyle/>
        <a:p>
          <a:endParaRPr lang="en-US"/>
        </a:p>
      </dgm:t>
    </dgm:pt>
    <dgm:pt modelId="{85756A81-0C40-4D17-BCFD-4E5F5126D9DC}" type="pres">
      <dgm:prSet presAssocID="{5F183F54-3A6D-470C-AE5C-C90266E22D4E}" presName="hierChild1" presStyleCnt="0">
        <dgm:presLayoutVars>
          <dgm:chPref val="1"/>
          <dgm:dir/>
          <dgm:animOne val="branch"/>
          <dgm:animLvl val="lvl"/>
          <dgm:resizeHandles/>
        </dgm:presLayoutVars>
      </dgm:prSet>
      <dgm:spPr/>
    </dgm:pt>
    <dgm:pt modelId="{2810150C-94E5-4DC7-B21B-2746D9512095}" type="pres">
      <dgm:prSet presAssocID="{F5ABCBDE-FAF3-42F8-8A62-12BB7C7192C7}" presName="hierRoot1" presStyleCnt="0"/>
      <dgm:spPr/>
    </dgm:pt>
    <dgm:pt modelId="{9D6B71EB-728A-498A-902E-8C6A3462C936}" type="pres">
      <dgm:prSet presAssocID="{F5ABCBDE-FAF3-42F8-8A62-12BB7C7192C7}" presName="composite" presStyleCnt="0"/>
      <dgm:spPr/>
    </dgm:pt>
    <dgm:pt modelId="{FDA73658-9083-4EC6-AE96-C07F62AF1875}" type="pres">
      <dgm:prSet presAssocID="{F5ABCBDE-FAF3-42F8-8A62-12BB7C7192C7}" presName="background" presStyleLbl="node0" presStyleIdx="0" presStyleCnt="2"/>
      <dgm:spPr/>
    </dgm:pt>
    <dgm:pt modelId="{96B62FA4-3BC6-4024-965A-73E8FD73A7E7}" type="pres">
      <dgm:prSet presAssocID="{F5ABCBDE-FAF3-42F8-8A62-12BB7C7192C7}" presName="text" presStyleLbl="fgAcc0" presStyleIdx="0" presStyleCnt="2">
        <dgm:presLayoutVars>
          <dgm:chPref val="3"/>
        </dgm:presLayoutVars>
      </dgm:prSet>
      <dgm:spPr/>
    </dgm:pt>
    <dgm:pt modelId="{12DCDF39-22CD-42BE-8B53-9CB876FE1E42}" type="pres">
      <dgm:prSet presAssocID="{F5ABCBDE-FAF3-42F8-8A62-12BB7C7192C7}" presName="hierChild2" presStyleCnt="0"/>
      <dgm:spPr/>
    </dgm:pt>
    <dgm:pt modelId="{462EA981-67E3-4A15-AFEE-AF36B24C9DCA}" type="pres">
      <dgm:prSet presAssocID="{75F93B6E-F7CF-40F2-BE34-FECBEC3EB524}" presName="hierRoot1" presStyleCnt="0"/>
      <dgm:spPr/>
    </dgm:pt>
    <dgm:pt modelId="{9E9BB5F6-3C92-49F4-B543-C65D895AD695}" type="pres">
      <dgm:prSet presAssocID="{75F93B6E-F7CF-40F2-BE34-FECBEC3EB524}" presName="composite" presStyleCnt="0"/>
      <dgm:spPr/>
    </dgm:pt>
    <dgm:pt modelId="{28B08D1E-AC1D-4066-A37F-D513581E296F}" type="pres">
      <dgm:prSet presAssocID="{75F93B6E-F7CF-40F2-BE34-FECBEC3EB524}" presName="background" presStyleLbl="node0" presStyleIdx="1" presStyleCnt="2"/>
      <dgm:spPr/>
    </dgm:pt>
    <dgm:pt modelId="{5430C4DF-2F63-4639-93E8-798B44A95214}" type="pres">
      <dgm:prSet presAssocID="{75F93B6E-F7CF-40F2-BE34-FECBEC3EB524}" presName="text" presStyleLbl="fgAcc0" presStyleIdx="1" presStyleCnt="2">
        <dgm:presLayoutVars>
          <dgm:chPref val="3"/>
        </dgm:presLayoutVars>
      </dgm:prSet>
      <dgm:spPr/>
    </dgm:pt>
    <dgm:pt modelId="{63BBF662-78C0-4BDA-BE79-2735F557B411}" type="pres">
      <dgm:prSet presAssocID="{75F93B6E-F7CF-40F2-BE34-FECBEC3EB524}" presName="hierChild2" presStyleCnt="0"/>
      <dgm:spPr/>
    </dgm:pt>
  </dgm:ptLst>
  <dgm:cxnLst>
    <dgm:cxn modelId="{4C86F25D-12A6-4DE0-8509-A7D2A742315F}" type="presOf" srcId="{5F183F54-3A6D-470C-AE5C-C90266E22D4E}" destId="{85756A81-0C40-4D17-BCFD-4E5F5126D9DC}" srcOrd="0" destOrd="0" presId="urn:microsoft.com/office/officeart/2005/8/layout/hierarchy1"/>
    <dgm:cxn modelId="{15C5614D-FFEF-4642-B10B-FF940242C189}" type="presOf" srcId="{F5ABCBDE-FAF3-42F8-8A62-12BB7C7192C7}" destId="{96B62FA4-3BC6-4024-965A-73E8FD73A7E7}" srcOrd="0" destOrd="0" presId="urn:microsoft.com/office/officeart/2005/8/layout/hierarchy1"/>
    <dgm:cxn modelId="{F62A0076-1092-4EF6-9EB3-6F92BB335EED}" srcId="{5F183F54-3A6D-470C-AE5C-C90266E22D4E}" destId="{75F93B6E-F7CF-40F2-BE34-FECBEC3EB524}" srcOrd="1" destOrd="0" parTransId="{180CE47B-B9FB-4C0E-9D75-3266E4B0A6E6}" sibTransId="{95E3AEE5-4B60-42F5-88B1-0C2EB317A65F}"/>
    <dgm:cxn modelId="{43FDA89F-45D9-43C8-AE8F-936874D7DA05}" type="presOf" srcId="{75F93B6E-F7CF-40F2-BE34-FECBEC3EB524}" destId="{5430C4DF-2F63-4639-93E8-798B44A95214}" srcOrd="0" destOrd="0" presId="urn:microsoft.com/office/officeart/2005/8/layout/hierarchy1"/>
    <dgm:cxn modelId="{58C381D3-EAF3-47FA-A715-4FAD9BFABED0}" srcId="{5F183F54-3A6D-470C-AE5C-C90266E22D4E}" destId="{F5ABCBDE-FAF3-42F8-8A62-12BB7C7192C7}" srcOrd="0" destOrd="0" parTransId="{F9AD0276-5942-4DA6-8A59-287E6795061B}" sibTransId="{DED6BFA2-E3A2-4628-907A-BEE88CFA2B6F}"/>
    <dgm:cxn modelId="{02DC8A17-781F-4950-B12F-93DA3B7FC2D5}" type="presParOf" srcId="{85756A81-0C40-4D17-BCFD-4E5F5126D9DC}" destId="{2810150C-94E5-4DC7-B21B-2746D9512095}" srcOrd="0" destOrd="0" presId="urn:microsoft.com/office/officeart/2005/8/layout/hierarchy1"/>
    <dgm:cxn modelId="{95D55A86-6A7D-4ECD-8773-7873FD748E98}" type="presParOf" srcId="{2810150C-94E5-4DC7-B21B-2746D9512095}" destId="{9D6B71EB-728A-498A-902E-8C6A3462C936}" srcOrd="0" destOrd="0" presId="urn:microsoft.com/office/officeart/2005/8/layout/hierarchy1"/>
    <dgm:cxn modelId="{0F7AF723-A216-4EE5-A5EB-85C6D9B44AF5}" type="presParOf" srcId="{9D6B71EB-728A-498A-902E-8C6A3462C936}" destId="{FDA73658-9083-4EC6-AE96-C07F62AF1875}" srcOrd="0" destOrd="0" presId="urn:microsoft.com/office/officeart/2005/8/layout/hierarchy1"/>
    <dgm:cxn modelId="{74D87106-7480-474C-8B7C-B5661022E38F}" type="presParOf" srcId="{9D6B71EB-728A-498A-902E-8C6A3462C936}" destId="{96B62FA4-3BC6-4024-965A-73E8FD73A7E7}" srcOrd="1" destOrd="0" presId="urn:microsoft.com/office/officeart/2005/8/layout/hierarchy1"/>
    <dgm:cxn modelId="{B887704C-CA74-404C-AB72-8B83000C1BF6}" type="presParOf" srcId="{2810150C-94E5-4DC7-B21B-2746D9512095}" destId="{12DCDF39-22CD-42BE-8B53-9CB876FE1E42}" srcOrd="1" destOrd="0" presId="urn:microsoft.com/office/officeart/2005/8/layout/hierarchy1"/>
    <dgm:cxn modelId="{7E4F62FE-290D-4079-BD95-71BB82CF65BD}" type="presParOf" srcId="{85756A81-0C40-4D17-BCFD-4E5F5126D9DC}" destId="{462EA981-67E3-4A15-AFEE-AF36B24C9DCA}" srcOrd="1" destOrd="0" presId="urn:microsoft.com/office/officeart/2005/8/layout/hierarchy1"/>
    <dgm:cxn modelId="{BC743AFF-F58D-4530-A0A2-21AC74034229}" type="presParOf" srcId="{462EA981-67E3-4A15-AFEE-AF36B24C9DCA}" destId="{9E9BB5F6-3C92-49F4-B543-C65D895AD695}" srcOrd="0" destOrd="0" presId="urn:microsoft.com/office/officeart/2005/8/layout/hierarchy1"/>
    <dgm:cxn modelId="{8E1E9542-236B-48D2-9B24-5BAD64C1339E}" type="presParOf" srcId="{9E9BB5F6-3C92-49F4-B543-C65D895AD695}" destId="{28B08D1E-AC1D-4066-A37F-D513581E296F}" srcOrd="0" destOrd="0" presId="urn:microsoft.com/office/officeart/2005/8/layout/hierarchy1"/>
    <dgm:cxn modelId="{128365C9-00C2-496B-AF31-41A393A29F07}" type="presParOf" srcId="{9E9BB5F6-3C92-49F4-B543-C65D895AD695}" destId="{5430C4DF-2F63-4639-93E8-798B44A95214}" srcOrd="1" destOrd="0" presId="urn:microsoft.com/office/officeart/2005/8/layout/hierarchy1"/>
    <dgm:cxn modelId="{AB1E0A5A-CEDF-4A84-8156-A464DC36503E}" type="presParOf" srcId="{462EA981-67E3-4A15-AFEE-AF36B24C9DCA}" destId="{63BBF662-78C0-4BDA-BE79-2735F557B41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2CA51-7D1F-4F32-AFD5-ABF026BB60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3601898-D7F1-46DB-B647-29EC799B1964}">
      <dgm:prSet/>
      <dgm:spPr/>
      <dgm:t>
        <a:bodyPr/>
        <a:lstStyle/>
        <a:p>
          <a:r>
            <a:rPr lang="en-US"/>
            <a:t>The data used to calculate is available for New York and the other half i.e. for Toronto has been scraped for Wikipedia. </a:t>
          </a:r>
        </a:p>
      </dgm:t>
    </dgm:pt>
    <dgm:pt modelId="{EB9C4531-AB9F-45E1-BED6-14274E19DCC1}" type="parTrans" cxnId="{834C9D48-F425-4C42-84EE-D0CD98015292}">
      <dgm:prSet/>
      <dgm:spPr/>
      <dgm:t>
        <a:bodyPr/>
        <a:lstStyle/>
        <a:p>
          <a:endParaRPr lang="en-US"/>
        </a:p>
      </dgm:t>
    </dgm:pt>
    <dgm:pt modelId="{7E841C8D-23BF-4F52-BDD1-6FA50E2D49D2}" type="sibTrans" cxnId="{834C9D48-F425-4C42-84EE-D0CD98015292}">
      <dgm:prSet/>
      <dgm:spPr/>
      <dgm:t>
        <a:bodyPr/>
        <a:lstStyle/>
        <a:p>
          <a:endParaRPr lang="en-US"/>
        </a:p>
      </dgm:t>
    </dgm:pt>
    <dgm:pt modelId="{18576D28-5024-45CD-A7E7-C7DD54858629}">
      <dgm:prSet/>
      <dgm:spPr/>
      <dgm:t>
        <a:bodyPr/>
        <a:lstStyle/>
        <a:p>
          <a:r>
            <a:rPr lang="en-US"/>
            <a:t>Both datasets consist of the boroughs, neighborhoods and the locations of them. </a:t>
          </a:r>
        </a:p>
      </dgm:t>
    </dgm:pt>
    <dgm:pt modelId="{B705FB67-3D50-4608-955E-527995C3CD26}" type="parTrans" cxnId="{CB519A46-72C1-4BFA-AEE8-F45416E48B24}">
      <dgm:prSet/>
      <dgm:spPr/>
      <dgm:t>
        <a:bodyPr/>
        <a:lstStyle/>
        <a:p>
          <a:endParaRPr lang="en-US"/>
        </a:p>
      </dgm:t>
    </dgm:pt>
    <dgm:pt modelId="{6481F38E-769D-45F5-B506-BD988075FBB7}" type="sibTrans" cxnId="{CB519A46-72C1-4BFA-AEE8-F45416E48B24}">
      <dgm:prSet/>
      <dgm:spPr/>
      <dgm:t>
        <a:bodyPr/>
        <a:lstStyle/>
        <a:p>
          <a:endParaRPr lang="en-US"/>
        </a:p>
      </dgm:t>
    </dgm:pt>
    <dgm:pt modelId="{368E1043-42D3-4EE7-844A-6684BCB3C89E}">
      <dgm:prSet/>
      <dgm:spPr/>
      <dgm:t>
        <a:bodyPr/>
        <a:lstStyle/>
        <a:p>
          <a:r>
            <a:rPr lang="en-US"/>
            <a:t>The foursquare API will be used to analyze the places near these neighborhoods and see the proximity of important places from the corresponding neighborhoods.</a:t>
          </a:r>
        </a:p>
      </dgm:t>
    </dgm:pt>
    <dgm:pt modelId="{C6097148-EE48-483B-AE8B-DE78F7F59E7F}" type="parTrans" cxnId="{741E0E1A-3FA5-4142-BC52-1FA82B96106F}">
      <dgm:prSet/>
      <dgm:spPr/>
      <dgm:t>
        <a:bodyPr/>
        <a:lstStyle/>
        <a:p>
          <a:endParaRPr lang="en-US"/>
        </a:p>
      </dgm:t>
    </dgm:pt>
    <dgm:pt modelId="{AE46B481-F409-42C6-A0E0-786C28E6A9D4}" type="sibTrans" cxnId="{741E0E1A-3FA5-4142-BC52-1FA82B96106F}">
      <dgm:prSet/>
      <dgm:spPr/>
      <dgm:t>
        <a:bodyPr/>
        <a:lstStyle/>
        <a:p>
          <a:endParaRPr lang="en-US"/>
        </a:p>
      </dgm:t>
    </dgm:pt>
    <dgm:pt modelId="{A806394E-F10D-4E46-83DE-5318BDF9EACF}" type="pres">
      <dgm:prSet presAssocID="{79E2CA51-7D1F-4F32-AFD5-ABF026BB6093}" presName="root" presStyleCnt="0">
        <dgm:presLayoutVars>
          <dgm:dir/>
          <dgm:resizeHandles val="exact"/>
        </dgm:presLayoutVars>
      </dgm:prSet>
      <dgm:spPr/>
    </dgm:pt>
    <dgm:pt modelId="{E4786ADC-DC28-4275-B15A-82A5FBD3B1A3}" type="pres">
      <dgm:prSet presAssocID="{E3601898-D7F1-46DB-B647-29EC799B1964}" presName="compNode" presStyleCnt="0"/>
      <dgm:spPr/>
    </dgm:pt>
    <dgm:pt modelId="{B4895FBF-B602-432E-8FDD-55F9A8BDD980}" type="pres">
      <dgm:prSet presAssocID="{E3601898-D7F1-46DB-B647-29EC799B1964}" presName="bgRect" presStyleLbl="bgShp" presStyleIdx="0" presStyleCnt="3"/>
      <dgm:spPr/>
    </dgm:pt>
    <dgm:pt modelId="{874338B1-694E-45DC-A79A-FE966D3530C6}" type="pres">
      <dgm:prSet presAssocID="{E3601898-D7F1-46DB-B647-29EC799B19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F63EE9EC-4D84-4DB2-BDBC-30A15C7FD692}" type="pres">
      <dgm:prSet presAssocID="{E3601898-D7F1-46DB-B647-29EC799B1964}" presName="spaceRect" presStyleCnt="0"/>
      <dgm:spPr/>
    </dgm:pt>
    <dgm:pt modelId="{1B8575ED-0429-4B9B-AE00-38E1CA4AA80B}" type="pres">
      <dgm:prSet presAssocID="{E3601898-D7F1-46DB-B647-29EC799B1964}" presName="parTx" presStyleLbl="revTx" presStyleIdx="0" presStyleCnt="3">
        <dgm:presLayoutVars>
          <dgm:chMax val="0"/>
          <dgm:chPref val="0"/>
        </dgm:presLayoutVars>
      </dgm:prSet>
      <dgm:spPr/>
    </dgm:pt>
    <dgm:pt modelId="{A8926C32-6DD5-4B4F-92C5-97620638AC31}" type="pres">
      <dgm:prSet presAssocID="{7E841C8D-23BF-4F52-BDD1-6FA50E2D49D2}" presName="sibTrans" presStyleCnt="0"/>
      <dgm:spPr/>
    </dgm:pt>
    <dgm:pt modelId="{42B90D98-F88C-4CA6-812A-13CAA4AC3310}" type="pres">
      <dgm:prSet presAssocID="{18576D28-5024-45CD-A7E7-C7DD54858629}" presName="compNode" presStyleCnt="0"/>
      <dgm:spPr/>
    </dgm:pt>
    <dgm:pt modelId="{43F56408-69BA-4B62-8878-C871AF7FBD32}" type="pres">
      <dgm:prSet presAssocID="{18576D28-5024-45CD-A7E7-C7DD54858629}" presName="bgRect" presStyleLbl="bgShp" presStyleIdx="1" presStyleCnt="3"/>
      <dgm:spPr/>
    </dgm:pt>
    <dgm:pt modelId="{C1F17B6A-E8FA-45CC-A43C-678BF1AB6265}" type="pres">
      <dgm:prSet presAssocID="{18576D28-5024-45CD-A7E7-C7DD548586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C927C9B9-CCB6-4BD7-9F41-0E3AD3DE45FF}" type="pres">
      <dgm:prSet presAssocID="{18576D28-5024-45CD-A7E7-C7DD54858629}" presName="spaceRect" presStyleCnt="0"/>
      <dgm:spPr/>
    </dgm:pt>
    <dgm:pt modelId="{D44740B9-E2D4-463B-831E-31CB66B1CAEB}" type="pres">
      <dgm:prSet presAssocID="{18576D28-5024-45CD-A7E7-C7DD54858629}" presName="parTx" presStyleLbl="revTx" presStyleIdx="1" presStyleCnt="3">
        <dgm:presLayoutVars>
          <dgm:chMax val="0"/>
          <dgm:chPref val="0"/>
        </dgm:presLayoutVars>
      </dgm:prSet>
      <dgm:spPr/>
    </dgm:pt>
    <dgm:pt modelId="{60B35758-FE03-4D5D-AED1-9634E7F86C2B}" type="pres">
      <dgm:prSet presAssocID="{6481F38E-769D-45F5-B506-BD988075FBB7}" presName="sibTrans" presStyleCnt="0"/>
      <dgm:spPr/>
    </dgm:pt>
    <dgm:pt modelId="{7F766CC1-A833-4D6A-9E49-E12AD7E00AC8}" type="pres">
      <dgm:prSet presAssocID="{368E1043-42D3-4EE7-844A-6684BCB3C89E}" presName="compNode" presStyleCnt="0"/>
      <dgm:spPr/>
    </dgm:pt>
    <dgm:pt modelId="{3C16484C-FB6A-4B94-B5C3-24F100868D84}" type="pres">
      <dgm:prSet presAssocID="{368E1043-42D3-4EE7-844A-6684BCB3C89E}" presName="bgRect" presStyleLbl="bgShp" presStyleIdx="2" presStyleCnt="3"/>
      <dgm:spPr/>
    </dgm:pt>
    <dgm:pt modelId="{43BFEE37-544A-4D53-860D-14F9B835824B}" type="pres">
      <dgm:prSet presAssocID="{368E1043-42D3-4EE7-844A-6684BCB3C8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house scene"/>
        </a:ext>
      </dgm:extLst>
    </dgm:pt>
    <dgm:pt modelId="{0675519E-F9CF-4596-BC28-38EE689089CF}" type="pres">
      <dgm:prSet presAssocID="{368E1043-42D3-4EE7-844A-6684BCB3C89E}" presName="spaceRect" presStyleCnt="0"/>
      <dgm:spPr/>
    </dgm:pt>
    <dgm:pt modelId="{167FD450-3B39-404B-91B7-281C6DA7B366}" type="pres">
      <dgm:prSet presAssocID="{368E1043-42D3-4EE7-844A-6684BCB3C89E}" presName="parTx" presStyleLbl="revTx" presStyleIdx="2" presStyleCnt="3">
        <dgm:presLayoutVars>
          <dgm:chMax val="0"/>
          <dgm:chPref val="0"/>
        </dgm:presLayoutVars>
      </dgm:prSet>
      <dgm:spPr/>
    </dgm:pt>
  </dgm:ptLst>
  <dgm:cxnLst>
    <dgm:cxn modelId="{41588D13-1A7E-4EC1-9400-73605B390D90}" type="presOf" srcId="{79E2CA51-7D1F-4F32-AFD5-ABF026BB6093}" destId="{A806394E-F10D-4E46-83DE-5318BDF9EACF}" srcOrd="0" destOrd="0" presId="urn:microsoft.com/office/officeart/2018/2/layout/IconVerticalSolidList"/>
    <dgm:cxn modelId="{741E0E1A-3FA5-4142-BC52-1FA82B96106F}" srcId="{79E2CA51-7D1F-4F32-AFD5-ABF026BB6093}" destId="{368E1043-42D3-4EE7-844A-6684BCB3C89E}" srcOrd="2" destOrd="0" parTransId="{C6097148-EE48-483B-AE8B-DE78F7F59E7F}" sibTransId="{AE46B481-F409-42C6-A0E0-786C28E6A9D4}"/>
    <dgm:cxn modelId="{CB519A46-72C1-4BFA-AEE8-F45416E48B24}" srcId="{79E2CA51-7D1F-4F32-AFD5-ABF026BB6093}" destId="{18576D28-5024-45CD-A7E7-C7DD54858629}" srcOrd="1" destOrd="0" parTransId="{B705FB67-3D50-4608-955E-527995C3CD26}" sibTransId="{6481F38E-769D-45F5-B506-BD988075FBB7}"/>
    <dgm:cxn modelId="{834C9D48-F425-4C42-84EE-D0CD98015292}" srcId="{79E2CA51-7D1F-4F32-AFD5-ABF026BB6093}" destId="{E3601898-D7F1-46DB-B647-29EC799B1964}" srcOrd="0" destOrd="0" parTransId="{EB9C4531-AB9F-45E1-BED6-14274E19DCC1}" sibTransId="{7E841C8D-23BF-4F52-BDD1-6FA50E2D49D2}"/>
    <dgm:cxn modelId="{14C51E57-1E48-4FE1-911D-1171058E51A9}" type="presOf" srcId="{18576D28-5024-45CD-A7E7-C7DD54858629}" destId="{D44740B9-E2D4-463B-831E-31CB66B1CAEB}" srcOrd="0" destOrd="0" presId="urn:microsoft.com/office/officeart/2018/2/layout/IconVerticalSolidList"/>
    <dgm:cxn modelId="{31BC107D-2AFE-4C1E-A72F-502465C6986E}" type="presOf" srcId="{E3601898-D7F1-46DB-B647-29EC799B1964}" destId="{1B8575ED-0429-4B9B-AE00-38E1CA4AA80B}" srcOrd="0" destOrd="0" presId="urn:microsoft.com/office/officeart/2018/2/layout/IconVerticalSolidList"/>
    <dgm:cxn modelId="{A5C1F37D-02A4-4DCE-A80D-864E92FDCFDF}" type="presOf" srcId="{368E1043-42D3-4EE7-844A-6684BCB3C89E}" destId="{167FD450-3B39-404B-91B7-281C6DA7B366}" srcOrd="0" destOrd="0" presId="urn:microsoft.com/office/officeart/2018/2/layout/IconVerticalSolidList"/>
    <dgm:cxn modelId="{745A616D-8F52-481D-B758-88F26A084425}" type="presParOf" srcId="{A806394E-F10D-4E46-83DE-5318BDF9EACF}" destId="{E4786ADC-DC28-4275-B15A-82A5FBD3B1A3}" srcOrd="0" destOrd="0" presId="urn:microsoft.com/office/officeart/2018/2/layout/IconVerticalSolidList"/>
    <dgm:cxn modelId="{DB37F03D-DFA7-40FB-8B6F-5D735954604E}" type="presParOf" srcId="{E4786ADC-DC28-4275-B15A-82A5FBD3B1A3}" destId="{B4895FBF-B602-432E-8FDD-55F9A8BDD980}" srcOrd="0" destOrd="0" presId="urn:microsoft.com/office/officeart/2018/2/layout/IconVerticalSolidList"/>
    <dgm:cxn modelId="{1BA3AF7C-EBF6-4330-A3BB-8AF56E781A7F}" type="presParOf" srcId="{E4786ADC-DC28-4275-B15A-82A5FBD3B1A3}" destId="{874338B1-694E-45DC-A79A-FE966D3530C6}" srcOrd="1" destOrd="0" presId="urn:microsoft.com/office/officeart/2018/2/layout/IconVerticalSolidList"/>
    <dgm:cxn modelId="{C17C2218-6D50-448D-A869-FD5050056487}" type="presParOf" srcId="{E4786ADC-DC28-4275-B15A-82A5FBD3B1A3}" destId="{F63EE9EC-4D84-4DB2-BDBC-30A15C7FD692}" srcOrd="2" destOrd="0" presId="urn:microsoft.com/office/officeart/2018/2/layout/IconVerticalSolidList"/>
    <dgm:cxn modelId="{90EF625F-87E6-4499-9501-845CD48DC4DF}" type="presParOf" srcId="{E4786ADC-DC28-4275-B15A-82A5FBD3B1A3}" destId="{1B8575ED-0429-4B9B-AE00-38E1CA4AA80B}" srcOrd="3" destOrd="0" presId="urn:microsoft.com/office/officeart/2018/2/layout/IconVerticalSolidList"/>
    <dgm:cxn modelId="{45CE6212-DC1C-4979-8E0F-9E6F4769E0D4}" type="presParOf" srcId="{A806394E-F10D-4E46-83DE-5318BDF9EACF}" destId="{A8926C32-6DD5-4B4F-92C5-97620638AC31}" srcOrd="1" destOrd="0" presId="urn:microsoft.com/office/officeart/2018/2/layout/IconVerticalSolidList"/>
    <dgm:cxn modelId="{C1CBC0DF-6547-4FCD-881C-B27E910E1290}" type="presParOf" srcId="{A806394E-F10D-4E46-83DE-5318BDF9EACF}" destId="{42B90D98-F88C-4CA6-812A-13CAA4AC3310}" srcOrd="2" destOrd="0" presId="urn:microsoft.com/office/officeart/2018/2/layout/IconVerticalSolidList"/>
    <dgm:cxn modelId="{BF14722F-1930-4AE8-9B34-8241689384D7}" type="presParOf" srcId="{42B90D98-F88C-4CA6-812A-13CAA4AC3310}" destId="{43F56408-69BA-4B62-8878-C871AF7FBD32}" srcOrd="0" destOrd="0" presId="urn:microsoft.com/office/officeart/2018/2/layout/IconVerticalSolidList"/>
    <dgm:cxn modelId="{D510315D-45E3-49C2-B677-D0D5C5004E17}" type="presParOf" srcId="{42B90D98-F88C-4CA6-812A-13CAA4AC3310}" destId="{C1F17B6A-E8FA-45CC-A43C-678BF1AB6265}" srcOrd="1" destOrd="0" presId="urn:microsoft.com/office/officeart/2018/2/layout/IconVerticalSolidList"/>
    <dgm:cxn modelId="{EDD613C8-1AE7-4CF7-9BC3-B3CFA046797A}" type="presParOf" srcId="{42B90D98-F88C-4CA6-812A-13CAA4AC3310}" destId="{C927C9B9-CCB6-4BD7-9F41-0E3AD3DE45FF}" srcOrd="2" destOrd="0" presId="urn:microsoft.com/office/officeart/2018/2/layout/IconVerticalSolidList"/>
    <dgm:cxn modelId="{AE8C6D9E-1734-499C-8548-FDB490C29C69}" type="presParOf" srcId="{42B90D98-F88C-4CA6-812A-13CAA4AC3310}" destId="{D44740B9-E2D4-463B-831E-31CB66B1CAEB}" srcOrd="3" destOrd="0" presId="urn:microsoft.com/office/officeart/2018/2/layout/IconVerticalSolidList"/>
    <dgm:cxn modelId="{01487F1C-7738-49F4-BE3E-EF7CB8207895}" type="presParOf" srcId="{A806394E-F10D-4E46-83DE-5318BDF9EACF}" destId="{60B35758-FE03-4D5D-AED1-9634E7F86C2B}" srcOrd="3" destOrd="0" presId="urn:microsoft.com/office/officeart/2018/2/layout/IconVerticalSolidList"/>
    <dgm:cxn modelId="{83B71BB5-C7C5-47C3-9FEC-9F33AC6A2BDC}" type="presParOf" srcId="{A806394E-F10D-4E46-83DE-5318BDF9EACF}" destId="{7F766CC1-A833-4D6A-9E49-E12AD7E00AC8}" srcOrd="4" destOrd="0" presId="urn:microsoft.com/office/officeart/2018/2/layout/IconVerticalSolidList"/>
    <dgm:cxn modelId="{6B17B393-6D35-4343-9548-0DC9A796F212}" type="presParOf" srcId="{7F766CC1-A833-4D6A-9E49-E12AD7E00AC8}" destId="{3C16484C-FB6A-4B94-B5C3-24F100868D84}" srcOrd="0" destOrd="0" presId="urn:microsoft.com/office/officeart/2018/2/layout/IconVerticalSolidList"/>
    <dgm:cxn modelId="{22047545-EFB1-4E1A-B0C4-2F9F469852DA}" type="presParOf" srcId="{7F766CC1-A833-4D6A-9E49-E12AD7E00AC8}" destId="{43BFEE37-544A-4D53-860D-14F9B835824B}" srcOrd="1" destOrd="0" presId="urn:microsoft.com/office/officeart/2018/2/layout/IconVerticalSolidList"/>
    <dgm:cxn modelId="{C1110A98-227E-4EEA-B635-005566B6D7F9}" type="presParOf" srcId="{7F766CC1-A833-4D6A-9E49-E12AD7E00AC8}" destId="{0675519E-F9CF-4596-BC28-38EE689089CF}" srcOrd="2" destOrd="0" presId="urn:microsoft.com/office/officeart/2018/2/layout/IconVerticalSolidList"/>
    <dgm:cxn modelId="{29175EA4-E783-42E0-81C8-9DECFD69A818}" type="presParOf" srcId="{7F766CC1-A833-4D6A-9E49-E12AD7E00AC8}" destId="{167FD450-3B39-404B-91B7-281C6DA7B3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57D8EE-235A-4497-A381-95CFD69A8217}"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AFB1C911-279C-473D-B098-ADBFF0634549}">
      <dgm:prSet/>
      <dgm:spPr/>
      <dgm:t>
        <a:bodyPr/>
        <a:lstStyle/>
        <a:p>
          <a:r>
            <a:rPr lang="en-US" dirty="0"/>
            <a:t>For analyzing the neighborhoods for Toronto as well as Manhattan first we find the neighborhoods popular places using the explore section of the foursquare API and then for each neighborhood for both of these cities we get the top 10 most common places and try to visualize then to get the similarities among them. </a:t>
          </a:r>
        </a:p>
        <a:p>
          <a:r>
            <a:rPr lang="en-US" dirty="0"/>
            <a:t>Then, from the </a:t>
          </a:r>
          <a:r>
            <a:rPr lang="en-US" dirty="0" err="1"/>
            <a:t>scikit</a:t>
          </a:r>
          <a:r>
            <a:rPr lang="en-US" dirty="0"/>
            <a:t> learn library we use the k-means algorithms to cluster the places and see similarities for different neighborhoods for each city and find similarities among them. The visualization for all both cities is done through the folium library. To find similarities an unsupervised learning is used which helps in clustering places and is quite effective.</a:t>
          </a:r>
        </a:p>
      </dgm:t>
    </dgm:pt>
    <dgm:pt modelId="{F09C53F7-CF6F-4A81-B80E-3CE2DA9DA86B}" type="parTrans" cxnId="{A2FCDFA2-3286-4388-BD52-8B981E042A19}">
      <dgm:prSet/>
      <dgm:spPr/>
      <dgm:t>
        <a:bodyPr/>
        <a:lstStyle/>
        <a:p>
          <a:endParaRPr lang="en-US"/>
        </a:p>
      </dgm:t>
    </dgm:pt>
    <dgm:pt modelId="{197BBCE3-22C9-4DFA-A5DD-7636C6A7279C}" type="sibTrans" cxnId="{A2FCDFA2-3286-4388-BD52-8B981E042A19}">
      <dgm:prSet/>
      <dgm:spPr/>
      <dgm:t>
        <a:bodyPr/>
        <a:lstStyle/>
        <a:p>
          <a:endParaRPr lang="en-US"/>
        </a:p>
      </dgm:t>
    </dgm:pt>
    <dgm:pt modelId="{5CAF3F20-214E-4D97-996F-B49F3811AD42}" type="pres">
      <dgm:prSet presAssocID="{ED57D8EE-235A-4497-A381-95CFD69A8217}" presName="linear" presStyleCnt="0">
        <dgm:presLayoutVars>
          <dgm:animLvl val="lvl"/>
          <dgm:resizeHandles val="exact"/>
        </dgm:presLayoutVars>
      </dgm:prSet>
      <dgm:spPr/>
    </dgm:pt>
    <dgm:pt modelId="{34BA891E-0AC5-4CE5-AE85-3B5B0C4AFDCD}" type="pres">
      <dgm:prSet presAssocID="{AFB1C911-279C-473D-B098-ADBFF0634549}" presName="parentText" presStyleLbl="node1" presStyleIdx="0" presStyleCnt="1">
        <dgm:presLayoutVars>
          <dgm:chMax val="0"/>
          <dgm:bulletEnabled val="1"/>
        </dgm:presLayoutVars>
      </dgm:prSet>
      <dgm:spPr/>
    </dgm:pt>
  </dgm:ptLst>
  <dgm:cxnLst>
    <dgm:cxn modelId="{A2FCDFA2-3286-4388-BD52-8B981E042A19}" srcId="{ED57D8EE-235A-4497-A381-95CFD69A8217}" destId="{AFB1C911-279C-473D-B098-ADBFF0634549}" srcOrd="0" destOrd="0" parTransId="{F09C53F7-CF6F-4A81-B80E-3CE2DA9DA86B}" sibTransId="{197BBCE3-22C9-4DFA-A5DD-7636C6A7279C}"/>
    <dgm:cxn modelId="{1005D2E6-BFC3-4B00-BB50-1D2B061D3367}" type="presOf" srcId="{ED57D8EE-235A-4497-A381-95CFD69A8217}" destId="{5CAF3F20-214E-4D97-996F-B49F3811AD42}" srcOrd="0" destOrd="0" presId="urn:microsoft.com/office/officeart/2005/8/layout/vList2"/>
    <dgm:cxn modelId="{219AEEEA-C987-4B4C-9CEE-6EF32C5E0CF8}" type="presOf" srcId="{AFB1C911-279C-473D-B098-ADBFF0634549}" destId="{34BA891E-0AC5-4CE5-AE85-3B5B0C4AFDCD}" srcOrd="0" destOrd="0" presId="urn:microsoft.com/office/officeart/2005/8/layout/vList2"/>
    <dgm:cxn modelId="{E98B0DC6-2877-48CC-95A2-B9060708DAB0}" type="presParOf" srcId="{5CAF3F20-214E-4D97-996F-B49F3811AD42}" destId="{34BA891E-0AC5-4CE5-AE85-3B5B0C4AFDC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73658-9083-4EC6-AE96-C07F62AF1875}">
      <dsp:nvSpPr>
        <dsp:cNvPr id="0" name=""/>
        <dsp:cNvSpPr/>
      </dsp:nvSpPr>
      <dsp:spPr>
        <a:xfrm>
          <a:off x="1203" y="536719"/>
          <a:ext cx="4223907" cy="268218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6B62FA4-3BC6-4024-965A-73E8FD73A7E7}">
      <dsp:nvSpPr>
        <dsp:cNvPr id="0" name=""/>
        <dsp:cNvSpPr/>
      </dsp:nvSpPr>
      <dsp:spPr>
        <a:xfrm>
          <a:off x="470526" y="982576"/>
          <a:ext cx="4223907" cy="268218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I</a:t>
          </a:r>
          <a:r>
            <a:rPr lang="en-SG" sz="1800" kern="1200" baseline="0"/>
            <a:t>n this project, we will explore the New York and Toronto and cluster the neighbourhoods using k-means clustering. The Foursquare location data will be used to explore neighbourhoods in New York and Toronto and find out which neighbourhoods in the New York and Toronto have more similarity.</a:t>
          </a:r>
          <a:endParaRPr lang="en-US" sz="1800" kern="1200"/>
        </a:p>
      </dsp:txBody>
      <dsp:txXfrm>
        <a:off x="549084" y="1061134"/>
        <a:ext cx="4066791" cy="2525065"/>
      </dsp:txXfrm>
    </dsp:sp>
    <dsp:sp modelId="{28B08D1E-AC1D-4066-A37F-D513581E296F}">
      <dsp:nvSpPr>
        <dsp:cNvPr id="0" name=""/>
        <dsp:cNvSpPr/>
      </dsp:nvSpPr>
      <dsp:spPr>
        <a:xfrm>
          <a:off x="5163757" y="536719"/>
          <a:ext cx="4223907" cy="268218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430C4DF-2F63-4639-93E8-798B44A95214}">
      <dsp:nvSpPr>
        <dsp:cNvPr id="0" name=""/>
        <dsp:cNvSpPr/>
      </dsp:nvSpPr>
      <dsp:spPr>
        <a:xfrm>
          <a:off x="5633080" y="982576"/>
          <a:ext cx="4223907" cy="268218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audience will be tourists who consider travelling through financial capital of the 2 countries analyzed and search for better neighborhoods suited for their needs.</a:t>
          </a:r>
          <a:r>
            <a:rPr lang="en-SG" sz="1800" kern="1200" baseline="0" dirty="0"/>
            <a:t>.</a:t>
          </a:r>
          <a:endParaRPr lang="en-US" sz="1800" kern="1200" dirty="0"/>
        </a:p>
      </dsp:txBody>
      <dsp:txXfrm>
        <a:off x="5711638" y="1061134"/>
        <a:ext cx="4066791" cy="2525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95FBF-B602-432E-8FDD-55F9A8BDD980}">
      <dsp:nvSpPr>
        <dsp:cNvPr id="0" name=""/>
        <dsp:cNvSpPr/>
      </dsp:nvSpPr>
      <dsp:spPr>
        <a:xfrm>
          <a:off x="0" y="512"/>
          <a:ext cx="9858191" cy="120012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338B1-694E-45DC-A79A-FE966D3530C6}">
      <dsp:nvSpPr>
        <dsp:cNvPr id="0" name=""/>
        <dsp:cNvSpPr/>
      </dsp:nvSpPr>
      <dsp:spPr>
        <a:xfrm>
          <a:off x="363039" y="270541"/>
          <a:ext cx="660071" cy="660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8575ED-0429-4B9B-AE00-38E1CA4AA80B}">
      <dsp:nvSpPr>
        <dsp:cNvPr id="0" name=""/>
        <dsp:cNvSpPr/>
      </dsp:nvSpPr>
      <dsp:spPr>
        <a:xfrm>
          <a:off x="1386149" y="512"/>
          <a:ext cx="8472041"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977900">
            <a:lnSpc>
              <a:spcPct val="90000"/>
            </a:lnSpc>
            <a:spcBef>
              <a:spcPct val="0"/>
            </a:spcBef>
            <a:spcAft>
              <a:spcPct val="35000"/>
            </a:spcAft>
            <a:buNone/>
          </a:pPr>
          <a:r>
            <a:rPr lang="en-US" sz="2200" kern="1200"/>
            <a:t>The data used to calculate is available for New York and the other half i.e. for Toronto has been scraped for Wikipedia. </a:t>
          </a:r>
        </a:p>
      </dsp:txBody>
      <dsp:txXfrm>
        <a:off x="1386149" y="512"/>
        <a:ext cx="8472041" cy="1200129"/>
      </dsp:txXfrm>
    </dsp:sp>
    <dsp:sp modelId="{43F56408-69BA-4B62-8878-C871AF7FBD32}">
      <dsp:nvSpPr>
        <dsp:cNvPr id="0" name=""/>
        <dsp:cNvSpPr/>
      </dsp:nvSpPr>
      <dsp:spPr>
        <a:xfrm>
          <a:off x="0" y="1500674"/>
          <a:ext cx="9858191" cy="120012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17B6A-E8FA-45CC-A43C-678BF1AB6265}">
      <dsp:nvSpPr>
        <dsp:cNvPr id="0" name=""/>
        <dsp:cNvSpPr/>
      </dsp:nvSpPr>
      <dsp:spPr>
        <a:xfrm>
          <a:off x="363039" y="1770703"/>
          <a:ext cx="660071" cy="660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4740B9-E2D4-463B-831E-31CB66B1CAEB}">
      <dsp:nvSpPr>
        <dsp:cNvPr id="0" name=""/>
        <dsp:cNvSpPr/>
      </dsp:nvSpPr>
      <dsp:spPr>
        <a:xfrm>
          <a:off x="1386149" y="1500674"/>
          <a:ext cx="8472041"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977900">
            <a:lnSpc>
              <a:spcPct val="90000"/>
            </a:lnSpc>
            <a:spcBef>
              <a:spcPct val="0"/>
            </a:spcBef>
            <a:spcAft>
              <a:spcPct val="35000"/>
            </a:spcAft>
            <a:buNone/>
          </a:pPr>
          <a:r>
            <a:rPr lang="en-US" sz="2200" kern="1200"/>
            <a:t>Both datasets consist of the boroughs, neighborhoods and the locations of them. </a:t>
          </a:r>
        </a:p>
      </dsp:txBody>
      <dsp:txXfrm>
        <a:off x="1386149" y="1500674"/>
        <a:ext cx="8472041" cy="1200129"/>
      </dsp:txXfrm>
    </dsp:sp>
    <dsp:sp modelId="{3C16484C-FB6A-4B94-B5C3-24F100868D84}">
      <dsp:nvSpPr>
        <dsp:cNvPr id="0" name=""/>
        <dsp:cNvSpPr/>
      </dsp:nvSpPr>
      <dsp:spPr>
        <a:xfrm>
          <a:off x="0" y="3000835"/>
          <a:ext cx="9858191" cy="120012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FEE37-544A-4D53-860D-14F9B835824B}">
      <dsp:nvSpPr>
        <dsp:cNvPr id="0" name=""/>
        <dsp:cNvSpPr/>
      </dsp:nvSpPr>
      <dsp:spPr>
        <a:xfrm>
          <a:off x="363039" y="3270864"/>
          <a:ext cx="660071" cy="660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7FD450-3B39-404B-91B7-281C6DA7B366}">
      <dsp:nvSpPr>
        <dsp:cNvPr id="0" name=""/>
        <dsp:cNvSpPr/>
      </dsp:nvSpPr>
      <dsp:spPr>
        <a:xfrm>
          <a:off x="1386149" y="3000835"/>
          <a:ext cx="8472041"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977900">
            <a:lnSpc>
              <a:spcPct val="90000"/>
            </a:lnSpc>
            <a:spcBef>
              <a:spcPct val="0"/>
            </a:spcBef>
            <a:spcAft>
              <a:spcPct val="35000"/>
            </a:spcAft>
            <a:buNone/>
          </a:pPr>
          <a:r>
            <a:rPr lang="en-US" sz="2200" kern="1200"/>
            <a:t>The foursquare API will be used to analyze the places near these neighborhoods and see the proximity of important places from the corresponding neighborhoods.</a:t>
          </a:r>
        </a:p>
      </dsp:txBody>
      <dsp:txXfrm>
        <a:off x="1386149" y="3000835"/>
        <a:ext cx="8472041" cy="12001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A891E-0AC5-4CE5-AE85-3B5B0C4AFDCD}">
      <dsp:nvSpPr>
        <dsp:cNvPr id="0" name=""/>
        <dsp:cNvSpPr/>
      </dsp:nvSpPr>
      <dsp:spPr>
        <a:xfrm>
          <a:off x="0" y="1758"/>
          <a:ext cx="9858191" cy="419796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For analyzing the neighborhoods for Toronto as well as Manhattan first we find the neighborhoods popular places using the explore section of the foursquare API and then for each neighborhood for both of these cities we get the top 10 most common places and try to visualize then to get the similarities among them. </a:t>
          </a:r>
        </a:p>
        <a:p>
          <a:pPr marL="0" lvl="0" indent="0" algn="l" defTabSz="1022350">
            <a:lnSpc>
              <a:spcPct val="90000"/>
            </a:lnSpc>
            <a:spcBef>
              <a:spcPct val="0"/>
            </a:spcBef>
            <a:spcAft>
              <a:spcPct val="35000"/>
            </a:spcAft>
            <a:buNone/>
          </a:pPr>
          <a:r>
            <a:rPr lang="en-US" sz="2300" kern="1200" dirty="0"/>
            <a:t>Then, from the </a:t>
          </a:r>
          <a:r>
            <a:rPr lang="en-US" sz="2300" kern="1200" dirty="0" err="1"/>
            <a:t>scikit</a:t>
          </a:r>
          <a:r>
            <a:rPr lang="en-US" sz="2300" kern="1200" dirty="0"/>
            <a:t> learn library we use the k-means algorithms to cluster the places and see similarities for different neighborhoods for each city and find similarities among them. The visualization for all both cities is done through the folium library. To find similarities an unsupervised learning is used which helps in clustering places and is quite effective.</a:t>
          </a:r>
        </a:p>
      </dsp:txBody>
      <dsp:txXfrm>
        <a:off x="204928" y="206686"/>
        <a:ext cx="9448335" cy="37881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B9EBBA-996F-894A-B54A-D6246ED52CEA}" type="datetimeFigureOut">
              <a:rPr lang="en-US" smtClean="0"/>
              <a:pPr/>
              <a:t>3/9/2020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06227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952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528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32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247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449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190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67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814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774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3256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9B482E8-6E0E-1B4F-B1FD-C69DB9E858D9}" type="datetimeFigureOut">
              <a:rPr lang="en-US" smtClean="0"/>
              <a:pPr/>
              <a:t>3/9/2020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86948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7690-F783-A645-90EA-684448DADA52}"/>
              </a:ext>
            </a:extLst>
          </p:cNvPr>
          <p:cNvSpPr>
            <a:spLocks noGrp="1"/>
          </p:cNvSpPr>
          <p:nvPr>
            <p:ph type="ctrTitle"/>
          </p:nvPr>
        </p:nvSpPr>
        <p:spPr/>
        <p:txBody>
          <a:bodyPr/>
          <a:lstStyle/>
          <a:p>
            <a:r>
              <a:rPr lang="en-US" dirty="0"/>
              <a:t>Clustering Neighborhoods in New York and Toronto </a:t>
            </a:r>
          </a:p>
        </p:txBody>
      </p:sp>
      <p:sp>
        <p:nvSpPr>
          <p:cNvPr id="3" name="Subtitle 2">
            <a:extLst>
              <a:ext uri="{FF2B5EF4-FFF2-40B4-BE49-F238E27FC236}">
                <a16:creationId xmlns:a16="http://schemas.microsoft.com/office/drawing/2014/main" id="{C83286FA-FB69-CF45-BC1A-6D7C58AD5E70}"/>
              </a:ext>
            </a:extLst>
          </p:cNvPr>
          <p:cNvSpPr>
            <a:spLocks noGrp="1"/>
          </p:cNvSpPr>
          <p:nvPr>
            <p:ph type="subTitle" idx="1"/>
          </p:nvPr>
        </p:nvSpPr>
        <p:spPr/>
        <p:txBody>
          <a:bodyPr/>
          <a:lstStyle/>
          <a:p>
            <a:r>
              <a:rPr lang="en-US" dirty="0"/>
              <a:t>By Nikunj Rathod</a:t>
            </a:r>
          </a:p>
        </p:txBody>
      </p:sp>
    </p:spTree>
    <p:extLst>
      <p:ext uri="{BB962C8B-B14F-4D97-AF65-F5344CB8AC3E}">
        <p14:creationId xmlns:p14="http://schemas.microsoft.com/office/powerpoint/2010/main" val="13608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D457D-2290-984A-A634-BAAED726C878}"/>
              </a:ext>
            </a:extLst>
          </p:cNvPr>
          <p:cNvSpPr>
            <a:spLocks noGrp="1"/>
          </p:cNvSpPr>
          <p:nvPr>
            <p:ph type="title"/>
          </p:nvPr>
        </p:nvSpPr>
        <p:spPr>
          <a:xfrm>
            <a:off x="1261871" y="365760"/>
            <a:ext cx="9858383" cy="1325562"/>
          </a:xfrm>
        </p:spPr>
        <p:txBody>
          <a:bodyPr>
            <a:normAutofit/>
          </a:bodyPr>
          <a:lstStyle/>
          <a:p>
            <a:r>
              <a:rPr lang="en-US" dirty="0"/>
              <a:t>Intro</a:t>
            </a: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43A98CA-8FF7-49D4-BE84-42BC36BF6462}"/>
              </a:ext>
            </a:extLst>
          </p:cNvPr>
          <p:cNvGraphicFramePr>
            <a:graphicFrameLocks noGrp="1"/>
          </p:cNvGraphicFramePr>
          <p:nvPr>
            <p:ph idx="1"/>
            <p:extLst>
              <p:ext uri="{D42A27DB-BD31-4B8C-83A1-F6EECF244321}">
                <p14:modId xmlns:p14="http://schemas.microsoft.com/office/powerpoint/2010/main" val="3413332897"/>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74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B22F3-83F2-6147-8034-EAD2945C1BB2}"/>
              </a:ext>
            </a:extLst>
          </p:cNvPr>
          <p:cNvSpPr>
            <a:spLocks noGrp="1"/>
          </p:cNvSpPr>
          <p:nvPr>
            <p:ph type="title"/>
          </p:nvPr>
        </p:nvSpPr>
        <p:spPr>
          <a:xfrm>
            <a:off x="1261871" y="365760"/>
            <a:ext cx="9858383" cy="1325562"/>
          </a:xfrm>
        </p:spPr>
        <p:txBody>
          <a:bodyPr>
            <a:normAutofit/>
          </a:bodyPr>
          <a:lstStyle/>
          <a:p>
            <a:r>
              <a:rPr lang="en-US"/>
              <a:t>Data</a:t>
            </a:r>
            <a:endParaRPr lang="en-US" dirty="0"/>
          </a:p>
        </p:txBody>
      </p:sp>
      <p:sp>
        <p:nvSpPr>
          <p:cNvPr id="21"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2" name="Content Placeholder 2">
            <a:extLst>
              <a:ext uri="{FF2B5EF4-FFF2-40B4-BE49-F238E27FC236}">
                <a16:creationId xmlns:a16="http://schemas.microsoft.com/office/drawing/2014/main" id="{B1918564-C5C2-4B13-90FC-17D21812B2AA}"/>
              </a:ext>
            </a:extLst>
          </p:cNvPr>
          <p:cNvGraphicFramePr>
            <a:graphicFrameLocks noGrp="1"/>
          </p:cNvGraphicFramePr>
          <p:nvPr>
            <p:ph idx="1"/>
            <p:extLst>
              <p:ext uri="{D42A27DB-BD31-4B8C-83A1-F6EECF244321}">
                <p14:modId xmlns:p14="http://schemas.microsoft.com/office/powerpoint/2010/main" val="297800453"/>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310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A0BBA-633A-3F43-A733-B96C92742C75}"/>
              </a:ext>
            </a:extLst>
          </p:cNvPr>
          <p:cNvSpPr>
            <a:spLocks noGrp="1"/>
          </p:cNvSpPr>
          <p:nvPr>
            <p:ph type="title"/>
          </p:nvPr>
        </p:nvSpPr>
        <p:spPr>
          <a:xfrm>
            <a:off x="1261871" y="365760"/>
            <a:ext cx="9858383" cy="1325562"/>
          </a:xfrm>
        </p:spPr>
        <p:txBody>
          <a:bodyPr>
            <a:normAutofit/>
          </a:bodyPr>
          <a:lstStyle/>
          <a:p>
            <a:r>
              <a:rPr lang="en-US" dirty="0"/>
              <a:t>Methodology</a:t>
            </a:r>
          </a:p>
        </p:txBody>
      </p:sp>
      <p:sp>
        <p:nvSpPr>
          <p:cNvPr id="17"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7B7230A-9D02-4EC6-921A-F45B4633A3EE}"/>
              </a:ext>
            </a:extLst>
          </p:cNvPr>
          <p:cNvGraphicFramePr>
            <a:graphicFrameLocks noGrp="1"/>
          </p:cNvGraphicFramePr>
          <p:nvPr>
            <p:ph idx="1"/>
            <p:extLst>
              <p:ext uri="{D42A27DB-BD31-4B8C-83A1-F6EECF244321}">
                <p14:modId xmlns:p14="http://schemas.microsoft.com/office/powerpoint/2010/main" val="1509209516"/>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596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4DB5839-12B9-4BA0-98A8-CAE44ED19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815D2-760F-374D-A54E-87DA9A086706}"/>
              </a:ext>
            </a:extLst>
          </p:cNvPr>
          <p:cNvSpPr>
            <a:spLocks noGrp="1"/>
          </p:cNvSpPr>
          <p:nvPr>
            <p:ph type="title"/>
          </p:nvPr>
        </p:nvSpPr>
        <p:spPr>
          <a:xfrm>
            <a:off x="643468" y="4564674"/>
            <a:ext cx="4010820" cy="1615461"/>
          </a:xfrm>
        </p:spPr>
        <p:txBody>
          <a:bodyPr vert="horz" lIns="91440" tIns="45720" rIns="91440" bIns="45720" rtlCol="0" anchor="ctr">
            <a:normAutofit/>
          </a:bodyPr>
          <a:lstStyle/>
          <a:p>
            <a:r>
              <a:rPr lang="en-US" sz="3200"/>
              <a:t>Result</a:t>
            </a:r>
          </a:p>
        </p:txBody>
      </p:sp>
      <p:pic>
        <p:nvPicPr>
          <p:cNvPr id="18" name="Picture 17" descr="A close up of a map&#10;&#10;Description automatically generated">
            <a:extLst>
              <a:ext uri="{FF2B5EF4-FFF2-40B4-BE49-F238E27FC236}">
                <a16:creationId xmlns:a16="http://schemas.microsoft.com/office/drawing/2014/main" id="{1AAB39F2-C56C-44A4-9DD8-553817D251F4}"/>
              </a:ext>
            </a:extLst>
          </p:cNvPr>
          <p:cNvPicPr>
            <a:picLocks noChangeAspect="1"/>
          </p:cNvPicPr>
          <p:nvPr/>
        </p:nvPicPr>
        <p:blipFill rotWithShape="1">
          <a:blip r:embed="rId2"/>
          <a:srcRect l="32416" t="35560" r="29786" b="21490"/>
          <a:stretch/>
        </p:blipFill>
        <p:spPr>
          <a:xfrm>
            <a:off x="376361" y="270705"/>
            <a:ext cx="4912279" cy="3616104"/>
          </a:xfrm>
          <a:prstGeom prst="rect">
            <a:avLst/>
          </a:prstGeom>
        </p:spPr>
      </p:pic>
      <p:pic>
        <p:nvPicPr>
          <p:cNvPr id="13" name="Content Placeholder 12" descr="A close up of a map&#10;&#10;Description automatically generated">
            <a:extLst>
              <a:ext uri="{FF2B5EF4-FFF2-40B4-BE49-F238E27FC236}">
                <a16:creationId xmlns:a16="http://schemas.microsoft.com/office/drawing/2014/main" id="{39DD92FC-9B6B-4E57-A864-F176E7154744}"/>
              </a:ext>
            </a:extLst>
          </p:cNvPr>
          <p:cNvPicPr>
            <a:picLocks noGrp="1" noChangeAspect="1"/>
          </p:cNvPicPr>
          <p:nvPr>
            <p:ph idx="1"/>
          </p:nvPr>
        </p:nvPicPr>
        <p:blipFill rotWithShape="1">
          <a:blip r:embed="rId3"/>
          <a:srcRect l="27973" t="35560" r="39425" b="12946"/>
          <a:stretch/>
        </p:blipFill>
        <p:spPr>
          <a:xfrm>
            <a:off x="5899021" y="277848"/>
            <a:ext cx="4781949" cy="3608961"/>
          </a:xfrm>
          <a:prstGeom prst="rect">
            <a:avLst/>
          </a:prstGeom>
        </p:spPr>
      </p:pic>
      <p:cxnSp>
        <p:nvCxnSpPr>
          <p:cNvPr id="25" name="Straight Connector 24">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4813604"/>
            <a:ext cx="0" cy="111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4FDE9E1-E275-41C8-957C-F6B0AF789A0C}"/>
              </a:ext>
            </a:extLst>
          </p:cNvPr>
          <p:cNvSpPr/>
          <p:nvPr/>
        </p:nvSpPr>
        <p:spPr>
          <a:xfrm>
            <a:off x="3015574" y="3429000"/>
            <a:ext cx="7938937" cy="3608961"/>
          </a:xfrm>
          <a:prstGeom prst="rect">
            <a:avLst/>
          </a:prstGeom>
        </p:spPr>
        <p:txBody>
          <a:bodyPr vert="horz" lIns="91440" tIns="45720" rIns="91440" bIns="45720" rtlCol="0" anchor="ctr">
            <a:normAutofit/>
          </a:bodyPr>
          <a:lstStyle/>
          <a:p>
            <a:pPr marL="457200" marR="0" indent="-182880" defTabSz="914400">
              <a:lnSpc>
                <a:spcPct val="90000"/>
              </a:lnSpc>
              <a:spcBef>
                <a:spcPts val="0"/>
              </a:spcBef>
              <a:spcAft>
                <a:spcPts val="800"/>
              </a:spcAft>
              <a:buClr>
                <a:schemeClr val="accent1"/>
              </a:buClr>
            </a:pPr>
            <a:r>
              <a:rPr lang="en-US" dirty="0"/>
              <a:t>   The results which were found out after visualization the neighborhoods of both cities and applying unsupervised learning algorithm i.e. K-means clustering. The results obtained after applying the K-means algorithm on both the dataset was there was a similarity for both cities first few common places in the 1st cluster. The common places for both the cities had coffee shops, cafes and restaurants for certain clusters and others for different clusters. The analysis for different clusters is shown in the end of the Battle of Neighborhoods notebook. Both cites common places are compared among different clusters and some similarities in distributions is apparent in both the cities.</a:t>
            </a:r>
          </a:p>
        </p:txBody>
      </p:sp>
    </p:spTree>
    <p:extLst>
      <p:ext uri="{BB962C8B-B14F-4D97-AF65-F5344CB8AC3E}">
        <p14:creationId xmlns:p14="http://schemas.microsoft.com/office/powerpoint/2010/main" val="138684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E21EE-51BB-1943-93EC-98C89DE05122}"/>
              </a:ext>
            </a:extLst>
          </p:cNvPr>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Conclusion</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5B4C3F0E-B138-F149-85CD-435B867847EC}"/>
              </a:ext>
            </a:extLst>
          </p:cNvPr>
          <p:cNvSpPr>
            <a:spLocks noGrp="1"/>
          </p:cNvSpPr>
          <p:nvPr>
            <p:ph idx="1"/>
          </p:nvPr>
        </p:nvSpPr>
        <p:spPr>
          <a:xfrm>
            <a:off x="4821898" y="643466"/>
            <a:ext cx="5827472" cy="5571067"/>
          </a:xfrm>
        </p:spPr>
        <p:txBody>
          <a:bodyPr>
            <a:normAutofit/>
          </a:bodyPr>
          <a:lstStyle/>
          <a:p>
            <a:r>
              <a:rPr lang="en-US" dirty="0"/>
              <a:t>Thus, after analyzing both the cities most common places by applying machine learning algorithm (K-means clustering), it is noted that many common places are present in both the cities but are distributed differently for both them and it's the nature and circumstances as well as arrangement which leads to these different distribution in both Toronto as well as New York.</a:t>
            </a:r>
            <a:endParaRPr lang="en-US" sz="1700" dirty="0"/>
          </a:p>
        </p:txBody>
      </p:sp>
      <p:pic>
        <p:nvPicPr>
          <p:cNvPr id="6" name="Picture 5" descr="A picture containing screenshot&#10;&#10;Description automatically generated">
            <a:extLst>
              <a:ext uri="{FF2B5EF4-FFF2-40B4-BE49-F238E27FC236}">
                <a16:creationId xmlns:a16="http://schemas.microsoft.com/office/drawing/2014/main" id="{D97C13F9-20C4-4A03-804B-8BDEBAB8344F}"/>
              </a:ext>
            </a:extLst>
          </p:cNvPr>
          <p:cNvPicPr>
            <a:picLocks noChangeAspect="1"/>
          </p:cNvPicPr>
          <p:nvPr/>
        </p:nvPicPr>
        <p:blipFill>
          <a:blip r:embed="rId2"/>
          <a:stretch>
            <a:fillRect/>
          </a:stretch>
        </p:blipFill>
        <p:spPr>
          <a:xfrm>
            <a:off x="4768259" y="2996119"/>
            <a:ext cx="6198348" cy="3472775"/>
          </a:xfrm>
          <a:prstGeom prst="rect">
            <a:avLst/>
          </a:prstGeom>
        </p:spPr>
      </p:pic>
    </p:spTree>
    <p:extLst>
      <p:ext uri="{BB962C8B-B14F-4D97-AF65-F5344CB8AC3E}">
        <p14:creationId xmlns:p14="http://schemas.microsoft.com/office/powerpoint/2010/main" val="362336993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0</TotalTime>
  <Words>455</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Clustering Neighborhoods in New York and Toronto </vt:lpstr>
      <vt:lpstr>Intro</vt:lpstr>
      <vt:lpstr>Data</vt:lpstr>
      <vt:lpstr>Methodology</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Neighborhoods in New York and Toronto </dc:title>
  <dc:creator>Rathod, Nikunj Pravinsinh</dc:creator>
  <cp:lastModifiedBy>Rathod, Nikunj Pravinsinh</cp:lastModifiedBy>
  <cp:revision>1</cp:revision>
  <dcterms:created xsi:type="dcterms:W3CDTF">2020-03-09T06:06:53Z</dcterms:created>
  <dcterms:modified xsi:type="dcterms:W3CDTF">2020-03-09T06:07:08Z</dcterms:modified>
</cp:coreProperties>
</file>