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73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Count_Employess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Staff</c:v>
                </c:pt>
                <c:pt idx="1">
                  <c:v>Senior Engineer</c:v>
                </c:pt>
                <c:pt idx="2">
                  <c:v>Engineer</c:v>
                </c:pt>
                <c:pt idx="3">
                  <c:v>Senior Staff</c:v>
                </c:pt>
                <c:pt idx="4">
                  <c:v>Technique Leader</c:v>
                </c:pt>
                <c:pt idx="5">
                  <c:v>Assistant Engineer</c:v>
                </c:pt>
                <c:pt idx="6">
                  <c:v>Manager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107384</c:v>
                </c:pt>
                <c:pt idx="1">
                  <c:v>97747</c:v>
                </c:pt>
                <c:pt idx="2">
                  <c:v>47303</c:v>
                </c:pt>
                <c:pt idx="3">
                  <c:v>26583</c:v>
                </c:pt>
                <c:pt idx="4">
                  <c:v>15148</c:v>
                </c:pt>
                <c:pt idx="5">
                  <c:v>5835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1-43A6-8DFB-47464D21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1653152"/>
        <c:axId val="1491651488"/>
      </c:barChart>
      <c:catAx>
        <c:axId val="14916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1488"/>
        <c:crosses val="autoZero"/>
        <c:auto val="1"/>
        <c:lblAlgn val="ctr"/>
        <c:lblOffset val="100"/>
        <c:noMultiLvlLbl val="0"/>
      </c:catAx>
      <c:valAx>
        <c:axId val="149165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5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26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6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7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2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8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4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6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05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9D004-518D-FBC5-A87B-381D41312EB6}"/>
              </a:ext>
            </a:extLst>
          </p:cNvPr>
          <p:cNvSpPr/>
          <p:nvPr/>
        </p:nvSpPr>
        <p:spPr>
          <a:xfrm>
            <a:off x="290945" y="979714"/>
            <a:ext cx="1156656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Project-1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5B19D-0F48-7BB4-2F85-AA47AA14F12D}"/>
              </a:ext>
            </a:extLst>
          </p:cNvPr>
          <p:cNvSpPr/>
          <p:nvPr/>
        </p:nvSpPr>
        <p:spPr>
          <a:xfrm>
            <a:off x="8142768" y="4784260"/>
            <a:ext cx="239039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By: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Nikunj Tomar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40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AE4D1A6-490E-CC73-D313-C62183CA4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F5070DB-8F82-C1D3-2830-E49E728E5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94791-319D-E150-CF05-E2BB6989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2" y="1580716"/>
            <a:ext cx="8428078" cy="457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2D2A1-8B20-71E0-AD30-65F2FC26EC04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Male and Female Managers.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91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404609-2B5D-42C0-6557-5A7BB150323E}"/>
              </a:ext>
            </a:extLst>
          </p:cNvPr>
          <p:cNvSpPr/>
          <p:nvPr/>
        </p:nvSpPr>
        <p:spPr>
          <a:xfrm>
            <a:off x="95003" y="106877"/>
            <a:ext cx="102780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D206D-284C-A38F-0475-4C8764A8D5E6}"/>
              </a:ext>
            </a:extLst>
          </p:cNvPr>
          <p:cNvSpPr txBox="1"/>
          <p:nvPr/>
        </p:nvSpPr>
        <p:spPr>
          <a:xfrm>
            <a:off x="807521" y="2235530"/>
            <a:ext cx="948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Forest Classifier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accuracy obtained is 90.02%.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FC7D1-DB71-2C19-84EA-37904E76A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14207"/>
              </p:ext>
            </p:extLst>
          </p:nvPr>
        </p:nvGraphicFramePr>
        <p:xfrm>
          <a:off x="1931060" y="3071522"/>
          <a:ext cx="8798296" cy="27948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99148">
                  <a:extLst>
                    <a:ext uri="{9D8B030D-6E8A-4147-A177-3AD203B41FA5}">
                      <a16:colId xmlns:a16="http://schemas.microsoft.com/office/drawing/2014/main" val="2590150516"/>
                    </a:ext>
                  </a:extLst>
                </a:gridCol>
                <a:gridCol w="4399148">
                  <a:extLst>
                    <a:ext uri="{9D8B030D-6E8A-4147-A177-3AD203B41FA5}">
                      <a16:colId xmlns:a16="http://schemas.microsoft.com/office/drawing/2014/main" val="2046526121"/>
                    </a:ext>
                  </a:extLst>
                </a:gridCol>
              </a:tblGrid>
              <a:tr h="4658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80393"/>
                  </a:ext>
                </a:extLst>
              </a:tr>
              <a:tr h="465815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0.9002268488178656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55513"/>
                  </a:ext>
                </a:extLst>
              </a:tr>
              <a:tr h="465815"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0.09977315118213437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38788"/>
                  </a:ext>
                </a:extLst>
              </a:tr>
              <a:tr h="465815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0.8104083793325443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423"/>
                  </a:ext>
                </a:extLst>
              </a:tr>
              <a:tr h="465815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0.9002268488178656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87401"/>
                  </a:ext>
                </a:extLst>
              </a:tr>
              <a:tr h="465815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0.8529596135710857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9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2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E57E4B-9CBE-2FEA-5A96-62786C8514D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94499-DABF-77FA-71F8-FECE18AE0B5B}"/>
              </a:ext>
            </a:extLst>
          </p:cNvPr>
          <p:cNvSpPr txBox="1"/>
          <p:nvPr/>
        </p:nvSpPr>
        <p:spPr>
          <a:xfrm>
            <a:off x="742208" y="1288473"/>
            <a:ext cx="745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Transfer using SQOOP.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2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C0711-5A94-5BB5-DC51-85D3ED0AF92A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Steps Ahead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952FB-E1B0-8614-477B-78777BBED538}"/>
              </a:ext>
            </a:extLst>
          </p:cNvPr>
          <p:cNvSpPr txBox="1"/>
          <p:nvPr/>
        </p:nvSpPr>
        <p:spPr>
          <a:xfrm>
            <a:off x="1104405" y="1407226"/>
            <a:ext cx="9983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7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119361-01E9-C59C-3857-184A66E436F0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19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73B50-CFED-97C6-1720-C51FED9DBFB6}"/>
              </a:ext>
            </a:extLst>
          </p:cNvPr>
          <p:cNvSpPr/>
          <p:nvPr/>
        </p:nvSpPr>
        <p:spPr>
          <a:xfrm>
            <a:off x="1567542" y="106877"/>
            <a:ext cx="88055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F778D-947D-1E4A-A7F8-3F3D80F63A8F}"/>
              </a:ext>
            </a:extLst>
          </p:cNvPr>
          <p:cNvSpPr txBox="1"/>
          <p:nvPr/>
        </p:nvSpPr>
        <p:spPr>
          <a:xfrm>
            <a:off x="338447" y="2113807"/>
            <a:ext cx="120000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Exploratory Data Analysis of provided Data 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the data set to come up with meaningful insights.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Machine Learning to come up with the various reasons for the employees leaving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5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17E22-EA28-1522-7FE1-E9728A87F3B7}"/>
              </a:ext>
            </a:extLst>
          </p:cNvPr>
          <p:cNvSpPr/>
          <p:nvPr/>
        </p:nvSpPr>
        <p:spPr>
          <a:xfrm>
            <a:off x="1567542" y="106877"/>
            <a:ext cx="8805554" cy="10618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E2C63-8B90-7E60-0098-BC2623FC8A74}"/>
              </a:ext>
            </a:extLst>
          </p:cNvPr>
          <p:cNvSpPr txBox="1"/>
          <p:nvPr/>
        </p:nvSpPr>
        <p:spPr>
          <a:xfrm>
            <a:off x="48126" y="88830"/>
            <a:ext cx="48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B3DC5-B608-805C-5340-07230C61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5024"/>
              </p:ext>
            </p:extLst>
          </p:nvPr>
        </p:nvGraphicFramePr>
        <p:xfrm>
          <a:off x="1239253" y="1054316"/>
          <a:ext cx="8992938" cy="570743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96469">
                  <a:extLst>
                    <a:ext uri="{9D8B030D-6E8A-4147-A177-3AD203B41FA5}">
                      <a16:colId xmlns:a16="http://schemas.microsoft.com/office/drawing/2014/main" val="3699105348"/>
                    </a:ext>
                  </a:extLst>
                </a:gridCol>
                <a:gridCol w="4496469">
                  <a:extLst>
                    <a:ext uri="{9D8B030D-6E8A-4147-A177-3AD203B41FA5}">
                      <a16:colId xmlns:a16="http://schemas.microsoft.com/office/drawing/2014/main" val="3757794071"/>
                    </a:ext>
                  </a:extLst>
                </a:gridCol>
              </a:tblGrid>
              <a:tr h="88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MySQL (to create database) 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8919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Linux Commands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90060"/>
                  </a:ext>
                </a:extLst>
              </a:tr>
              <a:tr h="84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Sqoop (Transfer data from MySQL Server to HDFS/Hive)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4653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HDFS (to store the data)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44782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Hive (to create database)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2420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Impala (to perform the EDA)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588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 err="1">
                          <a:solidFill>
                            <a:srgbClr val="000000"/>
                          </a:solidFill>
                        </a:rPr>
                        <a:t>SparkSQL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 (to perform the EDA)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31814"/>
                  </a:ext>
                </a:extLst>
              </a:tr>
              <a:tr h="581192">
                <a:tc>
                  <a:txBody>
                    <a:bodyPr/>
                    <a:lstStyle/>
                    <a:p>
                      <a:r>
                        <a:rPr lang="en-IN" sz="1400" b="0" u="none" strike="noStrike" baseline="0" dirty="0" err="1">
                          <a:solidFill>
                            <a:srgbClr val="000000"/>
                          </a:solidFill>
                        </a:rPr>
                        <a:t>SparkML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 (to perform model building)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949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A081FB-2C6E-FB02-827A-EC758ADE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1140587"/>
            <a:ext cx="767399" cy="76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013AD-7632-DA62-1C31-6E8638A1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92" y="1959761"/>
            <a:ext cx="1061286" cy="586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D3FBD-C20E-CD17-CC5A-E48F44E0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2648432"/>
            <a:ext cx="1808118" cy="767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1F480-8BD1-BF2D-04A0-5D89B854A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7377194" y="3481624"/>
            <a:ext cx="1916414" cy="59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BFA6AE-EB5F-704B-E5F0-B53501026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4178443"/>
            <a:ext cx="1803234" cy="642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AAC548-EF99-DD7F-9F84-10D86663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4820959"/>
            <a:ext cx="701842" cy="642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B6A67-B95E-9577-4BCD-CD671B3005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376592" y="5483692"/>
            <a:ext cx="1917016" cy="6704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990F85-CC42-8C31-BAE3-1AF5714F7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7375853" y="6187612"/>
            <a:ext cx="1708485" cy="5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181D0-E444-9323-3E89-90E3A93E0CA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7BC64-F503-6C6E-029A-B6CF7775F827}"/>
              </a:ext>
            </a:extLst>
          </p:cNvPr>
          <p:cNvSpPr txBox="1"/>
          <p:nvPr/>
        </p:nvSpPr>
        <p:spPr>
          <a:xfrm>
            <a:off x="807522" y="1288473"/>
            <a:ext cx="45482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Various CSV data files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Titles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17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AAA26-33CC-0B94-ACB7-A3FC7AEBA311}"/>
              </a:ext>
            </a:extLst>
          </p:cNvPr>
          <p:cNvSpPr/>
          <p:nvPr/>
        </p:nvSpPr>
        <p:spPr>
          <a:xfrm>
            <a:off x="1567542" y="106877"/>
            <a:ext cx="88055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918C-3015-6F9A-A74A-B2C314A8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69718"/>
            <a:ext cx="9715500" cy="56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8BCD4-3E5A-4798-232B-AE274B741EB7}"/>
              </a:ext>
            </a:extLst>
          </p:cNvPr>
          <p:cNvSpPr/>
          <p:nvPr/>
        </p:nvSpPr>
        <p:spPr>
          <a:xfrm>
            <a:off x="1567542" y="106877"/>
            <a:ext cx="88055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Pipeline Architecture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18BCA-010C-0609-0118-9191854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9957" r="27850" b="34805"/>
          <a:stretch/>
        </p:blipFill>
        <p:spPr>
          <a:xfrm>
            <a:off x="682588" y="1252847"/>
            <a:ext cx="10940932" cy="4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5FBF6-2927-0E80-D6BC-3375A85F8FEC}"/>
              </a:ext>
            </a:extLst>
          </p:cNvPr>
          <p:cNvSpPr/>
          <p:nvPr/>
        </p:nvSpPr>
        <p:spPr>
          <a:xfrm>
            <a:off x="1567542" y="106877"/>
            <a:ext cx="88055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68F460-A11C-F2B6-C651-37DFAB40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2149434"/>
            <a:ext cx="67341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C70E9-5045-6D6D-9C9A-B66CDD1CA988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Salary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7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9048A830-4063-6C47-47CF-5DFCFA5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1" y="2048494"/>
            <a:ext cx="66960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24FD5-98DB-99DA-4273-D59414CB7C6C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Salary Title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1F3575-FF0B-68CF-765C-2BEF28E2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80828"/>
              </p:ext>
            </p:extLst>
          </p:nvPr>
        </p:nvGraphicFramePr>
        <p:xfrm>
          <a:off x="2571007" y="2057400"/>
          <a:ext cx="6733309" cy="389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45BDB6-9BFF-2837-09F1-E4D9E7FE91D6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Title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18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249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nikunj tomar</dc:creator>
  <cp:lastModifiedBy>nikunj tomar</cp:lastModifiedBy>
  <cp:revision>4</cp:revision>
  <dcterms:created xsi:type="dcterms:W3CDTF">2022-05-19T06:38:37Z</dcterms:created>
  <dcterms:modified xsi:type="dcterms:W3CDTF">2022-05-19T16:12:38Z</dcterms:modified>
</cp:coreProperties>
</file>