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77" r:id="rId4"/>
    <p:sldId id="280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58" r:id="rId13"/>
    <p:sldId id="276" r:id="rId14"/>
    <p:sldId id="285" r:id="rId15"/>
    <p:sldId id="286" r:id="rId16"/>
    <p:sldId id="266" r:id="rId17"/>
    <p:sldId id="267" r:id="rId18"/>
    <p:sldId id="268" r:id="rId19"/>
    <p:sldId id="278" r:id="rId20"/>
    <p:sldId id="269" r:id="rId21"/>
    <p:sldId id="270" r:id="rId22"/>
    <p:sldId id="281" r:id="rId23"/>
    <p:sldId id="271" r:id="rId24"/>
    <p:sldId id="272" r:id="rId25"/>
    <p:sldId id="282" r:id="rId26"/>
    <p:sldId id="283" r:id="rId27"/>
    <p:sldId id="284" r:id="rId28"/>
    <p:sldId id="279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242" autoAdjust="0"/>
  </p:normalViewPr>
  <p:slideViewPr>
    <p:cSldViewPr snapToGrid="0">
      <p:cViewPr varScale="1">
        <p:scale>
          <a:sx n="112" d="100"/>
          <a:sy n="11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DE32C-4D36-4266-AC73-05613B962B0D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7C783-2655-4F61-943B-608A16EB1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Login example. Login in pitt/</a:t>
            </a:r>
            <a:r>
              <a:rPr lang="en-US" dirty="0" err="1"/>
              <a:t>facebook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D7C783-2655-4F61-943B-608A16EB13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7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4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3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7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85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3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0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4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56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733E30-8015-4A28-8047-3F9EFA2F9AFD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3F8BF83-B211-4DEB-BEAB-8A6305416F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4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famy123/INFSCI2710-la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php/default.asp" TargetMode="External"/><Relationship Id="rId2" Type="http://schemas.openxmlformats.org/officeDocument/2006/relationships/hyperlink" Target="https://www.digitalocean.com/community/tutorials/a-basic-mysql-tutori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MAMP/" TargetMode="External"/><Relationship Id="rId2" Type="http://schemas.openxmlformats.org/officeDocument/2006/relationships/hyperlink" Target="http://localhost:8888/MAMP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localhost/phpMyAdmin/?lang=en" TargetMode="External"/><Relationship Id="rId4" Type="http://schemas.openxmlformats.org/officeDocument/2006/relationships/hyperlink" Target="http://localhost:8888/phpMyAdmin/?lang=e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tt.edu/~vizclass/classes/infsci2710/" TargetMode="External"/><Relationship Id="rId2" Type="http://schemas.openxmlformats.org/officeDocument/2006/relationships/hyperlink" Target="https://github.com/yfamy123/INFSCI2710-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class </a:t>
            </a:r>
            <a:r>
              <a:rPr lang="en-US" altLang="zh-CN" sz="5400" dirty="0"/>
              <a:t>- </a:t>
            </a:r>
            <a:r>
              <a:rPr lang="en-US" sz="5400" dirty="0"/>
              <a:t>INFSCI 2710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Fan</a:t>
            </a:r>
            <a:r>
              <a:rPr lang="zh-CN" altLang="en-US" dirty="0"/>
              <a:t> </a:t>
            </a:r>
            <a:r>
              <a:rPr lang="en-US" altLang="zh-CN" dirty="0"/>
              <a:t>Yang</a:t>
            </a:r>
          </a:p>
          <a:p>
            <a:r>
              <a:rPr lang="en-US" dirty="0">
                <a:hlinkClick r:id="rId2"/>
              </a:rPr>
              <a:t>https://github.com/yfamy123/INFSCI2710-lab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“a popular general-purpose scripting language that is especially suited to web development.”</a:t>
            </a:r>
          </a:p>
          <a:p>
            <a:r>
              <a:rPr lang="en-US" sz="2800" dirty="0"/>
              <a:t>Install PHP runtime environment, so Apache understands.</a:t>
            </a:r>
          </a:p>
          <a:p>
            <a:r>
              <a:rPr lang="en-US" sz="2800" u="sng" dirty="0"/>
              <a:t>PHP can generate 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497" y="504556"/>
            <a:ext cx="1890411" cy="101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MySQL workbench / </a:t>
            </a:r>
            <a:r>
              <a:rPr lang="en-US" sz="4000" dirty="0" err="1"/>
              <a:t>phpMyAdmin</a:t>
            </a:r>
            <a:endParaRPr lang="en-US" sz="4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8061065" cy="4337352"/>
          </a:xfrm>
        </p:spPr>
        <p:txBody>
          <a:bodyPr>
            <a:normAutofit/>
          </a:bodyPr>
          <a:lstStyle/>
          <a:p>
            <a:r>
              <a:rPr lang="en-US" sz="2800" dirty="0"/>
              <a:t>GUI to work with MySQL [demo]</a:t>
            </a:r>
          </a:p>
          <a:p>
            <a:pPr lvl="1"/>
            <a:r>
              <a:rPr lang="en-US" sz="2400" dirty="0"/>
              <a:t>Login (be very careful when change the password!!)</a:t>
            </a:r>
          </a:p>
          <a:p>
            <a:pPr lvl="1"/>
            <a:r>
              <a:rPr lang="en-US" sz="2400" dirty="0"/>
              <a:t>Create databases</a:t>
            </a:r>
          </a:p>
          <a:p>
            <a:pPr lvl="1"/>
            <a:r>
              <a:rPr lang="en-US" sz="2400" dirty="0"/>
              <a:t>Create a table</a:t>
            </a:r>
          </a:p>
          <a:p>
            <a:pPr lvl="1"/>
            <a:r>
              <a:rPr lang="en-US" sz="2400" dirty="0"/>
              <a:t>Insert some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Update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Delete data</a:t>
            </a: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Drop the table</a:t>
            </a:r>
          </a:p>
          <a:p>
            <a:pPr marL="201168" lvl="1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Default username: root</a:t>
            </a:r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Default password: no password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235" y="2666278"/>
            <a:ext cx="2055223" cy="22812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7" y="2696680"/>
            <a:ext cx="2220494" cy="222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MySQL command line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2"/>
              </a:rPr>
              <a:t>https://www.digitalocean.com/community/tutorials/a-basic-mysql-tutorial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/>
              <a:t>PHP tutorial: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sz="2800" dirty="0">
                <a:hlinkClick r:id="rId3"/>
              </a:rPr>
              <a:t>http://www.w3schools.com/php/default.asp</a:t>
            </a:r>
            <a:endParaRPr lang="en-US" sz="2800" dirty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695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web pages</a:t>
            </a:r>
            <a:br>
              <a:rPr lang="en-US" dirty="0"/>
            </a:b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5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0007A4-CA0F-2148-B5F0-33C9BA23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SQL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15C2D-3617-EC48-9B8D-F537603ACF5D}"/>
              </a:ext>
            </a:extLst>
          </p:cNvPr>
          <p:cNvSpPr txBox="1"/>
          <p:nvPr/>
        </p:nvSpPr>
        <p:spPr>
          <a:xfrm>
            <a:off x="948690" y="2114550"/>
            <a:ext cx="74180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MAMP/WAMP/LAMP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WebStart</a:t>
            </a:r>
            <a:r>
              <a:rPr lang="en-US" dirty="0"/>
              <a:t> Page (choose the link based on your port setting)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http://localhost:8888/MAMP/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http://localhost/MAMP/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PhpMyAdmin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http://localhost:8888/phpMyAdmin/?lang=en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http://localhost/phpMyAdmin/?lang=en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Login with username: </a:t>
            </a:r>
            <a:r>
              <a:rPr lang="en-US" b="1" i="1" dirty="0">
                <a:solidFill>
                  <a:srgbClr val="FF0000"/>
                </a:solidFill>
              </a:rPr>
              <a:t>root, no password needed</a:t>
            </a:r>
          </a:p>
        </p:txBody>
      </p:sp>
    </p:spTree>
    <p:extLst>
      <p:ext uri="{BB962C8B-B14F-4D97-AF65-F5344CB8AC3E}">
        <p14:creationId xmlns:p14="http://schemas.microsoft.com/office/powerpoint/2010/main" val="1065594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DB97DD-CB77-B44F-8BE6-C871A56A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81" y="571500"/>
            <a:ext cx="3753591" cy="26462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5A40A-5B6F-5341-8638-0E07B161763D}"/>
              </a:ext>
            </a:extLst>
          </p:cNvPr>
          <p:cNvSpPr/>
          <p:nvPr/>
        </p:nvSpPr>
        <p:spPr>
          <a:xfrm>
            <a:off x="-125730" y="109835"/>
            <a:ext cx="284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Create databases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A6E09FD-E0A5-5640-ADC7-6582BD0A97A7}"/>
              </a:ext>
            </a:extLst>
          </p:cNvPr>
          <p:cNvGrpSpPr/>
          <p:nvPr/>
        </p:nvGrpSpPr>
        <p:grpSpPr>
          <a:xfrm>
            <a:off x="-125730" y="4112110"/>
            <a:ext cx="4538703" cy="1270660"/>
            <a:chOff x="-125730" y="4112110"/>
            <a:chExt cx="4538703" cy="12706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C33A89-0794-404A-B097-91F6673DA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4639982"/>
              <a:ext cx="4070073" cy="74278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2F7B20-F4DB-2C42-AEB2-77F86B0B20B0}"/>
                </a:ext>
              </a:extLst>
            </p:cNvPr>
            <p:cNvSpPr/>
            <p:nvPr/>
          </p:nvSpPr>
          <p:spPr>
            <a:xfrm>
              <a:off x="-125730" y="4112110"/>
              <a:ext cx="284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/>
                <a:t>Create tables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9380BA2-1A1C-E74D-BA77-7B21659E6F09}"/>
              </a:ext>
            </a:extLst>
          </p:cNvPr>
          <p:cNvGrpSpPr/>
          <p:nvPr/>
        </p:nvGrpSpPr>
        <p:grpSpPr>
          <a:xfrm>
            <a:off x="4184372" y="1648369"/>
            <a:ext cx="4616728" cy="2925406"/>
            <a:chOff x="4184372" y="1648369"/>
            <a:chExt cx="4616728" cy="292540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CA0127-7F00-AB49-AD74-6202F694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1027" y="2192784"/>
              <a:ext cx="4070073" cy="238099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2FFE08-6331-4A45-A0C0-4045274436B4}"/>
                </a:ext>
              </a:extLst>
            </p:cNvPr>
            <p:cNvSpPr/>
            <p:nvPr/>
          </p:nvSpPr>
          <p:spPr>
            <a:xfrm>
              <a:off x="4184372" y="1648369"/>
              <a:ext cx="28460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/>
              <a:r>
                <a:rPr lang="en-US" sz="2400" dirty="0"/>
                <a:t>Insert data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614566C-9AE3-5642-9FC0-2B6D500A9EFA}"/>
              </a:ext>
            </a:extLst>
          </p:cNvPr>
          <p:cNvSpPr/>
          <p:nvPr/>
        </p:nvSpPr>
        <p:spPr>
          <a:xfrm>
            <a:off x="4309110" y="501137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Delete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Drop the table</a:t>
            </a:r>
          </a:p>
        </p:txBody>
      </p:sp>
    </p:spTree>
    <p:extLst>
      <p:ext uri="{BB962C8B-B14F-4D97-AF65-F5344CB8AC3E}">
        <p14:creationId xmlns:p14="http://schemas.microsoft.com/office/powerpoint/2010/main" val="19897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1 - Static web page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 to Apache Document Root, the place where you installed WAMP/MAMP/LAMP</a:t>
            </a:r>
          </a:p>
          <a:p>
            <a:pPr lvl="1"/>
            <a:r>
              <a:rPr lang="en-US" sz="2400" dirty="0"/>
              <a:t>On Windows go to </a:t>
            </a:r>
            <a:r>
              <a:rPr lang="en-US" sz="2400" dirty="0" err="1"/>
              <a:t>wamp</a:t>
            </a:r>
            <a:r>
              <a:rPr lang="en-US" sz="2400" dirty="0"/>
              <a:t>/www</a:t>
            </a:r>
          </a:p>
          <a:p>
            <a:pPr lvl="1"/>
            <a:r>
              <a:rPr lang="en-US" sz="2400" dirty="0"/>
              <a:t>On Mac go to </a:t>
            </a:r>
            <a:r>
              <a:rPr lang="en-US" sz="2400" dirty="0" err="1"/>
              <a:t>mamp</a:t>
            </a:r>
            <a:r>
              <a:rPr lang="en-US" sz="2400" dirty="0"/>
              <a:t>/</a:t>
            </a:r>
            <a:r>
              <a:rPr lang="en-US" sz="2400" dirty="0" err="1"/>
              <a:t>htdocs</a:t>
            </a:r>
            <a:endParaRPr lang="en-US" sz="2400" dirty="0"/>
          </a:p>
          <a:p>
            <a:pPr lvl="1"/>
            <a:r>
              <a:rPr lang="en-US" sz="2400" dirty="0"/>
              <a:t>On Ubuntu, it is usually /</a:t>
            </a:r>
            <a:r>
              <a:rPr lang="en-US" sz="2400" dirty="0" err="1"/>
              <a:t>var</a:t>
            </a:r>
            <a:r>
              <a:rPr lang="en-US" sz="2400" dirty="0"/>
              <a:t>/www[/html]</a:t>
            </a:r>
          </a:p>
          <a:p>
            <a:r>
              <a:rPr lang="en-US" sz="2800" dirty="0"/>
              <a:t>Create a new text file and name it: test1.html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965" y="4425263"/>
            <a:ext cx="4572001" cy="24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050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1 - Static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your favorite web browser and 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localhost/test1.html</a:t>
            </a:r>
          </a:p>
          <a:p>
            <a:pPr lvl="1"/>
            <a:r>
              <a:rPr lang="en-US" sz="2400" dirty="0"/>
              <a:t>By default port 80 is used, but if you apache is configured to listen to a different port, then add appropriate port number as well, e.g. </a:t>
            </a:r>
            <a:r>
              <a:rPr lang="en-US" sz="2400" b="1" u="sng" dirty="0"/>
              <a:t>localhost:8888/test1.html</a:t>
            </a:r>
          </a:p>
          <a:p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427" y="4130027"/>
            <a:ext cx="3640863" cy="216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6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Making sure PHP is installed and working fine</a:t>
            </a:r>
          </a:p>
          <a:p>
            <a:r>
              <a:rPr lang="en-US" sz="2800" dirty="0"/>
              <a:t>Create a file in the Apache Document Root and name it: test2.php</a:t>
            </a:r>
          </a:p>
          <a:p>
            <a:r>
              <a:rPr lang="en-US" sz="2800" dirty="0"/>
              <a:t>New content: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Navigate to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localhost/test2.php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57" y="3285172"/>
            <a:ext cx="3181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602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19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82" y="1823638"/>
            <a:ext cx="7793355" cy="44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9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737361"/>
            <a:ext cx="7543801" cy="4467980"/>
          </a:xfrm>
        </p:spPr>
        <p:txBody>
          <a:bodyPr>
            <a:noAutofit/>
          </a:bodyPr>
          <a:lstStyle/>
          <a:p>
            <a:r>
              <a:rPr lang="en-US" sz="2400" b="1" dirty="0"/>
              <a:t>Three software products</a:t>
            </a:r>
          </a:p>
          <a:p>
            <a:pPr lvl="1"/>
            <a:r>
              <a:rPr lang="en-US" sz="2400" dirty="0"/>
              <a:t>Why do we need 3 different software products?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Create Web page</a:t>
            </a:r>
          </a:p>
          <a:p>
            <a:pPr lvl="1"/>
            <a:r>
              <a:rPr lang="en-US" sz="2400" dirty="0"/>
              <a:t>MySQL workbench / phpMyAdmin</a:t>
            </a:r>
          </a:p>
          <a:p>
            <a:pPr lvl="1"/>
            <a:r>
              <a:rPr lang="en-US" sz="2400" dirty="0"/>
              <a:t>Static web page</a:t>
            </a:r>
          </a:p>
          <a:p>
            <a:pPr lvl="1"/>
            <a:r>
              <a:rPr lang="en-US" sz="2400" dirty="0"/>
              <a:t>Dynamic web page</a:t>
            </a:r>
          </a:p>
          <a:p>
            <a:r>
              <a:rPr lang="en-US" sz="2400" b="1" dirty="0"/>
              <a:t>Class exercise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0968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3 - Dynamic web page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Let’s create a MySQL user [demo]</a:t>
            </a:r>
          </a:p>
          <a:p>
            <a:r>
              <a:rPr lang="en-US" sz="2800" dirty="0" err="1"/>
              <a:t>phpMyAdmin</a:t>
            </a:r>
            <a:r>
              <a:rPr lang="en-US" sz="2800" dirty="0"/>
              <a:t>=&gt;Privileges=&gt;Add user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8" y="2891246"/>
            <a:ext cx="7417613" cy="38465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1F4FAF-A59E-A245-A62E-621434DB15D4}"/>
              </a:ext>
            </a:extLst>
          </p:cNvPr>
          <p:cNvSpPr txBox="1"/>
          <p:nvPr/>
        </p:nvSpPr>
        <p:spPr>
          <a:xfrm>
            <a:off x="3348990" y="6046470"/>
            <a:ext cx="136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privileges</a:t>
            </a:r>
          </a:p>
        </p:txBody>
      </p:sp>
    </p:spTree>
    <p:extLst>
      <p:ext uri="{BB962C8B-B14F-4D97-AF65-F5344CB8AC3E}">
        <p14:creationId xmlns:p14="http://schemas.microsoft.com/office/powerpoint/2010/main" val="29472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3 - Dynamic web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3"/>
            <a:ext cx="4045131" cy="4258975"/>
          </a:xfrm>
        </p:spPr>
        <p:txBody>
          <a:bodyPr>
            <a:noAutofit/>
          </a:bodyPr>
          <a:lstStyle/>
          <a:p>
            <a:r>
              <a:rPr lang="en-US" sz="2800" dirty="0"/>
              <a:t>Dynamic page to list all databases on the web page.</a:t>
            </a:r>
          </a:p>
          <a:p>
            <a:r>
              <a:rPr lang="en-US" sz="2800" dirty="0"/>
              <a:t>Create file ‘test3.php’ in Apache Document Root and use the code in test3.php.</a:t>
            </a:r>
          </a:p>
          <a:p>
            <a:r>
              <a:rPr lang="en-US" sz="2800" dirty="0"/>
              <a:t>Then visit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localhost/test3.php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52" y="1708398"/>
            <a:ext cx="40100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0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994" y="406100"/>
            <a:ext cx="2400300" cy="2286000"/>
          </a:xfrm>
        </p:spPr>
        <p:txBody>
          <a:bodyPr/>
          <a:lstStyle/>
          <a:p>
            <a:r>
              <a:rPr lang="en-US" dirty="0"/>
              <a:t>Test3.php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06" y="0"/>
            <a:ext cx="7138994" cy="6858000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4177553" y="1622612"/>
            <a:ext cx="1748118" cy="806823"/>
          </a:xfrm>
          <a:prstGeom prst="round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77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(4.a)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60" y="1845734"/>
            <a:ext cx="7798526" cy="1777032"/>
          </a:xfrm>
        </p:spPr>
        <p:txBody>
          <a:bodyPr>
            <a:normAutofit/>
          </a:bodyPr>
          <a:lstStyle/>
          <a:p>
            <a:r>
              <a:rPr lang="en-US" sz="2800" dirty="0"/>
              <a:t>More “dynamic” page with input parameters</a:t>
            </a:r>
          </a:p>
          <a:p>
            <a:r>
              <a:rPr lang="en-US" sz="2800" dirty="0"/>
              <a:t>Create a file “test4a.html’ in Apache Document.</a:t>
            </a:r>
          </a:p>
          <a:p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088101"/>
            <a:ext cx="9144001" cy="128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55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4 - Dynamic web page (4.b)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2959" y="1845734"/>
            <a:ext cx="7746275" cy="4023360"/>
          </a:xfrm>
        </p:spPr>
        <p:txBody>
          <a:bodyPr>
            <a:normAutofit/>
          </a:bodyPr>
          <a:lstStyle/>
          <a:p>
            <a:r>
              <a:rPr lang="en-US" sz="2800" dirty="0"/>
              <a:t>Create a file “test4b.php” in Apache Document Root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62" y="2452881"/>
            <a:ext cx="5886995" cy="4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940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Test4a.html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619" y="1497487"/>
            <a:ext cx="6352381" cy="3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23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0" y="640080"/>
            <a:ext cx="2400300" cy="2286000"/>
          </a:xfrm>
        </p:spPr>
        <p:txBody>
          <a:bodyPr>
            <a:normAutofit/>
          </a:bodyPr>
          <a:lstStyle/>
          <a:p>
            <a:r>
              <a:rPr lang="en-US" sz="2800" dirty="0"/>
              <a:t>Test4b.php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476" y="343318"/>
            <a:ext cx="7409524" cy="6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89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Test4b.php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083" y="343053"/>
            <a:ext cx="6226917" cy="6299794"/>
          </a:xfrm>
          <a:prstGeom prst="rect">
            <a:avLst/>
          </a:prstGeom>
        </p:spPr>
      </p:pic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8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18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3544221" cy="4023360"/>
          </a:xfrm>
        </p:spPr>
        <p:txBody>
          <a:bodyPr>
            <a:noAutofit/>
          </a:bodyPr>
          <a:lstStyle/>
          <a:p>
            <a:r>
              <a:rPr lang="en-US" sz="1800" dirty="0"/>
              <a:t>Create a new database, call it “</a:t>
            </a:r>
            <a:r>
              <a:rPr lang="en-US" sz="1800" dirty="0" err="1">
                <a:solidFill>
                  <a:srgbClr val="FF0000"/>
                </a:solidFill>
              </a:rPr>
              <a:t>lab_university</a:t>
            </a:r>
            <a:r>
              <a:rPr lang="en-US" sz="1800" dirty="0"/>
              <a:t>” and import the </a:t>
            </a:r>
            <a:r>
              <a:rPr lang="en-US" sz="1800" dirty="0">
                <a:solidFill>
                  <a:srgbClr val="FF0000"/>
                </a:solidFill>
              </a:rPr>
              <a:t>’</a:t>
            </a:r>
            <a:r>
              <a:rPr lang="en-US" sz="1800" dirty="0" err="1">
                <a:solidFill>
                  <a:srgbClr val="FF0000"/>
                </a:solidFill>
              </a:rPr>
              <a:t>creatDB.sql</a:t>
            </a:r>
            <a:r>
              <a:rPr lang="en-US" sz="1800" dirty="0"/>
              <a:t>’ file that you can find on the class web page</a:t>
            </a:r>
          </a:p>
          <a:p>
            <a:r>
              <a:rPr lang="en-US" sz="1800" dirty="0"/>
              <a:t>Two ways to import tables: </a:t>
            </a:r>
          </a:p>
          <a:p>
            <a:pPr lvl="1"/>
            <a:r>
              <a:rPr lang="en-US" dirty="0"/>
              <a:t>Open file and copy past the content (if the file is small) </a:t>
            </a:r>
          </a:p>
          <a:p>
            <a:pPr lvl="1"/>
            <a:r>
              <a:rPr lang="en-US" dirty="0"/>
              <a:t>Use Import functionality (MySQL workbench and </a:t>
            </a:r>
            <a:r>
              <a:rPr lang="en-US" dirty="0" err="1"/>
              <a:t>phpmyadmin</a:t>
            </a:r>
            <a:r>
              <a:rPr lang="en-US" dirty="0"/>
              <a:t> both have it)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en-US" dirty="0"/>
              <a:t>Insert data from ‘</a:t>
            </a:r>
            <a:r>
              <a:rPr lang="en-US" dirty="0" err="1">
                <a:solidFill>
                  <a:srgbClr val="FF0000"/>
                </a:solidFill>
              </a:rPr>
              <a:t>insertData.sql</a:t>
            </a:r>
            <a:r>
              <a:rPr lang="en-US" dirty="0"/>
              <a:t>’ file that you can find on the class web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31C7F8-BC75-194F-A8B2-E756AA180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180" y="1011982"/>
            <a:ext cx="4592559" cy="50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0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Install the software:</a:t>
            </a:r>
          </a:p>
          <a:p>
            <a:pPr lvl="1"/>
            <a:r>
              <a:rPr lang="en-US" sz="2400" dirty="0"/>
              <a:t>WAMP for windows</a:t>
            </a:r>
          </a:p>
          <a:p>
            <a:pPr lvl="1"/>
            <a:r>
              <a:rPr lang="en-US" sz="2400" dirty="0"/>
              <a:t>MAMP for Mac</a:t>
            </a:r>
          </a:p>
          <a:p>
            <a:pPr lvl="1"/>
            <a:r>
              <a:rPr lang="en-US" sz="2400" dirty="0"/>
              <a:t>LAMP for </a:t>
            </a:r>
            <a:r>
              <a:rPr lang="en-US" sz="2400" dirty="0" err="1"/>
              <a:t>linux</a:t>
            </a:r>
            <a:r>
              <a:rPr lang="en-US" sz="2400" dirty="0"/>
              <a:t>.</a:t>
            </a:r>
          </a:p>
          <a:p>
            <a:r>
              <a:rPr lang="en-US" sz="2400" dirty="0"/>
              <a:t>Download the lab materials from</a:t>
            </a:r>
            <a:r>
              <a:rPr lang="zh-CN" altLang="en-US" sz="2400" dirty="0"/>
              <a:t> </a:t>
            </a:r>
            <a:r>
              <a:rPr lang="en-US" sz="2400" dirty="0"/>
              <a:t>GitHub</a:t>
            </a:r>
            <a:r>
              <a:rPr lang="zh-CN" altLang="en-US" sz="2400" dirty="0"/>
              <a:t> </a:t>
            </a:r>
            <a:r>
              <a:rPr lang="en-US" altLang="zh-CN" sz="2400" dirty="0"/>
              <a:t>link</a:t>
            </a:r>
            <a:r>
              <a:rPr lang="en-US" sz="2400" dirty="0"/>
              <a:t>, or class webpage.</a:t>
            </a:r>
          </a:p>
          <a:p>
            <a:r>
              <a:rPr lang="en-US" sz="2400" dirty="0">
                <a:hlinkClick r:id="rId2"/>
              </a:rPr>
              <a:t>https://github.com/yfamy123/INFSCI2710-lab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http://www.pitt.edu/~vizclass/classes/infsci2710/</a:t>
            </a:r>
            <a:endParaRPr lang="en-US" sz="2400" dirty="0"/>
          </a:p>
          <a:p>
            <a:r>
              <a:rPr lang="en-US" sz="2400" dirty="0"/>
              <a:t>If fail to install the software or forget to take the laptop, find a partner and sit together.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410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programming ?</a:t>
            </a:r>
          </a:p>
          <a:p>
            <a:pPr marL="0" indent="0">
              <a:buNone/>
            </a:pPr>
            <a:r>
              <a:rPr lang="en-US" dirty="0"/>
              <a:t>PHP/JSP/ASP experience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Three software products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6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When you login in to Facebook…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94331" y="594359"/>
            <a:ext cx="5417975" cy="6117242"/>
            <a:chOff x="2486206" y="1729766"/>
            <a:chExt cx="4217307" cy="4660738"/>
          </a:xfrm>
        </p:grpSpPr>
        <p:sp>
          <p:nvSpPr>
            <p:cNvPr id="6" name="TextBox 5"/>
            <p:cNvSpPr txBox="1"/>
            <p:nvPr/>
          </p:nvSpPr>
          <p:spPr>
            <a:xfrm>
              <a:off x="3223137" y="6082727"/>
              <a:ext cx="348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http://www.simcrest.com/blog/BlogEntry/35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6206" y="1729766"/>
              <a:ext cx="4217307" cy="4332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705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518" y="594358"/>
            <a:ext cx="5683601" cy="58393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8"/>
            <a:ext cx="2633382" cy="3054277"/>
          </a:xfrm>
        </p:spPr>
        <p:txBody>
          <a:bodyPr>
            <a:noAutofit/>
          </a:bodyPr>
          <a:lstStyle/>
          <a:p>
            <a:r>
              <a:rPr lang="en-US" sz="4400" dirty="0"/>
              <a:t>Why do we need 3 different software products?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505" y="5547569"/>
            <a:ext cx="734675" cy="4969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80" y="2873256"/>
            <a:ext cx="762497" cy="52421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80" y="4672410"/>
            <a:ext cx="905904" cy="48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08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MySQL?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“The world's most popular </a:t>
            </a:r>
            <a:r>
              <a:rPr lang="en-US" sz="2800" u="sng" dirty="0"/>
              <a:t>open source database</a:t>
            </a:r>
            <a:r>
              <a:rPr lang="en-US" sz="2800" dirty="0"/>
              <a:t>”</a:t>
            </a:r>
          </a:p>
          <a:p>
            <a:r>
              <a:rPr lang="en-US" sz="2800" dirty="0"/>
              <a:t>Popular GUI: </a:t>
            </a:r>
          </a:p>
          <a:p>
            <a:pPr lvl="1"/>
            <a:r>
              <a:rPr lang="en-US" sz="2400" dirty="0" err="1"/>
              <a:t>phpmyadmin</a:t>
            </a:r>
            <a:r>
              <a:rPr lang="en-US" sz="2400" dirty="0"/>
              <a:t> (www.phpmyadmin.net);</a:t>
            </a:r>
          </a:p>
          <a:p>
            <a:pPr lvl="1"/>
            <a:r>
              <a:rPr lang="en-US" sz="2400" dirty="0"/>
              <a:t>MySQL Workbench (www.mysql.com/products/workbench)</a:t>
            </a:r>
          </a:p>
          <a:p>
            <a:r>
              <a:rPr lang="en-US" sz="2800" dirty="0"/>
              <a:t>Other popular RDBMS: Oracle, MS SQL Server, PostgreSQL, SQLite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6" y="408144"/>
            <a:ext cx="1785257" cy="12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44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Apache?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9/27/15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4BB3B-7A3C-3E4C-B0E2-543257794554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”A robust, commercial-grade, </a:t>
            </a:r>
            <a:r>
              <a:rPr lang="en-US" sz="2800" dirty="0" err="1"/>
              <a:t>featureful</a:t>
            </a:r>
            <a:r>
              <a:rPr lang="en-US" sz="2800" dirty="0"/>
              <a:t>, and freely-available source code implementation of </a:t>
            </a:r>
            <a:r>
              <a:rPr lang="en-US" sz="2800" u="sng" dirty="0"/>
              <a:t>an HTTP (Web) server</a:t>
            </a:r>
            <a:r>
              <a:rPr lang="en-US" sz="2800" dirty="0"/>
              <a:t>”</a:t>
            </a:r>
          </a:p>
          <a:p>
            <a:r>
              <a:rPr lang="en-US" sz="2800" dirty="0"/>
              <a:t>Other popular web servers: </a:t>
            </a:r>
            <a:r>
              <a:rPr lang="en-US" sz="2800" dirty="0" err="1"/>
              <a:t>nginx</a:t>
            </a:r>
            <a:r>
              <a:rPr lang="en-US" sz="2800" dirty="0"/>
              <a:t>, Microsoft IIS,…</a:t>
            </a:r>
          </a:p>
          <a:p>
            <a:pPr lvl="1"/>
            <a:r>
              <a:rPr lang="en-US" sz="2400" dirty="0"/>
              <a:t>Servlet containers and http web servers: Tomcat, Jetty,…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011" y="380183"/>
            <a:ext cx="1974076" cy="135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345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859</Words>
  <Application>Microsoft Macintosh PowerPoint</Application>
  <PresentationFormat>On-screen Show (4:3)</PresentationFormat>
  <Paragraphs>149</Paragraphs>
  <Slides>29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Retrospect</vt:lpstr>
      <vt:lpstr>Lab class - INFSCI 2710</vt:lpstr>
      <vt:lpstr>Outline</vt:lpstr>
      <vt:lpstr>Preparation</vt:lpstr>
      <vt:lpstr>Statistics</vt:lpstr>
      <vt:lpstr>Three software products</vt:lpstr>
      <vt:lpstr>When you login in to Facebook…</vt:lpstr>
      <vt:lpstr>Why do we need 3 different software products?</vt:lpstr>
      <vt:lpstr>What is MySQL?</vt:lpstr>
      <vt:lpstr>What is Apache?</vt:lpstr>
      <vt:lpstr>What is PHP?</vt:lpstr>
      <vt:lpstr>MySQL workbench / phpMyAdmin</vt:lpstr>
      <vt:lpstr>Online materials</vt:lpstr>
      <vt:lpstr>Design web pages </vt:lpstr>
      <vt:lpstr>My SQL</vt:lpstr>
      <vt:lpstr>PowerPoint Presentation</vt:lpstr>
      <vt:lpstr>1 - Static web page </vt:lpstr>
      <vt:lpstr>1 - Static web page</vt:lpstr>
      <vt:lpstr>2 - Dynamic web page</vt:lpstr>
      <vt:lpstr>2 - Dynamic web page</vt:lpstr>
      <vt:lpstr>3 - Dynamic web page</vt:lpstr>
      <vt:lpstr>3 - Dynamic web page</vt:lpstr>
      <vt:lpstr>Test3.php</vt:lpstr>
      <vt:lpstr>4 - Dynamic web page (4.a)</vt:lpstr>
      <vt:lpstr>4 - Dynamic web page (4.b)</vt:lpstr>
      <vt:lpstr>Test4a.html</vt:lpstr>
      <vt:lpstr>Test4b.php</vt:lpstr>
      <vt:lpstr>Test4b.php</vt:lpstr>
      <vt:lpstr>Class exercise</vt:lpstr>
      <vt:lpstr>Class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class - INFSCI 2710</dc:title>
  <dc:creator>Fan Yang</dc:creator>
  <cp:lastModifiedBy>Fan Yang</cp:lastModifiedBy>
  <cp:revision>3</cp:revision>
  <dcterms:created xsi:type="dcterms:W3CDTF">2019-09-08T19:37:42Z</dcterms:created>
  <dcterms:modified xsi:type="dcterms:W3CDTF">2019-09-08T20:10:41Z</dcterms:modified>
</cp:coreProperties>
</file>