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1" r:id="rId5"/>
    <p:sldId id="262" r:id="rId6"/>
    <p:sldId id="263" r:id="rId7"/>
    <p:sldId id="264" r:id="rId8"/>
    <p:sldId id="266" r:id="rId9"/>
    <p:sldId id="267" r:id="rId10"/>
    <p:sldId id="268" r:id="rId11"/>
    <p:sldId id="269" r:id="rId12"/>
    <p:sldId id="270" r:id="rId13"/>
    <p:sldId id="271" r:id="rId14"/>
    <p:sldId id="272" r:id="rId15"/>
    <p:sldId id="276" r:id="rId16"/>
    <p:sldId id="273" r:id="rId17"/>
    <p:sldId id="274" r:id="rId18"/>
    <p:sldId id="277" r:id="rId19"/>
    <p:sldId id="275" r:id="rId20"/>
    <p:sldId id="278" r:id="rId21"/>
    <p:sldId id="279" r:id="rId22"/>
    <p:sldId id="280" r:id="rId23"/>
    <p:sldId id="281" r:id="rId24"/>
    <p:sldId id="282" r:id="rId25"/>
    <p:sldId id="283" r:id="rId26"/>
    <p:sldId id="284" r:id="rId27"/>
    <p:sldId id="285" r:id="rId28"/>
    <p:sldId id="286" r:id="rId29"/>
    <p:sldId id="26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44"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998BB-4EE2-44B8-B954-D1D4B424241D}" type="datetimeFigureOut">
              <a:rPr lang="en-AU" smtClean="0"/>
              <a:t>20/09/2014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D28E7-4CD7-4B27-AA19-3A6AF2214B09}" type="slidenum">
              <a:rPr lang="en-AU" smtClean="0"/>
              <a:t>‹#›</a:t>
            </a:fld>
            <a:endParaRPr lang="en-AU"/>
          </a:p>
        </p:txBody>
      </p:sp>
    </p:spTree>
    <p:extLst>
      <p:ext uri="{BB962C8B-B14F-4D97-AF65-F5344CB8AC3E}">
        <p14:creationId xmlns:p14="http://schemas.microsoft.com/office/powerpoint/2010/main" val="278387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E9333B0-D440-4A80-8310-9B4FA1D51297}" type="datetime1">
              <a:rPr lang="en-AU" smtClean="0"/>
              <a:t>20/09/2014</a:t>
            </a:fld>
            <a:endParaRPr lang="en-A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A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56AA377-18C1-4DC7-BEFC-56BDDBBB73D6}"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0D1265-F48E-44E6-8BA0-02FBA604DC9B}" type="datetime1">
              <a:rPr lang="en-AU" smtClean="0"/>
              <a:t>20/09/2014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756AA377-18C1-4DC7-BEFC-56BDDBBB73D6}"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109AB6-FB61-4B9D-8DA8-ED968726FE70}" type="datetime1">
              <a:rPr lang="en-AU" smtClean="0"/>
              <a:t>20/09/2014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756AA377-18C1-4DC7-BEFC-56BDDBBB73D6}"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8546CF-6904-4C47-A4D4-0089B19C6483}" type="datetime1">
              <a:rPr lang="en-AU" smtClean="0"/>
              <a:t>20/09/2014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756AA377-18C1-4DC7-BEFC-56BDDBBB73D6}" type="slidenum">
              <a:rPr lang="en-AU" smtClean="0"/>
              <a:t>‹#›</a:t>
            </a:fld>
            <a:endParaRPr lang="en-A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9BA659-968E-485E-8908-C26A1F7714BD}" type="datetime1">
              <a:rPr lang="en-AU" smtClean="0"/>
              <a:t>20/09/2014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756AA377-18C1-4DC7-BEFC-56BDDBBB73D6}" type="slidenum">
              <a:rPr lang="en-AU" smtClean="0"/>
              <a:t>‹#›</a:t>
            </a:fld>
            <a:endParaRPr lang="en-A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DCE7EF-E0DC-49C7-A38B-8F060983183C}" type="datetime1">
              <a:rPr lang="en-AU" smtClean="0"/>
              <a:t>20/09/2014</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756AA377-18C1-4DC7-BEFC-56BDDBBB73D6}" type="slidenum">
              <a:rPr lang="en-AU" smtClean="0"/>
              <a:t>‹#›</a:t>
            </a:fld>
            <a:endParaRPr lang="en-A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8371C2-F782-4E9E-974C-FE2B96FA7269}" type="datetime1">
              <a:rPr lang="en-AU" smtClean="0"/>
              <a:t>20/09/2014</a:t>
            </a:fld>
            <a:endParaRPr lang="en-AU"/>
          </a:p>
        </p:txBody>
      </p:sp>
      <p:sp>
        <p:nvSpPr>
          <p:cNvPr id="8" name="Footer Placeholder 7"/>
          <p:cNvSpPr>
            <a:spLocks noGrp="1"/>
          </p:cNvSpPr>
          <p:nvPr>
            <p:ph type="ftr" sz="quarter" idx="11"/>
          </p:nvPr>
        </p:nvSpPr>
        <p:spPr/>
        <p:txBody>
          <a:bodyPr/>
          <a:lstStyle>
            <a:extLst/>
          </a:lstStyle>
          <a:p>
            <a:endParaRPr lang="en-AU"/>
          </a:p>
        </p:txBody>
      </p:sp>
      <p:sp>
        <p:nvSpPr>
          <p:cNvPr id="9" name="Slide Number Placeholder 8"/>
          <p:cNvSpPr>
            <a:spLocks noGrp="1"/>
          </p:cNvSpPr>
          <p:nvPr>
            <p:ph type="sldNum" sz="quarter" idx="12"/>
          </p:nvPr>
        </p:nvSpPr>
        <p:spPr/>
        <p:txBody>
          <a:bodyPr/>
          <a:lstStyle>
            <a:extLst/>
          </a:lstStyle>
          <a:p>
            <a:fld id="{756AA377-18C1-4DC7-BEFC-56BDDBBB73D6}"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3F2E82F-2C35-4A96-BA92-35B60F1BFBAD}" type="datetime1">
              <a:rPr lang="en-AU" smtClean="0"/>
              <a:t>20/09/2014</a:t>
            </a:fld>
            <a:endParaRPr lang="en-AU"/>
          </a:p>
        </p:txBody>
      </p:sp>
      <p:sp>
        <p:nvSpPr>
          <p:cNvPr id="4" name="Footer Placeholder 3"/>
          <p:cNvSpPr>
            <a:spLocks noGrp="1"/>
          </p:cNvSpPr>
          <p:nvPr>
            <p:ph type="ftr" sz="quarter" idx="11"/>
          </p:nvPr>
        </p:nvSpPr>
        <p:spPr/>
        <p:txBody>
          <a:bodyPr/>
          <a:lstStyle>
            <a:extLst/>
          </a:lstStyle>
          <a:p>
            <a:endParaRPr lang="en-AU"/>
          </a:p>
        </p:txBody>
      </p:sp>
      <p:sp>
        <p:nvSpPr>
          <p:cNvPr id="5" name="Slide Number Placeholder 4"/>
          <p:cNvSpPr>
            <a:spLocks noGrp="1"/>
          </p:cNvSpPr>
          <p:nvPr>
            <p:ph type="sldNum" sz="quarter" idx="12"/>
          </p:nvPr>
        </p:nvSpPr>
        <p:spPr/>
        <p:txBody>
          <a:bodyPr/>
          <a:lstStyle>
            <a:extLst/>
          </a:lstStyle>
          <a:p>
            <a:fld id="{756AA377-18C1-4DC7-BEFC-56BDDBBB73D6}" type="slidenum">
              <a:rPr lang="en-AU" smtClean="0"/>
              <a:t>‹#›</a:t>
            </a:fld>
            <a:endParaRPr lang="en-A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378A762-827E-454B-8D56-FC18A6C2A705}" type="datetime1">
              <a:rPr lang="en-AU" smtClean="0"/>
              <a:t>20/09/2014</a:t>
            </a:fld>
            <a:endParaRPr lang="en-AU"/>
          </a:p>
        </p:txBody>
      </p:sp>
      <p:sp>
        <p:nvSpPr>
          <p:cNvPr id="3" name="Footer Placeholder 2"/>
          <p:cNvSpPr>
            <a:spLocks noGrp="1"/>
          </p:cNvSpPr>
          <p:nvPr>
            <p:ph type="ftr" sz="quarter" idx="11"/>
          </p:nvPr>
        </p:nvSpPr>
        <p:spPr/>
        <p:txBody>
          <a:bodyPr/>
          <a:lstStyle>
            <a:extLst/>
          </a:lstStyle>
          <a:p>
            <a:endParaRPr lang="en-AU"/>
          </a:p>
        </p:txBody>
      </p:sp>
      <p:sp>
        <p:nvSpPr>
          <p:cNvPr id="4" name="Slide Number Placeholder 3"/>
          <p:cNvSpPr>
            <a:spLocks noGrp="1"/>
          </p:cNvSpPr>
          <p:nvPr>
            <p:ph type="sldNum" sz="quarter" idx="12"/>
          </p:nvPr>
        </p:nvSpPr>
        <p:spPr/>
        <p:txBody>
          <a:bodyPr/>
          <a:lstStyle>
            <a:extLst/>
          </a:lstStyle>
          <a:p>
            <a:fld id="{756AA377-18C1-4DC7-BEFC-56BDDBBB73D6}"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B4A9CB-17FC-40C4-B064-9AF29DC27CC9}" type="datetime1">
              <a:rPr lang="en-AU" smtClean="0"/>
              <a:t>20/09/2014</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756AA377-18C1-4DC7-BEFC-56BDDBBB73D6}"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D4E0C77-E3EF-47F9-BC5A-8A892D99D544}" type="datetime1">
              <a:rPr lang="en-AU" smtClean="0"/>
              <a:t>20/09/2014</a:t>
            </a:fld>
            <a:endParaRPr lang="en-A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A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56AA377-18C1-4DC7-BEFC-56BDDBBB73D6}" type="slidenum">
              <a:rPr lang="en-AU" smtClean="0"/>
              <a:t>‹#›</a:t>
            </a:fld>
            <a:endParaRPr lang="en-A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E56C44-6D93-4898-914A-2E9C371F875C}" type="datetime1">
              <a:rPr lang="en-AU" smtClean="0"/>
              <a:t>20/09/2014</a:t>
            </a:fld>
            <a:endParaRPr lang="en-A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A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56AA377-18C1-4DC7-BEFC-56BDDBBB73D6}"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mtClean="0"/>
              <a:t>Tutorial </a:t>
            </a:r>
            <a:r>
              <a:rPr lang="en-AU"/>
              <a:t>4</a:t>
            </a:r>
            <a:endParaRPr lang="en-AU" dirty="0"/>
          </a:p>
        </p:txBody>
      </p:sp>
      <p:sp>
        <p:nvSpPr>
          <p:cNvPr id="3" name="Subtitle 2"/>
          <p:cNvSpPr>
            <a:spLocks noGrp="1"/>
          </p:cNvSpPr>
          <p:nvPr>
            <p:ph type="subTitle" idx="1"/>
          </p:nvPr>
        </p:nvSpPr>
        <p:spPr/>
        <p:txBody>
          <a:bodyPr/>
          <a:lstStyle/>
          <a:p>
            <a:r>
              <a:rPr lang="en-AU" dirty="0" smtClean="0"/>
              <a:t>Data Mining – Association Rules</a:t>
            </a:r>
          </a:p>
        </p:txBody>
      </p:sp>
      <p:sp>
        <p:nvSpPr>
          <p:cNvPr id="4" name="Slide Number Placeholder 3"/>
          <p:cNvSpPr>
            <a:spLocks noGrp="1"/>
          </p:cNvSpPr>
          <p:nvPr>
            <p:ph type="sldNum" sz="quarter" idx="12"/>
          </p:nvPr>
        </p:nvSpPr>
        <p:spPr/>
        <p:txBody>
          <a:bodyPr/>
          <a:lstStyle/>
          <a:p>
            <a:fld id="{756AA377-18C1-4DC7-BEFC-56BDDBBB73D6}" type="slidenum">
              <a:rPr lang="en-AU" smtClean="0"/>
              <a:t>1</a:t>
            </a:fld>
            <a:endParaRPr lang="en-AU"/>
          </a:p>
        </p:txBody>
      </p:sp>
    </p:spTree>
    <p:extLst>
      <p:ext uri="{BB962C8B-B14F-4D97-AF65-F5344CB8AC3E}">
        <p14:creationId xmlns:p14="http://schemas.microsoft.com/office/powerpoint/2010/main" val="57726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400" dirty="0"/>
              <a:t>Apply the </a:t>
            </a:r>
            <a:r>
              <a:rPr lang="en-AU" sz="2400" dirty="0" err="1"/>
              <a:t>Apriori</a:t>
            </a:r>
            <a:r>
              <a:rPr lang="en-AU" sz="2400" dirty="0"/>
              <a:t> algorithm to find all </a:t>
            </a:r>
            <a:r>
              <a:rPr lang="en-AU" sz="2400" dirty="0" err="1"/>
              <a:t>itemsets</a:t>
            </a:r>
            <a:r>
              <a:rPr lang="en-AU" sz="2400" dirty="0"/>
              <a:t> with support  &gt;= 0.2 from the following data:</a:t>
            </a:r>
          </a:p>
          <a:p>
            <a:pPr marL="109728" indent="0">
              <a:buNone/>
            </a:pPr>
            <a:endParaRPr lang="en-AU" dirty="0"/>
          </a:p>
        </p:txBody>
      </p:sp>
      <p:sp>
        <p:nvSpPr>
          <p:cNvPr id="3" name="Title 2"/>
          <p:cNvSpPr>
            <a:spLocks noGrp="1"/>
          </p:cNvSpPr>
          <p:nvPr>
            <p:ph type="title"/>
          </p:nvPr>
        </p:nvSpPr>
        <p:spPr/>
        <p:txBody>
          <a:bodyPr>
            <a:normAutofit fontScale="90000"/>
          </a:bodyPr>
          <a:lstStyle/>
          <a:p>
            <a:r>
              <a:rPr lang="en-AU" dirty="0" smtClean="0"/>
              <a:t>Question 2: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10</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1149529178"/>
              </p:ext>
            </p:extLst>
          </p:nvPr>
        </p:nvGraphicFramePr>
        <p:xfrm>
          <a:off x="1763688" y="2708920"/>
          <a:ext cx="5832648" cy="3084576"/>
        </p:xfrm>
        <a:graphic>
          <a:graphicData uri="http://schemas.openxmlformats.org/drawingml/2006/table">
            <a:tbl>
              <a:tblPr firstRow="1" firstCol="1" bandRow="1">
                <a:tableStyleId>{5C22544A-7EE6-4342-B048-85BDC9FD1C3A}</a:tableStyleId>
              </a:tblPr>
              <a:tblGrid>
                <a:gridCol w="2896862"/>
                <a:gridCol w="2935786"/>
              </a:tblGrid>
              <a:tr h="0">
                <a:tc>
                  <a:txBody>
                    <a:bodyPr/>
                    <a:lstStyle/>
                    <a:p>
                      <a:pPr algn="ctr">
                        <a:lnSpc>
                          <a:spcPct val="115000"/>
                        </a:lnSpc>
                        <a:spcAft>
                          <a:spcPts val="0"/>
                        </a:spcAft>
                      </a:pPr>
                      <a:r>
                        <a:rPr lang="en-AU" sz="1600" dirty="0">
                          <a:effectLst/>
                        </a:rPr>
                        <a:t>Transaction</a:t>
                      </a:r>
                      <a:endParaRPr lang="en-AU" sz="16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600">
                          <a:effectLst/>
                        </a:rPr>
                        <a:t>Items in Transaction</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1</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Milk, Bread, Eggs</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2</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Milk, Juice</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3</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Juice, Butter</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4</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Milk, Bread, Eggs</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5</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Coffee, Eggs</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6</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Coffee</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7</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Coffee, Juice</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8</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Milk, Bread, Cookies, Eggs</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9</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a:effectLst/>
                        </a:rPr>
                        <a:t>Cookies, Butter</a:t>
                      </a:r>
                      <a:endParaRPr lang="en-AU" sz="16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600">
                          <a:effectLst/>
                        </a:rPr>
                        <a:t>10</a:t>
                      </a:r>
                      <a:endParaRPr lang="en-AU" sz="1600">
                        <a:effectLst/>
                        <a:latin typeface="Calibri"/>
                        <a:ea typeface="SimSun"/>
                        <a:cs typeface="Times New Roman"/>
                      </a:endParaRPr>
                    </a:p>
                  </a:txBody>
                  <a:tcPr marL="68580" marR="68580" marT="0" marB="0"/>
                </a:tc>
                <a:tc>
                  <a:txBody>
                    <a:bodyPr/>
                    <a:lstStyle/>
                    <a:p>
                      <a:pPr>
                        <a:lnSpc>
                          <a:spcPct val="115000"/>
                        </a:lnSpc>
                        <a:spcAft>
                          <a:spcPts val="0"/>
                        </a:spcAft>
                      </a:pPr>
                      <a:r>
                        <a:rPr lang="en-AU" sz="1600" dirty="0">
                          <a:effectLst/>
                        </a:rPr>
                        <a:t>Milk, Bread</a:t>
                      </a:r>
                      <a:endParaRPr lang="en-AU" sz="16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36058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400" dirty="0" err="1" smtClean="0">
                <a:solidFill>
                  <a:srgbClr val="FF0000"/>
                </a:solidFill>
              </a:rPr>
              <a:t>Apriori</a:t>
            </a:r>
            <a:r>
              <a:rPr lang="en-AU" sz="2400" dirty="0" smtClean="0">
                <a:solidFill>
                  <a:srgbClr val="FF0000"/>
                </a:solidFill>
              </a:rPr>
              <a:t> Principle Step 1: Count up the occurrences of 1 item:</a:t>
            </a:r>
            <a:endParaRPr lang="en-AU" sz="2400"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r>
              <a:rPr lang="en-AU" sz="2400" dirty="0">
                <a:solidFill>
                  <a:srgbClr val="FF0000"/>
                </a:solidFill>
              </a:rPr>
              <a:t>*Note: since it is out of 10, 0.2 support means if it appears twice in the list.</a:t>
            </a:r>
          </a:p>
        </p:txBody>
      </p:sp>
      <p:sp>
        <p:nvSpPr>
          <p:cNvPr id="3" name="Title 2"/>
          <p:cNvSpPr>
            <a:spLocks noGrp="1"/>
          </p:cNvSpPr>
          <p:nvPr>
            <p:ph type="title"/>
          </p:nvPr>
        </p:nvSpPr>
        <p:spPr/>
        <p:txBody>
          <a:bodyPr>
            <a:normAutofit fontScale="90000"/>
          </a:bodyPr>
          <a:lstStyle/>
          <a:p>
            <a:r>
              <a:rPr lang="en-AU" dirty="0" smtClean="0"/>
              <a:t>Question 2: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11</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792419971"/>
              </p:ext>
            </p:extLst>
          </p:nvPr>
        </p:nvGraphicFramePr>
        <p:xfrm>
          <a:off x="2627784" y="2420888"/>
          <a:ext cx="3690620" cy="2523744"/>
        </p:xfrm>
        <a:graphic>
          <a:graphicData uri="http://schemas.openxmlformats.org/drawingml/2006/table">
            <a:tbl>
              <a:tblPr firstRow="1" firstCol="1" bandRow="1">
                <a:tableStyleId>{5C22544A-7EE6-4342-B048-85BDC9FD1C3A}</a:tableStyleId>
              </a:tblPr>
              <a:tblGrid>
                <a:gridCol w="1838325"/>
                <a:gridCol w="1852295"/>
              </a:tblGrid>
              <a:tr h="0">
                <a:tc>
                  <a:txBody>
                    <a:bodyPr/>
                    <a:lstStyle/>
                    <a:p>
                      <a:pPr marL="457200" algn="ctr">
                        <a:lnSpc>
                          <a:spcPct val="115000"/>
                        </a:lnSpc>
                        <a:spcAft>
                          <a:spcPts val="0"/>
                        </a:spcAft>
                      </a:pPr>
                      <a:r>
                        <a:rPr lang="en-AU" sz="1800">
                          <a:effectLst/>
                        </a:rPr>
                        <a:t>Itemset</a:t>
                      </a:r>
                      <a:endParaRPr lang="en-AU" sz="1800">
                        <a:effectLst/>
                        <a:latin typeface="Calibri"/>
                        <a:ea typeface="SimSun"/>
                        <a:cs typeface="Times New Roman"/>
                      </a:endParaRPr>
                    </a:p>
                  </a:txBody>
                  <a:tcPr marL="68580" marR="68580" marT="0" marB="0"/>
                </a:tc>
                <a:tc>
                  <a:txBody>
                    <a:bodyPr/>
                    <a:lstStyle/>
                    <a:p>
                      <a:pPr marL="457200" algn="ctr">
                        <a:lnSpc>
                          <a:spcPct val="115000"/>
                        </a:lnSpc>
                        <a:spcAft>
                          <a:spcPts val="0"/>
                        </a:spcAft>
                      </a:pPr>
                      <a:r>
                        <a:rPr lang="en-AU" sz="1800">
                          <a:effectLst/>
                        </a:rPr>
                        <a:t>Count</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Milk</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5</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Bread</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4</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Eggs</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4</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Juice</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3</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Butter</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2</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Coffee</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a:effectLst/>
                        </a:rPr>
                        <a:t>3</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Cookies</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dirty="0">
                          <a:effectLst/>
                        </a:rPr>
                        <a:t>2</a:t>
                      </a:r>
                      <a:endParaRPr lang="en-AU" sz="18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1704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400" dirty="0" err="1" smtClean="0">
                <a:solidFill>
                  <a:srgbClr val="FF0000"/>
                </a:solidFill>
              </a:rPr>
              <a:t>Apriori</a:t>
            </a:r>
            <a:r>
              <a:rPr lang="en-AU" sz="2400" dirty="0" smtClean="0">
                <a:solidFill>
                  <a:srgbClr val="FF0000"/>
                </a:solidFill>
              </a:rPr>
              <a:t> Principle Step 2: Look for frequent occurrences of 2 items (in bold, not strikethrough):</a:t>
            </a:r>
            <a:endParaRPr lang="en-AU" sz="2400"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p:txBody>
      </p:sp>
      <p:sp>
        <p:nvSpPr>
          <p:cNvPr id="3" name="Title 2"/>
          <p:cNvSpPr>
            <a:spLocks noGrp="1"/>
          </p:cNvSpPr>
          <p:nvPr>
            <p:ph type="title"/>
          </p:nvPr>
        </p:nvSpPr>
        <p:spPr/>
        <p:txBody>
          <a:bodyPr>
            <a:normAutofit fontScale="90000"/>
          </a:bodyPr>
          <a:lstStyle/>
          <a:p>
            <a:r>
              <a:rPr lang="en-AU" dirty="0" smtClean="0"/>
              <a:t>Question 2: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12</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1233710248"/>
              </p:ext>
            </p:extLst>
          </p:nvPr>
        </p:nvGraphicFramePr>
        <p:xfrm>
          <a:off x="2123728" y="2564904"/>
          <a:ext cx="4869646" cy="2960329"/>
        </p:xfrm>
        <a:graphic>
          <a:graphicData uri="http://schemas.openxmlformats.org/drawingml/2006/table">
            <a:tbl>
              <a:tblPr firstRow="1" firstCol="1" bandRow="1">
                <a:tableStyleId>{5C22544A-7EE6-4342-B048-85BDC9FD1C3A}</a:tableStyleId>
              </a:tblPr>
              <a:tblGrid>
                <a:gridCol w="2425607"/>
                <a:gridCol w="2444039"/>
              </a:tblGrid>
              <a:tr h="0">
                <a:tc>
                  <a:txBody>
                    <a:bodyPr/>
                    <a:lstStyle/>
                    <a:p>
                      <a:pPr marL="457200" algn="ctr">
                        <a:lnSpc>
                          <a:spcPct val="115000"/>
                        </a:lnSpc>
                        <a:spcAft>
                          <a:spcPts val="0"/>
                        </a:spcAft>
                      </a:pPr>
                      <a:r>
                        <a:rPr lang="en-AU" sz="1400">
                          <a:effectLst/>
                        </a:rPr>
                        <a:t>Itemset</a:t>
                      </a:r>
                      <a:endParaRPr lang="en-AU" sz="1400">
                        <a:effectLst/>
                        <a:latin typeface="Calibri"/>
                        <a:ea typeface="SimSun"/>
                        <a:cs typeface="Times New Roman"/>
                      </a:endParaRPr>
                    </a:p>
                  </a:txBody>
                  <a:tcPr marL="68580" marR="68580" marT="0" marB="0"/>
                </a:tc>
                <a:tc>
                  <a:txBody>
                    <a:bodyPr/>
                    <a:lstStyle/>
                    <a:p>
                      <a:pPr marL="457200" algn="ctr">
                        <a:lnSpc>
                          <a:spcPct val="115000"/>
                        </a:lnSpc>
                        <a:spcAft>
                          <a:spcPts val="0"/>
                        </a:spcAft>
                      </a:pPr>
                      <a:r>
                        <a:rPr lang="en-AU" sz="1400">
                          <a:effectLst/>
                        </a:rPr>
                        <a:t>Count</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dirty="0">
                          <a:effectLst/>
                        </a:rPr>
                        <a:t>Milk, Bread</a:t>
                      </a:r>
                      <a:endParaRPr lang="en-AU" sz="140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dirty="0">
                          <a:effectLst/>
                        </a:rPr>
                        <a:t>Milk, Eggs</a:t>
                      </a:r>
                      <a:endParaRPr lang="en-AU" sz="140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dirty="0">
                          <a:effectLst/>
                        </a:rPr>
                        <a:t>Milk, Juice</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dirty="0">
                          <a:effectLst/>
                        </a:rPr>
                        <a:t>Milk, Cookies</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a:effectLst/>
                        </a:rPr>
                        <a:t>Bread, Eggs</a:t>
                      </a:r>
                      <a:endParaRPr lang="en-AU" sz="14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dirty="0">
                          <a:effectLst/>
                        </a:rPr>
                        <a:t>Bread, Cookies</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dirty="0">
                          <a:effectLst/>
                        </a:rPr>
                        <a:t>Eggs, Coffee</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dirty="0">
                          <a:effectLst/>
                        </a:rPr>
                        <a:t>1</a:t>
                      </a:r>
                      <a:endParaRPr lang="en-AU" sz="1400" dirty="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dirty="0">
                          <a:effectLst/>
                        </a:rPr>
                        <a:t>Eggs, Cookies</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a:effectLst/>
                        </a:rPr>
                        <a:t>Juice, Butter</a:t>
                      </a:r>
                      <a:endParaRPr lang="en-AU" sz="1400" b="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400" b="0" strike="sngStrike">
                          <a:effectLst/>
                        </a:rPr>
                        <a:t>Juice, Coffee</a:t>
                      </a:r>
                      <a:endParaRPr lang="en-AU" sz="1400" b="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a:effectLst/>
                        </a:rPr>
                        <a:t>1</a:t>
                      </a:r>
                      <a:endParaRPr lang="en-AU" sz="1400">
                        <a:effectLst/>
                        <a:latin typeface="Calibri"/>
                        <a:ea typeface="SimSun"/>
                        <a:cs typeface="Times New Roman"/>
                      </a:endParaRPr>
                    </a:p>
                  </a:txBody>
                  <a:tcPr marL="68580" marR="68580" marT="0" marB="0"/>
                </a:tc>
              </a:tr>
              <a:tr h="261325">
                <a:tc>
                  <a:txBody>
                    <a:bodyPr/>
                    <a:lstStyle/>
                    <a:p>
                      <a:pPr marL="457200">
                        <a:lnSpc>
                          <a:spcPct val="115000"/>
                        </a:lnSpc>
                        <a:spcAft>
                          <a:spcPts val="0"/>
                        </a:spcAft>
                      </a:pPr>
                      <a:r>
                        <a:rPr lang="en-AU" sz="1400" b="0" strike="sngStrike" dirty="0">
                          <a:effectLst/>
                        </a:rPr>
                        <a:t>Butter, Cookies</a:t>
                      </a:r>
                      <a:endParaRPr lang="en-AU" sz="1400" b="0" dirty="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400" strike="sngStrike" dirty="0">
                          <a:effectLst/>
                        </a:rPr>
                        <a:t>1</a:t>
                      </a:r>
                      <a:endParaRPr lang="en-AU" sz="14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38726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400" dirty="0" err="1" smtClean="0">
                <a:solidFill>
                  <a:srgbClr val="FF0000"/>
                </a:solidFill>
              </a:rPr>
              <a:t>Apriori</a:t>
            </a:r>
            <a:r>
              <a:rPr lang="en-AU" sz="2400" dirty="0" smtClean="0">
                <a:solidFill>
                  <a:srgbClr val="FF0000"/>
                </a:solidFill>
              </a:rPr>
              <a:t> Principle Step 3: Look for frequent occurrences of 3 items (in bold, not strikethrough):</a:t>
            </a:r>
            <a:endParaRPr lang="en-AU" sz="2400"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a:p>
            <a:pPr marL="109728" indent="0">
              <a:buNone/>
            </a:pPr>
            <a:endParaRPr lang="en-AU" dirty="0">
              <a:solidFill>
                <a:srgbClr val="FF0000"/>
              </a:solidFill>
            </a:endParaRPr>
          </a:p>
          <a:p>
            <a:pPr marL="109728" indent="0">
              <a:buNone/>
            </a:pPr>
            <a:endParaRPr lang="en-AU" dirty="0" smtClean="0">
              <a:solidFill>
                <a:srgbClr val="FF0000"/>
              </a:solidFill>
            </a:endParaRPr>
          </a:p>
          <a:p>
            <a:pPr marL="109728" indent="0">
              <a:buNone/>
            </a:pPr>
            <a:r>
              <a:rPr lang="en-AU" sz="2400" dirty="0" smtClean="0">
                <a:solidFill>
                  <a:srgbClr val="FF0000"/>
                </a:solidFill>
              </a:rPr>
              <a:t>Therefore, </a:t>
            </a:r>
            <a:r>
              <a:rPr lang="en-AU" sz="2400" dirty="0">
                <a:solidFill>
                  <a:srgbClr val="FF0000"/>
                </a:solidFill>
              </a:rPr>
              <a:t>the most frequent and highest </a:t>
            </a:r>
            <a:r>
              <a:rPr lang="en-AU" sz="2400" dirty="0" err="1">
                <a:solidFill>
                  <a:srgbClr val="FF0000"/>
                </a:solidFill>
              </a:rPr>
              <a:t>itemset</a:t>
            </a:r>
            <a:r>
              <a:rPr lang="en-AU" sz="2400" dirty="0">
                <a:solidFill>
                  <a:srgbClr val="FF0000"/>
                </a:solidFill>
              </a:rPr>
              <a:t> data mining sub-</a:t>
            </a:r>
            <a:r>
              <a:rPr lang="en-AU" sz="2400" dirty="0" err="1">
                <a:solidFill>
                  <a:srgbClr val="FF0000"/>
                </a:solidFill>
              </a:rPr>
              <a:t>itemset</a:t>
            </a:r>
            <a:r>
              <a:rPr lang="en-AU" sz="2400" dirty="0">
                <a:solidFill>
                  <a:srgbClr val="FF0000"/>
                </a:solidFill>
              </a:rPr>
              <a:t> is {</a:t>
            </a:r>
            <a:r>
              <a:rPr lang="en-AU" sz="2400" b="1" dirty="0">
                <a:solidFill>
                  <a:srgbClr val="FF0000"/>
                </a:solidFill>
              </a:rPr>
              <a:t>Milk, Bread, Eggs</a:t>
            </a:r>
            <a:r>
              <a:rPr lang="en-AU" sz="2400" dirty="0">
                <a:solidFill>
                  <a:srgbClr val="FF0000"/>
                </a:solidFill>
              </a:rPr>
              <a:t>}.</a:t>
            </a:r>
          </a:p>
          <a:p>
            <a:pPr marL="109728" indent="0">
              <a:buNone/>
            </a:pPr>
            <a:endParaRPr lang="en-AU" dirty="0" smtClean="0">
              <a:solidFill>
                <a:srgbClr val="FF0000"/>
              </a:solidFill>
            </a:endParaRPr>
          </a:p>
        </p:txBody>
      </p:sp>
      <p:sp>
        <p:nvSpPr>
          <p:cNvPr id="3" name="Title 2"/>
          <p:cNvSpPr>
            <a:spLocks noGrp="1"/>
          </p:cNvSpPr>
          <p:nvPr>
            <p:ph type="title"/>
          </p:nvPr>
        </p:nvSpPr>
        <p:spPr/>
        <p:txBody>
          <a:bodyPr>
            <a:normAutofit fontScale="90000"/>
          </a:bodyPr>
          <a:lstStyle/>
          <a:p>
            <a:r>
              <a:rPr lang="en-AU" dirty="0" smtClean="0"/>
              <a:t>Question 2: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066160703"/>
              </p:ext>
            </p:extLst>
          </p:nvPr>
        </p:nvGraphicFramePr>
        <p:xfrm>
          <a:off x="1835696" y="3356992"/>
          <a:ext cx="5328592" cy="630936"/>
        </p:xfrm>
        <a:graphic>
          <a:graphicData uri="http://schemas.openxmlformats.org/drawingml/2006/table">
            <a:tbl>
              <a:tblPr firstRow="1" firstCol="1" bandRow="1">
                <a:tableStyleId>{5C22544A-7EE6-4342-B048-85BDC9FD1C3A}</a:tableStyleId>
              </a:tblPr>
              <a:tblGrid>
                <a:gridCol w="2654211"/>
                <a:gridCol w="2674381"/>
              </a:tblGrid>
              <a:tr h="0">
                <a:tc>
                  <a:txBody>
                    <a:bodyPr/>
                    <a:lstStyle/>
                    <a:p>
                      <a:pPr marL="457200" algn="ctr">
                        <a:lnSpc>
                          <a:spcPct val="115000"/>
                        </a:lnSpc>
                        <a:spcAft>
                          <a:spcPts val="0"/>
                        </a:spcAft>
                      </a:pPr>
                      <a:r>
                        <a:rPr lang="en-AU" sz="1800">
                          <a:effectLst/>
                        </a:rPr>
                        <a:t>Itemset</a:t>
                      </a:r>
                      <a:endParaRPr lang="en-AU" sz="1800">
                        <a:effectLst/>
                        <a:latin typeface="Calibri"/>
                        <a:ea typeface="SimSun"/>
                        <a:cs typeface="Times New Roman"/>
                      </a:endParaRPr>
                    </a:p>
                  </a:txBody>
                  <a:tcPr marL="68580" marR="68580" marT="0" marB="0"/>
                </a:tc>
                <a:tc>
                  <a:txBody>
                    <a:bodyPr/>
                    <a:lstStyle/>
                    <a:p>
                      <a:pPr marL="457200" algn="ctr">
                        <a:lnSpc>
                          <a:spcPct val="115000"/>
                        </a:lnSpc>
                        <a:spcAft>
                          <a:spcPts val="0"/>
                        </a:spcAft>
                      </a:pPr>
                      <a:r>
                        <a:rPr lang="en-AU" sz="1800">
                          <a:effectLst/>
                        </a:rPr>
                        <a:t>Count</a:t>
                      </a:r>
                      <a:endParaRPr lang="en-AU" sz="1800">
                        <a:effectLst/>
                        <a:latin typeface="Calibri"/>
                        <a:ea typeface="SimSun"/>
                        <a:cs typeface="Times New Roman"/>
                      </a:endParaRPr>
                    </a:p>
                  </a:txBody>
                  <a:tcPr marL="68580" marR="68580" marT="0" marB="0"/>
                </a:tc>
              </a:tr>
              <a:tr h="0">
                <a:tc>
                  <a:txBody>
                    <a:bodyPr/>
                    <a:lstStyle/>
                    <a:p>
                      <a:pPr marL="457200">
                        <a:lnSpc>
                          <a:spcPct val="115000"/>
                        </a:lnSpc>
                        <a:spcAft>
                          <a:spcPts val="0"/>
                        </a:spcAft>
                      </a:pPr>
                      <a:r>
                        <a:rPr lang="en-AU" sz="1800">
                          <a:effectLst/>
                        </a:rPr>
                        <a:t>Milk, Bread, Eggs</a:t>
                      </a:r>
                      <a:endParaRPr lang="en-AU" sz="1800">
                        <a:effectLst/>
                        <a:latin typeface="Calibri"/>
                        <a:ea typeface="SimSun"/>
                        <a:cs typeface="Times New Roman"/>
                      </a:endParaRPr>
                    </a:p>
                  </a:txBody>
                  <a:tcPr marL="68580" marR="68580" marT="0" marB="0"/>
                </a:tc>
                <a:tc>
                  <a:txBody>
                    <a:bodyPr/>
                    <a:lstStyle/>
                    <a:p>
                      <a:pPr marL="457200">
                        <a:lnSpc>
                          <a:spcPct val="115000"/>
                        </a:lnSpc>
                        <a:spcAft>
                          <a:spcPts val="0"/>
                        </a:spcAft>
                      </a:pPr>
                      <a:r>
                        <a:rPr lang="en-AU" sz="1800" dirty="0">
                          <a:effectLst/>
                        </a:rPr>
                        <a:t>3</a:t>
                      </a:r>
                      <a:endParaRPr lang="en-AU" sz="18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57018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400" dirty="0" smtClean="0"/>
              <a:t>Using the data set in question 2 (</a:t>
            </a:r>
            <a:r>
              <a:rPr lang="en-AU" sz="2400" b="1" dirty="0" smtClean="0">
                <a:solidFill>
                  <a:srgbClr val="FF0000"/>
                </a:solidFill>
              </a:rPr>
              <a:t>{Milk, Bread, Eggs}</a:t>
            </a:r>
            <a:r>
              <a:rPr lang="en-AU" sz="2400" dirty="0" smtClean="0"/>
              <a:t>), find all the association rules with support &gt;= 0.2 and confidence &gt;= 0.8.</a:t>
            </a:r>
          </a:p>
          <a:p>
            <a:pPr lvl="0"/>
            <a:endParaRPr lang="en-AU" sz="2400" dirty="0" smtClean="0"/>
          </a:p>
          <a:p>
            <a:r>
              <a:rPr lang="en-AU" sz="2400" dirty="0" smtClean="0"/>
              <a:t>“{Milk, Bread} -&gt; Eggs” where {Milk, Bread} is X and Eggs is Y.</a:t>
            </a:r>
            <a:endParaRPr lang="en-AU" sz="2400" dirty="0"/>
          </a:p>
          <a:p>
            <a:pPr lvl="0"/>
            <a:r>
              <a:rPr lang="en-AU" sz="2400" dirty="0" smtClean="0"/>
              <a:t>Support = {</a:t>
            </a:r>
            <a:r>
              <a:rPr lang="en-AU" sz="2400" dirty="0" err="1" smtClean="0"/>
              <a:t>itemset</a:t>
            </a:r>
            <a:r>
              <a:rPr lang="en-AU" sz="2400" dirty="0" smtClean="0"/>
              <a:t> (X and Y)}/transactions</a:t>
            </a:r>
          </a:p>
          <a:p>
            <a:pPr lvl="0"/>
            <a:r>
              <a:rPr lang="en-AU" sz="2400" dirty="0" smtClean="0"/>
              <a:t>Confidence = {</a:t>
            </a:r>
            <a:r>
              <a:rPr lang="en-AU" sz="2400" dirty="0" err="1" smtClean="0"/>
              <a:t>itemset</a:t>
            </a:r>
            <a:r>
              <a:rPr lang="en-AU" sz="2400" dirty="0" smtClean="0"/>
              <a:t> (X and Y)}/{</a:t>
            </a:r>
            <a:r>
              <a:rPr lang="en-AU" sz="2400" dirty="0" err="1" smtClean="0"/>
              <a:t>itemset</a:t>
            </a:r>
            <a:r>
              <a:rPr lang="en-AU" sz="2400" dirty="0" smtClean="0"/>
              <a:t> (X)}</a:t>
            </a:r>
          </a:p>
          <a:p>
            <a:pPr lvl="0"/>
            <a:r>
              <a:rPr lang="en-AU" sz="2400" dirty="0" smtClean="0"/>
              <a:t>To do this, we check each permutation of the association rules.</a:t>
            </a:r>
            <a:endParaRPr lang="en-AU" sz="2400" dirty="0"/>
          </a:p>
          <a:p>
            <a:pPr marL="109728" indent="0">
              <a:buNone/>
            </a:pPr>
            <a:endParaRPr lang="en-AU"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14</a:t>
            </a:fld>
            <a:endParaRPr lang="en-AU"/>
          </a:p>
        </p:txBody>
      </p:sp>
    </p:spTree>
    <p:extLst>
      <p:ext uri="{BB962C8B-B14F-4D97-AF65-F5344CB8AC3E}">
        <p14:creationId xmlns:p14="http://schemas.microsoft.com/office/powerpoint/2010/main" val="203820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AU" sz="2400" b="1" dirty="0">
                <a:solidFill>
                  <a:srgbClr val="FF0000"/>
                </a:solidFill>
              </a:rPr>
              <a:t>Association Rules for {Milk, Bread, Eggs}:</a:t>
            </a:r>
            <a:endParaRPr lang="en-AU" sz="2400" dirty="0">
              <a:solidFill>
                <a:srgbClr val="FF0000"/>
              </a:solidFill>
            </a:endParaRP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Milk, Bread} -&gt; {</a:t>
            </a:r>
            <a:r>
              <a:rPr lang="en-AU" sz="2400" dirty="0" smtClean="0">
                <a:solidFill>
                  <a:srgbClr val="FF0000"/>
                </a:solidFill>
              </a:rPr>
              <a:t>Eggs}</a:t>
            </a:r>
            <a:r>
              <a:rPr lang="en-AU" sz="2400" dirty="0">
                <a:solidFill>
                  <a:srgbClr val="FF0000"/>
                </a:solidFill>
              </a:rPr>
              <a:t/>
            </a:r>
            <a:br>
              <a:rPr lang="en-AU" sz="2400" dirty="0">
                <a:solidFill>
                  <a:srgbClr val="FF0000"/>
                </a:solidFill>
              </a:rPr>
            </a:b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p>
          <a:p>
            <a:pPr marL="109728" indent="0">
              <a:buNone/>
            </a:pPr>
            <a:endParaRPr lang="en-AU" sz="2400" b="1"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Milk Eggs} -&gt; {</a:t>
            </a:r>
            <a:r>
              <a:rPr lang="en-AU" sz="2400" dirty="0" smtClean="0">
                <a:solidFill>
                  <a:srgbClr val="FF0000"/>
                </a:solidFill>
              </a:rPr>
              <a:t>Bread}</a:t>
            </a:r>
            <a:endParaRPr lang="en-AU" sz="2400" dirty="0">
              <a:solidFill>
                <a:srgbClr val="FF0000"/>
              </a:solidFill>
            </a:endParaRP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r>
              <a:rPr lang="en-AU" sz="2400" dirty="0">
                <a:solidFill>
                  <a:srgbClr val="FF0000"/>
                </a:solidFill>
              </a:rPr>
              <a:t>= </a:t>
            </a: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Bread} -&gt; {</a:t>
            </a:r>
            <a:r>
              <a:rPr lang="en-AU" sz="2400" dirty="0" smtClean="0">
                <a:solidFill>
                  <a:srgbClr val="FF0000"/>
                </a:solidFill>
              </a:rPr>
              <a:t>Milk}</a:t>
            </a:r>
            <a:endParaRPr lang="en-AU" sz="2400" dirty="0">
              <a:solidFill>
                <a:srgbClr val="FF0000"/>
              </a:solidFill>
            </a:endParaRPr>
          </a:p>
          <a:p>
            <a:pPr marL="109728" indent="0">
              <a:buNone/>
            </a:pPr>
            <a:r>
              <a:rPr lang="en-AU" sz="2400" dirty="0" smtClean="0">
                <a:solidFill>
                  <a:srgbClr val="FF0000"/>
                </a:solidFill>
              </a:rPr>
              <a:t>Support </a:t>
            </a:r>
            <a:r>
              <a:rPr lang="en-AU" sz="2400" dirty="0">
                <a:solidFill>
                  <a:srgbClr val="FF0000"/>
                </a:solidFill>
              </a:rPr>
              <a:t>= </a:t>
            </a:r>
          </a:p>
          <a:p>
            <a:pPr marL="109728" indent="0">
              <a:buNone/>
            </a:pPr>
            <a:r>
              <a:rPr lang="en-AU" sz="2400" dirty="0" smtClean="0">
                <a:solidFill>
                  <a:srgbClr val="FF0000"/>
                </a:solidFill>
              </a:rPr>
              <a:t>Confidence </a:t>
            </a:r>
            <a:r>
              <a:rPr lang="en-AU" sz="2400" dirty="0">
                <a:solidFill>
                  <a:srgbClr val="FF0000"/>
                </a:solidFill>
              </a:rPr>
              <a:t>= </a:t>
            </a: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15</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90645218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Milk, Juice</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Juice,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63510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AU" sz="2400" b="1" dirty="0">
                <a:solidFill>
                  <a:srgbClr val="FF0000"/>
                </a:solidFill>
              </a:rPr>
              <a:t>Association Rules for {Milk,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Milk, Bread} -&gt; {</a:t>
            </a:r>
            <a:r>
              <a:rPr lang="en-AU" sz="2400" strike="sngStrike" dirty="0" smtClean="0">
                <a:solidFill>
                  <a:srgbClr val="FF0000"/>
                </a:solidFill>
              </a:rPr>
              <a:t>Eggs</a:t>
            </a:r>
            <a:r>
              <a:rPr lang="en-AU" sz="2400" strike="sngStrike" dirty="0" smtClean="0">
                <a:solidFill>
                  <a:srgbClr val="FF0000"/>
                </a:solidFill>
              </a:rPr>
              <a:t>}</a:t>
            </a:r>
            <a:endParaRPr lang="en-AU" sz="2400" strike="sngStrike" dirty="0">
              <a:solidFill>
                <a:srgbClr val="FF0000"/>
              </a:solidFill>
            </a:endParaRP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a:t>
            </a:r>
            <a:r>
              <a:rPr lang="en-AU" sz="2400" strike="sngStrike" dirty="0" smtClean="0">
                <a:solidFill>
                  <a:srgbClr val="FF0000"/>
                </a:solidFill>
              </a:rPr>
              <a:t>0.75</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Milk Eggs} -&gt; {</a:t>
            </a:r>
            <a:r>
              <a:rPr lang="en-AU" sz="2400" dirty="0" smtClean="0">
                <a:solidFill>
                  <a:srgbClr val="FF0000"/>
                </a:solidFill>
              </a:rPr>
              <a:t>Bread}</a:t>
            </a:r>
            <a:endParaRPr lang="en-AU" sz="2400" dirty="0">
              <a:solidFill>
                <a:srgbClr val="FF0000"/>
              </a:solidFill>
            </a:endParaRP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r>
              <a:rPr lang="en-AU" sz="2400" dirty="0">
                <a:solidFill>
                  <a:srgbClr val="FF0000"/>
                </a:solidFill>
              </a:rPr>
              <a:t>= </a:t>
            </a: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Bread} -&gt; {</a:t>
            </a:r>
            <a:r>
              <a:rPr lang="en-AU" sz="2400" dirty="0" smtClean="0">
                <a:solidFill>
                  <a:srgbClr val="FF0000"/>
                </a:solidFill>
              </a:rPr>
              <a:t>Milk}</a:t>
            </a:r>
            <a:endParaRPr lang="en-AU" sz="2400" dirty="0">
              <a:solidFill>
                <a:srgbClr val="FF0000"/>
              </a:solidFill>
            </a:endParaRPr>
          </a:p>
          <a:p>
            <a:pPr marL="109728" indent="0">
              <a:buNone/>
            </a:pPr>
            <a:r>
              <a:rPr lang="en-AU" sz="2400" dirty="0" smtClean="0">
                <a:solidFill>
                  <a:srgbClr val="FF0000"/>
                </a:solidFill>
              </a:rPr>
              <a:t>Support </a:t>
            </a:r>
            <a:r>
              <a:rPr lang="en-AU" sz="2400" dirty="0">
                <a:solidFill>
                  <a:srgbClr val="FF0000"/>
                </a:solidFill>
              </a:rPr>
              <a:t>= </a:t>
            </a:r>
          </a:p>
          <a:p>
            <a:pPr marL="109728" indent="0">
              <a:buNone/>
            </a:pPr>
            <a:r>
              <a:rPr lang="en-AU" sz="2400" dirty="0" smtClean="0">
                <a:solidFill>
                  <a:srgbClr val="FF0000"/>
                </a:solidFill>
              </a:rPr>
              <a:t>Confidence </a:t>
            </a:r>
            <a:r>
              <a:rPr lang="en-AU" sz="2400" dirty="0">
                <a:solidFill>
                  <a:srgbClr val="FF0000"/>
                </a:solidFill>
              </a:rPr>
              <a:t>= </a:t>
            </a: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16</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3151539624"/>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Milk, Juice</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Juice,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78118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AU" sz="2400" b="1" dirty="0">
                <a:solidFill>
                  <a:srgbClr val="FF0000"/>
                </a:solidFill>
              </a:rPr>
              <a:t>Association Rules for {Milk,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Milk, Bread} -&gt; {</a:t>
            </a:r>
            <a:r>
              <a:rPr lang="en-AU" sz="2400" strike="sngStrike" dirty="0" smtClean="0">
                <a:solidFill>
                  <a:srgbClr val="FF0000"/>
                </a:solidFill>
              </a:rPr>
              <a:t>Eggs}</a:t>
            </a:r>
            <a:r>
              <a:rPr lang="en-AU" sz="2400" strike="sngStrike" dirty="0">
                <a:solidFill>
                  <a:srgbClr val="FF0000"/>
                </a:solidFill>
              </a:rPr>
              <a:t/>
            </a:r>
            <a:br>
              <a:rPr lang="en-AU" sz="2400" strike="sngStrike" dirty="0">
                <a:solidFill>
                  <a:srgbClr val="FF0000"/>
                </a:solidFill>
              </a:rPr>
            </a:b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a:t>
            </a:r>
            <a:r>
              <a:rPr lang="en-AU" sz="2400" strike="sngStrike" dirty="0" smtClean="0">
                <a:solidFill>
                  <a:srgbClr val="FF0000"/>
                </a:solidFill>
              </a:rPr>
              <a:t>0.75</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b="1" dirty="0" smtClean="0">
                <a:solidFill>
                  <a:srgbClr val="FF0000"/>
                </a:solidFill>
              </a:rPr>
              <a:t>{</a:t>
            </a:r>
            <a:r>
              <a:rPr lang="en-AU" sz="2400" b="1" dirty="0">
                <a:solidFill>
                  <a:srgbClr val="FF0000"/>
                </a:solidFill>
              </a:rPr>
              <a:t>Milk Eggs} -&gt; {</a:t>
            </a:r>
            <a:r>
              <a:rPr lang="en-AU" sz="2400" b="1" dirty="0" smtClean="0">
                <a:solidFill>
                  <a:srgbClr val="FF0000"/>
                </a:solidFill>
              </a:rPr>
              <a:t>Bread}</a:t>
            </a:r>
            <a:endParaRPr lang="en-AU" sz="2400" b="1" dirty="0">
              <a:solidFill>
                <a:srgbClr val="FF0000"/>
              </a:solidFill>
            </a:endParaRPr>
          </a:p>
          <a:p>
            <a:pPr marL="109728" indent="0">
              <a:buNone/>
            </a:pPr>
            <a:r>
              <a:rPr lang="en-AU" sz="2400" b="1" dirty="0" smtClean="0">
                <a:solidFill>
                  <a:srgbClr val="FF0000"/>
                </a:solidFill>
              </a:rPr>
              <a:t>Support </a:t>
            </a:r>
            <a:r>
              <a:rPr lang="en-AU" sz="2400" b="1" dirty="0">
                <a:solidFill>
                  <a:srgbClr val="FF0000"/>
                </a:solidFill>
              </a:rPr>
              <a:t>= 3/10 = </a:t>
            </a:r>
            <a:r>
              <a:rPr lang="en-AU" sz="2400" b="1" dirty="0" smtClean="0">
                <a:solidFill>
                  <a:srgbClr val="FF0000"/>
                </a:solidFill>
              </a:rPr>
              <a:t>0.3</a:t>
            </a:r>
            <a:endParaRPr lang="en-AU" sz="2400" b="1" dirty="0" smtClean="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3/3 = 1</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Bread} -&gt; {</a:t>
            </a:r>
            <a:r>
              <a:rPr lang="en-AU" sz="2400" dirty="0" smtClean="0">
                <a:solidFill>
                  <a:srgbClr val="FF0000"/>
                </a:solidFill>
              </a:rPr>
              <a:t>Milk}</a:t>
            </a:r>
            <a:endParaRPr lang="en-AU" sz="2400" dirty="0">
              <a:solidFill>
                <a:srgbClr val="FF0000"/>
              </a:solidFill>
            </a:endParaRPr>
          </a:p>
          <a:p>
            <a:pPr marL="109728" indent="0">
              <a:buNone/>
            </a:pPr>
            <a:r>
              <a:rPr lang="en-AU" sz="2400" dirty="0" smtClean="0">
                <a:solidFill>
                  <a:srgbClr val="FF0000"/>
                </a:solidFill>
              </a:rPr>
              <a:t>Support </a:t>
            </a:r>
            <a:r>
              <a:rPr lang="en-AU" sz="2400" dirty="0">
                <a:solidFill>
                  <a:srgbClr val="FF0000"/>
                </a:solidFill>
              </a:rPr>
              <a:t>= </a:t>
            </a:r>
          </a:p>
          <a:p>
            <a:pPr marL="109728" indent="0">
              <a:buNone/>
            </a:pPr>
            <a:r>
              <a:rPr lang="en-AU" sz="2400" dirty="0" smtClean="0">
                <a:solidFill>
                  <a:srgbClr val="FF0000"/>
                </a:solidFill>
              </a:rPr>
              <a:t>Confidence </a:t>
            </a:r>
            <a:r>
              <a:rPr lang="en-AU" sz="2400" dirty="0">
                <a:solidFill>
                  <a:srgbClr val="FF0000"/>
                </a:solidFill>
              </a:rPr>
              <a:t>= </a:t>
            </a: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17</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55716153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Milk, Juice</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Juice,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03553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AU" sz="2400" b="1" dirty="0">
                <a:solidFill>
                  <a:srgbClr val="FF0000"/>
                </a:solidFill>
              </a:rPr>
              <a:t>Association Rules for {Milk,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Milk, Bread} -&gt; {</a:t>
            </a:r>
            <a:r>
              <a:rPr lang="en-AU" sz="2400" strike="sngStrike" dirty="0" smtClean="0">
                <a:solidFill>
                  <a:srgbClr val="FF0000"/>
                </a:solidFill>
              </a:rPr>
              <a:t>Eggs}</a:t>
            </a:r>
            <a:r>
              <a:rPr lang="en-AU" sz="2400" strike="sngStrike" dirty="0">
                <a:solidFill>
                  <a:srgbClr val="FF0000"/>
                </a:solidFill>
              </a:rPr>
              <a:t/>
            </a:r>
            <a:br>
              <a:rPr lang="en-AU" sz="2400" strike="sngStrike" dirty="0">
                <a:solidFill>
                  <a:srgbClr val="FF0000"/>
                </a:solidFill>
              </a:rPr>
            </a:b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0.75</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b="1" dirty="0" smtClean="0">
                <a:solidFill>
                  <a:srgbClr val="FF0000"/>
                </a:solidFill>
              </a:rPr>
              <a:t>{</a:t>
            </a:r>
            <a:r>
              <a:rPr lang="en-AU" sz="2400" b="1" dirty="0">
                <a:solidFill>
                  <a:srgbClr val="FF0000"/>
                </a:solidFill>
              </a:rPr>
              <a:t>Milk Eggs} -&gt; {</a:t>
            </a:r>
            <a:r>
              <a:rPr lang="en-AU" sz="2400" b="1" dirty="0" smtClean="0">
                <a:solidFill>
                  <a:srgbClr val="FF0000"/>
                </a:solidFill>
              </a:rPr>
              <a:t>Bread}</a:t>
            </a:r>
            <a:endParaRPr lang="en-AU" sz="2400" b="1" dirty="0">
              <a:solidFill>
                <a:srgbClr val="FF0000"/>
              </a:solidFill>
            </a:endParaRPr>
          </a:p>
          <a:p>
            <a:pPr marL="109728" indent="0">
              <a:buNone/>
            </a:pPr>
            <a:r>
              <a:rPr lang="en-AU" sz="2400" b="1" dirty="0" smtClean="0">
                <a:solidFill>
                  <a:srgbClr val="FF0000"/>
                </a:solidFill>
              </a:rPr>
              <a:t>Support </a:t>
            </a:r>
            <a:r>
              <a:rPr lang="en-AU" sz="2400" b="1" dirty="0">
                <a:solidFill>
                  <a:srgbClr val="FF0000"/>
                </a:solidFill>
              </a:rPr>
              <a:t>= 3/10 = </a:t>
            </a:r>
            <a:r>
              <a:rPr lang="en-AU" sz="2400" b="1" dirty="0" smtClean="0">
                <a:solidFill>
                  <a:srgbClr val="FF0000"/>
                </a:solidFill>
              </a:rPr>
              <a:t>0.3</a:t>
            </a:r>
            <a:endParaRPr lang="en-AU" sz="2400" b="1" dirty="0" smtClean="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3/3 = 1</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b="1" dirty="0" smtClean="0">
                <a:solidFill>
                  <a:srgbClr val="FF0000"/>
                </a:solidFill>
              </a:rPr>
              <a:t>{</a:t>
            </a:r>
            <a:r>
              <a:rPr lang="en-AU" sz="2400" b="1" dirty="0">
                <a:solidFill>
                  <a:srgbClr val="FF0000"/>
                </a:solidFill>
              </a:rPr>
              <a:t>Eggs, Bread} -&gt; {</a:t>
            </a:r>
            <a:r>
              <a:rPr lang="en-AU" sz="2400" b="1" dirty="0" smtClean="0">
                <a:solidFill>
                  <a:srgbClr val="FF0000"/>
                </a:solidFill>
              </a:rPr>
              <a:t>Milk}</a:t>
            </a:r>
            <a:endParaRPr lang="en-AU" sz="2400" b="1" dirty="0">
              <a:solidFill>
                <a:srgbClr val="FF0000"/>
              </a:solidFill>
            </a:endParaRPr>
          </a:p>
          <a:p>
            <a:pPr marL="109728" indent="0">
              <a:buNone/>
            </a:pPr>
            <a:r>
              <a:rPr lang="en-AU" sz="2400" b="1" dirty="0" smtClean="0">
                <a:solidFill>
                  <a:srgbClr val="FF0000"/>
                </a:solidFill>
              </a:rPr>
              <a:t>Support </a:t>
            </a:r>
            <a:r>
              <a:rPr lang="en-AU" sz="2400" b="1" dirty="0">
                <a:solidFill>
                  <a:srgbClr val="FF0000"/>
                </a:solidFill>
              </a:rPr>
              <a:t>= 3/10 = </a:t>
            </a:r>
            <a:r>
              <a:rPr lang="en-AU" sz="2400" b="1" dirty="0" smtClean="0">
                <a:solidFill>
                  <a:srgbClr val="FF0000"/>
                </a:solidFill>
              </a:rPr>
              <a:t>0.3</a:t>
            </a:r>
            <a:endParaRPr lang="en-AU" sz="2400" b="1" dirty="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3/3 = 1</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55716153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Milk, Juice</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Juice,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44869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{Milk, Bread}:</a:t>
            </a:r>
            <a:endParaRPr lang="en-AU" sz="2400" dirty="0">
              <a:solidFill>
                <a:srgbClr val="FF0000"/>
              </a:solidFill>
            </a:endParaRP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Milk} -&gt; {Bread} </a:t>
            </a:r>
          </a:p>
          <a:p>
            <a:pPr marL="109728" indent="0">
              <a:buNone/>
            </a:pPr>
            <a:r>
              <a:rPr lang="en-AU" sz="2400" dirty="0" smtClean="0">
                <a:solidFill>
                  <a:srgbClr val="FF0000"/>
                </a:solidFill>
              </a:rPr>
              <a:t>Support =</a:t>
            </a:r>
          </a:p>
          <a:p>
            <a:pPr marL="109728" indent="0">
              <a:buNone/>
            </a:pPr>
            <a:r>
              <a:rPr lang="en-AU" sz="2400" dirty="0" smtClean="0">
                <a:solidFill>
                  <a:srgbClr val="FF0000"/>
                </a:solidFill>
              </a:rPr>
              <a:t>Confidence =</a:t>
            </a: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Bread} -&gt; {</a:t>
            </a:r>
            <a:r>
              <a:rPr lang="en-AU" sz="2400" dirty="0" smtClean="0">
                <a:solidFill>
                  <a:srgbClr val="FF0000"/>
                </a:solidFill>
              </a:rPr>
              <a:t>Milk}</a:t>
            </a:r>
          </a:p>
          <a:p>
            <a:pPr marL="109728" indent="0">
              <a:buNone/>
            </a:pPr>
            <a:r>
              <a:rPr lang="en-AU" sz="2400" dirty="0" smtClean="0">
                <a:solidFill>
                  <a:srgbClr val="FF0000"/>
                </a:solidFill>
              </a:rPr>
              <a:t>Support =</a:t>
            </a:r>
          </a:p>
          <a:p>
            <a:pPr marL="109728" indent="0">
              <a:buNone/>
            </a:pPr>
            <a:r>
              <a:rPr lang="en-AU" sz="2400" dirty="0" smtClean="0">
                <a:solidFill>
                  <a:srgbClr val="FF0000"/>
                </a:solidFill>
              </a:rPr>
              <a:t>Confidence =</a:t>
            </a: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19</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367432343"/>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03553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Review Questions</a:t>
            </a:r>
          </a:p>
          <a:p>
            <a:pPr lvl="1"/>
            <a:r>
              <a:rPr lang="en-AU" dirty="0" smtClean="0"/>
              <a:t>Question 1: Data Mining and Metrics</a:t>
            </a:r>
          </a:p>
          <a:p>
            <a:r>
              <a:rPr lang="en-AU" dirty="0" smtClean="0"/>
              <a:t>Algorithm Questions</a:t>
            </a:r>
          </a:p>
          <a:p>
            <a:pPr lvl="1"/>
            <a:r>
              <a:rPr lang="en-AU" dirty="0" smtClean="0"/>
              <a:t>Question 2: Applying </a:t>
            </a:r>
            <a:r>
              <a:rPr lang="en-AU" dirty="0" err="1" smtClean="0"/>
              <a:t>Apriori</a:t>
            </a:r>
            <a:r>
              <a:rPr lang="en-AU" dirty="0" smtClean="0"/>
              <a:t> Algorithm</a:t>
            </a:r>
          </a:p>
          <a:p>
            <a:pPr lvl="1"/>
            <a:r>
              <a:rPr lang="en-AU" dirty="0" smtClean="0"/>
              <a:t>Question 3: Finding Association Rules</a:t>
            </a:r>
            <a:endParaRPr lang="en-AU" dirty="0"/>
          </a:p>
        </p:txBody>
      </p:sp>
      <p:sp>
        <p:nvSpPr>
          <p:cNvPr id="3" name="Title 2"/>
          <p:cNvSpPr>
            <a:spLocks noGrp="1"/>
          </p:cNvSpPr>
          <p:nvPr>
            <p:ph type="title"/>
          </p:nvPr>
        </p:nvSpPr>
        <p:spPr/>
        <p:txBody>
          <a:bodyPr/>
          <a:lstStyle/>
          <a:p>
            <a:r>
              <a:rPr lang="en-AU" dirty="0" smtClean="0"/>
              <a:t>Contents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a:t>
            </a:fld>
            <a:endParaRPr lang="en-AU"/>
          </a:p>
        </p:txBody>
      </p:sp>
    </p:spTree>
    <p:extLst>
      <p:ext uri="{BB962C8B-B14F-4D97-AF65-F5344CB8AC3E}">
        <p14:creationId xmlns:p14="http://schemas.microsoft.com/office/powerpoint/2010/main" val="433555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{Milk, Bread</a:t>
            </a:r>
            <a:r>
              <a:rPr lang="en-AU" sz="2400" b="1" dirty="0" smtClean="0">
                <a:solidFill>
                  <a:srgbClr val="FF0000"/>
                </a:solidFill>
              </a:rPr>
              <a:t>}:</a:t>
            </a:r>
            <a:endParaRPr lang="en-AU" sz="2400" dirty="0">
              <a:solidFill>
                <a:srgbClr val="FF0000"/>
              </a:solidFill>
            </a:endParaRPr>
          </a:p>
          <a:p>
            <a:pPr marL="109728" indent="0">
              <a:buNone/>
            </a:pPr>
            <a:endParaRPr lang="en-AU" sz="2400" b="1" dirty="0">
              <a:solidFill>
                <a:srgbClr val="FF0000"/>
              </a:solidFill>
            </a:endParaRPr>
          </a:p>
          <a:p>
            <a:pPr marL="109728" indent="0">
              <a:buNone/>
            </a:pPr>
            <a:r>
              <a:rPr lang="en-AU" sz="2400" b="1" dirty="0" smtClean="0">
                <a:solidFill>
                  <a:srgbClr val="FF0000"/>
                </a:solidFill>
              </a:rPr>
              <a:t>{</a:t>
            </a:r>
            <a:r>
              <a:rPr lang="en-AU" sz="2400" b="1" dirty="0">
                <a:solidFill>
                  <a:srgbClr val="FF0000"/>
                </a:solidFill>
              </a:rPr>
              <a:t>Milk} -&gt; {Bread} </a:t>
            </a:r>
          </a:p>
          <a:p>
            <a:pPr marL="109728" indent="0">
              <a:buNone/>
            </a:pPr>
            <a:r>
              <a:rPr lang="en-AU" sz="2400" b="1" dirty="0" smtClean="0">
                <a:solidFill>
                  <a:srgbClr val="FF0000"/>
                </a:solidFill>
              </a:rPr>
              <a:t>Support </a:t>
            </a:r>
            <a:r>
              <a:rPr lang="en-AU" sz="2400" b="1" dirty="0">
                <a:solidFill>
                  <a:srgbClr val="FF0000"/>
                </a:solidFill>
              </a:rPr>
              <a:t>= 4/10 = </a:t>
            </a:r>
            <a:r>
              <a:rPr lang="en-AU" sz="2400" b="1" dirty="0" smtClean="0">
                <a:solidFill>
                  <a:srgbClr val="FF0000"/>
                </a:solidFill>
              </a:rPr>
              <a:t>0.4</a:t>
            </a:r>
            <a:endParaRPr lang="en-AU" sz="2400" b="1" dirty="0" smtClean="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4/5 = 0.8</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Bread} -&gt; {</a:t>
            </a:r>
            <a:r>
              <a:rPr lang="en-AU" sz="2400" dirty="0" smtClean="0">
                <a:solidFill>
                  <a:srgbClr val="FF0000"/>
                </a:solidFill>
              </a:rPr>
              <a:t>Milk}</a:t>
            </a:r>
          </a:p>
          <a:p>
            <a:pPr marL="109728" indent="0">
              <a:buNone/>
            </a:pPr>
            <a:r>
              <a:rPr lang="en-AU" sz="2400" dirty="0" smtClean="0">
                <a:solidFill>
                  <a:srgbClr val="FF0000"/>
                </a:solidFill>
              </a:rPr>
              <a:t>Support =</a:t>
            </a:r>
          </a:p>
          <a:p>
            <a:pPr marL="109728" indent="0">
              <a:buNone/>
            </a:pPr>
            <a:r>
              <a:rPr lang="en-AU" sz="2400" dirty="0" smtClean="0">
                <a:solidFill>
                  <a:srgbClr val="FF0000"/>
                </a:solidFill>
              </a:rPr>
              <a:t>Confidence =</a:t>
            </a:r>
            <a:endParaRPr lang="en-AU" sz="2400" dirty="0"/>
          </a:p>
        </p:txBody>
      </p:sp>
      <p:sp>
        <p:nvSpPr>
          <p:cNvPr id="3" name="Title 2"/>
          <p:cNvSpPr>
            <a:spLocks noGrp="1"/>
          </p:cNvSpPr>
          <p:nvPr>
            <p:ph type="title"/>
          </p:nvPr>
        </p:nvSpPr>
        <p:spPr>
          <a:xfrm>
            <a:off x="457200" y="188640"/>
            <a:ext cx="8229600" cy="1143000"/>
          </a:xfrm>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20</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203189"/>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24513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{Milk, Bread}:</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b="1" dirty="0" smtClean="0">
                <a:solidFill>
                  <a:srgbClr val="FF0000"/>
                </a:solidFill>
              </a:rPr>
              <a:t>{</a:t>
            </a:r>
            <a:r>
              <a:rPr lang="en-AU" sz="2400" b="1" dirty="0">
                <a:solidFill>
                  <a:srgbClr val="FF0000"/>
                </a:solidFill>
              </a:rPr>
              <a:t>Milk} -&gt; {Bread} </a:t>
            </a:r>
          </a:p>
          <a:p>
            <a:pPr marL="109728" indent="0">
              <a:buNone/>
            </a:pPr>
            <a:r>
              <a:rPr lang="en-AU" sz="2400" b="1" dirty="0" smtClean="0">
                <a:solidFill>
                  <a:srgbClr val="FF0000"/>
                </a:solidFill>
              </a:rPr>
              <a:t>Support </a:t>
            </a:r>
            <a:r>
              <a:rPr lang="en-AU" sz="2400" b="1" dirty="0">
                <a:solidFill>
                  <a:srgbClr val="FF0000"/>
                </a:solidFill>
              </a:rPr>
              <a:t>= 4/10 = </a:t>
            </a:r>
            <a:r>
              <a:rPr lang="en-AU" sz="2400" b="1" dirty="0" smtClean="0">
                <a:solidFill>
                  <a:srgbClr val="FF0000"/>
                </a:solidFill>
              </a:rPr>
              <a:t>0.4</a:t>
            </a:r>
            <a:endParaRPr lang="en-AU" sz="2400" b="1" dirty="0" smtClean="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4/5 = 0.8</a:t>
            </a:r>
            <a:endParaRPr lang="en-AU" sz="2400" dirty="0">
              <a:solidFill>
                <a:srgbClr val="FF0000"/>
              </a:solidFill>
            </a:endParaRPr>
          </a:p>
          <a:p>
            <a:pPr marL="109728" indent="0">
              <a:buNone/>
            </a:pPr>
            <a:endParaRPr lang="en-AU" sz="2400" b="1" dirty="0" smtClean="0">
              <a:solidFill>
                <a:srgbClr val="FF0000"/>
              </a:solidFill>
            </a:endParaRPr>
          </a:p>
          <a:p>
            <a:pPr marL="109728" indent="0">
              <a:buNone/>
            </a:pPr>
            <a:r>
              <a:rPr lang="en-AU" sz="2400" b="1" dirty="0" smtClean="0">
                <a:solidFill>
                  <a:srgbClr val="FF0000"/>
                </a:solidFill>
              </a:rPr>
              <a:t>{</a:t>
            </a:r>
            <a:r>
              <a:rPr lang="en-AU" sz="2400" b="1" dirty="0">
                <a:solidFill>
                  <a:srgbClr val="FF0000"/>
                </a:solidFill>
              </a:rPr>
              <a:t>Bread} -&gt; {</a:t>
            </a:r>
            <a:r>
              <a:rPr lang="en-AU" sz="2400" b="1" dirty="0" smtClean="0">
                <a:solidFill>
                  <a:srgbClr val="FF0000"/>
                </a:solidFill>
              </a:rPr>
              <a:t>Milk}</a:t>
            </a:r>
          </a:p>
          <a:p>
            <a:pPr marL="109728" indent="0">
              <a:buNone/>
            </a:pPr>
            <a:r>
              <a:rPr lang="en-AU" sz="2400" b="1" dirty="0" smtClean="0">
                <a:solidFill>
                  <a:srgbClr val="FF0000"/>
                </a:solidFill>
              </a:rPr>
              <a:t>Support </a:t>
            </a:r>
            <a:r>
              <a:rPr lang="en-AU" sz="2400" b="1" dirty="0">
                <a:solidFill>
                  <a:srgbClr val="FF0000"/>
                </a:solidFill>
              </a:rPr>
              <a:t>= 4/10 = </a:t>
            </a:r>
            <a:r>
              <a:rPr lang="en-AU" sz="2400" b="1" dirty="0" smtClean="0">
                <a:solidFill>
                  <a:srgbClr val="FF0000"/>
                </a:solidFill>
              </a:rPr>
              <a:t>0.4</a:t>
            </a:r>
            <a:endParaRPr lang="en-AU" sz="2400" b="1" dirty="0" smtClean="0">
              <a:solidFill>
                <a:srgbClr val="FF0000"/>
              </a:solidFill>
            </a:endParaRPr>
          </a:p>
          <a:p>
            <a:pPr marL="109728" indent="0">
              <a:buNone/>
            </a:pPr>
            <a:r>
              <a:rPr lang="en-AU" sz="2400" b="1" dirty="0" smtClean="0">
                <a:solidFill>
                  <a:srgbClr val="FF0000"/>
                </a:solidFill>
              </a:rPr>
              <a:t>Confidence </a:t>
            </a:r>
            <a:r>
              <a:rPr lang="en-AU" sz="2400" b="1" dirty="0">
                <a:solidFill>
                  <a:srgbClr val="FF0000"/>
                </a:solidFill>
              </a:rPr>
              <a:t>= 4/4 = 1</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21</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203189"/>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24513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a:t>
            </a:r>
            <a:r>
              <a:rPr lang="en-AU" sz="2400" b="1" dirty="0" smtClean="0">
                <a:solidFill>
                  <a:srgbClr val="FF0000"/>
                </a:solidFill>
              </a:rPr>
              <a:t>Milk, </a:t>
            </a:r>
            <a:r>
              <a:rPr lang="en-AU" sz="2400" b="1" dirty="0">
                <a:solidFill>
                  <a:srgbClr val="FF0000"/>
                </a:solidFill>
              </a:rPr>
              <a:t>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Milk} -&gt; {</a:t>
            </a:r>
            <a:r>
              <a:rPr lang="en-AU" sz="2400" dirty="0" smtClean="0">
                <a:solidFill>
                  <a:srgbClr val="FF0000"/>
                </a:solidFill>
              </a:rPr>
              <a:t>Eggs}</a:t>
            </a: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p>
          <a:p>
            <a:pPr marL="109728" indent="0">
              <a:buNone/>
            </a:pPr>
            <a:endParaRPr lang="en-AU" sz="2400" strike="sngStrike"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-&gt; {</a:t>
            </a:r>
            <a:r>
              <a:rPr lang="en-AU" sz="2400" dirty="0" smtClean="0">
                <a:solidFill>
                  <a:srgbClr val="FF0000"/>
                </a:solidFill>
              </a:rPr>
              <a:t>Milk}</a:t>
            </a:r>
          </a:p>
          <a:p>
            <a:pPr marL="109728" indent="0">
              <a:buNone/>
            </a:pPr>
            <a:r>
              <a:rPr lang="en-AU" sz="2400" dirty="0" smtClean="0">
                <a:solidFill>
                  <a:srgbClr val="FF0000"/>
                </a:solidFill>
              </a:rPr>
              <a:t>Support =</a:t>
            </a:r>
          </a:p>
          <a:p>
            <a:pPr marL="109728" indent="0">
              <a:buNone/>
            </a:pPr>
            <a:r>
              <a:rPr lang="en-AU" sz="2400" dirty="0" smtClean="0">
                <a:solidFill>
                  <a:srgbClr val="FF0000"/>
                </a:solidFill>
              </a:rPr>
              <a:t>Confidence =</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22</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203189"/>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68579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a:t>
            </a:r>
            <a:r>
              <a:rPr lang="en-AU" sz="2400" b="1" dirty="0" smtClean="0">
                <a:solidFill>
                  <a:srgbClr val="FF0000"/>
                </a:solidFill>
              </a:rPr>
              <a:t>Milk, </a:t>
            </a:r>
            <a:r>
              <a:rPr lang="en-AU" sz="2400" b="1" dirty="0">
                <a:solidFill>
                  <a:srgbClr val="FF0000"/>
                </a:solidFill>
              </a:rPr>
              <a:t>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Milk} -&gt; {</a:t>
            </a:r>
            <a:r>
              <a:rPr lang="en-AU" sz="2400" strike="sngStrike" dirty="0" smtClean="0">
                <a:solidFill>
                  <a:srgbClr val="FF0000"/>
                </a:solidFill>
              </a:rPr>
              <a:t>Eggs}</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smtClean="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3/5 = 0.6</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-&gt; {</a:t>
            </a:r>
            <a:r>
              <a:rPr lang="en-AU" sz="2400" dirty="0" smtClean="0">
                <a:solidFill>
                  <a:srgbClr val="FF0000"/>
                </a:solidFill>
              </a:rPr>
              <a:t>Milk}</a:t>
            </a:r>
          </a:p>
          <a:p>
            <a:pPr marL="109728" indent="0">
              <a:buNone/>
            </a:pPr>
            <a:r>
              <a:rPr lang="en-AU" sz="2400" dirty="0" smtClean="0">
                <a:solidFill>
                  <a:srgbClr val="FF0000"/>
                </a:solidFill>
              </a:rPr>
              <a:t>Support =</a:t>
            </a:r>
          </a:p>
          <a:p>
            <a:pPr marL="109728" indent="0">
              <a:buNone/>
            </a:pPr>
            <a:r>
              <a:rPr lang="en-AU" sz="2400" dirty="0" smtClean="0">
                <a:solidFill>
                  <a:srgbClr val="FF0000"/>
                </a:solidFill>
              </a:rPr>
              <a:t>Confidence =</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203189"/>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4469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a:t>
            </a:r>
            <a:r>
              <a:rPr lang="en-AU" sz="2400" b="1" dirty="0" smtClean="0">
                <a:solidFill>
                  <a:srgbClr val="FF0000"/>
                </a:solidFill>
              </a:rPr>
              <a:t>Milk, </a:t>
            </a:r>
            <a:r>
              <a:rPr lang="en-AU" sz="2400" b="1" dirty="0">
                <a:solidFill>
                  <a:srgbClr val="FF0000"/>
                </a:solidFill>
              </a:rPr>
              <a:t>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Milk} -&gt; {</a:t>
            </a:r>
            <a:r>
              <a:rPr lang="en-AU" sz="2400" strike="sngStrike" dirty="0" smtClean="0">
                <a:solidFill>
                  <a:srgbClr val="FF0000"/>
                </a:solidFill>
              </a:rPr>
              <a:t>Eggs}</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0.25</a:t>
            </a:r>
          </a:p>
          <a:p>
            <a:pPr marL="109728" indent="0">
              <a:buNone/>
            </a:pPr>
            <a:r>
              <a:rPr lang="en-AU" sz="2400" strike="sngStrike" dirty="0" smtClean="0">
                <a:solidFill>
                  <a:srgbClr val="FF0000"/>
                </a:solidFill>
              </a:rPr>
              <a:t>Confidence </a:t>
            </a:r>
            <a:r>
              <a:rPr lang="en-AU" sz="2400" strike="sngStrike" dirty="0">
                <a:solidFill>
                  <a:srgbClr val="FF0000"/>
                </a:solidFill>
              </a:rPr>
              <a:t>= 3/5 = 0.6</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Eggs} -&gt; {</a:t>
            </a:r>
            <a:r>
              <a:rPr lang="en-AU" sz="2400" strike="sngStrike" dirty="0" smtClean="0">
                <a:solidFill>
                  <a:srgbClr val="FF0000"/>
                </a:solidFill>
              </a:rPr>
              <a:t>Milk}</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smtClean="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0.75</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203189"/>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Juice</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4469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Bread} -&gt; {</a:t>
            </a:r>
            <a:r>
              <a:rPr lang="en-AU" sz="2400" dirty="0" smtClean="0">
                <a:solidFill>
                  <a:srgbClr val="FF0000"/>
                </a:solidFill>
              </a:rPr>
              <a:t>Eggs}</a:t>
            </a: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p>
          <a:p>
            <a:pPr marL="109728" indent="0">
              <a:buNone/>
            </a:pPr>
            <a:endParaRPr lang="en-AU" sz="2400"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-&gt; {</a:t>
            </a:r>
            <a:r>
              <a:rPr lang="en-AU" sz="2400" dirty="0" smtClean="0">
                <a:solidFill>
                  <a:srgbClr val="FF0000"/>
                </a:solidFill>
              </a:rPr>
              <a:t>Bread}</a:t>
            </a: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25</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21923385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0" dirty="0">
                          <a:effectLst/>
                        </a:rPr>
                        <a:t>Milk, Juice</a:t>
                      </a:r>
                      <a:endParaRPr lang="en-AU" sz="1400" b="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184245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Bread} -&gt; {</a:t>
            </a:r>
            <a:r>
              <a:rPr lang="en-AU" sz="2400" strike="sngStrike" dirty="0" smtClean="0">
                <a:solidFill>
                  <a:srgbClr val="FF0000"/>
                </a:solidFill>
              </a:rPr>
              <a:t>Eggs}</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smtClean="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0.75</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dirty="0" smtClean="0">
                <a:solidFill>
                  <a:srgbClr val="FF0000"/>
                </a:solidFill>
              </a:rPr>
              <a:t>{</a:t>
            </a:r>
            <a:r>
              <a:rPr lang="en-AU" sz="2400" dirty="0">
                <a:solidFill>
                  <a:srgbClr val="FF0000"/>
                </a:solidFill>
              </a:rPr>
              <a:t>Eggs} -&gt; {</a:t>
            </a:r>
            <a:r>
              <a:rPr lang="en-AU" sz="2400" dirty="0" smtClean="0">
                <a:solidFill>
                  <a:srgbClr val="FF0000"/>
                </a:solidFill>
              </a:rPr>
              <a:t>Bread}</a:t>
            </a:r>
          </a:p>
          <a:p>
            <a:pPr marL="109728" indent="0">
              <a:buNone/>
            </a:pPr>
            <a:r>
              <a:rPr lang="en-AU" sz="2400" dirty="0" smtClean="0">
                <a:solidFill>
                  <a:srgbClr val="FF0000"/>
                </a:solidFill>
              </a:rPr>
              <a:t>Support </a:t>
            </a:r>
            <a:r>
              <a:rPr lang="en-AU" sz="2400" dirty="0">
                <a:solidFill>
                  <a:srgbClr val="FF0000"/>
                </a:solidFill>
              </a:rPr>
              <a:t>= </a:t>
            </a:r>
            <a:endParaRPr lang="en-AU" sz="2400" dirty="0" smtClean="0">
              <a:solidFill>
                <a:srgbClr val="FF0000"/>
              </a:solidFill>
            </a:endParaRPr>
          </a:p>
          <a:p>
            <a:pPr marL="109728" indent="0">
              <a:buNone/>
            </a:pPr>
            <a:r>
              <a:rPr lang="en-AU" sz="2400" dirty="0" smtClean="0">
                <a:solidFill>
                  <a:srgbClr val="FF0000"/>
                </a:solidFill>
              </a:rPr>
              <a:t>Confidence =</a:t>
            </a: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26</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2245840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0" dirty="0">
                          <a:effectLst/>
                        </a:rPr>
                        <a:t>Milk, Juice</a:t>
                      </a:r>
                      <a:endParaRPr lang="en-AU" sz="1400" b="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295433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b="1" dirty="0">
                <a:solidFill>
                  <a:srgbClr val="FF0000"/>
                </a:solidFill>
              </a:rPr>
              <a:t>Association Rules for {Bread Eggs}:</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Bread} -&gt; {</a:t>
            </a:r>
            <a:r>
              <a:rPr lang="en-AU" sz="2400" strike="sngStrike" dirty="0" smtClean="0">
                <a:solidFill>
                  <a:srgbClr val="FF0000"/>
                </a:solidFill>
              </a:rPr>
              <a:t>Eggs}</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0.25</a:t>
            </a:r>
          </a:p>
          <a:p>
            <a:pPr marL="109728" indent="0">
              <a:buNone/>
            </a:pPr>
            <a:r>
              <a:rPr lang="en-AU" sz="2400" strike="sngStrike" dirty="0" smtClean="0">
                <a:solidFill>
                  <a:srgbClr val="FF0000"/>
                </a:solidFill>
              </a:rPr>
              <a:t>Confidence </a:t>
            </a:r>
            <a:r>
              <a:rPr lang="en-AU" sz="2400" strike="sngStrike" dirty="0">
                <a:solidFill>
                  <a:srgbClr val="FF0000"/>
                </a:solidFill>
              </a:rPr>
              <a:t>= 3/4 = 0.75</a:t>
            </a:r>
            <a:endParaRPr lang="en-AU" sz="2400" dirty="0">
              <a:solidFill>
                <a:srgbClr val="FF0000"/>
              </a:solidFill>
            </a:endParaRPr>
          </a:p>
          <a:p>
            <a:pPr marL="109728" indent="0">
              <a:buNone/>
            </a:pPr>
            <a:endParaRPr lang="en-AU" sz="2400" strike="sngStrike" dirty="0" smtClean="0">
              <a:solidFill>
                <a:srgbClr val="FF0000"/>
              </a:solidFill>
            </a:endParaRPr>
          </a:p>
          <a:p>
            <a:pPr marL="109728" indent="0">
              <a:buNone/>
            </a:pPr>
            <a:r>
              <a:rPr lang="en-AU" sz="2400" strike="sngStrike" dirty="0" smtClean="0">
                <a:solidFill>
                  <a:srgbClr val="FF0000"/>
                </a:solidFill>
              </a:rPr>
              <a:t>{</a:t>
            </a:r>
            <a:r>
              <a:rPr lang="en-AU" sz="2400" strike="sngStrike" dirty="0">
                <a:solidFill>
                  <a:srgbClr val="FF0000"/>
                </a:solidFill>
              </a:rPr>
              <a:t>Eggs} -&gt; {</a:t>
            </a:r>
            <a:r>
              <a:rPr lang="en-AU" sz="2400" strike="sngStrike" dirty="0" smtClean="0">
                <a:solidFill>
                  <a:srgbClr val="FF0000"/>
                </a:solidFill>
              </a:rPr>
              <a:t>Bread}</a:t>
            </a:r>
          </a:p>
          <a:p>
            <a:pPr marL="109728" indent="0">
              <a:buNone/>
            </a:pPr>
            <a:r>
              <a:rPr lang="en-AU" sz="2400" strike="sngStrike" dirty="0" smtClean="0">
                <a:solidFill>
                  <a:srgbClr val="FF0000"/>
                </a:solidFill>
              </a:rPr>
              <a:t>Support </a:t>
            </a:r>
            <a:r>
              <a:rPr lang="en-AU" sz="2400" strike="sngStrike" dirty="0">
                <a:solidFill>
                  <a:srgbClr val="FF0000"/>
                </a:solidFill>
              </a:rPr>
              <a:t>= 3/10 = </a:t>
            </a:r>
            <a:r>
              <a:rPr lang="en-AU" sz="2400" strike="sngStrike" dirty="0" smtClean="0">
                <a:solidFill>
                  <a:srgbClr val="FF0000"/>
                </a:solidFill>
              </a:rPr>
              <a:t>0.3</a:t>
            </a:r>
            <a:endParaRPr lang="en-AU" sz="2400" strike="sngStrike" dirty="0" smtClean="0">
              <a:solidFill>
                <a:srgbClr val="FF0000"/>
              </a:solidFill>
            </a:endParaRPr>
          </a:p>
          <a:p>
            <a:pPr marL="109728" indent="0">
              <a:buNone/>
            </a:pPr>
            <a:r>
              <a:rPr lang="en-AU" sz="2400" strike="sngStrike" dirty="0" smtClean="0">
                <a:solidFill>
                  <a:srgbClr val="FF0000"/>
                </a:solidFill>
              </a:rPr>
              <a:t>Confidence </a:t>
            </a:r>
            <a:r>
              <a:rPr lang="en-AU" sz="2400" strike="sngStrike" dirty="0">
                <a:solidFill>
                  <a:srgbClr val="FF0000"/>
                </a:solidFill>
              </a:rPr>
              <a:t>= 3/4 = 0.75</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27</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22458402"/>
              </p:ext>
            </p:extLst>
          </p:nvPr>
        </p:nvGraphicFramePr>
        <p:xfrm>
          <a:off x="4788024" y="2060848"/>
          <a:ext cx="3744416" cy="3189731"/>
        </p:xfrm>
        <a:graphic>
          <a:graphicData uri="http://schemas.openxmlformats.org/drawingml/2006/table">
            <a:tbl>
              <a:tblPr firstRow="1" firstCol="1" bandRow="1">
                <a:tableStyleId>{5C22544A-7EE6-4342-B048-85BDC9FD1C3A}</a:tableStyleId>
              </a:tblPr>
              <a:tblGrid>
                <a:gridCol w="1859714"/>
                <a:gridCol w="1884702"/>
              </a:tblGrid>
              <a:tr h="0">
                <a:tc>
                  <a:txBody>
                    <a:bodyPr/>
                    <a:lstStyle/>
                    <a:p>
                      <a:pPr algn="ctr">
                        <a:lnSpc>
                          <a:spcPct val="115000"/>
                        </a:lnSpc>
                        <a:spcAft>
                          <a:spcPts val="0"/>
                        </a:spcAft>
                      </a:pPr>
                      <a:r>
                        <a:rPr lang="en-AU" sz="1400" dirty="0">
                          <a:effectLst/>
                        </a:rPr>
                        <a:t>Transaction</a:t>
                      </a:r>
                      <a:endParaRPr lang="en-AU" sz="1400" dirty="0">
                        <a:effectLst/>
                        <a:latin typeface="Calibri"/>
                        <a:ea typeface="SimSun"/>
                        <a:cs typeface="Times New Roman"/>
                      </a:endParaRPr>
                    </a:p>
                  </a:txBody>
                  <a:tcPr marL="68580" marR="68580" marT="0" marB="0"/>
                </a:tc>
                <a:tc>
                  <a:txBody>
                    <a:bodyPr/>
                    <a:lstStyle/>
                    <a:p>
                      <a:pPr algn="ctr">
                        <a:lnSpc>
                          <a:spcPct val="115000"/>
                        </a:lnSpc>
                        <a:spcAft>
                          <a:spcPts val="0"/>
                        </a:spcAft>
                      </a:pPr>
                      <a:r>
                        <a:rPr lang="en-AU" sz="1400">
                          <a:effectLst/>
                        </a:rPr>
                        <a:t>Items in Transaction</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0" dirty="0">
                          <a:effectLst/>
                        </a:rPr>
                        <a:t>Milk, Juice</a:t>
                      </a:r>
                      <a:endParaRPr lang="en-AU" sz="1400" b="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dirty="0">
                          <a:effectLst/>
                        </a:rPr>
                        <a:t>Juice, Butter</a:t>
                      </a:r>
                      <a:endParaRPr lang="en-AU" sz="1400"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Eggs</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6</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7</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Coffee, Juice</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8</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 Cookies, Eggs</a:t>
                      </a:r>
                      <a:endParaRPr lang="en-AU" sz="1400" b="1" dirty="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a:effectLst/>
                        </a:rPr>
                        <a:t>9</a:t>
                      </a:r>
                      <a:endParaRPr lang="en-AU" sz="1400">
                        <a:effectLst/>
                        <a:latin typeface="Calibri"/>
                        <a:ea typeface="SimSun"/>
                        <a:cs typeface="Times New Roman"/>
                      </a:endParaRPr>
                    </a:p>
                  </a:txBody>
                  <a:tcPr marL="68580" marR="68580" marT="0" marB="0"/>
                </a:tc>
                <a:tc>
                  <a:txBody>
                    <a:bodyPr/>
                    <a:lstStyle/>
                    <a:p>
                      <a:pPr>
                        <a:lnSpc>
                          <a:spcPct val="115000"/>
                        </a:lnSpc>
                        <a:spcAft>
                          <a:spcPts val="0"/>
                        </a:spcAft>
                      </a:pPr>
                      <a:r>
                        <a:rPr lang="en-AU" sz="1400">
                          <a:effectLst/>
                        </a:rPr>
                        <a:t>Cookies, Butter</a:t>
                      </a:r>
                      <a:endParaRPr lang="en-AU" sz="1400">
                        <a:effectLst/>
                        <a:latin typeface="Calibri"/>
                        <a:ea typeface="SimSun"/>
                        <a:cs typeface="Times New Roman"/>
                      </a:endParaRPr>
                    </a:p>
                  </a:txBody>
                  <a:tcPr marL="68580" marR="68580" marT="0" marB="0"/>
                </a:tc>
              </a:tr>
              <a:tr h="0">
                <a:tc>
                  <a:txBody>
                    <a:bodyPr/>
                    <a:lstStyle/>
                    <a:p>
                      <a:pPr>
                        <a:lnSpc>
                          <a:spcPct val="115000"/>
                        </a:lnSpc>
                        <a:spcAft>
                          <a:spcPts val="0"/>
                        </a:spcAft>
                      </a:pPr>
                      <a:r>
                        <a:rPr lang="en-AU" sz="1400" dirty="0">
                          <a:effectLst/>
                        </a:rPr>
                        <a:t>10</a:t>
                      </a:r>
                      <a:endParaRPr lang="en-AU" sz="1400" dirty="0">
                        <a:effectLst/>
                        <a:latin typeface="Calibri"/>
                        <a:ea typeface="SimSun"/>
                        <a:cs typeface="Times New Roman"/>
                      </a:endParaRPr>
                    </a:p>
                  </a:txBody>
                  <a:tcPr marL="68580" marR="68580" marT="0" marB="0"/>
                </a:tc>
                <a:tc>
                  <a:txBody>
                    <a:bodyPr/>
                    <a:lstStyle/>
                    <a:p>
                      <a:pPr>
                        <a:lnSpc>
                          <a:spcPct val="115000"/>
                        </a:lnSpc>
                        <a:spcAft>
                          <a:spcPts val="0"/>
                        </a:spcAft>
                      </a:pPr>
                      <a:r>
                        <a:rPr lang="en-AU" sz="1400" b="1" dirty="0">
                          <a:effectLst/>
                        </a:rPr>
                        <a:t>Milk, Bread</a:t>
                      </a:r>
                      <a:endParaRPr lang="en-AU" sz="1400" b="1"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29543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AU" sz="2400" dirty="0">
                <a:solidFill>
                  <a:srgbClr val="FF0000"/>
                </a:solidFill>
              </a:rPr>
              <a:t>Therefore, the only Association Rules that satisfy the restriction of having support &gt;= 2 and confidence &gt;= 0.8 is</a:t>
            </a:r>
            <a:r>
              <a:rPr lang="en-AU" sz="2400" dirty="0" smtClean="0">
                <a:solidFill>
                  <a:srgbClr val="FF0000"/>
                </a:solidFill>
              </a:rPr>
              <a:t>:</a:t>
            </a:r>
          </a:p>
          <a:p>
            <a:pPr marL="109728" indent="0">
              <a:buNone/>
            </a:pPr>
            <a:endParaRPr lang="en-AU" sz="2400" dirty="0">
              <a:solidFill>
                <a:srgbClr val="FF0000"/>
              </a:solidFill>
            </a:endParaRPr>
          </a:p>
          <a:p>
            <a:pPr lvl="0"/>
            <a:r>
              <a:rPr lang="en-AU" sz="2400" dirty="0">
                <a:solidFill>
                  <a:srgbClr val="FF0000"/>
                </a:solidFill>
              </a:rPr>
              <a:t>{Milk, Eggs} -&gt; {Bread</a:t>
            </a:r>
            <a:r>
              <a:rPr lang="en-AU" sz="2400" dirty="0" smtClean="0">
                <a:solidFill>
                  <a:srgbClr val="FF0000"/>
                </a:solidFill>
              </a:rPr>
              <a:t>} (s=</a:t>
            </a:r>
            <a:r>
              <a:rPr lang="en-AU" sz="2400" dirty="0" smtClean="0">
                <a:solidFill>
                  <a:srgbClr val="FF0000"/>
                </a:solidFill>
              </a:rPr>
              <a:t>0.3, </a:t>
            </a:r>
            <a:r>
              <a:rPr lang="en-AU" sz="2400" dirty="0" smtClean="0">
                <a:solidFill>
                  <a:srgbClr val="FF0000"/>
                </a:solidFill>
              </a:rPr>
              <a:t>c=1)</a:t>
            </a:r>
            <a:endParaRPr lang="en-AU" sz="2400" dirty="0">
              <a:solidFill>
                <a:srgbClr val="FF0000"/>
              </a:solidFill>
            </a:endParaRPr>
          </a:p>
          <a:p>
            <a:pPr lvl="0"/>
            <a:r>
              <a:rPr lang="en-AU" sz="2400" dirty="0">
                <a:solidFill>
                  <a:srgbClr val="FF0000"/>
                </a:solidFill>
              </a:rPr>
              <a:t>{Eggs, Bread} -&gt; {Milk</a:t>
            </a:r>
            <a:r>
              <a:rPr lang="en-AU" sz="2400" dirty="0" smtClean="0">
                <a:solidFill>
                  <a:srgbClr val="FF0000"/>
                </a:solidFill>
              </a:rPr>
              <a:t>} (s=0.3, c=1)</a:t>
            </a:r>
            <a:endParaRPr lang="en-AU" sz="2400" dirty="0">
              <a:solidFill>
                <a:srgbClr val="FF0000"/>
              </a:solidFill>
            </a:endParaRPr>
          </a:p>
          <a:p>
            <a:pPr lvl="0"/>
            <a:r>
              <a:rPr lang="en-AU" sz="2400" dirty="0">
                <a:solidFill>
                  <a:srgbClr val="FF0000"/>
                </a:solidFill>
              </a:rPr>
              <a:t>{Milk} -&gt; {Bread</a:t>
            </a:r>
            <a:r>
              <a:rPr lang="en-AU" sz="2400" dirty="0" smtClean="0">
                <a:solidFill>
                  <a:srgbClr val="FF0000"/>
                </a:solidFill>
              </a:rPr>
              <a:t>} (s=</a:t>
            </a:r>
            <a:r>
              <a:rPr lang="en-AU" sz="2400" dirty="0" smtClean="0">
                <a:solidFill>
                  <a:srgbClr val="FF0000"/>
                </a:solidFill>
              </a:rPr>
              <a:t>0.4, </a:t>
            </a:r>
            <a:r>
              <a:rPr lang="en-AU" sz="2400" dirty="0" smtClean="0">
                <a:solidFill>
                  <a:srgbClr val="FF0000"/>
                </a:solidFill>
              </a:rPr>
              <a:t>c</a:t>
            </a:r>
            <a:r>
              <a:rPr lang="en-AU" sz="2400" dirty="0" smtClean="0">
                <a:solidFill>
                  <a:srgbClr val="FF0000"/>
                </a:solidFill>
              </a:rPr>
              <a:t>=0.8)</a:t>
            </a:r>
            <a:endParaRPr lang="en-AU" sz="2400" dirty="0">
              <a:solidFill>
                <a:srgbClr val="FF0000"/>
              </a:solidFill>
            </a:endParaRPr>
          </a:p>
          <a:p>
            <a:pPr lvl="0"/>
            <a:r>
              <a:rPr lang="en-AU" sz="2400" dirty="0">
                <a:solidFill>
                  <a:srgbClr val="FF0000"/>
                </a:solidFill>
              </a:rPr>
              <a:t>{Bread} -&gt; {Milk</a:t>
            </a:r>
            <a:r>
              <a:rPr lang="en-AU" sz="2400" dirty="0" smtClean="0">
                <a:solidFill>
                  <a:srgbClr val="FF0000"/>
                </a:solidFill>
              </a:rPr>
              <a:t>} (s=</a:t>
            </a:r>
            <a:r>
              <a:rPr lang="en-AU" sz="2400" dirty="0" smtClean="0">
                <a:solidFill>
                  <a:srgbClr val="FF0000"/>
                </a:solidFill>
              </a:rPr>
              <a:t>0.4, </a:t>
            </a:r>
            <a:r>
              <a:rPr lang="en-AU" sz="2400" dirty="0" smtClean="0">
                <a:solidFill>
                  <a:srgbClr val="FF0000"/>
                </a:solidFill>
              </a:rPr>
              <a:t>c=1)</a:t>
            </a:r>
            <a:endParaRPr lang="en-AU" sz="2400" dirty="0">
              <a:solidFill>
                <a:srgbClr val="FF0000"/>
              </a:solidFill>
            </a:endParaRPr>
          </a:p>
          <a:p>
            <a:pPr marL="109728" indent="0">
              <a:buNone/>
            </a:pPr>
            <a:endParaRPr lang="en-AU" sz="2400" dirty="0"/>
          </a:p>
        </p:txBody>
      </p:sp>
      <p:sp>
        <p:nvSpPr>
          <p:cNvPr id="3" name="Title 2"/>
          <p:cNvSpPr>
            <a:spLocks noGrp="1"/>
          </p:cNvSpPr>
          <p:nvPr>
            <p:ph type="title"/>
          </p:nvPr>
        </p:nvSpPr>
        <p:spPr/>
        <p:txBody>
          <a:bodyPr>
            <a:normAutofit fontScale="90000"/>
          </a:bodyPr>
          <a:lstStyle/>
          <a:p>
            <a:r>
              <a:rPr lang="en-AU" dirty="0" smtClean="0"/>
              <a:t>Question 3: Applying the </a:t>
            </a:r>
            <a:r>
              <a:rPr lang="en-AU" dirty="0" err="1" smtClean="0"/>
              <a:t>Apiori</a:t>
            </a:r>
            <a:r>
              <a:rPr lang="en-AU" dirty="0" smtClean="0"/>
              <a:t> Algorithm</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28</a:t>
            </a:fld>
            <a:endParaRPr lang="en-AU"/>
          </a:p>
        </p:txBody>
      </p:sp>
    </p:spTree>
    <p:extLst>
      <p:ext uri="{BB962C8B-B14F-4D97-AF65-F5344CB8AC3E}">
        <p14:creationId xmlns:p14="http://schemas.microsoft.com/office/powerpoint/2010/main" val="2288968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dirty="0"/>
          </a:p>
        </p:txBody>
      </p:sp>
      <p:sp>
        <p:nvSpPr>
          <p:cNvPr id="3" name="Title 2"/>
          <p:cNvSpPr>
            <a:spLocks noGrp="1"/>
          </p:cNvSpPr>
          <p:nvPr>
            <p:ph type="title"/>
          </p:nvPr>
        </p:nvSpPr>
        <p:spPr/>
        <p:txBody>
          <a:bodyPr/>
          <a:lstStyle/>
          <a:p>
            <a:r>
              <a:rPr lang="en-AU" dirty="0" smtClean="0"/>
              <a:t>Questions?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29</a:t>
            </a:fld>
            <a:endParaRPr lang="en-AU"/>
          </a:p>
        </p:txBody>
      </p:sp>
    </p:spTree>
    <p:extLst>
      <p:ext uri="{BB962C8B-B14F-4D97-AF65-F5344CB8AC3E}">
        <p14:creationId xmlns:p14="http://schemas.microsoft.com/office/powerpoint/2010/main" val="82648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Review Questions</a:t>
            </a:r>
            <a:endParaRPr lang="en-AU" dirty="0"/>
          </a:p>
        </p:txBody>
      </p:sp>
      <p:sp>
        <p:nvSpPr>
          <p:cNvPr id="2" name="Content Placeholder 1"/>
          <p:cNvSpPr>
            <a:spLocks noGrp="1"/>
          </p:cNvSpPr>
          <p:nvPr>
            <p:ph type="subTitle" idx="1"/>
          </p:nvPr>
        </p:nvSpPr>
        <p:spPr/>
        <p:txBody>
          <a:bodyPr>
            <a:normAutofit/>
          </a:bodyPr>
          <a:lstStyle/>
          <a:p>
            <a:endParaRPr lang="en-AU" dirty="0"/>
          </a:p>
        </p:txBody>
      </p:sp>
      <p:sp>
        <p:nvSpPr>
          <p:cNvPr id="5" name="Slide Number Placeholder 4"/>
          <p:cNvSpPr>
            <a:spLocks noGrp="1"/>
          </p:cNvSpPr>
          <p:nvPr>
            <p:ph type="sldNum" sz="quarter" idx="12"/>
          </p:nvPr>
        </p:nvSpPr>
        <p:spPr/>
        <p:txBody>
          <a:bodyPr/>
          <a:lstStyle/>
          <a:p>
            <a:fld id="{756AA377-18C1-4DC7-BEFC-56BDDBBB73D6}" type="slidenum">
              <a:rPr lang="en-AU" smtClean="0"/>
              <a:t>3</a:t>
            </a:fld>
            <a:endParaRPr lang="en-AU"/>
          </a:p>
        </p:txBody>
      </p:sp>
    </p:spTree>
    <p:extLst>
      <p:ext uri="{BB962C8B-B14F-4D97-AF65-F5344CB8AC3E}">
        <p14:creationId xmlns:p14="http://schemas.microsoft.com/office/powerpoint/2010/main" val="187458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What is an Association Rule?</a:t>
            </a:r>
            <a:endParaRPr lang="en-AU" dirty="0"/>
          </a:p>
        </p:txBody>
      </p:sp>
      <p:sp>
        <p:nvSpPr>
          <p:cNvPr id="3" name="Title 2"/>
          <p:cNvSpPr>
            <a:spLocks noGrp="1"/>
          </p:cNvSpPr>
          <p:nvPr>
            <p:ph type="title"/>
          </p:nvPr>
        </p:nvSpPr>
        <p:spPr/>
        <p:txBody>
          <a:bodyPr>
            <a:normAutofit fontScale="90000"/>
          </a:bodyPr>
          <a:lstStyle/>
          <a:p>
            <a:r>
              <a:rPr lang="en-AU" dirty="0" smtClean="0"/>
              <a:t>Question 1: Data Mining and Metrics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4</a:t>
            </a:fld>
            <a:endParaRPr lang="en-AU"/>
          </a:p>
        </p:txBody>
      </p:sp>
    </p:spTree>
    <p:extLst>
      <p:ext uri="{BB962C8B-B14F-4D97-AF65-F5344CB8AC3E}">
        <p14:creationId xmlns:p14="http://schemas.microsoft.com/office/powerpoint/2010/main" val="274263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AU" dirty="0" smtClean="0"/>
              <a:t>What is an Association Rule?</a:t>
            </a:r>
          </a:p>
          <a:p>
            <a:pPr marL="109728" indent="0">
              <a:buNone/>
            </a:pPr>
            <a:r>
              <a:rPr lang="en-AU" dirty="0">
                <a:solidFill>
                  <a:srgbClr val="FF0000"/>
                </a:solidFill>
              </a:rPr>
              <a:t>An association rule states that: given a set of records, each of which contain some number of items from a given collection, there will be a dependency rule that will predict the occurrence of an item based on the occurrences of other items in the transaction. In other words, if it has been found in all transactions that coke is always bought with milk, then there will be a rule that states {milk} -&gt; {coke} (however, not the other way around since not all milk is bought with coke).</a:t>
            </a:r>
          </a:p>
        </p:txBody>
      </p:sp>
      <p:sp>
        <p:nvSpPr>
          <p:cNvPr id="3" name="Title 2"/>
          <p:cNvSpPr>
            <a:spLocks noGrp="1"/>
          </p:cNvSpPr>
          <p:nvPr>
            <p:ph type="title"/>
          </p:nvPr>
        </p:nvSpPr>
        <p:spPr/>
        <p:txBody>
          <a:bodyPr>
            <a:normAutofit fontScale="90000"/>
          </a:bodyPr>
          <a:lstStyle/>
          <a:p>
            <a:r>
              <a:rPr lang="en-AU" dirty="0" smtClean="0"/>
              <a:t>Question 1: Data Mining and Metrics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5</a:t>
            </a:fld>
            <a:endParaRPr lang="en-AU"/>
          </a:p>
        </p:txBody>
      </p:sp>
    </p:spTree>
    <p:extLst>
      <p:ext uri="{BB962C8B-B14F-4D97-AF65-F5344CB8AC3E}">
        <p14:creationId xmlns:p14="http://schemas.microsoft.com/office/powerpoint/2010/main" val="423198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What are the metrics for evaluating association rules?</a:t>
            </a:r>
          </a:p>
          <a:p>
            <a:pPr marL="109728" indent="0">
              <a:buNone/>
            </a:pPr>
            <a:endParaRPr lang="en-AU" dirty="0"/>
          </a:p>
        </p:txBody>
      </p:sp>
      <p:sp>
        <p:nvSpPr>
          <p:cNvPr id="3" name="Title 2"/>
          <p:cNvSpPr>
            <a:spLocks noGrp="1"/>
          </p:cNvSpPr>
          <p:nvPr>
            <p:ph type="title"/>
          </p:nvPr>
        </p:nvSpPr>
        <p:spPr/>
        <p:txBody>
          <a:bodyPr>
            <a:normAutofit fontScale="90000"/>
          </a:bodyPr>
          <a:lstStyle/>
          <a:p>
            <a:r>
              <a:rPr lang="en-AU" dirty="0" smtClean="0"/>
              <a:t>Question 1: Data Mining and Metrics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6</a:t>
            </a:fld>
            <a:endParaRPr lang="en-AU"/>
          </a:p>
        </p:txBody>
      </p:sp>
    </p:spTree>
    <p:extLst>
      <p:ext uri="{BB962C8B-B14F-4D97-AF65-F5344CB8AC3E}">
        <p14:creationId xmlns:p14="http://schemas.microsoft.com/office/powerpoint/2010/main" val="378746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What are the metrics for evaluating association rules?</a:t>
            </a:r>
          </a:p>
          <a:p>
            <a:pPr marL="109728" indent="0">
              <a:buNone/>
            </a:pPr>
            <a:r>
              <a:rPr lang="en-AU" dirty="0">
                <a:solidFill>
                  <a:srgbClr val="FF0000"/>
                </a:solidFill>
              </a:rPr>
              <a:t>The association rule evaluation metrics are “Support” (s) and “Confidence” (c). Support is the fractions of the transactions that contain both X and Y. Confidence measures how often items in Y appears in transactions that contain X.</a:t>
            </a:r>
            <a:endParaRPr lang="en-AU" dirty="0" smtClean="0">
              <a:solidFill>
                <a:srgbClr val="FF0000"/>
              </a:solidFill>
            </a:endParaRPr>
          </a:p>
          <a:p>
            <a:pPr marL="109728" indent="0">
              <a:buNone/>
            </a:pPr>
            <a:endParaRPr lang="en-AU" dirty="0"/>
          </a:p>
        </p:txBody>
      </p:sp>
      <p:sp>
        <p:nvSpPr>
          <p:cNvPr id="3" name="Title 2"/>
          <p:cNvSpPr>
            <a:spLocks noGrp="1"/>
          </p:cNvSpPr>
          <p:nvPr>
            <p:ph type="title"/>
          </p:nvPr>
        </p:nvSpPr>
        <p:spPr/>
        <p:txBody>
          <a:bodyPr>
            <a:normAutofit fontScale="90000"/>
          </a:bodyPr>
          <a:lstStyle/>
          <a:p>
            <a:r>
              <a:rPr lang="en-AU" dirty="0" smtClean="0"/>
              <a:t>Question 1: Data Mining and Metrics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7</a:t>
            </a:fld>
            <a:endParaRPr lang="en-AU"/>
          </a:p>
        </p:txBody>
      </p:sp>
    </p:spTree>
    <p:extLst>
      <p:ext uri="{BB962C8B-B14F-4D97-AF65-F5344CB8AC3E}">
        <p14:creationId xmlns:p14="http://schemas.microsoft.com/office/powerpoint/2010/main" val="384248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525963"/>
          </a:xfrm>
        </p:spPr>
        <p:txBody>
          <a:bodyPr>
            <a:normAutofit fontScale="62500" lnSpcReduction="20000"/>
          </a:bodyPr>
          <a:lstStyle/>
          <a:p>
            <a:r>
              <a:rPr lang="en-AU" dirty="0" smtClean="0"/>
              <a:t>What are the metrics for evaluating association rules?</a:t>
            </a:r>
          </a:p>
          <a:p>
            <a:pPr marL="109728" indent="0">
              <a:buNone/>
            </a:pPr>
            <a:endParaRPr lang="en-AU" dirty="0" smtClean="0">
              <a:solidFill>
                <a:srgbClr val="FF0000"/>
              </a:solidFill>
            </a:endParaRPr>
          </a:p>
          <a:p>
            <a:pPr marL="109728" indent="0">
              <a:buNone/>
            </a:pPr>
            <a:r>
              <a:rPr lang="en-AU" dirty="0" smtClean="0">
                <a:solidFill>
                  <a:srgbClr val="FF0000"/>
                </a:solidFill>
              </a:rPr>
              <a:t>For </a:t>
            </a:r>
            <a:r>
              <a:rPr lang="en-AU" dirty="0">
                <a:solidFill>
                  <a:srgbClr val="FF0000"/>
                </a:solidFill>
              </a:rPr>
              <a:t>example given the following table, these are the support and confidence values</a:t>
            </a:r>
            <a:r>
              <a:rPr lang="en-AU" dirty="0" smtClean="0">
                <a:solidFill>
                  <a:srgbClr val="FF0000"/>
                </a:solidFill>
              </a:rPr>
              <a:t>:</a:t>
            </a:r>
          </a:p>
          <a:p>
            <a:pPr marL="109728" indent="0">
              <a:buNone/>
            </a:pPr>
            <a:endParaRPr lang="en-AU" dirty="0" smtClean="0">
              <a:solidFill>
                <a:srgbClr val="FF0000"/>
              </a:solidFill>
            </a:endParaRPr>
          </a:p>
          <a:p>
            <a:pPr marL="109728" indent="0">
              <a:buNone/>
            </a:pPr>
            <a:r>
              <a:rPr lang="en-AU" dirty="0">
                <a:solidFill>
                  <a:srgbClr val="FF0000"/>
                </a:solidFill>
              </a:rPr>
              <a:t>Example </a:t>
            </a:r>
            <a:r>
              <a:rPr lang="en-AU" dirty="0" smtClean="0">
                <a:solidFill>
                  <a:srgbClr val="FF0000"/>
                </a:solidFill>
              </a:rPr>
              <a:t>Association </a:t>
            </a:r>
            <a:r>
              <a:rPr lang="en-AU" dirty="0">
                <a:solidFill>
                  <a:srgbClr val="FF0000"/>
                </a:solidFill>
              </a:rPr>
              <a:t>Rule</a:t>
            </a:r>
            <a:r>
              <a:rPr lang="en-AU" dirty="0" smtClean="0">
                <a:solidFill>
                  <a:srgbClr val="FF0000"/>
                </a:solidFill>
              </a:rPr>
              <a:t>:</a:t>
            </a:r>
          </a:p>
          <a:p>
            <a:pPr marL="109728" indent="0">
              <a:buNone/>
            </a:pPr>
            <a:r>
              <a:rPr lang="en-AU" dirty="0" smtClean="0">
                <a:solidFill>
                  <a:srgbClr val="FF0000"/>
                </a:solidFill>
              </a:rPr>
              <a:t>{</a:t>
            </a:r>
            <a:r>
              <a:rPr lang="en-AU" dirty="0">
                <a:solidFill>
                  <a:srgbClr val="FF0000"/>
                </a:solidFill>
              </a:rPr>
              <a:t>Milk, Diaper} =&gt; </a:t>
            </a:r>
            <a:r>
              <a:rPr lang="en-AU" dirty="0" smtClean="0">
                <a:solidFill>
                  <a:srgbClr val="FF0000"/>
                </a:solidFill>
              </a:rPr>
              <a:t>Beer</a:t>
            </a:r>
          </a:p>
          <a:p>
            <a:pPr marL="109728" indent="0">
              <a:buNone/>
            </a:pPr>
            <a:endParaRPr lang="en-AU" dirty="0">
              <a:solidFill>
                <a:srgbClr val="FF0000"/>
              </a:solidFill>
            </a:endParaRPr>
          </a:p>
          <a:p>
            <a:pPr marL="109728" indent="0">
              <a:buNone/>
            </a:pPr>
            <a:r>
              <a:rPr lang="en-AU" dirty="0">
                <a:solidFill>
                  <a:srgbClr val="FF0000"/>
                </a:solidFill>
              </a:rPr>
              <a:t>s = (Milk, Diaper, Beer)/Total Transactions</a:t>
            </a:r>
          </a:p>
          <a:p>
            <a:pPr marL="109728" indent="0">
              <a:buNone/>
            </a:pPr>
            <a:r>
              <a:rPr lang="en-AU" dirty="0">
                <a:solidFill>
                  <a:srgbClr val="FF0000"/>
                </a:solidFill>
              </a:rPr>
              <a:t>   = 2/5</a:t>
            </a:r>
          </a:p>
          <a:p>
            <a:pPr marL="109728" indent="0">
              <a:buNone/>
            </a:pPr>
            <a:r>
              <a:rPr lang="en-AU" dirty="0">
                <a:solidFill>
                  <a:srgbClr val="FF0000"/>
                </a:solidFill>
              </a:rPr>
              <a:t>   = 0.4</a:t>
            </a:r>
          </a:p>
          <a:p>
            <a:pPr marL="109728" indent="0">
              <a:buNone/>
            </a:pPr>
            <a:r>
              <a:rPr lang="en-AU" dirty="0">
                <a:solidFill>
                  <a:srgbClr val="FF0000"/>
                </a:solidFill>
              </a:rPr>
              <a:t>c = (Milk, Diaper, Beer)/ (Milk, Diaper)</a:t>
            </a:r>
          </a:p>
          <a:p>
            <a:pPr marL="109728" indent="0">
              <a:buNone/>
            </a:pPr>
            <a:r>
              <a:rPr lang="en-AU" dirty="0">
                <a:solidFill>
                  <a:srgbClr val="FF0000"/>
                </a:solidFill>
              </a:rPr>
              <a:t>   = 2/3</a:t>
            </a:r>
          </a:p>
          <a:p>
            <a:pPr marL="109728" indent="0">
              <a:buNone/>
            </a:pPr>
            <a:r>
              <a:rPr lang="en-AU" dirty="0">
                <a:solidFill>
                  <a:srgbClr val="FF0000"/>
                </a:solidFill>
              </a:rPr>
              <a:t>   = 0.67</a:t>
            </a:r>
          </a:p>
          <a:p>
            <a:pPr marL="109728" indent="0">
              <a:buNone/>
            </a:pPr>
            <a:endParaRPr lang="en-AU" dirty="0"/>
          </a:p>
        </p:txBody>
      </p:sp>
      <p:sp>
        <p:nvSpPr>
          <p:cNvPr id="3" name="Title 2"/>
          <p:cNvSpPr>
            <a:spLocks noGrp="1"/>
          </p:cNvSpPr>
          <p:nvPr>
            <p:ph type="title"/>
          </p:nvPr>
        </p:nvSpPr>
        <p:spPr/>
        <p:txBody>
          <a:bodyPr>
            <a:normAutofit fontScale="90000"/>
          </a:bodyPr>
          <a:lstStyle/>
          <a:p>
            <a:r>
              <a:rPr lang="en-AU" dirty="0" smtClean="0"/>
              <a:t>Question 1: Data Mining and Metrics</a:t>
            </a:r>
            <a:endParaRPr lang="en-AU" dirty="0"/>
          </a:p>
        </p:txBody>
      </p:sp>
      <p:sp>
        <p:nvSpPr>
          <p:cNvPr id="4" name="Slide Number Placeholder 3"/>
          <p:cNvSpPr>
            <a:spLocks noGrp="1"/>
          </p:cNvSpPr>
          <p:nvPr>
            <p:ph type="sldNum" sz="quarter" idx="12"/>
          </p:nvPr>
        </p:nvSpPr>
        <p:spPr/>
        <p:txBody>
          <a:bodyPr/>
          <a:lstStyle/>
          <a:p>
            <a:fld id="{756AA377-18C1-4DC7-BEFC-56BDDBBB73D6}" type="slidenum">
              <a:rPr lang="en-AU" smtClean="0"/>
              <a:t>8</a:t>
            </a:fld>
            <a:endParaRPr lang="en-AU"/>
          </a:p>
        </p:txBody>
      </p:sp>
      <p:graphicFrame>
        <p:nvGraphicFramePr>
          <p:cNvPr id="13" name="Table 12"/>
          <p:cNvGraphicFramePr>
            <a:graphicFrameLocks noGrp="1"/>
          </p:cNvGraphicFramePr>
          <p:nvPr>
            <p:extLst>
              <p:ext uri="{D42A27DB-BD31-4B8C-83A1-F6EECF244321}">
                <p14:modId xmlns:p14="http://schemas.microsoft.com/office/powerpoint/2010/main" val="299035893"/>
              </p:ext>
            </p:extLst>
          </p:nvPr>
        </p:nvGraphicFramePr>
        <p:xfrm>
          <a:off x="4788024" y="2204864"/>
          <a:ext cx="3600400" cy="2454562"/>
        </p:xfrm>
        <a:graphic>
          <a:graphicData uri="http://schemas.openxmlformats.org/drawingml/2006/table">
            <a:tbl>
              <a:tblPr firstRow="1" firstCol="1" bandRow="1">
                <a:tableStyleId>{5C22544A-7EE6-4342-B048-85BDC9FD1C3A}</a:tableStyleId>
              </a:tblPr>
              <a:tblGrid>
                <a:gridCol w="1775887"/>
                <a:gridCol w="1824513"/>
              </a:tblGrid>
              <a:tr h="0">
                <a:tc>
                  <a:txBody>
                    <a:bodyPr/>
                    <a:lstStyle/>
                    <a:p>
                      <a:pPr marL="457200" algn="ctr">
                        <a:lnSpc>
                          <a:spcPct val="115000"/>
                        </a:lnSpc>
                        <a:spcAft>
                          <a:spcPts val="0"/>
                        </a:spcAft>
                      </a:pPr>
                      <a:r>
                        <a:rPr lang="en-AU" sz="1400" dirty="0">
                          <a:effectLst/>
                        </a:rPr>
                        <a:t>TID</a:t>
                      </a:r>
                      <a:endParaRPr lang="en-AU" sz="1400" dirty="0">
                        <a:effectLst/>
                        <a:latin typeface="Calibri"/>
                        <a:ea typeface="SimSun"/>
                        <a:cs typeface="Times New Roman"/>
                      </a:endParaRPr>
                    </a:p>
                  </a:txBody>
                  <a:tcPr marL="68580" marR="68580" marT="0" marB="0"/>
                </a:tc>
                <a:tc>
                  <a:txBody>
                    <a:bodyPr/>
                    <a:lstStyle/>
                    <a:p>
                      <a:pPr marL="457200" algn="ctr">
                        <a:lnSpc>
                          <a:spcPct val="115000"/>
                        </a:lnSpc>
                        <a:spcAft>
                          <a:spcPts val="0"/>
                        </a:spcAft>
                      </a:pPr>
                      <a:r>
                        <a:rPr lang="en-AU" sz="1400">
                          <a:effectLst/>
                        </a:rPr>
                        <a:t>Items</a:t>
                      </a:r>
                      <a:endParaRPr lang="en-AU" sz="1400">
                        <a:effectLst/>
                        <a:latin typeface="Calibri"/>
                        <a:ea typeface="SimSun"/>
                        <a:cs typeface="Times New Roman"/>
                      </a:endParaRPr>
                    </a:p>
                  </a:txBody>
                  <a:tcPr marL="68580" marR="68580" marT="0" marB="0"/>
                </a:tc>
              </a:tr>
              <a:tr h="246287">
                <a:tc>
                  <a:txBody>
                    <a:bodyPr/>
                    <a:lstStyle/>
                    <a:p>
                      <a:pPr marL="457200" algn="just">
                        <a:lnSpc>
                          <a:spcPct val="115000"/>
                        </a:lnSpc>
                        <a:spcAft>
                          <a:spcPts val="0"/>
                        </a:spcAft>
                      </a:pPr>
                      <a:r>
                        <a:rPr lang="en-AU" sz="1400">
                          <a:effectLst/>
                        </a:rPr>
                        <a:t>1</a:t>
                      </a:r>
                      <a:endParaRPr lang="en-AU" sz="1400">
                        <a:effectLst/>
                        <a:latin typeface="Calibri"/>
                        <a:ea typeface="SimSun"/>
                        <a:cs typeface="Times New Roman"/>
                      </a:endParaRPr>
                    </a:p>
                  </a:txBody>
                  <a:tcPr marL="68580" marR="68580" marT="0" marB="0"/>
                </a:tc>
                <a:tc>
                  <a:txBody>
                    <a:bodyPr/>
                    <a:lstStyle/>
                    <a:p>
                      <a:pPr marL="457200" algn="just">
                        <a:lnSpc>
                          <a:spcPct val="115000"/>
                        </a:lnSpc>
                        <a:spcAft>
                          <a:spcPts val="0"/>
                        </a:spcAft>
                      </a:pPr>
                      <a:r>
                        <a:rPr lang="en-AU" sz="1400">
                          <a:effectLst/>
                        </a:rPr>
                        <a:t>Bread, Milk</a:t>
                      </a:r>
                      <a:endParaRPr lang="en-AU" sz="1400">
                        <a:effectLst/>
                        <a:latin typeface="Calibri"/>
                        <a:ea typeface="SimSun"/>
                        <a:cs typeface="Times New Roman"/>
                      </a:endParaRPr>
                    </a:p>
                  </a:txBody>
                  <a:tcPr marL="68580" marR="68580" marT="0" marB="0"/>
                </a:tc>
              </a:tr>
              <a:tr h="0">
                <a:tc>
                  <a:txBody>
                    <a:bodyPr/>
                    <a:lstStyle/>
                    <a:p>
                      <a:pPr marL="457200" algn="just">
                        <a:lnSpc>
                          <a:spcPct val="115000"/>
                        </a:lnSpc>
                        <a:spcAft>
                          <a:spcPts val="0"/>
                        </a:spcAft>
                      </a:pPr>
                      <a:r>
                        <a:rPr lang="en-AU" sz="1400">
                          <a:effectLst/>
                        </a:rPr>
                        <a:t>2</a:t>
                      </a:r>
                      <a:endParaRPr lang="en-AU" sz="1400">
                        <a:effectLst/>
                        <a:latin typeface="Calibri"/>
                        <a:ea typeface="SimSun"/>
                        <a:cs typeface="Times New Roman"/>
                      </a:endParaRPr>
                    </a:p>
                  </a:txBody>
                  <a:tcPr marL="68580" marR="68580" marT="0" marB="0"/>
                </a:tc>
                <a:tc>
                  <a:txBody>
                    <a:bodyPr/>
                    <a:lstStyle/>
                    <a:p>
                      <a:pPr marL="457200" algn="just">
                        <a:lnSpc>
                          <a:spcPct val="115000"/>
                        </a:lnSpc>
                        <a:spcAft>
                          <a:spcPts val="0"/>
                        </a:spcAft>
                      </a:pPr>
                      <a:r>
                        <a:rPr lang="en-AU" sz="1400" dirty="0">
                          <a:effectLst/>
                        </a:rPr>
                        <a:t>Bread, Diaper, Beer, Eggs</a:t>
                      </a:r>
                      <a:endParaRPr lang="en-AU" sz="1400" dirty="0">
                        <a:effectLst/>
                        <a:latin typeface="Calibri"/>
                        <a:ea typeface="SimSun"/>
                        <a:cs typeface="Times New Roman"/>
                      </a:endParaRPr>
                    </a:p>
                  </a:txBody>
                  <a:tcPr marL="68580" marR="68580" marT="0" marB="0"/>
                </a:tc>
              </a:tr>
              <a:tr h="0">
                <a:tc>
                  <a:txBody>
                    <a:bodyPr/>
                    <a:lstStyle/>
                    <a:p>
                      <a:pPr marL="457200" algn="just">
                        <a:lnSpc>
                          <a:spcPct val="115000"/>
                        </a:lnSpc>
                        <a:spcAft>
                          <a:spcPts val="0"/>
                        </a:spcAft>
                      </a:pPr>
                      <a:r>
                        <a:rPr lang="en-AU" sz="1400">
                          <a:effectLst/>
                        </a:rPr>
                        <a:t>3</a:t>
                      </a:r>
                      <a:endParaRPr lang="en-AU" sz="1400">
                        <a:effectLst/>
                        <a:latin typeface="Calibri"/>
                        <a:ea typeface="SimSun"/>
                        <a:cs typeface="Times New Roman"/>
                      </a:endParaRPr>
                    </a:p>
                  </a:txBody>
                  <a:tcPr marL="68580" marR="68580" marT="0" marB="0"/>
                </a:tc>
                <a:tc>
                  <a:txBody>
                    <a:bodyPr/>
                    <a:lstStyle/>
                    <a:p>
                      <a:pPr marL="457200" algn="just">
                        <a:lnSpc>
                          <a:spcPct val="115000"/>
                        </a:lnSpc>
                        <a:spcAft>
                          <a:spcPts val="0"/>
                        </a:spcAft>
                      </a:pPr>
                      <a:r>
                        <a:rPr lang="en-AU" sz="1400">
                          <a:effectLst/>
                        </a:rPr>
                        <a:t>Milk, Diaper, Beer, Coke</a:t>
                      </a:r>
                      <a:endParaRPr lang="en-AU" sz="1400">
                        <a:effectLst/>
                        <a:latin typeface="Calibri"/>
                        <a:ea typeface="SimSun"/>
                        <a:cs typeface="Times New Roman"/>
                      </a:endParaRPr>
                    </a:p>
                  </a:txBody>
                  <a:tcPr marL="68580" marR="68580" marT="0" marB="0"/>
                </a:tc>
              </a:tr>
              <a:tr h="0">
                <a:tc>
                  <a:txBody>
                    <a:bodyPr/>
                    <a:lstStyle/>
                    <a:p>
                      <a:pPr marL="457200" algn="just">
                        <a:lnSpc>
                          <a:spcPct val="115000"/>
                        </a:lnSpc>
                        <a:spcAft>
                          <a:spcPts val="0"/>
                        </a:spcAft>
                      </a:pPr>
                      <a:r>
                        <a:rPr lang="en-AU" sz="1400">
                          <a:effectLst/>
                        </a:rPr>
                        <a:t>4</a:t>
                      </a:r>
                      <a:endParaRPr lang="en-AU" sz="1400">
                        <a:effectLst/>
                        <a:latin typeface="Calibri"/>
                        <a:ea typeface="SimSun"/>
                        <a:cs typeface="Times New Roman"/>
                      </a:endParaRPr>
                    </a:p>
                  </a:txBody>
                  <a:tcPr marL="68580" marR="68580" marT="0" marB="0"/>
                </a:tc>
                <a:tc>
                  <a:txBody>
                    <a:bodyPr/>
                    <a:lstStyle/>
                    <a:p>
                      <a:pPr marL="457200" algn="just">
                        <a:lnSpc>
                          <a:spcPct val="115000"/>
                        </a:lnSpc>
                        <a:spcAft>
                          <a:spcPts val="0"/>
                        </a:spcAft>
                      </a:pPr>
                      <a:r>
                        <a:rPr lang="en-AU" sz="1400">
                          <a:effectLst/>
                        </a:rPr>
                        <a:t>Bread, Milk, Diaper, Beer</a:t>
                      </a:r>
                      <a:endParaRPr lang="en-AU" sz="1400">
                        <a:effectLst/>
                        <a:latin typeface="Calibri"/>
                        <a:ea typeface="SimSun"/>
                        <a:cs typeface="Times New Roman"/>
                      </a:endParaRPr>
                    </a:p>
                  </a:txBody>
                  <a:tcPr marL="68580" marR="68580" marT="0" marB="0"/>
                </a:tc>
              </a:tr>
              <a:tr h="0">
                <a:tc>
                  <a:txBody>
                    <a:bodyPr/>
                    <a:lstStyle/>
                    <a:p>
                      <a:pPr marL="457200" algn="just">
                        <a:lnSpc>
                          <a:spcPct val="115000"/>
                        </a:lnSpc>
                        <a:spcAft>
                          <a:spcPts val="0"/>
                        </a:spcAft>
                      </a:pPr>
                      <a:r>
                        <a:rPr lang="en-AU" sz="1400">
                          <a:effectLst/>
                        </a:rPr>
                        <a:t>5</a:t>
                      </a:r>
                      <a:endParaRPr lang="en-AU" sz="1400">
                        <a:effectLst/>
                        <a:latin typeface="Calibri"/>
                        <a:ea typeface="SimSun"/>
                        <a:cs typeface="Times New Roman"/>
                      </a:endParaRPr>
                    </a:p>
                  </a:txBody>
                  <a:tcPr marL="68580" marR="68580" marT="0" marB="0"/>
                </a:tc>
                <a:tc>
                  <a:txBody>
                    <a:bodyPr/>
                    <a:lstStyle/>
                    <a:p>
                      <a:pPr marL="457200" algn="just">
                        <a:lnSpc>
                          <a:spcPct val="115000"/>
                        </a:lnSpc>
                        <a:spcAft>
                          <a:spcPts val="0"/>
                        </a:spcAft>
                      </a:pPr>
                      <a:r>
                        <a:rPr lang="en-AU" sz="1400" dirty="0">
                          <a:effectLst/>
                        </a:rPr>
                        <a:t>Bread, Milk, Diaper, Coke</a:t>
                      </a:r>
                      <a:endParaRPr lang="en-AU" sz="14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737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Algorithm Questions</a:t>
            </a:r>
            <a:endParaRPr lang="en-AU" dirty="0"/>
          </a:p>
        </p:txBody>
      </p:sp>
      <p:sp>
        <p:nvSpPr>
          <p:cNvPr id="2" name="Content Placeholder 1"/>
          <p:cNvSpPr>
            <a:spLocks noGrp="1"/>
          </p:cNvSpPr>
          <p:nvPr>
            <p:ph type="subTitle" idx="1"/>
          </p:nvPr>
        </p:nvSpPr>
        <p:spPr/>
        <p:txBody>
          <a:bodyPr>
            <a:normAutofit/>
          </a:bodyPr>
          <a:lstStyle/>
          <a:p>
            <a:endParaRPr lang="en-AU" dirty="0"/>
          </a:p>
        </p:txBody>
      </p:sp>
      <p:sp>
        <p:nvSpPr>
          <p:cNvPr id="5" name="Slide Number Placeholder 4"/>
          <p:cNvSpPr>
            <a:spLocks noGrp="1"/>
          </p:cNvSpPr>
          <p:nvPr>
            <p:ph type="sldNum" sz="quarter" idx="12"/>
          </p:nvPr>
        </p:nvSpPr>
        <p:spPr/>
        <p:txBody>
          <a:bodyPr/>
          <a:lstStyle/>
          <a:p>
            <a:fld id="{756AA377-18C1-4DC7-BEFC-56BDDBBB73D6}" type="slidenum">
              <a:rPr lang="en-AU" smtClean="0"/>
              <a:t>9</a:t>
            </a:fld>
            <a:endParaRPr lang="en-AU"/>
          </a:p>
        </p:txBody>
      </p:sp>
    </p:spTree>
    <p:extLst>
      <p:ext uri="{BB962C8B-B14F-4D97-AF65-F5344CB8AC3E}">
        <p14:creationId xmlns:p14="http://schemas.microsoft.com/office/powerpoint/2010/main" val="1407606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184</TotalTime>
  <Words>2119</Words>
  <Application>Microsoft Macintosh PowerPoint</Application>
  <PresentationFormat>On-screen Show (4:3)</PresentationFormat>
  <Paragraphs>609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Tutorial 4</vt:lpstr>
      <vt:lpstr>Contents</vt:lpstr>
      <vt:lpstr>Review Questions</vt:lpstr>
      <vt:lpstr>Question 1: Data Mining and Metrics</vt:lpstr>
      <vt:lpstr>Question 1: Data Mining and Metrics</vt:lpstr>
      <vt:lpstr>Question 1: Data Mining and Metrics</vt:lpstr>
      <vt:lpstr>Question 1: Data Mining and Metrics</vt:lpstr>
      <vt:lpstr>Question 1: Data Mining and Metrics</vt:lpstr>
      <vt:lpstr>Algorithm Questions</vt:lpstr>
      <vt:lpstr>Question 2: Applying the Apiori Algorithm</vt:lpstr>
      <vt:lpstr>Question 2: Applying the Apiori Algorithm</vt:lpstr>
      <vt:lpstr>Question 2: Applying the Apiori Algorithm</vt:lpstr>
      <vt:lpstr>Question 2: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 3: Applying the Apiori Algorithm</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7205ICT Tutorial 5 – Week 7</dc:title>
  <dc:creator>Petez</dc:creator>
  <cp:lastModifiedBy>Bela Stantic</cp:lastModifiedBy>
  <cp:revision>38</cp:revision>
  <dcterms:created xsi:type="dcterms:W3CDTF">2013-08-26T07:19:10Z</dcterms:created>
  <dcterms:modified xsi:type="dcterms:W3CDTF">2014-09-20T02:28:59Z</dcterms:modified>
</cp:coreProperties>
</file>