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sldIdLst>
    <p:sldId id="256" r:id="rId2"/>
    <p:sldId id="257" r:id="rId3"/>
    <p:sldId id="291" r:id="rId4"/>
    <p:sldId id="290" r:id="rId5"/>
    <p:sldId id="292" r:id="rId6"/>
    <p:sldId id="308" r:id="rId7"/>
    <p:sldId id="309" r:id="rId8"/>
    <p:sldId id="310" r:id="rId9"/>
    <p:sldId id="311" r:id="rId10"/>
    <p:sldId id="312" r:id="rId11"/>
    <p:sldId id="313" r:id="rId12"/>
    <p:sldId id="267"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72"/>
    <p:restoredTop sz="94830"/>
  </p:normalViewPr>
  <p:slideViewPr>
    <p:cSldViewPr snapToGrid="0" snapToObjects="1">
      <p:cViewPr varScale="1">
        <p:scale>
          <a:sx n="121" d="100"/>
          <a:sy n="121" d="100"/>
        </p:scale>
        <p:origin x="904"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4/12/20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421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4/12/20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3513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4/12/20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724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4/12/20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922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4/12/20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77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4/12/20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7922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4/12/20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752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4/12/20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452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4/12/20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263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4/12/20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7039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4/12/20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8034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4/12/20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39214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9" r:id="rId6"/>
    <p:sldLayoutId id="2147483704" r:id="rId7"/>
    <p:sldLayoutId id="2147483705" r:id="rId8"/>
    <p:sldLayoutId id="2147483706" r:id="rId9"/>
    <p:sldLayoutId id="2147483708" r:id="rId10"/>
    <p:sldLayoutId id="2147483707" r:id="rId11"/>
  </p:sldLayoutIdLst>
  <p:hf sldNum="0" hdr="0" ftr="0" dt="0"/>
  <p:txStyles>
    <p:titleStyle>
      <a:lvl1pPr algn="l" defTabSz="914400" rtl="0" eaLnBrk="1" latinLnBrk="0" hangingPunct="1">
        <a:lnSpc>
          <a:spcPct val="90000"/>
        </a:lnSpc>
        <a:spcBef>
          <a:spcPct val="0"/>
        </a:spcBef>
        <a:buNone/>
        <a:defRPr sz="53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avedsha/text-classification" TargetMode="External"/><Relationship Id="rId2" Type="http://schemas.openxmlformats.org/officeDocument/2006/relationships/hyperlink" Target="https://www.analyticsvidhya.com/blog/2018/04/a-comprehensive-guide-to-understand-and-implement-text-classification-in-python/" TargetMode="External"/><Relationship Id="rId1" Type="http://schemas.openxmlformats.org/officeDocument/2006/relationships/slideLayout" Target="../slideLayouts/slideLayout2.xml"/><Relationship Id="rId4" Type="http://schemas.openxmlformats.org/officeDocument/2006/relationships/hyperlink" Target="https://scikit-learn.org/stable/modules/generated/sklearn.naive_bayes.MultinomialNB.html#sklearn.naive_bayes.MultinomialNB.predict_log_prob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mazon.com/All-new-Kindle-Paperwhite-Waterproof-Storage/product-reviews/B07CXG6C9W"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4CF7BC6-FC30-4EBF-B95A-3E3737C0FB7B}"/>
              </a:ext>
            </a:extLst>
          </p:cNvPr>
          <p:cNvPicPr>
            <a:picLocks noChangeAspect="1"/>
          </p:cNvPicPr>
          <p:nvPr/>
        </p:nvPicPr>
        <p:blipFill rotWithShape="1">
          <a:blip r:embed="rId2"/>
          <a:srcRect t="23986"/>
          <a:stretch/>
        </p:blipFill>
        <p:spPr>
          <a:xfrm>
            <a:off x="-3253" y="274244"/>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EE2B3-EF58-E845-AE05-18A8F8AB9458}"/>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Assignment 7</a:t>
            </a:r>
          </a:p>
        </p:txBody>
      </p:sp>
      <p:sp>
        <p:nvSpPr>
          <p:cNvPr id="3" name="Subtitle 2">
            <a:extLst>
              <a:ext uri="{FF2B5EF4-FFF2-40B4-BE49-F238E27FC236}">
                <a16:creationId xmlns:a16="http://schemas.microsoft.com/office/drawing/2014/main" id="{A2DF026E-53F8-2D4B-9292-0F283F8CC15C}"/>
              </a:ext>
            </a:extLst>
          </p:cNvPr>
          <p:cNvSpPr>
            <a:spLocks noGrp="1"/>
          </p:cNvSpPr>
          <p:nvPr>
            <p:ph type="subTitle" idx="1"/>
          </p:nvPr>
        </p:nvSpPr>
        <p:spPr>
          <a:xfrm>
            <a:off x="8127750" y="4608576"/>
            <a:ext cx="3205640" cy="774186"/>
          </a:xfrm>
        </p:spPr>
        <p:txBody>
          <a:bodyPr anchor="t">
            <a:normAutofit fontScale="92500" lnSpcReduction="20000"/>
          </a:bodyPr>
          <a:lstStyle/>
          <a:p>
            <a:r>
              <a:rPr lang="en-US" sz="2000" dirty="0"/>
              <a:t>Nikunj Lad</a:t>
            </a:r>
          </a:p>
          <a:p>
            <a:r>
              <a:rPr lang="en-US" sz="2000" dirty="0"/>
              <a:t>001422467</a:t>
            </a:r>
          </a:p>
          <a:p>
            <a:endParaRPr lang="en-US" sz="2000" dirty="0"/>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55026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8AF6-4F95-9F46-8225-2D7A1F6BC977}"/>
              </a:ext>
            </a:extLst>
          </p:cNvPr>
          <p:cNvSpPr>
            <a:spLocks noGrp="1"/>
          </p:cNvSpPr>
          <p:nvPr>
            <p:ph type="title"/>
          </p:nvPr>
        </p:nvSpPr>
        <p:spPr/>
        <p:txBody>
          <a:bodyPr/>
          <a:lstStyle/>
          <a:p>
            <a:r>
              <a:rPr lang="en-US" dirty="0"/>
              <a:t>Testing</a:t>
            </a:r>
          </a:p>
        </p:txBody>
      </p:sp>
      <p:sp>
        <p:nvSpPr>
          <p:cNvPr id="4" name="Content Placeholder 3">
            <a:extLst>
              <a:ext uri="{FF2B5EF4-FFF2-40B4-BE49-F238E27FC236}">
                <a16:creationId xmlns:a16="http://schemas.microsoft.com/office/drawing/2014/main" id="{DB935B05-FAD3-5842-80B7-0B793051922E}"/>
              </a:ext>
            </a:extLst>
          </p:cNvPr>
          <p:cNvSpPr>
            <a:spLocks noGrp="1"/>
          </p:cNvSpPr>
          <p:nvPr>
            <p:ph idx="1"/>
          </p:nvPr>
        </p:nvSpPr>
        <p:spPr>
          <a:xfrm>
            <a:off x="1142588" y="2102069"/>
            <a:ext cx="10058400" cy="3721557"/>
          </a:xfrm>
        </p:spPr>
        <p:txBody>
          <a:bodyPr>
            <a:normAutofit/>
          </a:bodyPr>
          <a:lstStyle/>
          <a:p>
            <a:pPr marL="0" indent="0">
              <a:buNone/>
            </a:pPr>
            <a:r>
              <a:rPr lang="en-US" dirty="0"/>
              <a:t>“ </a:t>
            </a:r>
            <a:r>
              <a:rPr lang="en-US" dirty="0">
                <a:solidFill>
                  <a:srgbClr val="FF0000"/>
                </a:solidFill>
              </a:rPr>
              <a:t>Don't buy into the petty negative reviews. The improvements to the basic Kindle are great! I've been reading on mine the past several days and I'm extremely impressed. The lighting is the brightest, whitest and most even I've seen. It's comfortable to hold, easy to read, and just as responsive as my Oasis and my husband's Paperwhite. Highly recommend! </a:t>
            </a:r>
            <a:r>
              <a:rPr lang="en-US" dirty="0"/>
              <a:t>”</a:t>
            </a:r>
          </a:p>
          <a:p>
            <a:pPr marL="0" indent="0">
              <a:buNone/>
            </a:pPr>
            <a:r>
              <a:rPr lang="en-US" dirty="0"/>
              <a:t>Above review randomly taken from the website. Its true rating is </a:t>
            </a:r>
            <a:r>
              <a:rPr lang="en-US" b="1" dirty="0"/>
              <a:t>5</a:t>
            </a:r>
            <a:r>
              <a:rPr lang="en-US" dirty="0"/>
              <a:t> stars.</a:t>
            </a:r>
          </a:p>
          <a:p>
            <a:pPr marL="0" indent="0">
              <a:buNone/>
            </a:pPr>
            <a:r>
              <a:rPr lang="en-US" dirty="0"/>
              <a:t>Let’s see how does our individual algorithms perform on this sample text</a:t>
            </a:r>
          </a:p>
        </p:txBody>
      </p:sp>
    </p:spTree>
    <p:extLst>
      <p:ext uri="{BB962C8B-B14F-4D97-AF65-F5344CB8AC3E}">
        <p14:creationId xmlns:p14="http://schemas.microsoft.com/office/powerpoint/2010/main" val="86917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1AA1-5571-8C45-A235-E2B0AC8A927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1A6F218-8887-1448-B778-A34B430E9026}"/>
              </a:ext>
            </a:extLst>
          </p:cNvPr>
          <p:cNvSpPr>
            <a:spLocks noGrp="1"/>
          </p:cNvSpPr>
          <p:nvPr>
            <p:ph idx="1"/>
          </p:nvPr>
        </p:nvSpPr>
        <p:spPr/>
        <p:txBody>
          <a:bodyPr/>
          <a:lstStyle/>
          <a:p>
            <a:pPr marL="457200" indent="-457200">
              <a:buFont typeface="+mj-lt"/>
              <a:buAutoNum type="arabicPeriod"/>
            </a:pPr>
            <a:r>
              <a:rPr lang="en-US" dirty="0"/>
              <a:t>Count Vectorizer: Rating </a:t>
            </a:r>
            <a:r>
              <a:rPr lang="en-US" b="1" dirty="0">
                <a:solidFill>
                  <a:srgbClr val="FF0000"/>
                </a:solidFill>
              </a:rPr>
              <a:t>5</a:t>
            </a:r>
            <a:r>
              <a:rPr lang="en-US" dirty="0"/>
              <a:t> with </a:t>
            </a:r>
            <a:r>
              <a:rPr lang="en-US" b="1" dirty="0">
                <a:solidFill>
                  <a:srgbClr val="FF0000"/>
                </a:solidFill>
              </a:rPr>
              <a:t>99.99%</a:t>
            </a:r>
            <a:r>
              <a:rPr lang="en-US" dirty="0">
                <a:solidFill>
                  <a:srgbClr val="FF0000"/>
                </a:solidFill>
              </a:rPr>
              <a:t> </a:t>
            </a:r>
            <a:r>
              <a:rPr lang="en-US" dirty="0"/>
              <a:t>confidence</a:t>
            </a:r>
          </a:p>
          <a:p>
            <a:pPr marL="457200" indent="-457200">
              <a:buFont typeface="+mj-lt"/>
              <a:buAutoNum type="arabicPeriod"/>
            </a:pPr>
            <a:r>
              <a:rPr lang="en-US" dirty="0"/>
              <a:t>Word Level TF-IDF: Rating </a:t>
            </a:r>
            <a:r>
              <a:rPr lang="en-US" b="1" dirty="0">
                <a:solidFill>
                  <a:srgbClr val="FF0000"/>
                </a:solidFill>
              </a:rPr>
              <a:t>5</a:t>
            </a:r>
            <a:r>
              <a:rPr lang="en-US" dirty="0"/>
              <a:t> with </a:t>
            </a:r>
            <a:r>
              <a:rPr lang="en-US" b="1" dirty="0">
                <a:solidFill>
                  <a:srgbClr val="FF0000"/>
                </a:solidFill>
              </a:rPr>
              <a:t>92.24%</a:t>
            </a:r>
            <a:r>
              <a:rPr lang="en-US" dirty="0"/>
              <a:t> confidence</a:t>
            </a:r>
          </a:p>
          <a:p>
            <a:pPr marL="457200" indent="-457200">
              <a:buFont typeface="+mj-lt"/>
              <a:buAutoNum type="arabicPeriod"/>
            </a:pPr>
            <a:r>
              <a:rPr lang="en-US" dirty="0"/>
              <a:t>N-Grams: Rating </a:t>
            </a:r>
            <a:r>
              <a:rPr lang="en-US" b="1" dirty="0">
                <a:solidFill>
                  <a:srgbClr val="FF0000"/>
                </a:solidFill>
              </a:rPr>
              <a:t>5</a:t>
            </a:r>
            <a:r>
              <a:rPr lang="en-US" dirty="0"/>
              <a:t> with </a:t>
            </a:r>
            <a:r>
              <a:rPr lang="en-US" b="1" dirty="0">
                <a:solidFill>
                  <a:srgbClr val="FF0000"/>
                </a:solidFill>
              </a:rPr>
              <a:t>78.73% </a:t>
            </a:r>
            <a:r>
              <a:rPr lang="en-US" dirty="0"/>
              <a:t>confidence</a:t>
            </a:r>
          </a:p>
          <a:p>
            <a:pPr marL="457200" indent="-457200">
              <a:buFont typeface="+mj-lt"/>
              <a:buAutoNum type="arabicPeriod"/>
            </a:pPr>
            <a:r>
              <a:rPr lang="en-US" dirty="0"/>
              <a:t>Char Level TF-IDF: Rating </a:t>
            </a:r>
            <a:r>
              <a:rPr lang="en-US" b="1" dirty="0">
                <a:solidFill>
                  <a:srgbClr val="FF0000"/>
                </a:solidFill>
              </a:rPr>
              <a:t>5</a:t>
            </a:r>
            <a:r>
              <a:rPr lang="en-US" dirty="0"/>
              <a:t> with </a:t>
            </a:r>
            <a:r>
              <a:rPr lang="en-US" b="1" dirty="0">
                <a:solidFill>
                  <a:srgbClr val="FF0000"/>
                </a:solidFill>
              </a:rPr>
              <a:t>92.61% </a:t>
            </a:r>
            <a:r>
              <a:rPr lang="en-US" dirty="0"/>
              <a:t>confidence</a:t>
            </a:r>
          </a:p>
          <a:p>
            <a:pPr marL="457200" indent="-457200">
              <a:buFont typeface="+mj-lt"/>
              <a:buAutoNum type="arabicPeriod"/>
            </a:pPr>
            <a:r>
              <a:rPr lang="en-US" dirty="0"/>
              <a:t>Word Frequency: Rating </a:t>
            </a:r>
            <a:r>
              <a:rPr lang="en-US" b="1" dirty="0">
                <a:solidFill>
                  <a:srgbClr val="FF0000"/>
                </a:solidFill>
              </a:rPr>
              <a:t>5</a:t>
            </a:r>
            <a:r>
              <a:rPr lang="en-US" dirty="0"/>
              <a:t> with </a:t>
            </a:r>
            <a:r>
              <a:rPr lang="en-US" b="1" dirty="0">
                <a:solidFill>
                  <a:srgbClr val="FF0000"/>
                </a:solidFill>
              </a:rPr>
              <a:t>99.96% </a:t>
            </a:r>
            <a:r>
              <a:rPr lang="en-US" dirty="0"/>
              <a:t>confidence</a:t>
            </a:r>
          </a:p>
        </p:txBody>
      </p:sp>
    </p:spTree>
    <p:extLst>
      <p:ext uri="{BB962C8B-B14F-4D97-AF65-F5344CB8AC3E}">
        <p14:creationId xmlns:p14="http://schemas.microsoft.com/office/powerpoint/2010/main" val="189749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C25B4-55DB-6D42-80FE-E5170A4960AF}"/>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18817AE7-E728-1F4C-8E7C-7AE9368E783D}"/>
              </a:ext>
            </a:extLst>
          </p:cNvPr>
          <p:cNvSpPr>
            <a:spLocks noGrp="1"/>
          </p:cNvSpPr>
          <p:nvPr>
            <p:ph idx="1"/>
          </p:nvPr>
        </p:nvSpPr>
        <p:spPr/>
        <p:txBody>
          <a:bodyPr/>
          <a:lstStyle/>
          <a:p>
            <a:pPr marL="457200" indent="-457200">
              <a:buFont typeface="+mj-lt"/>
              <a:buAutoNum type="arabicPeriod"/>
            </a:pPr>
            <a:r>
              <a:rPr lang="en-US" dirty="0">
                <a:hlinkClick r:id="rId2"/>
              </a:rPr>
              <a:t>https://www.analyticsvidhya.com/blog/2018/04/a-comprehensive-guide-to-understand-and-implement-text-classification-in-python/</a:t>
            </a:r>
            <a:endParaRPr lang="en-US" dirty="0"/>
          </a:p>
          <a:p>
            <a:pPr marL="457200" indent="-457200">
              <a:buFont typeface="+mj-lt"/>
              <a:buAutoNum type="arabicPeriod"/>
            </a:pPr>
            <a:r>
              <a:rPr lang="en-US" dirty="0">
                <a:hlinkClick r:id="rId3"/>
              </a:rPr>
              <a:t>https://github.com/javedsha/text-classification</a:t>
            </a:r>
            <a:endParaRPr lang="en-US" dirty="0"/>
          </a:p>
          <a:p>
            <a:pPr marL="457200" indent="-457200">
              <a:buFont typeface="+mj-lt"/>
              <a:buAutoNum type="arabicPeriod"/>
            </a:pPr>
            <a:r>
              <a:rPr lang="en-US" dirty="0">
                <a:hlinkClick r:id="rId4"/>
              </a:rPr>
              <a:t>https://scikit-learn.org/stable/modules/generated/sklearn.naive_bayes.MultinomialNB.html#sklearn.naive_bayes.MultinomialNB.predict_log_proba</a:t>
            </a:r>
            <a:endParaRPr lang="en-US" dirty="0"/>
          </a:p>
        </p:txBody>
      </p:sp>
    </p:spTree>
    <p:extLst>
      <p:ext uri="{BB962C8B-B14F-4D97-AF65-F5344CB8AC3E}">
        <p14:creationId xmlns:p14="http://schemas.microsoft.com/office/powerpoint/2010/main" val="127269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C2D024-FAF5-5E4C-9799-86CDFA66BEF3}"/>
              </a:ext>
            </a:extLst>
          </p:cNvPr>
          <p:cNvSpPr txBox="1"/>
          <p:nvPr/>
        </p:nvSpPr>
        <p:spPr>
          <a:xfrm>
            <a:off x="3264023" y="2721114"/>
            <a:ext cx="5663953" cy="707886"/>
          </a:xfrm>
          <a:prstGeom prst="rect">
            <a:avLst/>
          </a:prstGeom>
          <a:noFill/>
        </p:spPr>
        <p:txBody>
          <a:bodyPr wrap="square" rtlCol="0">
            <a:spAutoFit/>
          </a:bodyPr>
          <a:lstStyle/>
          <a:p>
            <a:pPr algn="ctr"/>
            <a:r>
              <a:rPr lang="en-US" sz="4000" dirty="0"/>
              <a:t>THANK YOU</a:t>
            </a:r>
          </a:p>
        </p:txBody>
      </p:sp>
    </p:spTree>
    <p:extLst>
      <p:ext uri="{BB962C8B-B14F-4D97-AF65-F5344CB8AC3E}">
        <p14:creationId xmlns:p14="http://schemas.microsoft.com/office/powerpoint/2010/main" val="169922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8AF6-4F95-9F46-8225-2D7A1F6BC977}"/>
              </a:ext>
            </a:extLst>
          </p:cNvPr>
          <p:cNvSpPr>
            <a:spLocks noGrp="1"/>
          </p:cNvSpPr>
          <p:nvPr>
            <p:ph type="title"/>
          </p:nvPr>
        </p:nvSpPr>
        <p:spPr/>
        <p:txBody>
          <a:bodyPr/>
          <a:lstStyle/>
          <a:p>
            <a:r>
              <a:rPr lang="en-US" dirty="0"/>
              <a:t>Amazon Product rating prediction</a:t>
            </a:r>
          </a:p>
        </p:txBody>
      </p:sp>
      <p:sp>
        <p:nvSpPr>
          <p:cNvPr id="4" name="Content Placeholder 3">
            <a:extLst>
              <a:ext uri="{FF2B5EF4-FFF2-40B4-BE49-F238E27FC236}">
                <a16:creationId xmlns:a16="http://schemas.microsoft.com/office/drawing/2014/main" id="{2390BB45-2F3B-8747-96D7-C2D6F60CC936}"/>
              </a:ext>
            </a:extLst>
          </p:cNvPr>
          <p:cNvSpPr>
            <a:spLocks noGrp="1"/>
          </p:cNvSpPr>
          <p:nvPr>
            <p:ph idx="1"/>
          </p:nvPr>
        </p:nvSpPr>
        <p:spPr>
          <a:xfrm>
            <a:off x="1097280" y="2213305"/>
            <a:ext cx="10058400" cy="3760891"/>
          </a:xfrm>
        </p:spPr>
        <p:txBody>
          <a:bodyPr/>
          <a:lstStyle/>
          <a:p>
            <a:pPr marL="457200" indent="-457200">
              <a:buFont typeface="+mj-lt"/>
              <a:buAutoNum type="arabicPeriod"/>
            </a:pPr>
            <a:r>
              <a:rPr lang="en-US" dirty="0"/>
              <a:t>There are billions of people who review items on Amazon and sometimes they don’t rate it. Also, vice versa happens. People are busy and they may give the stars but don’t review the product.</a:t>
            </a:r>
          </a:p>
          <a:p>
            <a:pPr marL="457200" indent="-457200">
              <a:buFont typeface="+mj-lt"/>
              <a:buAutoNum type="arabicPeriod"/>
            </a:pPr>
            <a:r>
              <a:rPr lang="en-US" dirty="0"/>
              <a:t>We try to tackle the first case, that given a large history of users who must have reviewed and rated a product, what might be the probable rating for a new review which might come in without any rating. </a:t>
            </a:r>
          </a:p>
          <a:p>
            <a:pPr marL="457200" indent="-457200">
              <a:buFont typeface="+mj-lt"/>
              <a:buAutoNum type="arabicPeriod"/>
            </a:pPr>
            <a:r>
              <a:rPr lang="en-US" dirty="0"/>
              <a:t>In short, we intend to predict the ratings on scale of 1-5 for products given their textual description.</a:t>
            </a:r>
          </a:p>
        </p:txBody>
      </p:sp>
    </p:spTree>
    <p:extLst>
      <p:ext uri="{BB962C8B-B14F-4D97-AF65-F5344CB8AC3E}">
        <p14:creationId xmlns:p14="http://schemas.microsoft.com/office/powerpoint/2010/main" val="191303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E220-F326-884E-8792-943E1D847095}"/>
              </a:ext>
            </a:extLst>
          </p:cNvPr>
          <p:cNvSpPr>
            <a:spLocks noGrp="1"/>
          </p:cNvSpPr>
          <p:nvPr>
            <p:ph type="title"/>
          </p:nvPr>
        </p:nvSpPr>
        <p:spPr/>
        <p:txBody>
          <a:bodyPr/>
          <a:lstStyle/>
          <a:p>
            <a:r>
              <a:rPr lang="en-US" dirty="0"/>
              <a:t>Dataset Description</a:t>
            </a:r>
          </a:p>
        </p:txBody>
      </p:sp>
      <p:sp>
        <p:nvSpPr>
          <p:cNvPr id="4" name="Content Placeholder 3">
            <a:extLst>
              <a:ext uri="{FF2B5EF4-FFF2-40B4-BE49-F238E27FC236}">
                <a16:creationId xmlns:a16="http://schemas.microsoft.com/office/drawing/2014/main" id="{ED05CC06-69AF-9B45-AD33-83156B3557E1}"/>
              </a:ext>
            </a:extLst>
          </p:cNvPr>
          <p:cNvSpPr>
            <a:spLocks noGrp="1"/>
          </p:cNvSpPr>
          <p:nvPr>
            <p:ph idx="1"/>
          </p:nvPr>
        </p:nvSpPr>
        <p:spPr/>
        <p:txBody>
          <a:bodyPr/>
          <a:lstStyle/>
          <a:p>
            <a:pPr marL="457200" indent="-457200">
              <a:buFont typeface="+mj-lt"/>
              <a:buAutoNum type="arabicPeriod"/>
            </a:pPr>
            <a:r>
              <a:rPr lang="en-US" dirty="0"/>
              <a:t>Amazon Kindle product reviews are scraped. Could only acquire a maximum of 4670 reviews along with ratings.</a:t>
            </a:r>
          </a:p>
          <a:p>
            <a:pPr marL="457200" indent="-457200">
              <a:buFont typeface="+mj-lt"/>
              <a:buAutoNum type="arabicPeriod"/>
            </a:pPr>
            <a:r>
              <a:rPr lang="en-US" dirty="0"/>
              <a:t>Selenium was used along with chrome driver for scraping data from the product website.</a:t>
            </a:r>
          </a:p>
          <a:p>
            <a:pPr marL="457200" indent="-457200">
              <a:buFont typeface="+mj-lt"/>
              <a:buAutoNum type="arabicPeriod"/>
            </a:pPr>
            <a:r>
              <a:rPr lang="en-US" dirty="0"/>
              <a:t>There are 13144 unique words in the vocabulary with maximum frequency of 7691</a:t>
            </a:r>
          </a:p>
          <a:p>
            <a:pPr marL="457200" indent="-457200">
              <a:buFont typeface="+mj-lt"/>
              <a:buAutoNum type="arabicPeriod"/>
            </a:pPr>
            <a:r>
              <a:rPr lang="en-US" dirty="0">
                <a:hlinkClick r:id="rId2"/>
              </a:rPr>
              <a:t>https://www.amazon.com/All-new-Kindle-Paperwhite-Waterproof-Storage/product-reviews/B07CXG6C9W</a:t>
            </a:r>
            <a:endParaRPr lang="en-US" dirty="0"/>
          </a:p>
          <a:p>
            <a:pPr marL="457200" indent="-457200">
              <a:buFont typeface="+mj-lt"/>
              <a:buAutoNum type="arabicPeriod"/>
            </a:pPr>
            <a:endParaRPr lang="en-US" dirty="0"/>
          </a:p>
          <a:p>
            <a:endParaRPr lang="en-US" dirty="0"/>
          </a:p>
          <a:p>
            <a:endParaRPr lang="en-US" dirty="0"/>
          </a:p>
        </p:txBody>
      </p:sp>
    </p:spTree>
    <p:extLst>
      <p:ext uri="{BB962C8B-B14F-4D97-AF65-F5344CB8AC3E}">
        <p14:creationId xmlns:p14="http://schemas.microsoft.com/office/powerpoint/2010/main" val="37412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8AF6-4F95-9F46-8225-2D7A1F6BC977}"/>
              </a:ext>
            </a:extLst>
          </p:cNvPr>
          <p:cNvSpPr>
            <a:spLocks noGrp="1"/>
          </p:cNvSpPr>
          <p:nvPr>
            <p:ph type="title"/>
          </p:nvPr>
        </p:nvSpPr>
        <p:spPr/>
        <p:txBody>
          <a:bodyPr/>
          <a:lstStyle/>
          <a:p>
            <a:r>
              <a:rPr lang="en-US" dirty="0"/>
              <a:t>1. Count Vectorizer</a:t>
            </a:r>
          </a:p>
        </p:txBody>
      </p:sp>
      <p:sp>
        <p:nvSpPr>
          <p:cNvPr id="4" name="Content Placeholder 3">
            <a:extLst>
              <a:ext uri="{FF2B5EF4-FFF2-40B4-BE49-F238E27FC236}">
                <a16:creationId xmlns:a16="http://schemas.microsoft.com/office/drawing/2014/main" id="{DB935B05-FAD3-5842-80B7-0B793051922E}"/>
              </a:ext>
            </a:extLst>
          </p:cNvPr>
          <p:cNvSpPr>
            <a:spLocks noGrp="1"/>
          </p:cNvSpPr>
          <p:nvPr>
            <p:ph idx="1"/>
          </p:nvPr>
        </p:nvSpPr>
        <p:spPr>
          <a:xfrm>
            <a:off x="1142588" y="2102069"/>
            <a:ext cx="10058400" cy="3721557"/>
          </a:xfrm>
        </p:spPr>
        <p:txBody>
          <a:bodyPr>
            <a:normAutofit/>
          </a:bodyPr>
          <a:lstStyle/>
          <a:p>
            <a:pPr marL="457200" indent="-457200">
              <a:buFont typeface="+mj-lt"/>
              <a:buAutoNum type="arabicPeriod"/>
            </a:pPr>
            <a:r>
              <a:rPr lang="en-US" dirty="0"/>
              <a:t>It is basically a matrix of all the documents in the corpus as rows and every word in the corpus as an independent column vector.</a:t>
            </a:r>
          </a:p>
          <a:p>
            <a:pPr marL="457200" indent="-457200">
              <a:buFont typeface="+mj-lt"/>
              <a:buAutoNum type="arabicPeriod"/>
            </a:pPr>
            <a:r>
              <a:rPr lang="en-US" dirty="0"/>
              <a:t>Every cell in this vectorizer matrix represents frequency count of any particular word (column) present in the corresponding document (row).</a:t>
            </a:r>
          </a:p>
          <a:p>
            <a:pPr marL="457200" indent="-457200">
              <a:buFont typeface="+mj-lt"/>
              <a:buAutoNum type="arabicPeriod"/>
            </a:pPr>
            <a:r>
              <a:rPr lang="en-US" dirty="0"/>
              <a:t>Evaluation score of Naïve Bayes on using count vectorizer is: 0.5299145299145299 ~ 53% accurate</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348005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49AA-C9AA-EF4C-A517-2016A2DDA4EB}"/>
              </a:ext>
            </a:extLst>
          </p:cNvPr>
          <p:cNvSpPr>
            <a:spLocks noGrp="1"/>
          </p:cNvSpPr>
          <p:nvPr>
            <p:ph type="title"/>
          </p:nvPr>
        </p:nvSpPr>
        <p:spPr/>
        <p:txBody>
          <a:bodyPr/>
          <a:lstStyle/>
          <a:p>
            <a:r>
              <a:rPr lang="en-US" dirty="0"/>
              <a:t>2. Word Level TF-IDF</a:t>
            </a:r>
          </a:p>
        </p:txBody>
      </p:sp>
      <p:sp>
        <p:nvSpPr>
          <p:cNvPr id="4" name="Content Placeholder 3">
            <a:extLst>
              <a:ext uri="{FF2B5EF4-FFF2-40B4-BE49-F238E27FC236}">
                <a16:creationId xmlns:a16="http://schemas.microsoft.com/office/drawing/2014/main" id="{B2DC430A-739A-D642-B6EA-1738E22C342E}"/>
              </a:ext>
            </a:extLst>
          </p:cNvPr>
          <p:cNvSpPr>
            <a:spLocks noGrp="1"/>
          </p:cNvSpPr>
          <p:nvPr>
            <p:ph idx="1"/>
          </p:nvPr>
        </p:nvSpPr>
        <p:spPr>
          <a:xfrm>
            <a:off x="1097280" y="2106037"/>
            <a:ext cx="10058400" cy="3760891"/>
          </a:xfrm>
        </p:spPr>
        <p:txBody>
          <a:bodyPr>
            <a:normAutofit lnSpcReduction="10000"/>
          </a:bodyPr>
          <a:lstStyle/>
          <a:p>
            <a:pPr marL="457200" indent="-457200">
              <a:buFont typeface="+mj-lt"/>
              <a:buAutoNum type="arabicPeriod"/>
            </a:pPr>
            <a:r>
              <a:rPr lang="en-US" dirty="0"/>
              <a:t>TF-IDF score represents the relative importance of a term in the document and the entire corpus.</a:t>
            </a:r>
          </a:p>
          <a:p>
            <a:pPr marL="457200" indent="-457200">
              <a:buFont typeface="+mj-lt"/>
              <a:buAutoNum type="arabicPeriod"/>
            </a:pPr>
            <a:r>
              <a:rPr lang="en-US" dirty="0"/>
              <a:t>TF-IDF score is composed by two terms: the first computes the normalized Term Frequency (TF), the second term is the Inverse Document Frequency (IDF), computed as the logarithm of the number of the documents in the corpus divided by the number of documents where the specific term appears.</a:t>
            </a:r>
          </a:p>
          <a:p>
            <a:pPr marL="457200" indent="-457200">
              <a:buFont typeface="+mj-lt"/>
              <a:buAutoNum type="arabicPeriod"/>
            </a:pPr>
            <a:r>
              <a:rPr lang="en-US" dirty="0"/>
              <a:t>TF(t) = (Number of times term t appears in a document) / (Total number of terms in the document)</a:t>
            </a:r>
            <a:br>
              <a:rPr lang="en-US" dirty="0"/>
            </a:br>
            <a:r>
              <a:rPr lang="en-US" dirty="0"/>
              <a:t>IDF(t) = </a:t>
            </a:r>
            <a:r>
              <a:rPr lang="en-US" dirty="0" err="1"/>
              <a:t>log_e</a:t>
            </a:r>
            <a:r>
              <a:rPr lang="en-US" dirty="0"/>
              <a:t>(Total number of documents / Number of documents with term t in it)</a:t>
            </a:r>
          </a:p>
        </p:txBody>
      </p:sp>
    </p:spTree>
    <p:extLst>
      <p:ext uri="{BB962C8B-B14F-4D97-AF65-F5344CB8AC3E}">
        <p14:creationId xmlns:p14="http://schemas.microsoft.com/office/powerpoint/2010/main" val="1718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8AF6-4F95-9F46-8225-2D7A1F6BC977}"/>
              </a:ext>
            </a:extLst>
          </p:cNvPr>
          <p:cNvSpPr>
            <a:spLocks noGrp="1"/>
          </p:cNvSpPr>
          <p:nvPr>
            <p:ph type="title"/>
          </p:nvPr>
        </p:nvSpPr>
        <p:spPr/>
        <p:txBody>
          <a:bodyPr/>
          <a:lstStyle/>
          <a:p>
            <a:r>
              <a:rPr lang="en-US" dirty="0"/>
              <a:t>2. Word Level TF-IDF</a:t>
            </a:r>
          </a:p>
        </p:txBody>
      </p:sp>
      <p:sp>
        <p:nvSpPr>
          <p:cNvPr id="4" name="Content Placeholder 3">
            <a:extLst>
              <a:ext uri="{FF2B5EF4-FFF2-40B4-BE49-F238E27FC236}">
                <a16:creationId xmlns:a16="http://schemas.microsoft.com/office/drawing/2014/main" id="{DB935B05-FAD3-5842-80B7-0B793051922E}"/>
              </a:ext>
            </a:extLst>
          </p:cNvPr>
          <p:cNvSpPr>
            <a:spLocks noGrp="1"/>
          </p:cNvSpPr>
          <p:nvPr>
            <p:ph idx="1"/>
          </p:nvPr>
        </p:nvSpPr>
        <p:spPr>
          <a:xfrm>
            <a:off x="1142588" y="2102069"/>
            <a:ext cx="10058400" cy="3721557"/>
          </a:xfrm>
        </p:spPr>
        <p:txBody>
          <a:bodyPr>
            <a:normAutofit/>
          </a:bodyPr>
          <a:lstStyle/>
          <a:p>
            <a:pPr marL="457200" indent="-457200">
              <a:buFont typeface="+mj-lt"/>
              <a:buAutoNum type="arabicPeriod" startAt="4"/>
            </a:pPr>
            <a:r>
              <a:rPr lang="en-US" dirty="0"/>
              <a:t>Word level TF-IDF: Matrix representing TF-IDF scores of every term in different documents.</a:t>
            </a:r>
          </a:p>
          <a:p>
            <a:pPr marL="457200" indent="-457200">
              <a:buFont typeface="+mj-lt"/>
              <a:buAutoNum type="arabicPeriod" startAt="4"/>
            </a:pPr>
            <a:r>
              <a:rPr lang="en-US" dirty="0"/>
              <a:t>Evaluation score of Naïve Bayes on using word level TF-IDF is: 0.47863247863247865 ~ 47.86% accurate</a:t>
            </a:r>
          </a:p>
          <a:p>
            <a:pPr marL="457200" indent="-457200">
              <a:buFont typeface="+mj-lt"/>
              <a:buAutoNum type="arabicPeriod" startAt="4"/>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403787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8AF6-4F95-9F46-8225-2D7A1F6BC977}"/>
              </a:ext>
            </a:extLst>
          </p:cNvPr>
          <p:cNvSpPr>
            <a:spLocks noGrp="1"/>
          </p:cNvSpPr>
          <p:nvPr>
            <p:ph type="title"/>
          </p:nvPr>
        </p:nvSpPr>
        <p:spPr/>
        <p:txBody>
          <a:bodyPr/>
          <a:lstStyle/>
          <a:p>
            <a:r>
              <a:rPr lang="en-US" dirty="0"/>
              <a:t>3. N-Gram Level TF-IDF</a:t>
            </a:r>
          </a:p>
        </p:txBody>
      </p:sp>
      <p:sp>
        <p:nvSpPr>
          <p:cNvPr id="4" name="Content Placeholder 3">
            <a:extLst>
              <a:ext uri="{FF2B5EF4-FFF2-40B4-BE49-F238E27FC236}">
                <a16:creationId xmlns:a16="http://schemas.microsoft.com/office/drawing/2014/main" id="{DB935B05-FAD3-5842-80B7-0B793051922E}"/>
              </a:ext>
            </a:extLst>
          </p:cNvPr>
          <p:cNvSpPr>
            <a:spLocks noGrp="1"/>
          </p:cNvSpPr>
          <p:nvPr>
            <p:ph idx="1"/>
          </p:nvPr>
        </p:nvSpPr>
        <p:spPr>
          <a:xfrm>
            <a:off x="1142588" y="2102069"/>
            <a:ext cx="10058400" cy="3721557"/>
          </a:xfrm>
        </p:spPr>
        <p:txBody>
          <a:bodyPr>
            <a:normAutofit/>
          </a:bodyPr>
          <a:lstStyle/>
          <a:p>
            <a:pPr marL="457200" indent="-457200">
              <a:buFont typeface="+mj-lt"/>
              <a:buAutoNum type="arabicPeriod"/>
            </a:pPr>
            <a:r>
              <a:rPr lang="en-US" dirty="0"/>
              <a:t>N-grams are the combination of N terms together. This Matrix representing TF-IDF scores of N-grams</a:t>
            </a:r>
          </a:p>
          <a:p>
            <a:pPr marL="457200" indent="-457200">
              <a:buFont typeface="+mj-lt"/>
              <a:buAutoNum type="arabicPeriod"/>
            </a:pPr>
            <a:r>
              <a:rPr lang="en-US" dirty="0"/>
              <a:t>Evaluation score of Naïve Bayes on using character level TF-IDF is: 0.5641025641025641 ~ 56.41% accurate</a:t>
            </a:r>
          </a:p>
          <a:p>
            <a:pPr marL="457200" indent="-457200">
              <a:buFont typeface="+mj-lt"/>
              <a:buAutoNum type="arabicPeriod" startAt="4"/>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391481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8AF6-4F95-9F46-8225-2D7A1F6BC977}"/>
              </a:ext>
            </a:extLst>
          </p:cNvPr>
          <p:cNvSpPr>
            <a:spLocks noGrp="1"/>
          </p:cNvSpPr>
          <p:nvPr>
            <p:ph type="title"/>
          </p:nvPr>
        </p:nvSpPr>
        <p:spPr/>
        <p:txBody>
          <a:bodyPr/>
          <a:lstStyle/>
          <a:p>
            <a:r>
              <a:rPr lang="en-US" dirty="0"/>
              <a:t>4. Character Level TF-IDF</a:t>
            </a:r>
          </a:p>
        </p:txBody>
      </p:sp>
      <p:sp>
        <p:nvSpPr>
          <p:cNvPr id="4" name="Content Placeholder 3">
            <a:extLst>
              <a:ext uri="{FF2B5EF4-FFF2-40B4-BE49-F238E27FC236}">
                <a16:creationId xmlns:a16="http://schemas.microsoft.com/office/drawing/2014/main" id="{DB935B05-FAD3-5842-80B7-0B793051922E}"/>
              </a:ext>
            </a:extLst>
          </p:cNvPr>
          <p:cNvSpPr>
            <a:spLocks noGrp="1"/>
          </p:cNvSpPr>
          <p:nvPr>
            <p:ph idx="1"/>
          </p:nvPr>
        </p:nvSpPr>
        <p:spPr>
          <a:xfrm>
            <a:off x="1142588" y="2102069"/>
            <a:ext cx="10058400" cy="3721557"/>
          </a:xfrm>
        </p:spPr>
        <p:txBody>
          <a:bodyPr>
            <a:normAutofit/>
          </a:bodyPr>
          <a:lstStyle/>
          <a:p>
            <a:pPr marL="457200" indent="-457200">
              <a:buFont typeface="+mj-lt"/>
              <a:buAutoNum type="arabicPeriod"/>
            </a:pPr>
            <a:r>
              <a:rPr lang="en-US" dirty="0"/>
              <a:t>Character Level TF-IDF: Matrix representing TF-IDF scores of character level n-grams in the corpus</a:t>
            </a:r>
          </a:p>
          <a:p>
            <a:pPr marL="457200" indent="-457200">
              <a:buFont typeface="+mj-lt"/>
              <a:buAutoNum type="arabicPeriod"/>
            </a:pPr>
            <a:r>
              <a:rPr lang="en-US" dirty="0"/>
              <a:t>Evaluation score of Naïve Bayes on using character level TF-IDF is: 0.4829059829059829 ~ 48.29% accurate</a:t>
            </a:r>
          </a:p>
          <a:p>
            <a:pPr marL="457200" indent="-457200">
              <a:buFont typeface="+mj-lt"/>
              <a:buAutoNum type="arabicPeriod" startAt="4"/>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3760983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8AF6-4F95-9F46-8225-2D7A1F6BC977}"/>
              </a:ext>
            </a:extLst>
          </p:cNvPr>
          <p:cNvSpPr>
            <a:spLocks noGrp="1"/>
          </p:cNvSpPr>
          <p:nvPr>
            <p:ph type="title"/>
          </p:nvPr>
        </p:nvSpPr>
        <p:spPr/>
        <p:txBody>
          <a:bodyPr/>
          <a:lstStyle/>
          <a:p>
            <a:r>
              <a:rPr lang="en-US" dirty="0"/>
              <a:t>5. Word Frequency based</a:t>
            </a:r>
          </a:p>
        </p:txBody>
      </p:sp>
      <p:sp>
        <p:nvSpPr>
          <p:cNvPr id="4" name="Content Placeholder 3">
            <a:extLst>
              <a:ext uri="{FF2B5EF4-FFF2-40B4-BE49-F238E27FC236}">
                <a16:creationId xmlns:a16="http://schemas.microsoft.com/office/drawing/2014/main" id="{DB935B05-FAD3-5842-80B7-0B793051922E}"/>
              </a:ext>
            </a:extLst>
          </p:cNvPr>
          <p:cNvSpPr>
            <a:spLocks noGrp="1"/>
          </p:cNvSpPr>
          <p:nvPr>
            <p:ph idx="1"/>
          </p:nvPr>
        </p:nvSpPr>
        <p:spPr>
          <a:xfrm>
            <a:off x="1142588" y="2102069"/>
            <a:ext cx="10058400" cy="3721557"/>
          </a:xfrm>
        </p:spPr>
        <p:txBody>
          <a:bodyPr>
            <a:normAutofit/>
          </a:bodyPr>
          <a:lstStyle/>
          <a:p>
            <a:pPr marL="457200" indent="-457200">
              <a:buFont typeface="+mj-lt"/>
              <a:buAutoNum type="arabicPeriod"/>
            </a:pPr>
            <a:r>
              <a:rPr lang="en-US" dirty="0"/>
              <a:t>Here we create a dictionary of all the words in the vocabulary and its frequency.</a:t>
            </a:r>
          </a:p>
          <a:p>
            <a:pPr marL="457200" indent="-457200">
              <a:buFont typeface="+mj-lt"/>
              <a:buAutoNum type="arabicPeriod"/>
            </a:pPr>
            <a:r>
              <a:rPr lang="en-US" dirty="0"/>
              <a:t>We then plot a graph to decide a threshold beyond which we consider the words in our corpus.</a:t>
            </a:r>
          </a:p>
          <a:p>
            <a:pPr marL="457200" indent="-457200">
              <a:buFont typeface="+mj-lt"/>
              <a:buAutoNum type="arabicPeriod"/>
            </a:pPr>
            <a:r>
              <a:rPr lang="en-US" dirty="0"/>
              <a:t>The words which are below a certain frequency in the corpus is discarded and we train a Naïve Bayes on the remaining words in the vocabulary.</a:t>
            </a:r>
          </a:p>
          <a:p>
            <a:pPr marL="457200" indent="-457200">
              <a:buFont typeface="+mj-lt"/>
              <a:buAutoNum type="arabicPeriod"/>
            </a:pPr>
            <a:r>
              <a:rPr lang="en-US" dirty="0"/>
              <a:t>Training score and Validation Score of Naïve Bayes on using Word frequency count-based method is: 72.27% and 57.59% having discarded words below 15 counts of frequency.</a:t>
            </a:r>
          </a:p>
          <a:p>
            <a:pPr marL="457200" indent="-457200">
              <a:buFont typeface="+mj-lt"/>
              <a:buAutoNum type="arabicPeriod" startAt="4"/>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178711566"/>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412434"/>
      </a:dk2>
      <a:lt2>
        <a:srgbClr val="E2E3E8"/>
      </a:lt2>
      <a:accent1>
        <a:srgbClr val="BF9D22"/>
      </a:accent1>
      <a:accent2>
        <a:srgbClr val="D55D17"/>
      </a:accent2>
      <a:accent3>
        <a:srgbClr val="E72932"/>
      </a:accent3>
      <a:accent4>
        <a:srgbClr val="D51770"/>
      </a:accent4>
      <a:accent5>
        <a:srgbClr val="E729D0"/>
      </a:accent5>
      <a:accent6>
        <a:srgbClr val="9C17D5"/>
      </a:accent6>
      <a:hlink>
        <a:srgbClr val="C1459D"/>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11537</TotalTime>
  <Words>782</Words>
  <Application>Microsoft Macintosh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Garamond</vt:lpstr>
      <vt:lpstr>RetrospectVTI</vt:lpstr>
      <vt:lpstr>Assignment 7</vt:lpstr>
      <vt:lpstr>Amazon Product rating prediction</vt:lpstr>
      <vt:lpstr>Dataset Description</vt:lpstr>
      <vt:lpstr>1. Count Vectorizer</vt:lpstr>
      <vt:lpstr>2. Word Level TF-IDF</vt:lpstr>
      <vt:lpstr>2. Word Level TF-IDF</vt:lpstr>
      <vt:lpstr>3. N-Gram Level TF-IDF</vt:lpstr>
      <vt:lpstr>4. Character Level TF-IDF</vt:lpstr>
      <vt:lpstr>5. Word Frequency based</vt:lpstr>
      <vt:lpstr>Testing</vt:lpstr>
      <vt:lpstr>Results</vt:lpstr>
      <vt:lpstr>Citations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creator>Nikunj Rajesh Lad</dc:creator>
  <cp:lastModifiedBy>Nikunj Lad</cp:lastModifiedBy>
  <cp:revision>58</cp:revision>
  <dcterms:created xsi:type="dcterms:W3CDTF">2020-02-17T02:25:27Z</dcterms:created>
  <dcterms:modified xsi:type="dcterms:W3CDTF">2020-04-13T00:53:50Z</dcterms:modified>
</cp:coreProperties>
</file>