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75" r:id="rId4"/>
    <p:sldId id="276" r:id="rId5"/>
    <p:sldId id="277" r:id="rId6"/>
    <p:sldId id="260" r:id="rId7"/>
    <p:sldId id="270" r:id="rId8"/>
    <p:sldId id="271" r:id="rId9"/>
    <p:sldId id="278" r:id="rId10"/>
    <p:sldId id="279" r:id="rId11"/>
    <p:sldId id="280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/>
    <p:restoredTop sz="94830"/>
  </p:normalViewPr>
  <p:slideViewPr>
    <p:cSldViewPr snapToGrid="0" snapToObjects="1">
      <p:cViewPr>
        <p:scale>
          <a:sx n="104" d="100"/>
          <a:sy n="104" d="100"/>
        </p:scale>
        <p:origin x="280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2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3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9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9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yper-parameters-in-action-part-ii-weight-initializers-35aee1a28404" TargetMode="External"/><Relationship Id="rId2" Type="http://schemas.openxmlformats.org/officeDocument/2006/relationships/hyperlink" Target="https://gurus.pyimagesearch.com/lesson-sample-histogram-of-oriented-gradients-and-car-logo-recognition/#https://www.youtube.com/channel/UClKKWBe2SCAEyv7ZNGhIe4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F7BC6-FC30-4EBF-B95A-3E3737C0F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-3253" y="274244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EE2B3-EF58-E845-AE05-18A8F8AB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Assignment2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F026E-53F8-2D4B-9292-0F283F8C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Nikunj Lad</a:t>
            </a:r>
          </a:p>
          <a:p>
            <a:r>
              <a:rPr lang="en-US" sz="2000" dirty="0"/>
              <a:t>001422467</a:t>
            </a:r>
          </a:p>
          <a:p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50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C605-222D-944E-84B8-B7CB059D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832352"/>
          </a:xfrm>
        </p:spPr>
        <p:txBody>
          <a:bodyPr>
            <a:normAutofit/>
          </a:bodyPr>
          <a:lstStyle/>
          <a:p>
            <a:r>
              <a:rPr lang="en-US" sz="4000" dirty="0"/>
              <a:t>Blocks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6010B-0640-7849-AF56-BEF99D74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113006"/>
            <a:ext cx="3517567" cy="39945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Image divided into grid of cells.</a:t>
            </a:r>
          </a:p>
          <a:p>
            <a:pPr marL="457200" indent="-457200">
              <a:buAutoNum type="arabicPeriod"/>
            </a:pPr>
            <a:r>
              <a:rPr lang="en-US" sz="2400" dirty="0"/>
              <a:t>Cells : group of image pixels</a:t>
            </a:r>
          </a:p>
          <a:p>
            <a:pPr marL="457200" indent="-457200">
              <a:buAutoNum type="arabicPeriod"/>
            </a:pPr>
            <a:r>
              <a:rPr lang="en-US" sz="2400" dirty="0"/>
              <a:t>Blocks : group of cells</a:t>
            </a:r>
          </a:p>
          <a:p>
            <a:pPr marL="457200" indent="-457200">
              <a:buAutoNum type="arabicPeriod"/>
            </a:pPr>
            <a:r>
              <a:rPr lang="en-US" sz="2400" dirty="0"/>
              <a:t>Finally Normalization leads to texture detection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2BA377-917F-854B-8B61-BAB2FE8AE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044" y="0"/>
            <a:ext cx="3176479" cy="3218645"/>
          </a:xfrm>
          <a:prstGeom prst="rect">
            <a:avLst/>
          </a:prstGeom>
        </p:spPr>
      </p:pic>
      <p:pic>
        <p:nvPicPr>
          <p:cNvPr id="6" name="Picture 5" descr="A picture containing microwave&#10;&#10;Description automatically generated">
            <a:extLst>
              <a:ext uri="{FF2B5EF4-FFF2-40B4-BE49-F238E27FC236}">
                <a16:creationId xmlns:a16="http://schemas.microsoft.com/office/drawing/2014/main" id="{3A118706-E7AC-2B4A-89D1-6F6BB25D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48" y="2891543"/>
            <a:ext cx="5439128" cy="45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9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FA8F-6D89-9E46-BBE9-BD693B9E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HOG with SVM and KNN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B7A-B1A9-8140-B428-5439A9BD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SVM is used for classification after using HOG.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KNN is another algorithm which can be considered for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Very large feature vectors may be developed leading to storage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Very accurate for object classification.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Extremely useful for representing structural objects that do not demonstrate substantial variation in form (i.e. </a:t>
            </a:r>
            <a:r>
              <a:rPr lang="en-US"/>
              <a:t>buildings, people walking the street, bicycles leaning against a wall).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4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25B4-55DB-6D42-80FE-E5170A49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7AE7-E728-1F4C-8E7C-7AE9368E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https://gurus.pyimagesearch.com/lesson-sample-histogram-of-oriented-gradients-and-car-logo-recognition/#https://www.youtube.com/channel/UClKKWBe2SCAEyv7ZNGhIe4g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https://towardsdatascience.com/hyper-parameters-in-action-part-ii-weight-initializers-35aee1a28404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9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C2D024-FAF5-5E4C-9799-86CDFA66BEF3}"/>
              </a:ext>
            </a:extLst>
          </p:cNvPr>
          <p:cNvSpPr txBox="1"/>
          <p:nvPr/>
        </p:nvSpPr>
        <p:spPr>
          <a:xfrm>
            <a:off x="3264023" y="2721114"/>
            <a:ext cx="5663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92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8AF6-4F95-9F46-8225-2D7A1F6B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Approval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E6B5-3F86-2944-A885-08DD28F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Performed EDA which includes filtering Null values, correlation analysis, Covariance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hot encoded categorical values and feature hashed higher order categorical values using Murmurhash3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Keras Sequential API for model architecture of feed forward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Train-Validation loss and accuracy curves vs the epochs, Confusion matrix and accuracies as metrics for evaluation.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0A5D-4595-D448-91F0-A24BC632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457200"/>
            <a:ext cx="3517567" cy="1252482"/>
          </a:xfrm>
        </p:spPr>
        <p:txBody>
          <a:bodyPr>
            <a:normAutofit/>
          </a:bodyPr>
          <a:lstStyle/>
          <a:p>
            <a:r>
              <a:rPr lang="en-US" sz="4000" dirty="0"/>
              <a:t>Model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6DD64-2128-764B-BB62-4C66A46C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989438"/>
            <a:ext cx="3517567" cy="4619428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Kernel Initializer : Random Uniform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sz="2400" dirty="0"/>
              <a:t>Optimizer: Stochastic Gradient Descent</a:t>
            </a:r>
          </a:p>
          <a:p>
            <a:pPr marL="457200" indent="-457200">
              <a:buAutoNum type="arabicPeriod"/>
            </a:pPr>
            <a:r>
              <a:rPr lang="en-US" sz="2400" dirty="0"/>
              <a:t>Dropout factor: 0.25 and 0.10</a:t>
            </a:r>
          </a:p>
          <a:p>
            <a:pPr marL="457200" indent="-457200">
              <a:buAutoNum type="arabicPeriod"/>
            </a:pPr>
            <a:r>
              <a:rPr lang="en-US" sz="2400" dirty="0"/>
              <a:t>Learning rate : 0.15</a:t>
            </a:r>
          </a:p>
          <a:p>
            <a:pPr marL="457200" indent="-457200">
              <a:buAutoNum type="arabicPeriod"/>
            </a:pPr>
            <a:r>
              <a:rPr lang="en-US" sz="2400" dirty="0"/>
              <a:t>Batch Size : 32</a:t>
            </a:r>
          </a:p>
          <a:p>
            <a:pPr marL="457200" indent="-457200">
              <a:buAutoNum type="arabicPeriod"/>
            </a:pPr>
            <a:r>
              <a:rPr lang="en-US" sz="2400" dirty="0"/>
              <a:t>Activation: </a:t>
            </a:r>
            <a:r>
              <a:rPr lang="en-US" sz="2400" dirty="0" err="1"/>
              <a:t>ReLU</a:t>
            </a:r>
            <a:r>
              <a:rPr lang="en-US" sz="2400" dirty="0"/>
              <a:t> and Sigmoid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758951-43B1-AB40-9A5B-87CEB5FF9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556" y="249133"/>
            <a:ext cx="3690551" cy="63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1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3081-F21D-B54D-9DCE-E585EA84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Training-Validation Loss and Accuracy Curves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524E-4831-AD48-9D5F-6BB10124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Training Loss : 0.4869</a:t>
            </a:r>
          </a:p>
          <a:p>
            <a:r>
              <a:rPr lang="en-US" sz="2400" dirty="0"/>
              <a:t>Training Accuracy : 78.50%</a:t>
            </a:r>
          </a:p>
          <a:p>
            <a:r>
              <a:rPr lang="en-US" sz="2400" dirty="0"/>
              <a:t>Validation Loss : 0.4257</a:t>
            </a:r>
          </a:p>
          <a:p>
            <a:r>
              <a:rPr lang="en-US" sz="2400" dirty="0"/>
              <a:t>Validation Accuracy : 86.67%</a:t>
            </a:r>
          </a:p>
          <a:p>
            <a:r>
              <a:rPr lang="en-US" sz="2400" dirty="0"/>
              <a:t>MSE : 0.1291</a:t>
            </a:r>
          </a:p>
          <a:p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64523B-31B8-D142-9C21-15AE33FC8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280" y="3334362"/>
            <a:ext cx="4370848" cy="3168610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AB1E17-3747-5844-B4F6-706C2BC0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80" y="114989"/>
            <a:ext cx="4370848" cy="30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16B3-AAA7-ED4D-AD91-DAF8DD00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844709"/>
          </a:xfrm>
        </p:spPr>
        <p:txBody>
          <a:bodyPr>
            <a:noAutofit/>
          </a:bodyPr>
          <a:lstStyle/>
          <a:p>
            <a:r>
              <a:rPr lang="en-US" sz="4000" dirty="0"/>
              <a:t>Confusion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AAEB3-6BCD-F64B-B21C-6B8D2E72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014152"/>
            <a:ext cx="3517567" cy="409340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Test Accuracy : 84.65%</a:t>
            </a:r>
          </a:p>
          <a:p>
            <a:pPr marL="457200" indent="-457200">
              <a:buAutoNum type="arabicPeriod"/>
            </a:pPr>
            <a:r>
              <a:rPr lang="en-US" sz="2400" dirty="0"/>
              <a:t>True positives are 7 (88%), True negatives are 4 (80%).</a:t>
            </a:r>
          </a:p>
          <a:p>
            <a:pPr marL="457200" indent="-457200">
              <a:buAutoNum type="arabicPeriod"/>
            </a:pPr>
            <a:r>
              <a:rPr lang="en-US" sz="2400" dirty="0"/>
              <a:t>~85% accurate predictions on unknown data.</a:t>
            </a:r>
          </a:p>
          <a:p>
            <a:pPr marL="457200" indent="-457200">
              <a:buAutoNum type="arabicPeriod"/>
            </a:pPr>
            <a:r>
              <a:rPr lang="en-US" sz="2400" dirty="0"/>
              <a:t>~15% mispredictions.</a:t>
            </a:r>
          </a:p>
          <a:p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1AA32A-E7B1-9046-B075-A95EBECAF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0696" y="866701"/>
            <a:ext cx="5660153" cy="4706195"/>
          </a:xfrm>
        </p:spPr>
      </p:pic>
    </p:spTree>
    <p:extLst>
      <p:ext uri="{BB962C8B-B14F-4D97-AF65-F5344CB8AC3E}">
        <p14:creationId xmlns:p14="http://schemas.microsoft.com/office/powerpoint/2010/main" val="20207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9553-3749-B34D-8FD6-0338B0B9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Oriented Gradients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2E3-5FDF-9F45-9D0E-C0FA0DEC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8251"/>
            <a:ext cx="4170564" cy="38206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Mainly used for Object detection but can be used for classification as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for quantifying and representing both texture and shape attributes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object appearance and shape can be characterized by intensity gradients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DE059D-2FF1-CE44-AC73-92FACDEE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844" y="1983223"/>
            <a:ext cx="5887836" cy="360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B5C2-ACAA-5A4A-B179-ACCF3663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2BDF-D0B7-8B44-AB81-1BC91DC4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120640" cy="3760891"/>
          </a:xfrm>
        </p:spPr>
        <p:txBody>
          <a:bodyPr/>
          <a:lstStyle/>
          <a:p>
            <a:r>
              <a:rPr lang="en-US" dirty="0"/>
              <a:t>X direction: 89 – 78 = 11</a:t>
            </a:r>
          </a:p>
          <a:p>
            <a:r>
              <a:rPr lang="en-US" dirty="0"/>
              <a:t>Y direction: 68 – 56 = 8</a:t>
            </a:r>
          </a:p>
          <a:p>
            <a:r>
              <a:rPr lang="en-US" dirty="0"/>
              <a:t>Magnitude higher for sharp change in intensity, like edges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E128ED40-AA25-AA42-AEBB-3D1F3C2D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22" y="2108200"/>
            <a:ext cx="5095667" cy="35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7CB-2898-EE45-A258-E3752C37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X-Y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15D0E-3FCE-834C-934C-1C976A4E4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4840224" cy="3760891"/>
              </a:xfrm>
            </p:spPr>
            <p:txBody>
              <a:bodyPr/>
              <a:lstStyle/>
              <a:p>
                <a:r>
                  <a:rPr lang="en-US" dirty="0"/>
                  <a:t>G</a:t>
                </a:r>
                <a:r>
                  <a:rPr lang="en-US" baseline="-25000" dirty="0" err="1"/>
                  <a:t>x</a:t>
                </a:r>
                <a:r>
                  <a:rPr lang="en-US" dirty="0"/>
                  <a:t> = I * D</a:t>
                </a:r>
                <a:r>
                  <a:rPr lang="en-US" baseline="-25000" dirty="0"/>
                  <a:t>x</a:t>
                </a:r>
              </a:p>
              <a:p>
                <a:r>
                  <a:rPr lang="en-US" dirty="0" err="1"/>
                  <a:t>G</a:t>
                </a:r>
                <a:r>
                  <a:rPr lang="en-US" baseline="-25000" dirty="0" err="1"/>
                  <a:t>y</a:t>
                </a:r>
                <a:r>
                  <a:rPr lang="en-US" dirty="0"/>
                  <a:t> = I * D</a:t>
                </a:r>
                <a:r>
                  <a:rPr lang="en-US" baseline="-25000" dirty="0"/>
                  <a:t>y</a:t>
                </a:r>
              </a:p>
              <a:p>
                <a:r>
                  <a:rPr lang="en-US" dirty="0"/>
                  <a:t>|G|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𝑎𝑟𝑐𝑡𝑎𝑛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# of Orientation -&gt; bins of histogram</a:t>
                </a:r>
              </a:p>
              <a:p>
                <a:r>
                  <a:rPr lang="en-US" dirty="0"/>
                  <a:t>Magnitude gives frequency count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15D0E-3FCE-834C-934C-1C976A4E4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4840224" cy="3760891"/>
              </a:xfrm>
              <a:blipFill>
                <a:blip r:embed="rId2"/>
                <a:stretch>
                  <a:fillRect l="-3655" t="-1010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102960AB-A1B2-7247-B2B0-7EFA3D53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517308"/>
            <a:ext cx="5421658" cy="29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0CF6-E471-EA49-AA3E-44A75299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881779"/>
          </a:xfrm>
        </p:spPr>
        <p:txBody>
          <a:bodyPr>
            <a:normAutofit/>
          </a:bodyPr>
          <a:lstStyle/>
          <a:p>
            <a:r>
              <a:rPr lang="en-US" sz="4000" dirty="0"/>
              <a:t>Voting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598A2-E2EC-194E-BC7D-B400D5BE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137720"/>
            <a:ext cx="3517567" cy="39698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Histograms generated for each cell in the image. </a:t>
            </a:r>
          </a:p>
          <a:p>
            <a:pPr marL="457200" indent="-457200">
              <a:buAutoNum type="arabicPeriod"/>
            </a:pPr>
            <a:r>
              <a:rPr lang="en-US" sz="2400" dirty="0"/>
              <a:t>Weighted vote of gradients corresponding to a pixel in image is considered.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C532A4-A5B2-4D48-9E0C-EBD0DCC82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854" y="3608720"/>
            <a:ext cx="7521146" cy="3249280"/>
          </a:xfrm>
        </p:spPr>
      </p:pic>
      <p:pic>
        <p:nvPicPr>
          <p:cNvPr id="6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891641E-5CC0-614A-8D73-D81D77D4A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35" y="-5926"/>
            <a:ext cx="3411783" cy="36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1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C1459D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419</Words>
  <Application>Microsoft Macintosh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Garamond</vt:lpstr>
      <vt:lpstr>RetrospectVTI</vt:lpstr>
      <vt:lpstr>Assignment2</vt:lpstr>
      <vt:lpstr>Loan Approval Analysis</vt:lpstr>
      <vt:lpstr>Model Architecture</vt:lpstr>
      <vt:lpstr>Training-Validation Loss and Accuracy Curves </vt:lpstr>
      <vt:lpstr>Confusion Matrix</vt:lpstr>
      <vt:lpstr>Histogram of Oriented Gradients </vt:lpstr>
      <vt:lpstr>Gradient Computation</vt:lpstr>
      <vt:lpstr>X-Y Gradients</vt:lpstr>
      <vt:lpstr>Voting</vt:lpstr>
      <vt:lpstr>Blocks</vt:lpstr>
      <vt:lpstr>HOG with SVM and KNN Classifier</vt:lpstr>
      <vt:lpstr>Citations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Assignment2</dc:title>
  <dc:creator>Nikunj Rajesh Lad</dc:creator>
  <cp:lastModifiedBy>Nikunj Rajesh Lad</cp:lastModifiedBy>
  <cp:revision>5</cp:revision>
  <dcterms:created xsi:type="dcterms:W3CDTF">2020-01-23T04:09:54Z</dcterms:created>
  <dcterms:modified xsi:type="dcterms:W3CDTF">2020-01-23T04:54:24Z</dcterms:modified>
</cp:coreProperties>
</file>