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sldIdLst>
    <p:sldId id="256" r:id="rId2"/>
    <p:sldId id="257" r:id="rId3"/>
    <p:sldId id="283" r:id="rId4"/>
    <p:sldId id="276" r:id="rId5"/>
    <p:sldId id="281" r:id="rId6"/>
    <p:sldId id="284" r:id="rId7"/>
    <p:sldId id="28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13"/>
    <p:restoredTop sz="94849"/>
  </p:normalViewPr>
  <p:slideViewPr>
    <p:cSldViewPr snapToGrid="0" snapToObjects="1">
      <p:cViewPr varScale="1">
        <p:scale>
          <a:sx n="166" d="100"/>
          <a:sy n="166" d="100"/>
        </p:scale>
        <p:origin x="208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18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1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22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922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2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2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63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395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9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9" r:id="rId6"/>
    <p:sldLayoutId id="2147483704" r:id="rId7"/>
    <p:sldLayoutId id="2147483705" r:id="rId8"/>
    <p:sldLayoutId id="2147483706" r:id="rId9"/>
    <p:sldLayoutId id="2147483708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3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dhao.github.io/2018/04/02/pytorch-gpu-usage/" TargetMode="External"/><Relationship Id="rId2" Type="http://schemas.openxmlformats.org/officeDocument/2006/relationships/hyperlink" Target="https://pytorch.org/tutorials/beginner/blitz/cifar10_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ytorch/examples/blob/master/mnist/main.py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CF7BC6-FC30-4EBF-B95A-3E3737C0FB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6"/>
          <a:stretch/>
        </p:blipFill>
        <p:spPr>
          <a:xfrm>
            <a:off x="-3253" y="274244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BEE2B3-EF58-E845-AE05-18A8F8AB9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Assignment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F026E-53F8-2D4B-9292-0F283F8C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000" dirty="0"/>
              <a:t>Nikunj Lad</a:t>
            </a:r>
          </a:p>
          <a:p>
            <a:r>
              <a:rPr lang="en-US" sz="2000" dirty="0"/>
              <a:t>001422467</a:t>
            </a:r>
          </a:p>
          <a:p>
            <a:endParaRPr lang="en-US" sz="2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50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8AF6-4F95-9F46-8225-2D7A1F6B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CIFAR-10 Classifier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F5BDE24-84C9-6F45-A2A1-DD17530B2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607676"/>
            <a:ext cx="9956800" cy="20955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1D7A5F-8968-FF43-A277-A3183FB59302}"/>
              </a:ext>
            </a:extLst>
          </p:cNvPr>
          <p:cNvSpPr txBox="1"/>
          <p:nvPr/>
        </p:nvSpPr>
        <p:spPr>
          <a:xfrm>
            <a:off x="1097280" y="2075348"/>
            <a:ext cx="1017323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18 Convolutional Layers, with 64, 128, 256 and 512 filters, alternating with strides 2 and 1, 3x3 kernel</a:t>
            </a:r>
          </a:p>
          <a:p>
            <a:r>
              <a:rPr lang="en-US" sz="2000" dirty="0"/>
              <a:t>2x2 Max-Pooling with stride of 2</a:t>
            </a:r>
          </a:p>
          <a:p>
            <a:r>
              <a:rPr lang="en-US" sz="2000" dirty="0"/>
              <a:t>2 Fully connected layers one with 512 neurons and another with 10 neurons.</a:t>
            </a:r>
          </a:p>
          <a:p>
            <a:r>
              <a:rPr lang="en-US" sz="2000" dirty="0"/>
              <a:t>1 Dropout layer with a factor of 0.3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03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FDAC-7ACC-F542-960A-7553E40D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for 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E4D0-7CEC-CF4B-B7D7-E9E046CE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GPU: Nvidia Tesla T4 – Device 0 (Google Cloud)</a:t>
            </a:r>
          </a:p>
          <a:p>
            <a:r>
              <a:rPr lang="en-US" dirty="0"/>
              <a:t>2. Batch Size: 64</a:t>
            </a:r>
          </a:p>
          <a:p>
            <a:r>
              <a:rPr lang="en-US" dirty="0"/>
              <a:t>3. Epochs: 100</a:t>
            </a:r>
          </a:p>
          <a:p>
            <a:r>
              <a:rPr lang="en-US" dirty="0"/>
              <a:t>4. Learning Rate (alpha): 0.005</a:t>
            </a:r>
          </a:p>
          <a:p>
            <a:r>
              <a:rPr lang="en-US" dirty="0"/>
              <a:t>5. Momentum: 0.9</a:t>
            </a:r>
          </a:p>
          <a:p>
            <a:r>
              <a:rPr lang="en-US" dirty="0"/>
              <a:t>6. Optimizer: Stochastic Gradient Descent (SGD)</a:t>
            </a:r>
          </a:p>
        </p:txBody>
      </p:sp>
    </p:spTree>
    <p:extLst>
      <p:ext uri="{BB962C8B-B14F-4D97-AF65-F5344CB8AC3E}">
        <p14:creationId xmlns:p14="http://schemas.microsoft.com/office/powerpoint/2010/main" val="156866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3081-F21D-B54D-9DCE-E585EA84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Loss Curves and Prediction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524E-4831-AD48-9D5F-6BB10124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Training Loss : 0.028</a:t>
            </a:r>
          </a:p>
          <a:p>
            <a:r>
              <a:rPr lang="en-US" sz="2400" dirty="0"/>
              <a:t>Validation Loss : 0.0371</a:t>
            </a:r>
          </a:p>
          <a:p>
            <a:r>
              <a:rPr lang="en-US" sz="2400" dirty="0"/>
              <a:t>Test Loss: 0.036092</a:t>
            </a:r>
          </a:p>
          <a:p>
            <a:r>
              <a:rPr lang="en-US" sz="2400" dirty="0"/>
              <a:t>Test Accuracy: 98%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55DB69A-35AE-6844-BB08-8F542F536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6775" y="4335128"/>
            <a:ext cx="4775200" cy="2374900"/>
          </a:xfrm>
        </p:spPr>
      </p:pic>
      <p:pic>
        <p:nvPicPr>
          <p:cNvPr id="9" name="Picture 8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1170A89-1F24-A640-98EB-B99206474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972"/>
            <a:ext cx="4191610" cy="405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2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98AF6-4F95-9F46-8225-2D7A1F6BC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CIFAR-10 Classifier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1D7A5F-8968-FF43-A277-A3183FB59302}"/>
              </a:ext>
            </a:extLst>
          </p:cNvPr>
          <p:cNvSpPr txBox="1"/>
          <p:nvPr/>
        </p:nvSpPr>
        <p:spPr>
          <a:xfrm>
            <a:off x="1097280" y="2075348"/>
            <a:ext cx="1045985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Convolutional Layers, one with 32 filters (5x5 kernel size) and another with 64 filters (3x3 kernel size)</a:t>
            </a:r>
          </a:p>
          <a:p>
            <a:r>
              <a:rPr lang="en-US" sz="2000" dirty="0"/>
              <a:t>each with stride 1</a:t>
            </a:r>
          </a:p>
          <a:p>
            <a:r>
              <a:rPr lang="en-US" sz="2000" dirty="0"/>
              <a:t>2x2 Max-Pooling with stride of 2 along with Batch Normalization after each convolutional layer</a:t>
            </a:r>
          </a:p>
          <a:p>
            <a:r>
              <a:rPr lang="en-US" sz="2000" dirty="0"/>
              <a:t>3 Fully connected layers, with 1000, 100 and 10 neurons</a:t>
            </a:r>
          </a:p>
          <a:p>
            <a:r>
              <a:rPr lang="en-US" sz="2000" dirty="0"/>
              <a:t>1 Dropout layer with a factor of 0.5</a:t>
            </a:r>
          </a:p>
          <a:p>
            <a:endParaRPr lang="en-US" sz="2000" dirty="0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2EC72D5-A6FC-F042-AD66-E6F21126C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3752987"/>
            <a:ext cx="9791700" cy="2489200"/>
          </a:xfrm>
        </p:spPr>
      </p:pic>
    </p:spTree>
    <p:extLst>
      <p:ext uri="{BB962C8B-B14F-4D97-AF65-F5344CB8AC3E}">
        <p14:creationId xmlns:p14="http://schemas.microsoft.com/office/powerpoint/2010/main" val="119779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1FDAC-7ACC-F542-960A-7553E40D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for CIFAR-10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1E4D0-7CEC-CF4B-B7D7-E9E046CE7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GPU: Nvidia Tesla T4 – Device 1 (Google Cloud)</a:t>
            </a:r>
          </a:p>
          <a:p>
            <a:r>
              <a:rPr lang="en-US" dirty="0"/>
              <a:t>2. Batch Size: 64</a:t>
            </a:r>
          </a:p>
          <a:p>
            <a:r>
              <a:rPr lang="en-US" dirty="0"/>
              <a:t>3. Epochs: 150</a:t>
            </a:r>
          </a:p>
          <a:p>
            <a:r>
              <a:rPr lang="en-US" dirty="0"/>
              <a:t>4. Learning Rate (alpha): 0.005</a:t>
            </a:r>
          </a:p>
          <a:p>
            <a:r>
              <a:rPr lang="en-US" dirty="0"/>
              <a:t>5. Momentum: 0.9</a:t>
            </a:r>
          </a:p>
          <a:p>
            <a:r>
              <a:rPr lang="en-US" dirty="0"/>
              <a:t>6. Optimizer: Stochastic Gradient Descent (SGD)</a:t>
            </a:r>
          </a:p>
        </p:txBody>
      </p:sp>
    </p:spTree>
    <p:extLst>
      <p:ext uri="{BB962C8B-B14F-4D97-AF65-F5344CB8AC3E}">
        <p14:creationId xmlns:p14="http://schemas.microsoft.com/office/powerpoint/2010/main" val="371885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3081-F21D-B54D-9DCE-E585EA84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Loss Curves and Prediction Results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F524E-4831-AD48-9D5F-6BB10124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Training Loss : 0.4946</a:t>
            </a:r>
          </a:p>
          <a:p>
            <a:r>
              <a:rPr lang="en-US" sz="2400" dirty="0"/>
              <a:t>Validation Loss : 0.5074</a:t>
            </a:r>
          </a:p>
          <a:p>
            <a:r>
              <a:rPr lang="en-US" sz="2400" dirty="0"/>
              <a:t>Test Loss: 0.505813</a:t>
            </a:r>
          </a:p>
          <a:p>
            <a:r>
              <a:rPr lang="en-US" sz="2400" dirty="0"/>
              <a:t>Test Accuracy: 82%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8" name="Content Placeholder 7" descr="A screenshot of a map&#10;&#10;Description automatically generated">
            <a:extLst>
              <a:ext uri="{FF2B5EF4-FFF2-40B4-BE49-F238E27FC236}">
                <a16:creationId xmlns:a16="http://schemas.microsoft.com/office/drawing/2014/main" id="{DEDAC1B4-8125-7F4A-AEAD-DEB2B9349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10443"/>
            <a:ext cx="4294531" cy="4159004"/>
          </a:xfr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632E758-08A3-1047-8B72-94117A882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762" y="4436617"/>
            <a:ext cx="50927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35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C25B4-55DB-6D42-80FE-E5170A49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7AE7-E728-1F4C-8E7C-7AE9368E7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2"/>
              </a:rPr>
              <a:t>https://pytorch.org/tutorials/beginner/blitz/cifar10_tutorial.html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https://jdhao.github.io/2018/04/02/pytorch-gpu-usage/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linkClick r:id="rId4"/>
              </a:rPr>
              <a:t>https://github.com/pytorch/examples/blob/master/mnist/main.py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Eswar</a:t>
            </a:r>
            <a:r>
              <a:rPr lang="en-US" dirty="0"/>
              <a:t> </a:t>
            </a:r>
            <a:r>
              <a:rPr lang="en-US" dirty="0" err="1"/>
              <a:t>Jalaparthi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69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C2D024-FAF5-5E4C-9799-86CDFA66BEF3}"/>
              </a:ext>
            </a:extLst>
          </p:cNvPr>
          <p:cNvSpPr txBox="1"/>
          <p:nvPr/>
        </p:nvSpPr>
        <p:spPr>
          <a:xfrm>
            <a:off x="3264023" y="2721114"/>
            <a:ext cx="5663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992248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412434"/>
      </a:dk2>
      <a:lt2>
        <a:srgbClr val="E2E3E8"/>
      </a:lt2>
      <a:accent1>
        <a:srgbClr val="BF9D22"/>
      </a:accent1>
      <a:accent2>
        <a:srgbClr val="D55D17"/>
      </a:accent2>
      <a:accent3>
        <a:srgbClr val="E72932"/>
      </a:accent3>
      <a:accent4>
        <a:srgbClr val="D51770"/>
      </a:accent4>
      <a:accent5>
        <a:srgbClr val="E729D0"/>
      </a:accent5>
      <a:accent6>
        <a:srgbClr val="9C17D5"/>
      </a:accent6>
      <a:hlink>
        <a:srgbClr val="C1459D"/>
      </a:hlink>
      <a:folHlink>
        <a:srgbClr val="7F7F7F"/>
      </a:folHlink>
    </a:clrScheme>
    <a:fontScheme name="Retrospect">
      <a:majorFont>
        <a:latin typeface="Garamon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320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Garamond</vt:lpstr>
      <vt:lpstr>RetrospectVTI</vt:lpstr>
      <vt:lpstr>Assignment 4</vt:lpstr>
      <vt:lpstr>CIFAR-10 Classifier</vt:lpstr>
      <vt:lpstr>Hyperparameters for MNIST</vt:lpstr>
      <vt:lpstr>Loss Curves and Prediction Results</vt:lpstr>
      <vt:lpstr>CIFAR-10 Classifier</vt:lpstr>
      <vt:lpstr>Hyperparameters for CIFAR-10</vt:lpstr>
      <vt:lpstr>Loss Curves and Prediction Results</vt:lpstr>
      <vt:lpstr>Citations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Assignment2</dc:title>
  <dc:creator>Nikunj Rajesh Lad</dc:creator>
  <cp:lastModifiedBy>Nikunj Rajesh Lad</cp:lastModifiedBy>
  <cp:revision>12</cp:revision>
  <dcterms:created xsi:type="dcterms:W3CDTF">2020-01-23T04:09:54Z</dcterms:created>
  <dcterms:modified xsi:type="dcterms:W3CDTF">2020-02-06T01:33:44Z</dcterms:modified>
</cp:coreProperties>
</file>