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3c000d4a0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3c000d4a0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3c8bf27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3c8bf27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e04e27f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3e04e27f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3c000d4a0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3c000d4a0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3c000d4a0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3c000d4a0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3c000d4a0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3c000d4a0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3c000d4a0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3c000d4a0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3c61f995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3c61f995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1a25b12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1a25b12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1a2802f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1a2802f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is -1 for collision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c000d4a0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c000d4a0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3e04e27f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3e04e27f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3c000d4a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3c000d4a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c000d4a0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3c000d4a0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3c000d4a0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3c000d4a0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c000d4a0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c000d4a0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c000d4a0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3c000d4a0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c000d4a0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3c000d4a0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c000d4a0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3c000d4a0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3c000d4a0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3c000d4a0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c000d4a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c000d4a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c000d4a0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c000d4a0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104575" y="4840950"/>
            <a:ext cx="262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 Dharwad</a:t>
            </a:r>
            <a:endParaRPr sz="12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6.xml"/><Relationship Id="rId6" Type="http://schemas.openxmlformats.org/officeDocument/2006/relationships/slide" Target="/ppt/slides/slide8.xml"/><Relationship Id="rId7" Type="http://schemas.openxmlformats.org/officeDocument/2006/relationships/slide" Target="/ppt/slides/slide14.xml"/><Relationship Id="rId8" Type="http://schemas.openxmlformats.org/officeDocument/2006/relationships/slide" Target="/ppt/slides/slide2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8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176700" y="248275"/>
            <a:ext cx="8663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Times New Roman"/>
                <a:ea typeface="Times New Roman"/>
                <a:cs typeface="Times New Roman"/>
                <a:sym typeface="Times New Roman"/>
              </a:rPr>
              <a:t>Sequential Decision making in Autonomous driving using Deep RL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625350" y="3716925"/>
            <a:ext cx="333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6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Kushal R (190030023)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Neville Thomas Sebastian (190020028)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Nikunj Pansari (211012001)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, company name&#10;&#10;Description automatically generated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600" y="1567250"/>
            <a:ext cx="2135075" cy="17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76702" y="4172000"/>
            <a:ext cx="254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Instructor</a:t>
            </a:r>
            <a:endParaRPr b="0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Prabuchandran K J</a:t>
            </a:r>
            <a:endParaRPr b="0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987924" y="3393025"/>
            <a:ext cx="2685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Mini Project Presentation</a:t>
            </a:r>
            <a:endParaRPr b="1" sz="17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883425" y="3278500"/>
            <a:ext cx="25521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50" y="308513"/>
            <a:ext cx="3060649" cy="45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883425" y="3317775"/>
            <a:ext cx="2761500" cy="1154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246275" y="108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</a:t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775" y="829838"/>
            <a:ext cx="4766074" cy="34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6215075" y="1200150"/>
            <a:ext cx="260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INPUT-DIMENSION = 50,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OUTPUT-DIMENSION =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25" y="484575"/>
            <a:ext cx="6523426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70600" y="259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/>
              <a:t>hyperparameters</a:t>
            </a:r>
            <a:r>
              <a:rPr lang="en"/>
              <a:t> tuning ,optimal settings obtained are defined below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Learning rate (ɑ) : 0.1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Discount factor (ℽ) : 0.9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Exploration (𝝐) : 0.2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Exploitation (1 - </a:t>
            </a:r>
            <a:r>
              <a:rPr lang="en"/>
              <a:t>𝝐</a:t>
            </a:r>
            <a:r>
              <a:rPr lang="en"/>
              <a:t>) : 0.8</a:t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276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 </a:t>
            </a:r>
            <a:r>
              <a:rPr lang="en"/>
              <a:t>Performance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-122" l="4151" r="3597" t="5933"/>
          <a:stretch/>
        </p:blipFill>
        <p:spPr>
          <a:xfrm>
            <a:off x="416025" y="916750"/>
            <a:ext cx="6341025" cy="37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233175" y="122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Metric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410000" y="2211475"/>
            <a:ext cx="8520600" cy="18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Important parameters: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100 eps reward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reward</a:t>
            </a:r>
            <a:endParaRPr sz="1600"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75" y="855225"/>
            <a:ext cx="6790725" cy="10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198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888250"/>
            <a:ext cx="8697300" cy="3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Trained for 500000 steps and considered for evaluation for 100000 steps using 3 different types of neural network architectures : </a:t>
            </a:r>
            <a:r>
              <a:rPr b="1" lang="en"/>
              <a:t>shallow {16}</a:t>
            </a:r>
            <a:r>
              <a:rPr lang="en"/>
              <a:t> , </a:t>
            </a:r>
            <a:r>
              <a:rPr b="1" lang="en"/>
              <a:t>medium {16,32} &amp; deep {16,32,16} </a:t>
            </a:r>
            <a:r>
              <a:rPr lang="en"/>
              <a:t>neural network architectures 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To get a smooth plot for the </a:t>
            </a:r>
            <a:r>
              <a:rPr lang="en"/>
              <a:t>reward</a:t>
            </a:r>
            <a:r>
              <a:rPr lang="en"/>
              <a:t> values,use mean cumulative reward every 100 </a:t>
            </a:r>
            <a:r>
              <a:rPr lang="en"/>
              <a:t>episodes</a:t>
            </a:r>
            <a:r>
              <a:rPr lang="en"/>
              <a:t> as the </a:t>
            </a:r>
            <a:r>
              <a:rPr lang="en"/>
              <a:t>performance</a:t>
            </a:r>
            <a:r>
              <a:rPr lang="en"/>
              <a:t> metric.</a:t>
            </a:r>
            <a:endParaRPr/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DQN:episode reward</a:t>
            </a:r>
            <a:endParaRPr/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4475"/>
            <a:ext cx="512445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1328725" y="4251000"/>
            <a:ext cx="3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Accuracy=99.48%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</a:t>
            </a:r>
            <a:endParaRPr/>
          </a:p>
        </p:txBody>
      </p: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75" y="1170200"/>
            <a:ext cx="50863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1328725" y="4251000"/>
            <a:ext cx="3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Accuracy=99.04%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DDQN : </a:t>
            </a:r>
            <a:r>
              <a:rPr lang="en"/>
              <a:t>episode reward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1403750" y="4254100"/>
            <a:ext cx="3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Accuracy=99.54%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00"/>
            <a:ext cx="4522639" cy="29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229875"/>
            <a:ext cx="85206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State &amp; action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Conclusion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DDQN</a:t>
            </a:r>
            <a:endParaRPr/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1328725" y="4251000"/>
            <a:ext cx="3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Accuracy=99.4%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25" y="1107550"/>
            <a:ext cx="4571109" cy="30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311700" y="143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 Vs DDQN: 100 eps mean</a:t>
            </a:r>
            <a:endParaRPr/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5" y="751175"/>
            <a:ext cx="49244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449125" y="161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Conclusion</a:t>
            </a:r>
            <a:endParaRPr sz="2000"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272425" y="902250"/>
            <a:ext cx="8520600" cy="24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Focused on the autonomous driving in the highway scenario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Focused on </a:t>
            </a:r>
            <a:r>
              <a:rPr lang="en"/>
              <a:t>hierarchical</a:t>
            </a:r>
            <a:r>
              <a:rPr lang="en"/>
              <a:t> architecture of decision making systems where the sequential high level decision are made using deep reinforcement learning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have shown that its possible to leverage the provided multi layer architecture to generate high level commands using DRL with </a:t>
            </a:r>
            <a:r>
              <a:rPr lang="en"/>
              <a:t>acceptable</a:t>
            </a:r>
            <a:r>
              <a:rPr lang="en"/>
              <a:t> </a:t>
            </a:r>
            <a:r>
              <a:rPr lang="en"/>
              <a:t>reliability</a:t>
            </a:r>
            <a:r>
              <a:rPr lang="en"/>
              <a:t> score</a:t>
            </a:r>
            <a:r>
              <a:rPr lang="en"/>
              <a:t>.</a:t>
            </a:r>
            <a:endParaRPr/>
          </a:p>
        </p:txBody>
      </p:sp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272425" y="3808575"/>
            <a:ext cx="637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Moghadam, Majid, and Gabriel Hugh Elkaim. "A hierarchical architecture for sequential decision-making in autonomous driving using deep reinforcement learning."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arXiv preprint arXiv:1906.08464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(2019).</a:t>
            </a:r>
            <a:r>
              <a:rPr baseline="30000"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action="ppaction://hlinksldjump" r:id="rId3"/>
              </a:rPr>
              <a:t>*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4"/>
          <p:cNvSpPr txBox="1"/>
          <p:nvPr>
            <p:ph type="title"/>
          </p:nvPr>
        </p:nvSpPr>
        <p:spPr>
          <a:xfrm>
            <a:off x="333750" y="3496600"/>
            <a:ext cx="16425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References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311700" y="1229875"/>
            <a:ext cx="8520600" cy="18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Times New Roman"/>
              <a:buNone/>
            </a:pPr>
            <a:r>
              <a:rPr lang="en" sz="5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Times New Roman"/>
              <a:buNone/>
            </a:pPr>
            <a:r>
              <a:rPr lang="en" sz="5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/>
          </a:p>
        </p:txBody>
      </p:sp>
      <p:sp>
        <p:nvSpPr>
          <p:cNvPr id="254" name="Google Shape;254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229875"/>
            <a:ext cx="5446800" cy="18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Employing DeepCars highway simulation environment using Deep Reinforcement learning agents to minimize the collisions with other vehicles on the highway due to the lane change commands.</a:t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381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41550" y="1360950"/>
            <a:ext cx="8520600" cy="24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Illustrating a type of multi-modal architecture consisting of environmental modeling of the ego surroundings (highway scenario) using </a:t>
            </a:r>
            <a:r>
              <a:rPr b="1" lang="en"/>
              <a:t>deep reinforcement learning agent (DRL)</a:t>
            </a:r>
            <a:r>
              <a:rPr lang="en"/>
              <a:t> which would be helpful in inferring consistent performance for stochastic highway driving scenarios.</a:t>
            </a:r>
            <a:r>
              <a:rPr baseline="30000" lang="en" sz="110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*</a:t>
            </a:r>
            <a:endParaRPr baseline="30000"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DeepCars</a:t>
            </a:r>
            <a:r>
              <a:rPr lang="en"/>
              <a:t> simulation environment made using pygame,for simulating the highway scenario.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7165" l="10638" r="7144" t="7937"/>
          <a:stretch/>
        </p:blipFill>
        <p:spPr>
          <a:xfrm>
            <a:off x="471900" y="333725"/>
            <a:ext cx="6324950" cy="39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279000" y="239850"/>
            <a:ext cx="3601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&amp; Action Space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24800" y="909225"/>
            <a:ext cx="4929900" cy="3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5242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6000"/>
              <a:t>States &amp; actions are discrete.</a:t>
            </a:r>
            <a:endParaRPr sz="60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524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6000"/>
              <a:t>State representation contains occupancy grid of the environment.</a:t>
            </a:r>
            <a:endParaRPr sz="60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5242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6000"/>
              <a:t>Deepcars the simulation environment receives the high-level control commands as the input vector and provides </a:t>
            </a:r>
            <a:r>
              <a:rPr lang="en" sz="6000"/>
              <a:t>the state and reward as output</a:t>
            </a:r>
            <a:r>
              <a:rPr lang="en" sz="6000"/>
              <a:t>.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14164" l="25625" r="15533" t="20620"/>
          <a:stretch/>
        </p:blipFill>
        <p:spPr>
          <a:xfrm>
            <a:off x="5539950" y="1752425"/>
            <a:ext cx="3226650" cy="5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10402" r="0" t="0"/>
          <a:stretch/>
        </p:blipFill>
        <p:spPr>
          <a:xfrm>
            <a:off x="5539950" y="987900"/>
            <a:ext cx="3226650" cy="5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8"/>
          <p:cNvCxnSpPr/>
          <p:nvPr/>
        </p:nvCxnSpPr>
        <p:spPr>
          <a:xfrm>
            <a:off x="-888725" y="188850"/>
            <a:ext cx="33300" cy="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211725" y="341150"/>
            <a:ext cx="8520600" cy="23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prime aim is to train the DeepCars agent such that it can avoid the </a:t>
            </a:r>
            <a:r>
              <a:rPr lang="en" sz="1600"/>
              <a:t>collisions</a:t>
            </a:r>
            <a:r>
              <a:rPr lang="en" sz="1600"/>
              <a:t> in the highway driving scenario with other </a:t>
            </a:r>
            <a:r>
              <a:rPr lang="en" sz="1600"/>
              <a:t>vehicles.</a:t>
            </a:r>
            <a:endParaRPr sz="16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reward </a:t>
            </a:r>
            <a:r>
              <a:rPr lang="en" sz="1600"/>
              <a:t>function</a:t>
            </a:r>
            <a:r>
              <a:rPr lang="en" sz="1600"/>
              <a:t> is defined as follows -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50" y="1836775"/>
            <a:ext cx="35909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366600" y="3077225"/>
            <a:ext cx="5976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Where ‘sT‘ indicates the terminal state that the agent makes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collision.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Algorithms Implementation</a:t>
            </a:r>
            <a:r>
              <a:rPr baseline="30000" lang="en" sz="1777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*</a:t>
            </a:r>
            <a:endParaRPr baseline="30000" sz="1777"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72900" y="1344200"/>
            <a:ext cx="8414400" cy="29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large state space,preferred to evaluate using  DQN &amp; DDQN deep reinforcement learning algorithms since tabular Q-learning was computationally intensive &amp; time</a:t>
            </a:r>
            <a:r>
              <a:rPr lang="en"/>
              <a:t> consuming,and at the same time lead to more no of </a:t>
            </a:r>
            <a:r>
              <a:rPr lang="en"/>
              <a:t>collisions</a:t>
            </a:r>
            <a:r>
              <a:rPr lang="en"/>
              <a:t> for the test set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Illustrated</a:t>
            </a:r>
            <a:r>
              <a:rPr lang="en"/>
              <a:t> that DDQN will demonstrate better results in terms of the performance-training speed trade-off.</a:t>
            </a:r>
            <a:endParaRPr sz="2200"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196300" y="222475"/>
            <a:ext cx="732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DeepCars simulation environment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25" y="746525"/>
            <a:ext cx="4927370" cy="39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