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2" r:id="rId2"/>
    <p:sldMasterId id="2147483744" r:id="rId3"/>
    <p:sldMasterId id="2147483756" r:id="rId4"/>
    <p:sldMasterId id="2147483768" r:id="rId5"/>
    <p:sldMasterId id="2147483780" r:id="rId6"/>
    <p:sldMasterId id="2147483792" r:id="rId7"/>
    <p:sldMasterId id="2147483804" r:id="rId8"/>
    <p:sldMasterId id="2147483840" r:id="rId9"/>
    <p:sldMasterId id="2147483864" r:id="rId10"/>
    <p:sldMasterId id="2147483876" r:id="rId11"/>
    <p:sldMasterId id="2147483888" r:id="rId12"/>
    <p:sldMasterId id="2147483912" r:id="rId13"/>
    <p:sldMasterId id="2147483972" r:id="rId14"/>
  </p:sldMasterIdLst>
  <p:notesMasterIdLst>
    <p:notesMasterId r:id="rId32"/>
  </p:notesMasterIdLst>
  <p:sldIdLst>
    <p:sldId id="256" r:id="rId15"/>
    <p:sldId id="265" r:id="rId16"/>
    <p:sldId id="261" r:id="rId17"/>
    <p:sldId id="288" r:id="rId18"/>
    <p:sldId id="266" r:id="rId19"/>
    <p:sldId id="264" r:id="rId20"/>
    <p:sldId id="262" r:id="rId21"/>
    <p:sldId id="263" r:id="rId22"/>
    <p:sldId id="257" r:id="rId23"/>
    <p:sldId id="287" r:id="rId24"/>
    <p:sldId id="286" r:id="rId25"/>
    <p:sldId id="285" r:id="rId26"/>
    <p:sldId id="269" r:id="rId27"/>
    <p:sldId id="258" r:id="rId28"/>
    <p:sldId id="260" r:id="rId29"/>
    <p:sldId id="259"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a:srgbClr val="0E035D"/>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sorterViewPr>
    <p:cViewPr>
      <p:scale>
        <a:sx n="100" d="100"/>
        <a:sy n="100" d="100"/>
      </p:scale>
      <p:origin x="0" y="12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3A8BD-D345-4D7C-96E0-BA5D6829799E}" type="datetimeFigureOut">
              <a:rPr lang="en-IN" smtClean="0"/>
              <a:t>26-12-2016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C81598-973F-4CDC-B0DE-E2603961FE6B}" type="slidenum">
              <a:rPr lang="en-IN" smtClean="0"/>
              <a:t>‹#›</a:t>
            </a:fld>
            <a:endParaRPr lang="en-IN"/>
          </a:p>
        </p:txBody>
      </p:sp>
    </p:spTree>
    <p:extLst>
      <p:ext uri="{BB962C8B-B14F-4D97-AF65-F5344CB8AC3E}">
        <p14:creationId xmlns:p14="http://schemas.microsoft.com/office/powerpoint/2010/main" val="389137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FA3E22-0E02-4C5A-8450-D0D0BB1D03A2}"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72917C1-7354-4AB7-83C7-72B55B6F87A0}" type="datetimeFigureOut">
              <a:rPr lang="en-IN" smtClean="0"/>
              <a:t>26-12-2016</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4FA3E22-0E02-4C5A-8450-D0D0BB1D03A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FA3E22-0E02-4C5A-8450-D0D0BB1D03A2}"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72917C1-7354-4AB7-83C7-72B55B6F87A0}" type="datetimeFigureOut">
              <a:rPr lang="en-IN" smtClean="0"/>
              <a:t>26-12-2016</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4FA3E22-0E02-4C5A-8450-D0D0BB1D03A2}"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72917C1-7354-4AB7-83C7-72B55B6F87A0}" type="datetimeFigureOut">
              <a:rPr lang="en-IN" smtClean="0"/>
              <a:t>26-12-2016</a:t>
            </a:fld>
            <a:endParaRPr lang="en-IN"/>
          </a:p>
        </p:txBody>
      </p:sp>
      <p:sp>
        <p:nvSpPr>
          <p:cNvPr id="10" name="Slide Number Placeholder 9"/>
          <p:cNvSpPr>
            <a:spLocks noGrp="1"/>
          </p:cNvSpPr>
          <p:nvPr>
            <p:ph type="sldNum" sz="quarter" idx="16"/>
          </p:nvPr>
        </p:nvSpPr>
        <p:spPr/>
        <p:txBody>
          <a:bodyPr rtlCol="0"/>
          <a:lstStyle/>
          <a:p>
            <a:fld id="{C4FA3E22-0E02-4C5A-8450-D0D0BB1D03A2}"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72917C1-7354-4AB7-83C7-72B55B6F87A0}" type="datetimeFigureOut">
              <a:rPr lang="en-IN" smtClean="0"/>
              <a:t>26-12-2016</a:t>
            </a:fld>
            <a:endParaRPr lang="en-IN"/>
          </a:p>
        </p:txBody>
      </p:sp>
      <p:sp>
        <p:nvSpPr>
          <p:cNvPr id="12" name="Slide Number Placeholder 11"/>
          <p:cNvSpPr>
            <a:spLocks noGrp="1"/>
          </p:cNvSpPr>
          <p:nvPr>
            <p:ph type="sldNum" sz="quarter" idx="16"/>
          </p:nvPr>
        </p:nvSpPr>
        <p:spPr/>
        <p:txBody>
          <a:bodyPr rtlCol="0"/>
          <a:lstStyle/>
          <a:p>
            <a:fld id="{C4FA3E22-0E02-4C5A-8450-D0D0BB1D03A2}"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FA3E22-0E02-4C5A-8450-D0D0BB1D03A2}" type="slidenum">
              <a:rPr lang="en-IN" smtClean="0"/>
              <a:t>‹#›</a:t>
            </a:fld>
            <a:endParaRPr lang="en-I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4FA3E22-0E02-4C5A-8450-D0D0BB1D03A2}" type="slidenum">
              <a:rPr lang="en-IN" smtClean="0"/>
              <a:t>‹#›</a:t>
            </a:fld>
            <a:endParaRPr lang="en-I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FA3E22-0E02-4C5A-8450-D0D0BB1D03A2}"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72917C1-7354-4AB7-83C7-72B55B6F87A0}" type="datetimeFigureOut">
              <a:rPr lang="en-IN" smtClean="0"/>
              <a:t>26-12-2016</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4FA3E22-0E02-4C5A-8450-D0D0BB1D03A2}"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72917C1-7354-4AB7-83C7-72B55B6F87A0}" type="datetimeFigureOut">
              <a:rPr lang="en-IN" smtClean="0"/>
              <a:t>26-12-2016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4FA3E22-0E02-4C5A-8450-D0D0BB1D03A2}" type="slidenum">
              <a:rPr lang="en-IN" smtClean="0"/>
              <a:t>‹#›</a:t>
            </a:fld>
            <a:endParaRPr lang="en-I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FA3E22-0E02-4C5A-8450-D0D0BB1D03A2}"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FA3E22-0E02-4C5A-8450-D0D0BB1D03A2}"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FA3E22-0E02-4C5A-8450-D0D0BB1D03A2}"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4FA3E22-0E02-4C5A-8450-D0D0BB1D03A2}"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4FA3E22-0E02-4C5A-8450-D0D0BB1D03A2}" type="slidenum">
              <a:rPr lang="en-IN" smtClean="0"/>
              <a:t>‹#›</a:t>
            </a:fld>
            <a:endParaRPr lang="en-IN"/>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FA3E22-0E02-4C5A-8450-D0D0BB1D03A2}"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FA3E22-0E02-4C5A-8450-D0D0BB1D03A2}" type="slidenum">
              <a:rPr lang="en-IN" smtClean="0"/>
              <a:t>‹#›</a:t>
            </a:fld>
            <a:endParaRPr lang="en-IN"/>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FA3E22-0E02-4C5A-8450-D0D0BB1D03A2}" type="slidenum">
              <a:rPr lang="en-IN" smtClean="0"/>
              <a:t>‹#›</a:t>
            </a:fld>
            <a:endParaRPr lang="en-IN"/>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4FA3E22-0E02-4C5A-8450-D0D0BB1D03A2}" type="slidenum">
              <a:rPr lang="en-IN" smtClean="0"/>
              <a:t>‹#›</a:t>
            </a:fld>
            <a:endParaRPr lang="en-IN"/>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Slide Number Placeholder 7"/>
          <p:cNvSpPr>
            <a:spLocks noGrp="1"/>
          </p:cNvSpPr>
          <p:nvPr>
            <p:ph type="sldNum" sz="quarter" idx="11"/>
          </p:nvPr>
        </p:nvSpPr>
        <p:spPr/>
        <p:txBody>
          <a:bodyPr/>
          <a:lstStyle/>
          <a:p>
            <a:fld id="{C4FA3E22-0E02-4C5A-8450-D0D0BB1D03A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4FA3E22-0E02-4C5A-8450-D0D0BB1D03A2}"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072917C1-7354-4AB7-83C7-72B55B6F87A0}" type="datetimeFigureOut">
              <a:rPr lang="en-IN" smtClean="0"/>
              <a:t>26-12-2016</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4FA3E22-0E02-4C5A-8450-D0D0BB1D03A2}"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072917C1-7354-4AB7-83C7-72B55B6F87A0}" type="datetimeFigureOut">
              <a:rPr lang="en-IN" smtClean="0"/>
              <a:t>26-12-2016</a:t>
            </a:fld>
            <a:endParaRPr lang="en-IN"/>
          </a:p>
        </p:txBody>
      </p:sp>
      <p:sp>
        <p:nvSpPr>
          <p:cNvPr id="11" name="Slide Number Placeholder 10"/>
          <p:cNvSpPr>
            <a:spLocks noGrp="1"/>
          </p:cNvSpPr>
          <p:nvPr>
            <p:ph type="sldNum" sz="quarter" idx="11"/>
          </p:nvPr>
        </p:nvSpPr>
        <p:spPr/>
        <p:txBody>
          <a:bodyPr/>
          <a:lstStyle/>
          <a:p>
            <a:fld id="{C4FA3E22-0E02-4C5A-8450-D0D0BB1D03A2}"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072917C1-7354-4AB7-83C7-72B55B6F87A0}" type="datetimeFigureOut">
              <a:rPr lang="en-IN" smtClean="0"/>
              <a:t>26-12-2016</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C4FA3E22-0E02-4C5A-8450-D0D0BB1D03A2}"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072917C1-7354-4AB7-83C7-72B55B6F87A0}" type="datetimeFigureOut">
              <a:rPr lang="en-IN" smtClean="0"/>
              <a:t>26-12-2016</a:t>
            </a:fld>
            <a:endParaRPr lang="en-IN"/>
          </a:p>
        </p:txBody>
      </p:sp>
      <p:sp>
        <p:nvSpPr>
          <p:cNvPr id="13" name="Slide Number Placeholder 12"/>
          <p:cNvSpPr>
            <a:spLocks noGrp="1"/>
          </p:cNvSpPr>
          <p:nvPr>
            <p:ph type="sldNum" sz="quarter" idx="11"/>
          </p:nvPr>
        </p:nvSpPr>
        <p:spPr/>
        <p:txBody>
          <a:bodyPr/>
          <a:lstStyle/>
          <a:p>
            <a:fld id="{C4FA3E22-0E02-4C5A-8450-D0D0BB1D03A2}"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072917C1-7354-4AB7-83C7-72B55B6F87A0}" type="datetimeFigureOut">
              <a:rPr lang="en-IN" smtClean="0"/>
              <a:t>26-12-2016</a:t>
            </a:fld>
            <a:endParaRPr lang="en-IN"/>
          </a:p>
        </p:txBody>
      </p:sp>
      <p:sp>
        <p:nvSpPr>
          <p:cNvPr id="14" name="Slide Number Placeholder 13"/>
          <p:cNvSpPr>
            <a:spLocks noGrp="1"/>
          </p:cNvSpPr>
          <p:nvPr>
            <p:ph type="sldNum" sz="quarter" idx="11"/>
          </p:nvPr>
        </p:nvSpPr>
        <p:spPr/>
        <p:txBody>
          <a:bodyPr/>
          <a:lstStyle/>
          <a:p>
            <a:fld id="{C4FA3E22-0E02-4C5A-8450-D0D0BB1D03A2}"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072917C1-7354-4AB7-83C7-72B55B6F87A0}" type="datetimeFigureOut">
              <a:rPr lang="en-IN" smtClean="0"/>
              <a:t>26-12-2016</a:t>
            </a:fld>
            <a:endParaRPr lang="en-IN"/>
          </a:p>
        </p:txBody>
      </p:sp>
      <p:sp>
        <p:nvSpPr>
          <p:cNvPr id="10" name="Slide Number Placeholder 9"/>
          <p:cNvSpPr>
            <a:spLocks noGrp="1"/>
          </p:cNvSpPr>
          <p:nvPr>
            <p:ph type="sldNum" sz="quarter" idx="11"/>
          </p:nvPr>
        </p:nvSpPr>
        <p:spPr/>
        <p:txBody>
          <a:bodyPr/>
          <a:lstStyle/>
          <a:p>
            <a:fld id="{C4FA3E22-0E02-4C5A-8450-D0D0BB1D03A2}"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72917C1-7354-4AB7-83C7-72B55B6F87A0}" type="datetimeFigureOut">
              <a:rPr lang="en-IN" smtClean="0"/>
              <a:t>26-12-2016</a:t>
            </a:fld>
            <a:endParaRPr lang="en-IN"/>
          </a:p>
        </p:txBody>
      </p:sp>
      <p:sp>
        <p:nvSpPr>
          <p:cNvPr id="9" name="Slide Number Placeholder 8"/>
          <p:cNvSpPr>
            <a:spLocks noGrp="1"/>
          </p:cNvSpPr>
          <p:nvPr>
            <p:ph type="sldNum" sz="quarter" idx="11"/>
          </p:nvPr>
        </p:nvSpPr>
        <p:spPr/>
        <p:txBody>
          <a:bodyPr/>
          <a:lstStyle/>
          <a:p>
            <a:fld id="{C4FA3E22-0E02-4C5A-8450-D0D0BB1D03A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072917C1-7354-4AB7-83C7-72B55B6F87A0}" type="datetimeFigureOut">
              <a:rPr lang="en-IN" smtClean="0"/>
              <a:t>26-12-2016</a:t>
            </a:fld>
            <a:endParaRPr lang="en-IN"/>
          </a:p>
        </p:txBody>
      </p:sp>
      <p:sp>
        <p:nvSpPr>
          <p:cNvPr id="16" name="Slide Number Placeholder 15"/>
          <p:cNvSpPr>
            <a:spLocks noGrp="1"/>
          </p:cNvSpPr>
          <p:nvPr>
            <p:ph type="sldNum" sz="quarter" idx="11"/>
          </p:nvPr>
        </p:nvSpPr>
        <p:spPr/>
        <p:txBody>
          <a:bodyPr/>
          <a:lstStyle/>
          <a:p>
            <a:fld id="{C4FA3E22-0E02-4C5A-8450-D0D0BB1D03A2}"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072917C1-7354-4AB7-83C7-72B55B6F87A0}" type="datetimeFigureOut">
              <a:rPr lang="en-IN" smtClean="0"/>
              <a:t>26-12-2016</a:t>
            </a:fld>
            <a:endParaRPr lang="en-IN"/>
          </a:p>
        </p:txBody>
      </p:sp>
      <p:sp>
        <p:nvSpPr>
          <p:cNvPr id="17" name="Slide Number Placeholder 16"/>
          <p:cNvSpPr>
            <a:spLocks noGrp="1"/>
          </p:cNvSpPr>
          <p:nvPr>
            <p:ph type="sldNum" sz="quarter" idx="11"/>
          </p:nvPr>
        </p:nvSpPr>
        <p:spPr/>
        <p:txBody>
          <a:bodyPr/>
          <a:lstStyle/>
          <a:p>
            <a:fld id="{C4FA3E22-0E02-4C5A-8450-D0D0BB1D03A2}"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72917C1-7354-4AB7-83C7-72B55B6F87A0}" type="datetimeFigureOut">
              <a:rPr lang="en-IN" smtClean="0"/>
              <a:t>26-12-2016</a:t>
            </a:fld>
            <a:endParaRPr lang="en-IN"/>
          </a:p>
        </p:txBody>
      </p:sp>
      <p:sp>
        <p:nvSpPr>
          <p:cNvPr id="14" name="Slide Number Placeholder 13"/>
          <p:cNvSpPr>
            <a:spLocks noGrp="1"/>
          </p:cNvSpPr>
          <p:nvPr>
            <p:ph type="sldNum" sz="quarter" idx="11"/>
          </p:nvPr>
        </p:nvSpPr>
        <p:spPr/>
        <p:txBody>
          <a:bodyPr/>
          <a:lstStyle/>
          <a:p>
            <a:fld id="{C4FA3E22-0E02-4C5A-8450-D0D0BB1D03A2}"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72917C1-7354-4AB7-83C7-72B55B6F87A0}" type="datetimeFigureOut">
              <a:rPr lang="en-IN" smtClean="0"/>
              <a:t>26-12-2016</a:t>
            </a:fld>
            <a:endParaRPr lang="en-IN"/>
          </a:p>
        </p:txBody>
      </p:sp>
      <p:sp>
        <p:nvSpPr>
          <p:cNvPr id="14" name="Slide Number Placeholder 13"/>
          <p:cNvSpPr>
            <a:spLocks noGrp="1"/>
          </p:cNvSpPr>
          <p:nvPr>
            <p:ph type="sldNum" sz="quarter" idx="11"/>
          </p:nvPr>
        </p:nvSpPr>
        <p:spPr/>
        <p:txBody>
          <a:bodyPr/>
          <a:lstStyle/>
          <a:p>
            <a:fld id="{C4FA3E22-0E02-4C5A-8450-D0D0BB1D03A2}"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72917C1-7354-4AB7-83C7-72B55B6F87A0}" type="datetimeFigureOut">
              <a:rPr lang="en-IN" smtClean="0"/>
              <a:t>26-12-2016</a:t>
            </a:fld>
            <a:endParaRPr lang="en-IN"/>
          </a:p>
        </p:txBody>
      </p:sp>
      <p:sp>
        <p:nvSpPr>
          <p:cNvPr id="16" name="Slide Number Placeholder 15"/>
          <p:cNvSpPr>
            <a:spLocks noGrp="1"/>
          </p:cNvSpPr>
          <p:nvPr>
            <p:ph type="sldNum" sz="quarter" idx="11"/>
          </p:nvPr>
        </p:nvSpPr>
        <p:spPr/>
        <p:txBody>
          <a:bodyPr/>
          <a:lstStyle/>
          <a:p>
            <a:fld id="{C4FA3E22-0E02-4C5A-8450-D0D0BB1D03A2}"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72917C1-7354-4AB7-83C7-72B55B6F87A0}" type="datetimeFigureOut">
              <a:rPr lang="en-IN" smtClean="0"/>
              <a:t>26-12-2016</a:t>
            </a:fld>
            <a:endParaRPr lang="en-IN"/>
          </a:p>
        </p:txBody>
      </p:sp>
      <p:sp>
        <p:nvSpPr>
          <p:cNvPr id="15" name="Slide Number Placeholder 14"/>
          <p:cNvSpPr>
            <a:spLocks noGrp="1"/>
          </p:cNvSpPr>
          <p:nvPr>
            <p:ph type="sldNum" sz="quarter" idx="15"/>
          </p:nvPr>
        </p:nvSpPr>
        <p:spPr/>
        <p:txBody>
          <a:bodyPr/>
          <a:lstStyle>
            <a:lvl1pPr algn="ctr">
              <a:defRPr/>
            </a:lvl1pPr>
          </a:lstStyle>
          <a:p>
            <a:fld id="{C4FA3E22-0E02-4C5A-8450-D0D0BB1D03A2}"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72917C1-7354-4AB7-83C7-72B55B6F87A0}" type="datetimeFigureOut">
              <a:rPr lang="en-IN" smtClean="0"/>
              <a:t>26-12-2016</a:t>
            </a:fld>
            <a:endParaRPr lang="en-IN"/>
          </a:p>
        </p:txBody>
      </p:sp>
      <p:sp>
        <p:nvSpPr>
          <p:cNvPr id="9" name="Slide Number Placeholder 8"/>
          <p:cNvSpPr>
            <a:spLocks noGrp="1"/>
          </p:cNvSpPr>
          <p:nvPr>
            <p:ph type="sldNum" sz="quarter" idx="15"/>
          </p:nvPr>
        </p:nvSpPr>
        <p:spPr/>
        <p:txBody>
          <a:bodyPr/>
          <a:lstStyle/>
          <a:p>
            <a:fld id="{C4FA3E22-0E02-4C5A-8450-D0D0BB1D03A2}"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72917C1-7354-4AB7-83C7-72B55B6F87A0}" type="datetimeFigureOut">
              <a:rPr lang="en-IN" smtClean="0"/>
              <a:t>26-12-2016</a:t>
            </a:fld>
            <a:endParaRPr lang="en-IN"/>
          </a:p>
        </p:txBody>
      </p:sp>
      <p:sp>
        <p:nvSpPr>
          <p:cNvPr id="9" name="Slide Number Placeholder 8"/>
          <p:cNvSpPr>
            <a:spLocks noGrp="1"/>
          </p:cNvSpPr>
          <p:nvPr>
            <p:ph type="sldNum" sz="quarter" idx="11"/>
          </p:nvPr>
        </p:nvSpPr>
        <p:spPr/>
        <p:txBody>
          <a:bodyPr/>
          <a:lstStyle/>
          <a:p>
            <a:fld id="{C4FA3E22-0E02-4C5A-8450-D0D0BB1D03A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2917C1-7354-4AB7-83C7-72B55B6F87A0}" type="datetimeFigureOut">
              <a:rPr lang="en-IN" smtClean="0"/>
              <a:t>26-12-2016</a:t>
            </a:fld>
            <a:endParaRPr lang="en-IN"/>
          </a:p>
        </p:txBody>
      </p:sp>
      <p:sp>
        <p:nvSpPr>
          <p:cNvPr id="9" name="Slide Number Placeholder 8"/>
          <p:cNvSpPr>
            <a:spLocks noGrp="1"/>
          </p:cNvSpPr>
          <p:nvPr>
            <p:ph type="sldNum" sz="quarter" idx="11"/>
          </p:nvPr>
        </p:nvSpPr>
        <p:spPr/>
        <p:txBody>
          <a:bodyPr/>
          <a:lstStyle/>
          <a:p>
            <a:fld id="{C4FA3E22-0E02-4C5A-8450-D0D0BB1D03A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13603367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12135353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206619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28076453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11958391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640796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18472338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22480032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29914328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41367122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extLst>
      <p:ext uri="{BB962C8B-B14F-4D97-AF65-F5344CB8AC3E}">
        <p14:creationId xmlns:p14="http://schemas.microsoft.com/office/powerpoint/2010/main" val="32151711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72917C1-7354-4AB7-83C7-72B55B6F87A0}" type="datetimeFigureOut">
              <a:rPr lang="en-IN" smtClean="0"/>
              <a:t>26-12-2016</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4FA3E22-0E02-4C5A-8450-D0D0BB1D03A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72917C1-7354-4AB7-83C7-72B55B6F87A0}" type="datetimeFigureOut">
              <a:rPr lang="en-IN" smtClean="0"/>
              <a:t>26-12-2016</a:t>
            </a:fld>
            <a:endParaRPr lang="en-IN"/>
          </a:p>
        </p:txBody>
      </p:sp>
      <p:sp>
        <p:nvSpPr>
          <p:cNvPr id="9" name="Slide Number Placeholder 8"/>
          <p:cNvSpPr>
            <a:spLocks noGrp="1"/>
          </p:cNvSpPr>
          <p:nvPr>
            <p:ph type="sldNum" sz="quarter" idx="15"/>
          </p:nvPr>
        </p:nvSpPr>
        <p:spPr/>
        <p:txBody>
          <a:bodyPr rtlCol="0"/>
          <a:lstStyle/>
          <a:p>
            <a:fld id="{C4FA3E22-0E02-4C5A-8450-D0D0BB1D03A2}"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4FA3E22-0E02-4C5A-8450-D0D0BB1D03A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72917C1-7354-4AB7-83C7-72B55B6F87A0}" type="datetimeFigureOut">
              <a:rPr lang="en-IN" smtClean="0"/>
              <a:t>26-12-2016</a:t>
            </a:fld>
            <a:endParaRPr lang="en-IN"/>
          </a:p>
        </p:txBody>
      </p:sp>
      <p:sp>
        <p:nvSpPr>
          <p:cNvPr id="7" name="Slide Number Placeholder 6"/>
          <p:cNvSpPr>
            <a:spLocks noGrp="1"/>
          </p:cNvSpPr>
          <p:nvPr>
            <p:ph type="sldNum" sz="quarter" idx="11"/>
          </p:nvPr>
        </p:nvSpPr>
        <p:spPr/>
        <p:txBody>
          <a:bodyPr rtlCol="0"/>
          <a:lstStyle/>
          <a:p>
            <a:fld id="{C4FA3E22-0E02-4C5A-8450-D0D0BB1D03A2}"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72917C1-7354-4AB7-83C7-72B55B6F87A0}" type="datetimeFigureOut">
              <a:rPr lang="en-IN" smtClean="0"/>
              <a:t>26-12-2016</a:t>
            </a:fld>
            <a:endParaRPr lang="en-IN"/>
          </a:p>
        </p:txBody>
      </p:sp>
      <p:sp>
        <p:nvSpPr>
          <p:cNvPr id="22" name="Slide Number Placeholder 21"/>
          <p:cNvSpPr>
            <a:spLocks noGrp="1"/>
          </p:cNvSpPr>
          <p:nvPr>
            <p:ph type="sldNum" sz="quarter" idx="15"/>
          </p:nvPr>
        </p:nvSpPr>
        <p:spPr/>
        <p:txBody>
          <a:bodyPr rtlCol="0"/>
          <a:lstStyle/>
          <a:p>
            <a:fld id="{C4FA3E22-0E02-4C5A-8450-D0D0BB1D03A2}"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72917C1-7354-4AB7-83C7-72B55B6F87A0}" type="datetimeFigureOut">
              <a:rPr lang="en-IN" smtClean="0"/>
              <a:t>26-12-2016</a:t>
            </a:fld>
            <a:endParaRPr lang="en-IN"/>
          </a:p>
        </p:txBody>
      </p:sp>
      <p:sp>
        <p:nvSpPr>
          <p:cNvPr id="18" name="Slide Number Placeholder 17"/>
          <p:cNvSpPr>
            <a:spLocks noGrp="1"/>
          </p:cNvSpPr>
          <p:nvPr>
            <p:ph type="sldNum" sz="quarter" idx="11"/>
          </p:nvPr>
        </p:nvSpPr>
        <p:spPr/>
        <p:txBody>
          <a:bodyPr rtlCol="0"/>
          <a:lstStyle/>
          <a:p>
            <a:fld id="{C4FA3E22-0E02-4C5A-8450-D0D0BB1D03A2}"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72917C1-7354-4AB7-83C7-72B55B6F87A0}" type="datetimeFigureOut">
              <a:rPr lang="en-IN" smtClean="0"/>
              <a:t>26-12-2016</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4FA3E22-0E02-4C5A-8450-D0D0BB1D03A2}"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2917C1-7354-4AB7-83C7-72B55B6F87A0}" type="datetimeFigureOut">
              <a:rPr lang="en-IN" smtClean="0"/>
              <a:t>26-12-2016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917C1-7354-4AB7-83C7-72B55B6F87A0}" type="datetimeFigureOut">
              <a:rPr lang="en-IN" smtClean="0"/>
              <a:t>26-12-2016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917C1-7354-4AB7-83C7-72B55B6F87A0}" type="datetimeFigureOut">
              <a:rPr lang="en-IN" smtClean="0"/>
              <a:t>26-12-2016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917C1-7354-4AB7-83C7-72B55B6F87A0}" type="datetimeFigureOut">
              <a:rPr lang="en-IN" smtClean="0"/>
              <a:t>26-12-2016</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917C1-7354-4AB7-83C7-72B55B6F87A0}" type="datetimeFigureOut">
              <a:rPr lang="en-IN" smtClean="0"/>
              <a:t>26-12-2016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A3E22-0E02-4C5A-8450-D0D0BB1D03A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6.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72917C1-7354-4AB7-83C7-72B55B6F87A0}" type="datetimeFigureOut">
              <a:rPr lang="en-IN" smtClean="0"/>
              <a:t>26-12-2016</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72917C1-7354-4AB7-83C7-72B55B6F87A0}" type="datetimeFigureOut">
              <a:rPr lang="en-IN" smtClean="0"/>
              <a:t>26-12-2016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4FA3E22-0E02-4C5A-8450-D0D0BB1D03A2}"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4FA3E22-0E02-4C5A-8450-D0D0BB1D03A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4FA3E22-0E02-4C5A-8450-D0D0BB1D03A2}"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4FA3E22-0E02-4C5A-8450-D0D0BB1D03A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4FA3E22-0E02-4C5A-8450-D0D0BB1D03A2}"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072917C1-7354-4AB7-83C7-72B55B6F87A0}" type="datetimeFigureOut">
              <a:rPr lang="en-IN" smtClean="0"/>
              <a:t>26-12-2016</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72917C1-7354-4AB7-83C7-72B55B6F87A0}" type="datetimeFigureOut">
              <a:rPr lang="en-IN" smtClean="0"/>
              <a:t>26-12-2016</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4FA3E22-0E02-4C5A-8450-D0D0BB1D03A2}"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4FA3E22-0E02-4C5A-8450-D0D0BB1D03A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72917C1-7354-4AB7-83C7-72B55B6F87A0}" type="datetimeFigureOut">
              <a:rPr lang="en-IN" smtClean="0"/>
              <a:t>26-12-2016</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A3E22-0E02-4C5A-8450-D0D0BB1D03A2}" type="slidenum">
              <a:rPr lang="en-IN" smtClean="0"/>
              <a:t>‹#›</a:t>
            </a:fld>
            <a:endParaRPr lang="en-IN"/>
          </a:p>
        </p:txBody>
      </p:sp>
    </p:spTree>
    <p:extLst>
      <p:ext uri="{BB962C8B-B14F-4D97-AF65-F5344CB8AC3E}">
        <p14:creationId xmlns:p14="http://schemas.microsoft.com/office/powerpoint/2010/main" val="47860622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72917C1-7354-4AB7-83C7-72B55B6F87A0}" type="datetimeFigureOut">
              <a:rPr lang="en-IN" smtClean="0"/>
              <a:t>26-12-2016</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72917C1-7354-4AB7-83C7-72B55B6F87A0}" type="datetimeFigureOut">
              <a:rPr lang="en-IN" smtClean="0"/>
              <a:t>26-12-2016</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4FA3E22-0E02-4C5A-8450-D0D0BB1D03A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as_a_service" TargetMode="External"/><Relationship Id="rId2" Type="http://schemas.openxmlformats.org/officeDocument/2006/relationships/slideLayout" Target="../slideLayouts/slideLayout90.xml"/><Relationship Id="rId1" Type="http://schemas.openxmlformats.org/officeDocument/2006/relationships/tags" Target="../tags/tag8.xml"/><Relationship Id="rId4" Type="http://schemas.openxmlformats.org/officeDocument/2006/relationships/hyperlink" Target="https://en.wikipedia.org/wiki/Infrastructure_as_a_servic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pprenda" TargetMode="External"/><Relationship Id="rId7" Type="http://schemas.openxmlformats.org/officeDocument/2006/relationships/hyperlink" Target="https://en.wikipedia.org/wiki/Pivotal_Software" TargetMode="External"/><Relationship Id="rId2" Type="http://schemas.openxmlformats.org/officeDocument/2006/relationships/slideLayout" Target="../slideLayouts/slideLayout101.xml"/><Relationship Id="rId1" Type="http://schemas.openxmlformats.org/officeDocument/2006/relationships/tags" Target="../tags/tag9.xml"/><Relationship Id="rId6" Type="http://schemas.openxmlformats.org/officeDocument/2006/relationships/hyperlink" Target="https://en.wikipedia.org/wiki/OpenShift" TargetMode="External"/><Relationship Id="rId5" Type="http://schemas.openxmlformats.org/officeDocument/2006/relationships/hyperlink" Target="https://en.wikipedia.org/wiki/Red_Hat" TargetMode="External"/><Relationship Id="rId4" Type="http://schemas.openxmlformats.org/officeDocument/2006/relationships/hyperlink" Target="https://en.wikipedia.org/wiki/Microsoft"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slideLayout" Target="../slideLayouts/slideLayout14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oftware_appliance" TargetMode="External"/><Relationship Id="rId3" Type="http://schemas.openxmlformats.org/officeDocument/2006/relationships/hyperlink" Target="https://www.ibm.com/cloud-computing/bluemix" TargetMode="External"/><Relationship Id="rId7" Type="http://schemas.openxmlformats.org/officeDocument/2006/relationships/hyperlink" Target="https://en.wikipedia.org/wiki/Database"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en.wikipedia.org/wiki/Operating_system" TargetMode="External"/><Relationship Id="rId5" Type="http://schemas.openxmlformats.org/officeDocument/2006/relationships/hyperlink" Target="https://en.wikipedia.org/wiki/Storage_(memory)" TargetMode="External"/><Relationship Id="rId4" Type="http://schemas.openxmlformats.org/officeDocument/2006/relationships/hyperlink" Target="https://en.wikipedia.org/wiki/Server_(compu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6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slideLayout" Target="../slideLayouts/slideLayout5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slideLayout" Target="../slideLayouts/slideLayout4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4841" y="1196752"/>
            <a:ext cx="4577399" cy="2646878"/>
          </a:xfrm>
          <a:prstGeom prst="rect">
            <a:avLst/>
          </a:prstGeom>
          <a:noFill/>
        </p:spPr>
        <p:txBody>
          <a:bodyPr wrap="square" lIns="91440" tIns="45720" rIns="91440" bIns="45720">
            <a:spAutoFit/>
          </a:bodyPr>
          <a:lstStyle/>
          <a:p>
            <a:pPr algn="ctr"/>
            <a:r>
              <a:rPr lang="en-US" sz="16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onotype Corsiva" pitchFamily="66" charset="0"/>
              </a:rPr>
              <a:t>PaaS</a:t>
            </a:r>
            <a:endParaRPr lang="en-US" sz="16600" b="1" i="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onotype Corsiva" pitchFamily="66" charset="0"/>
            </a:endParaRPr>
          </a:p>
        </p:txBody>
      </p:sp>
    </p:spTree>
    <p:custDataLst>
      <p:tags r:id="rId1"/>
    </p:custDataLst>
    <p:extLst>
      <p:ext uri="{BB962C8B-B14F-4D97-AF65-F5344CB8AC3E}">
        <p14:creationId xmlns:p14="http://schemas.microsoft.com/office/powerpoint/2010/main" val="3110266117"/>
      </p:ext>
    </p:extLst>
  </p:cSld>
  <p:clrMapOvr>
    <a:masterClrMapping/>
  </p:clrMapOvr>
  <mc:AlternateContent xmlns:mc="http://schemas.openxmlformats.org/markup-compatibility/2006" xmlns:p14="http://schemas.microsoft.com/office/powerpoint/2010/main">
    <mc:Choice Requires="p14">
      <p:transition spd="slow" p14:dur="2000" advTm="1549">
        <p14:shred/>
      </p:transition>
    </mc:Choice>
    <mc:Fallback xmlns="">
      <p:transition spd="slow" advTm="154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8000" b="1" i="1" u="sng" dirty="0" smtClean="0">
                <a:solidFill>
                  <a:schemeClr val="accent5">
                    <a:lumMod val="75000"/>
                  </a:schemeClr>
                </a:solidFill>
                <a:latin typeface="Monotype Corsiva" pitchFamily="66" charset="0"/>
                <a:cs typeface="Times New Roman" pitchFamily="18" charset="0"/>
              </a:rPr>
              <a:t>PUBLIC </a:t>
            </a:r>
            <a:r>
              <a:rPr lang="en-IN" sz="8000" b="1" i="1" u="sng" dirty="0" err="1" smtClean="0">
                <a:solidFill>
                  <a:schemeClr val="accent5">
                    <a:lumMod val="75000"/>
                  </a:schemeClr>
                </a:solidFill>
                <a:latin typeface="Monotype Corsiva" pitchFamily="66" charset="0"/>
                <a:cs typeface="Times New Roman" pitchFamily="18" charset="0"/>
              </a:rPr>
              <a:t>PaaS</a:t>
            </a:r>
            <a:endParaRPr lang="en-IN" sz="8000" b="1" i="1" u="sng" dirty="0">
              <a:solidFill>
                <a:schemeClr val="accent5">
                  <a:lumMod val="75000"/>
                </a:schemeClr>
              </a:solidFill>
              <a:latin typeface="Monotype Corsiva" pitchFamily="66" charset="0"/>
              <a:cs typeface="Times New Roman" pitchFamily="18" charset="0"/>
            </a:endParaRPr>
          </a:p>
        </p:txBody>
      </p:sp>
      <p:sp>
        <p:nvSpPr>
          <p:cNvPr id="3" name="Content Placeholder 2"/>
          <p:cNvSpPr>
            <a:spLocks noGrp="1"/>
          </p:cNvSpPr>
          <p:nvPr>
            <p:ph idx="1"/>
          </p:nvPr>
        </p:nvSpPr>
        <p:spPr>
          <a:xfrm>
            <a:off x="395536" y="1844824"/>
            <a:ext cx="8229600" cy="4876800"/>
          </a:xfrm>
        </p:spPr>
        <p:txBody>
          <a:bodyPr>
            <a:noAutofit/>
          </a:bodyPr>
          <a:lstStyle/>
          <a:p>
            <a:endParaRPr lang="en-IN" b="1" i="1" dirty="0" smtClean="0">
              <a:latin typeface="Times New Roman" pitchFamily="18" charset="0"/>
              <a:cs typeface="Times New Roman" pitchFamily="18" charset="0"/>
            </a:endParaRPr>
          </a:p>
          <a:p>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Public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is derived from </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hlinkClick r:id="rId3" tooltip="Software as a service"/>
              </a:rPr>
              <a:t>software as a service</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SaaS</a:t>
            </a:r>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),and </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is situated in cloud computing between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SaaS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and </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hlinkClick r:id="rId4" tooltip="Infrastructure as a service"/>
              </a:rPr>
              <a:t>infrastructure as a service</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IaaS</a:t>
            </a:r>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en-IN" b="1" i="1" dirty="0" err="1"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SaaS</a:t>
            </a:r>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is software that is hosted in the cloud, so that it doesn't take up hard drive from the computer of the user or the servers of a company.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provides virtual hardware from a provider with adjustable scalability</a:t>
            </a:r>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With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the user still has to manage the server, whereas with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the server management is done by the </a:t>
            </a:r>
            <a:r>
              <a:rPr lang="en-IN" b="1" i="1" dirty="0" err="1"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provider.IBM</a:t>
            </a:r>
            <a:r>
              <a:rPr lang="en-IN" b="1" i="1"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Bluemix</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(also private and hybrid), Amazon AWS and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Heroku</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are some of the commercial public cloud </a:t>
            </a:r>
            <a:r>
              <a:rPr lang="en-IN" b="1" i="1" dirty="0" err="1">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b="1" i="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providers.</a:t>
            </a:r>
          </a:p>
        </p:txBody>
      </p:sp>
    </p:spTree>
    <p:custDataLst>
      <p:tags r:id="rId1"/>
    </p:custDataLst>
    <p:extLst>
      <p:ext uri="{BB962C8B-B14F-4D97-AF65-F5344CB8AC3E}">
        <p14:creationId xmlns:p14="http://schemas.microsoft.com/office/powerpoint/2010/main" val="3535055644"/>
      </p:ext>
    </p:extLst>
  </p:cSld>
  <p:clrMapOvr>
    <a:masterClrMapping/>
  </p:clrMapOvr>
  <mc:AlternateContent xmlns:mc="http://schemas.openxmlformats.org/markup-compatibility/2006" xmlns:p14="http://schemas.microsoft.com/office/powerpoint/2010/main">
    <mc:Choice Requires="p14">
      <p:transition spd="slow" p14:dur="2000" advTm="1517"/>
    </mc:Choice>
    <mc:Fallback xmlns="">
      <p:transition spd="slow" advTm="151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b="1" i="1" u="sng" dirty="0" smtClean="0">
                <a:solidFill>
                  <a:srgbClr val="002060"/>
                </a:solidFill>
                <a:effectLst>
                  <a:outerShdw blurRad="38100" dist="38100" dir="2700000" algn="tl">
                    <a:srgbClr val="000000">
                      <a:alpha val="43137"/>
                    </a:srgbClr>
                  </a:outerShdw>
                </a:effectLst>
              </a:rPr>
              <a:t>PRIVATE </a:t>
            </a:r>
            <a:r>
              <a:rPr lang="en-IN" sz="6000" b="1" i="1" u="sng" dirty="0" err="1" smtClean="0">
                <a:solidFill>
                  <a:srgbClr val="002060"/>
                </a:solidFill>
                <a:effectLst>
                  <a:outerShdw blurRad="38100" dist="38100" dir="2700000" algn="tl">
                    <a:srgbClr val="000000">
                      <a:alpha val="43137"/>
                    </a:srgbClr>
                  </a:outerShdw>
                </a:effectLst>
              </a:rPr>
              <a:t>PaaS</a:t>
            </a:r>
            <a:endParaRPr lang="en-IN" sz="6000" b="1" i="1"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r>
              <a:rPr lang="en-IN" sz="2400" b="1" i="1" dirty="0">
                <a:effectLst>
                  <a:outerShdw blurRad="38100" dist="38100" dir="2700000" algn="tl">
                    <a:srgbClr val="000000">
                      <a:alpha val="43137"/>
                    </a:srgbClr>
                  </a:outerShdw>
                </a:effectLst>
                <a:latin typeface="Times New Roman" pitchFamily="18" charset="0"/>
                <a:cs typeface="Times New Roman" pitchFamily="18" charset="0"/>
              </a:rPr>
              <a:t>A private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rPr>
              <a:t>PaaS</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can typically be downloaded and installed either on a company's on-premises infrastructure, or in a public cloud. Once the software is installed on one or more machines, the private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rPr>
              <a:t>PaaS</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arranges the application and database components into a single hosting platform</a:t>
            </a:r>
            <a:r>
              <a:rPr lang="en-IN" sz="2400" b="1" i="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Private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rPr>
              <a:t>PaaS</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vendors include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hlinkClick r:id="rId3" tooltip="Apprenda"/>
              </a:rPr>
              <a:t>Apprenda</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which started out on the </a:t>
            </a:r>
            <a:r>
              <a:rPr lang="en-IN" sz="2400" b="1" i="1" dirty="0">
                <a:effectLst>
                  <a:outerShdw blurRad="38100" dist="38100" dir="2700000" algn="tl">
                    <a:srgbClr val="000000">
                      <a:alpha val="43137"/>
                    </a:srgbClr>
                  </a:outerShdw>
                </a:effectLst>
                <a:latin typeface="Times New Roman" pitchFamily="18" charset="0"/>
                <a:cs typeface="Times New Roman" pitchFamily="18" charset="0"/>
                <a:hlinkClick r:id="rId4" tooltip="Microsoft"/>
              </a:rPr>
              <a:t>Microsoft</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.NET platform before rolling out a Java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rPr>
              <a:t>PaaS</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a:t>
            </a:r>
            <a:r>
              <a:rPr lang="en-IN" sz="2400" b="1" i="1" dirty="0">
                <a:effectLst>
                  <a:outerShdw blurRad="38100" dist="38100" dir="2700000" algn="tl">
                    <a:srgbClr val="000000">
                      <a:alpha val="43137"/>
                    </a:srgbClr>
                  </a:outerShdw>
                </a:effectLst>
                <a:latin typeface="Times New Roman" pitchFamily="18" charset="0"/>
                <a:cs typeface="Times New Roman" pitchFamily="18" charset="0"/>
                <a:hlinkClick r:id="rId5" tooltip="Red Hat"/>
              </a:rPr>
              <a:t>Red Hat</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's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hlinkClick r:id="rId6" tooltip="OpenShift"/>
              </a:rPr>
              <a:t>OpenShift</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and </a:t>
            </a:r>
            <a:r>
              <a:rPr lang="en-IN" sz="2400" b="1" i="1" dirty="0">
                <a:effectLst>
                  <a:outerShdw blurRad="38100" dist="38100" dir="2700000" algn="tl">
                    <a:srgbClr val="000000">
                      <a:alpha val="43137"/>
                    </a:srgbClr>
                  </a:outerShdw>
                </a:effectLst>
                <a:latin typeface="Times New Roman" pitchFamily="18" charset="0"/>
                <a:cs typeface="Times New Roman" pitchFamily="18" charset="0"/>
                <a:hlinkClick r:id="rId7" tooltip="Pivotal Software"/>
              </a:rPr>
              <a:t>Pivotal</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Cloud </a:t>
            </a:r>
            <a:r>
              <a:rPr lang="en-IN" sz="2400" b="1" i="1" dirty="0" err="1" smtClean="0">
                <a:effectLst>
                  <a:outerShdw blurRad="38100" dist="38100" dir="2700000" algn="tl">
                    <a:srgbClr val="000000">
                      <a:alpha val="43137"/>
                    </a:srgbClr>
                  </a:outerShdw>
                </a:effectLst>
                <a:latin typeface="Times New Roman" pitchFamily="18" charset="0"/>
                <a:cs typeface="Times New Roman" pitchFamily="18" charset="0"/>
              </a:rPr>
              <a:t>Foundry</a:t>
            </a:r>
            <a:r>
              <a:rPr lang="en-IN" sz="2400" b="1" i="1" baseline="30000" dirty="0" err="1">
                <a:effectLst>
                  <a:outerShdw blurRad="38100" dist="38100" dir="2700000" algn="tl">
                    <a:srgbClr val="000000">
                      <a:alpha val="43137"/>
                    </a:srgbClr>
                  </a:outerShdw>
                </a:effectLst>
                <a:latin typeface="Times New Roman" pitchFamily="18" charset="0"/>
                <a:cs typeface="Times New Roman" pitchFamily="18" charset="0"/>
              </a:rPr>
              <a:t>.</a:t>
            </a:r>
            <a:r>
              <a:rPr lang="en-IN" sz="2400" b="1" i="1" dirty="0" err="1" smtClean="0">
                <a:effectLst>
                  <a:outerShdw blurRad="38100" dist="38100" dir="2700000" algn="tl">
                    <a:srgbClr val="000000">
                      <a:alpha val="43137"/>
                    </a:srgbClr>
                  </a:outerShdw>
                </a:effectLst>
                <a:latin typeface="Times New Roman" pitchFamily="18" charset="0"/>
                <a:cs typeface="Times New Roman" pitchFamily="18" charset="0"/>
              </a:rPr>
              <a:t>Apprenda</a:t>
            </a:r>
            <a:r>
              <a:rPr lang="en-IN" sz="2400" b="1"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and Microsoft once considered to be two of the only </a:t>
            </a:r>
            <a:r>
              <a:rPr lang="en-IN" sz="2400" b="1" i="1" dirty="0" err="1">
                <a:effectLst>
                  <a:outerShdw blurRad="38100" dist="38100" dir="2700000" algn="tl">
                    <a:srgbClr val="000000">
                      <a:alpha val="43137"/>
                    </a:srgbClr>
                  </a:outerShdw>
                </a:effectLst>
                <a:latin typeface="Times New Roman" pitchFamily="18" charset="0"/>
                <a:cs typeface="Times New Roman" pitchFamily="18" charset="0"/>
              </a:rPr>
              <a:t>PaaSes</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that provide superior .NET support</a:t>
            </a:r>
            <a:r>
              <a:rPr lang="en-IN" sz="2400" b="1" i="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 Now joined by the publicly announced </a:t>
            </a:r>
            <a:r>
              <a:rPr lang="en-IN" sz="2400" b="1" i="1" dirty="0" smtClean="0">
                <a:effectLst>
                  <a:outerShdw blurRad="38100" dist="38100" dir="2700000" algn="tl">
                    <a:srgbClr val="000000">
                      <a:alpha val="43137"/>
                    </a:srgbClr>
                  </a:outerShdw>
                </a:effectLst>
                <a:latin typeface="Times New Roman" pitchFamily="18" charset="0"/>
                <a:cs typeface="Times New Roman" pitchFamily="18" charset="0"/>
              </a:rPr>
              <a:t>Microsoft </a:t>
            </a:r>
            <a:r>
              <a:rPr lang="en-IN" sz="2400" b="1" i="1" dirty="0">
                <a:effectLst>
                  <a:outerShdw blurRad="38100" dist="38100" dir="2700000" algn="tl">
                    <a:srgbClr val="000000">
                      <a:alpha val="43137"/>
                    </a:srgbClr>
                  </a:outerShdw>
                </a:effectLst>
                <a:latin typeface="Times New Roman" pitchFamily="18" charset="0"/>
                <a:cs typeface="Times New Roman" pitchFamily="18" charset="0"/>
              </a:rPr>
              <a:t>and IBM Partnership </a:t>
            </a:r>
            <a:r>
              <a:rPr lang="en-IN" sz="2400" b="1" i="1" dirty="0" smtClean="0">
                <a:effectLst>
                  <a:outerShdw blurRad="38100" dist="38100" dir="2700000" algn="tl">
                    <a:srgbClr val="000000">
                      <a:alpha val="43137"/>
                    </a:srgbClr>
                  </a:outerShdw>
                </a:effectLst>
                <a:latin typeface="Times New Roman" pitchFamily="18" charset="0"/>
                <a:cs typeface="Times New Roman" pitchFamily="18" charset="0"/>
              </a:rPr>
              <a:t>programme.</a:t>
            </a:r>
            <a:endParaRPr lang="en-IN" sz="24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380379911"/>
      </p:ext>
    </p:extLst>
  </p:cSld>
  <p:clrMapOvr>
    <a:masterClrMapping/>
  </p:clrMapOvr>
  <mc:AlternateContent xmlns:mc="http://schemas.openxmlformats.org/markup-compatibility/2006" xmlns:p14="http://schemas.microsoft.com/office/powerpoint/2010/main">
    <mc:Choice Requires="p14">
      <p:transition spd="slow" p14:dur="2000" advTm="1517"/>
    </mc:Choice>
    <mc:Fallback xmlns="">
      <p:transition spd="slow" advTm="151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488160"/>
          </a:xfrm>
        </p:spPr>
        <p:txBody>
          <a:bodyPr>
            <a:normAutofit fontScale="92500" lnSpcReduction="20000"/>
          </a:bodyPr>
          <a:lstStyle/>
          <a:p>
            <a:r>
              <a:rPr lang="en-IN" sz="2000" dirty="0" err="1" smtClean="0"/>
              <a:t>Menumate</a:t>
            </a:r>
            <a:r>
              <a:rPr lang="en-IN" sz="2000" dirty="0"/>
              <a:t> </a:t>
            </a:r>
            <a:r>
              <a:rPr lang="en-IN" sz="2000" dirty="0" smtClean="0"/>
              <a:t>is </a:t>
            </a:r>
            <a:r>
              <a:rPr lang="en-IN" sz="2000" dirty="0"/>
              <a:t>a provider of point of sale hardware and software for the hospitality industry across Australasia. </a:t>
            </a:r>
            <a:r>
              <a:rPr lang="en-IN" sz="2000" dirty="0" err="1"/>
              <a:t>Menumate</a:t>
            </a:r>
            <a:r>
              <a:rPr lang="en-IN" sz="2000" dirty="0"/>
              <a:t> has taken advantage of the Force.com </a:t>
            </a:r>
            <a:r>
              <a:rPr lang="en-IN" sz="2000" dirty="0" err="1"/>
              <a:t>PaaS</a:t>
            </a:r>
            <a:r>
              <a:rPr lang="en-IN" sz="2000" dirty="0"/>
              <a:t> to migrate over time a series of legacy applications used in the business</a:t>
            </a:r>
            <a:r>
              <a:rPr lang="en-IN" sz="2000" dirty="0" smtClean="0"/>
              <a:t>.</a:t>
            </a:r>
            <a:r>
              <a:rPr lang="en-IN" sz="2000" dirty="0"/>
              <a:t> Daniel </a:t>
            </a:r>
            <a:r>
              <a:rPr lang="en-IN" sz="2000" dirty="0" err="1"/>
              <a:t>Fowlie</a:t>
            </a:r>
            <a:r>
              <a:rPr lang="en-IN" sz="2000" dirty="0"/>
              <a:t> and </a:t>
            </a:r>
            <a:r>
              <a:rPr lang="en-IN" sz="2000" dirty="0" err="1"/>
              <a:t>Abhinav</a:t>
            </a:r>
            <a:r>
              <a:rPr lang="en-IN" sz="2000" dirty="0"/>
              <a:t> </a:t>
            </a:r>
            <a:r>
              <a:rPr lang="en-IN" sz="2000" dirty="0" err="1"/>
              <a:t>Keswani</a:t>
            </a:r>
            <a:r>
              <a:rPr lang="en-IN" sz="2000" dirty="0"/>
              <a:t> are Directors of development house </a:t>
            </a:r>
            <a:r>
              <a:rPr lang="en-IN" sz="2000" dirty="0" err="1" smtClean="0"/>
              <a:t>Trineo</a:t>
            </a:r>
            <a:r>
              <a:rPr lang="en-IN" sz="2000" dirty="0" smtClean="0"/>
              <a:t> </a:t>
            </a:r>
            <a:r>
              <a:rPr lang="en-IN" sz="2000" dirty="0"/>
              <a:t>the company responsible for boutique development for </a:t>
            </a:r>
            <a:r>
              <a:rPr lang="en-IN" sz="2000" dirty="0" err="1"/>
              <a:t>Menumate</a:t>
            </a:r>
            <a:r>
              <a:rPr lang="en-IN" sz="2000" dirty="0"/>
              <a:t>. </a:t>
            </a:r>
            <a:r>
              <a:rPr lang="en-IN" sz="2000" dirty="0" err="1"/>
              <a:t>Fowlie</a:t>
            </a:r>
            <a:r>
              <a:rPr lang="en-IN" sz="2000" dirty="0"/>
              <a:t> explains that the use of the Force.com platform has allowed </a:t>
            </a:r>
            <a:r>
              <a:rPr lang="en-IN" sz="2000" dirty="0" err="1"/>
              <a:t>Menumate</a:t>
            </a:r>
            <a:r>
              <a:rPr lang="en-IN" sz="2000" dirty="0"/>
              <a:t> to centralise, modernise and integrate an otherwise disparate in-house software </a:t>
            </a:r>
            <a:r>
              <a:rPr lang="en-IN" sz="2000" dirty="0" smtClean="0"/>
              <a:t>toolkit.</a:t>
            </a:r>
            <a:r>
              <a:rPr lang="en-IN" sz="2000" dirty="0"/>
              <a:t> </a:t>
            </a:r>
            <a:r>
              <a:rPr lang="en-IN" sz="2000" dirty="0" err="1"/>
              <a:t>Keswani</a:t>
            </a:r>
            <a:r>
              <a:rPr lang="en-IN" sz="2000" dirty="0"/>
              <a:t> feels that a more conventional development approach would require significant infrastructure, connectivity, security and would introduce uptime considerations - whereas the Force.com platform inherently provides these non-functional requirements - allowing </a:t>
            </a:r>
            <a:r>
              <a:rPr lang="en-IN" sz="2000" dirty="0" err="1"/>
              <a:t>Menumate</a:t>
            </a:r>
            <a:r>
              <a:rPr lang="en-IN" sz="2000" dirty="0"/>
              <a:t> and </a:t>
            </a:r>
            <a:r>
              <a:rPr lang="en-IN" sz="2000" dirty="0" err="1"/>
              <a:t>Trineo</a:t>
            </a:r>
            <a:r>
              <a:rPr lang="en-IN" sz="2000" dirty="0"/>
              <a:t> to focus purely on developing the needed functionality. Additionally, utilizing a </a:t>
            </a:r>
            <a:r>
              <a:rPr lang="en-IN" sz="2000" dirty="0" err="1"/>
              <a:t>PaaS</a:t>
            </a:r>
            <a:r>
              <a:rPr lang="en-IN" sz="2000" dirty="0"/>
              <a:t> approach has meant </a:t>
            </a:r>
            <a:r>
              <a:rPr lang="en-IN" sz="2000" dirty="0" err="1"/>
              <a:t>Trineo</a:t>
            </a:r>
            <a:r>
              <a:rPr lang="en-IN" sz="2000" dirty="0"/>
              <a:t> could take advantage of both existing integrations and automated deployment tools - another example of </a:t>
            </a:r>
            <a:r>
              <a:rPr lang="en-IN" sz="2000" dirty="0" err="1"/>
              <a:t>PaaS</a:t>
            </a:r>
            <a:r>
              <a:rPr lang="en-IN" sz="2000" dirty="0"/>
              <a:t> easing the development process.</a:t>
            </a:r>
          </a:p>
        </p:txBody>
      </p:sp>
      <p:sp>
        <p:nvSpPr>
          <p:cNvPr id="2" name="Title 1"/>
          <p:cNvSpPr>
            <a:spLocks noGrp="1"/>
          </p:cNvSpPr>
          <p:nvPr>
            <p:ph type="title"/>
          </p:nvPr>
        </p:nvSpPr>
        <p:spPr>
          <a:xfrm>
            <a:off x="467544" y="836712"/>
            <a:ext cx="8229600" cy="990600"/>
          </a:xfrm>
        </p:spPr>
        <p:txBody>
          <a:bodyPr>
            <a:noAutofit/>
          </a:bodyPr>
          <a:lstStyle/>
          <a:p>
            <a:r>
              <a:rPr lang="en-IN" sz="4400" b="1" i="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Case Study: </a:t>
            </a:r>
            <a:r>
              <a:rPr lang="en-IN" sz="4400" b="1" i="1" u="sng"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Menumate</a:t>
            </a:r>
            <a:r>
              <a:rPr lang="en-IN" sz="4400" b="1" i="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Uses </a:t>
            </a:r>
            <a:r>
              <a:rPr lang="en-IN" sz="4400" b="1" i="1" u="sng" dirty="0" err="1">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sz="4400" b="1" i="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to Serve Tasty Applications</a:t>
            </a:r>
            <a:r>
              <a:rPr lang="en-IN" sz="4400" b="1" i="1" u="sng" dirty="0">
                <a:effectLst>
                  <a:outerShdw blurRad="38100" dist="38100" dir="2700000" algn="tl">
                    <a:srgbClr val="000000">
                      <a:alpha val="43137"/>
                    </a:srgbClr>
                  </a:outerShdw>
                </a:effectLst>
                <a:latin typeface="Times New Roman" pitchFamily="18" charset="0"/>
                <a:cs typeface="Times New Roman" pitchFamily="18" charset="0"/>
              </a:rPr>
              <a:t/>
            </a:r>
            <a:br>
              <a:rPr lang="en-IN" sz="4400" b="1" i="1" u="sng" dirty="0">
                <a:effectLst>
                  <a:outerShdw blurRad="38100" dist="38100" dir="2700000" algn="tl">
                    <a:srgbClr val="000000">
                      <a:alpha val="43137"/>
                    </a:srgbClr>
                  </a:outerShdw>
                </a:effectLst>
                <a:latin typeface="Times New Roman" pitchFamily="18" charset="0"/>
                <a:cs typeface="Times New Roman" pitchFamily="18" charset="0"/>
              </a:rPr>
            </a:br>
            <a:endParaRPr lang="en-IN" sz="4400" b="1" i="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303727140"/>
      </p:ext>
    </p:extLst>
  </p:cSld>
  <p:clrMapOvr>
    <a:masterClrMapping/>
  </p:clrMapOvr>
  <mc:AlternateContent xmlns:mc="http://schemas.openxmlformats.org/markup-compatibility/2006" xmlns:p14="http://schemas.microsoft.com/office/powerpoint/2010/main">
    <mc:Choice Requires="p14">
      <p:transition spd="slow" p14:dur="2000" advTm="1525"/>
    </mc:Choice>
    <mc:Fallback xmlns="">
      <p:transition spd="slow" advTm="152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363272" cy="5856312"/>
          </a:xfrm>
        </p:spPr>
        <p:txBody>
          <a:bodyPr>
            <a:normAutofit/>
          </a:bodyPr>
          <a:lstStyle/>
          <a:p>
            <a:pPr fontAlgn="base"/>
            <a:r>
              <a:rPr lang="en-IN" sz="2000" dirty="0"/>
              <a:t>Using </a:t>
            </a:r>
            <a:r>
              <a:rPr lang="en-IN" sz="2000" dirty="0" err="1"/>
              <a:t>PaaS</a:t>
            </a:r>
            <a:r>
              <a:rPr lang="en-IN" sz="2000" dirty="0"/>
              <a:t>, </a:t>
            </a:r>
            <a:r>
              <a:rPr lang="en-IN" sz="2000" dirty="0" err="1"/>
              <a:t>Trineo</a:t>
            </a:r>
            <a:r>
              <a:rPr lang="en-IN" sz="2000" dirty="0"/>
              <a:t> have been able to migrate over time a series of legacy applications used in the business. Some of these applications are</a:t>
            </a:r>
            <a:r>
              <a:rPr lang="en-IN" sz="2000" dirty="0" smtClean="0"/>
              <a:t>:</a:t>
            </a:r>
          </a:p>
          <a:p>
            <a:pPr fontAlgn="base"/>
            <a:endParaRPr lang="en-IN" sz="2000" dirty="0"/>
          </a:p>
          <a:p>
            <a:pPr fontAlgn="base"/>
            <a:r>
              <a:rPr lang="en-IN" sz="2000" b="1" u="sng" dirty="0">
                <a:effectLst>
                  <a:outerShdw blurRad="38100" dist="38100" dir="2700000" algn="tl">
                    <a:srgbClr val="000000">
                      <a:alpha val="43137"/>
                    </a:srgbClr>
                  </a:outerShdw>
                </a:effectLst>
              </a:rPr>
              <a:t>License Key Generation</a:t>
            </a:r>
            <a:r>
              <a:rPr lang="en-IN" sz="2000" dirty="0"/>
              <a:t> - The </a:t>
            </a:r>
            <a:r>
              <a:rPr lang="en-IN" sz="2000" dirty="0" err="1"/>
              <a:t>Menumate</a:t>
            </a:r>
            <a:r>
              <a:rPr lang="en-IN" sz="2000" dirty="0"/>
              <a:t> software uses license keys to activate the features that the customer has paid for. The power of the </a:t>
            </a:r>
            <a:r>
              <a:rPr lang="en-IN" sz="2000" dirty="0" err="1"/>
              <a:t>PaaS</a:t>
            </a:r>
            <a:r>
              <a:rPr lang="en-IN" sz="2000" dirty="0"/>
              <a:t> programming language allowed </a:t>
            </a:r>
            <a:r>
              <a:rPr lang="en-IN" sz="2000" dirty="0" err="1"/>
              <a:t>Menumate</a:t>
            </a:r>
            <a:r>
              <a:rPr lang="en-IN" sz="2000" dirty="0"/>
              <a:t> to quickly port this code to Force.com where the license keys are linked to the customer record in the Salesforce.com CRM. This allows Sales and Support staff to quickly see the status of licenses</a:t>
            </a:r>
            <a:r>
              <a:rPr lang="en-IN" sz="2000" dirty="0" smtClean="0"/>
              <a:t>.</a:t>
            </a:r>
          </a:p>
          <a:p>
            <a:pPr fontAlgn="base"/>
            <a:endParaRPr lang="en-IN" sz="2000" dirty="0"/>
          </a:p>
          <a:p>
            <a:pPr fontAlgn="base"/>
            <a:r>
              <a:rPr lang="en-IN" sz="2000" b="1" u="sng" dirty="0">
                <a:effectLst>
                  <a:outerShdw blurRad="38100" dist="38100" dir="2700000" algn="tl">
                    <a:srgbClr val="000000">
                      <a:alpha val="43137"/>
                    </a:srgbClr>
                  </a:outerShdw>
                </a:effectLst>
              </a:rPr>
              <a:t>Enhanced Case Management</a:t>
            </a:r>
            <a:r>
              <a:rPr lang="en-IN" sz="2000" dirty="0"/>
              <a:t> - A lot of the support cases </a:t>
            </a:r>
            <a:r>
              <a:rPr lang="en-IN" sz="2000" dirty="0" err="1"/>
              <a:t>Menumate</a:t>
            </a:r>
            <a:r>
              <a:rPr lang="en-IN" sz="2000" dirty="0"/>
              <a:t> were dealing with were orders for consumables. To handle this they had a separate DOS based application that would allow the user to build up an order and create an invoice. </a:t>
            </a:r>
            <a:r>
              <a:rPr lang="en-IN" sz="2000" dirty="0" err="1"/>
              <a:t>Menumate</a:t>
            </a:r>
            <a:r>
              <a:rPr lang="en-IN" sz="2000" dirty="0"/>
              <a:t> now can add products to a support case and automatically send an invoice to their accounting software using an existing integration product.</a:t>
            </a:r>
          </a:p>
          <a:p>
            <a:endParaRPr lang="en-IN" sz="2000" dirty="0"/>
          </a:p>
        </p:txBody>
      </p:sp>
    </p:spTree>
    <p:custDataLst>
      <p:tags r:id="rId1"/>
    </p:custDataLst>
    <p:extLst>
      <p:ext uri="{BB962C8B-B14F-4D97-AF65-F5344CB8AC3E}">
        <p14:creationId xmlns:p14="http://schemas.microsoft.com/office/powerpoint/2010/main" val="883107894"/>
      </p:ext>
    </p:extLst>
  </p:cSld>
  <p:clrMapOvr>
    <a:masterClrMapping/>
  </p:clrMapOvr>
  <mc:AlternateContent xmlns:mc="http://schemas.openxmlformats.org/markup-compatibility/2006" xmlns:p14="http://schemas.microsoft.com/office/powerpoint/2010/main">
    <mc:Choice Requires="p14">
      <p:transition spd="slow" p14:dur="2000" advTm="1820"/>
    </mc:Choice>
    <mc:Fallback xmlns="">
      <p:transition spd="slow" advTm="182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idx="1"/>
          </p:nvPr>
        </p:nvSpPr>
        <p:spPr>
          <a:xfrm>
            <a:off x="338138" y="466725"/>
            <a:ext cx="7358062" cy="5989638"/>
          </a:xfrm>
        </p:spPr>
        <p:txBody>
          <a:bodyPr>
            <a:noAutofit/>
          </a:bodyPr>
          <a:lstStyle/>
          <a:p>
            <a:pPr fontAlgn="base"/>
            <a:endParaRPr lang="en-IN" sz="2000" b="1" dirty="0" smtClean="0"/>
          </a:p>
          <a:p>
            <a:pPr fontAlgn="base"/>
            <a:r>
              <a:rPr lang="en-IN" sz="2000" b="1" u="sng" dirty="0" smtClean="0"/>
              <a:t>Label </a:t>
            </a:r>
            <a:r>
              <a:rPr lang="en-IN" sz="2000" b="1" u="sng" dirty="0"/>
              <a:t>Printing</a:t>
            </a:r>
            <a:r>
              <a:rPr lang="en-IN" sz="2000" dirty="0"/>
              <a:t> - Another legacy application was for creating freight labels for sending consumables and hardware to customers. Utilising the </a:t>
            </a:r>
            <a:r>
              <a:rPr lang="en-IN" sz="2000" dirty="0" err="1"/>
              <a:t>PaaS</a:t>
            </a:r>
            <a:r>
              <a:rPr lang="en-IN" sz="2000" dirty="0"/>
              <a:t> technology, these can now be printed directly from the customer record</a:t>
            </a:r>
            <a:r>
              <a:rPr lang="en-IN" sz="2000" dirty="0" smtClean="0"/>
              <a:t>.</a:t>
            </a:r>
          </a:p>
          <a:p>
            <a:pPr fontAlgn="base"/>
            <a:endParaRPr lang="en-IN" sz="2000" dirty="0"/>
          </a:p>
          <a:p>
            <a:pPr fontAlgn="base"/>
            <a:r>
              <a:rPr lang="en-IN" sz="2000" dirty="0"/>
              <a:t>Utilizing a </a:t>
            </a:r>
            <a:r>
              <a:rPr lang="en-IN" sz="2000" dirty="0" err="1"/>
              <a:t>PaaS</a:t>
            </a:r>
            <a:r>
              <a:rPr lang="en-IN" sz="2000" dirty="0"/>
              <a:t> development environment has resulted in the creation of these applications being significantly faster than would otherwise be the case. In some examples, in the absence of </a:t>
            </a:r>
            <a:r>
              <a:rPr lang="en-IN" sz="2000" dirty="0" err="1"/>
              <a:t>PaaS</a:t>
            </a:r>
            <a:r>
              <a:rPr lang="en-IN" sz="2000" dirty="0"/>
              <a:t>, the cost of developing the application would have been prohibitive</a:t>
            </a:r>
            <a:r>
              <a:rPr lang="en-IN" sz="2000" dirty="0" smtClean="0"/>
              <a:t>.</a:t>
            </a:r>
          </a:p>
          <a:p>
            <a:pPr fontAlgn="base"/>
            <a:endParaRPr lang="en-IN" sz="2000" dirty="0"/>
          </a:p>
          <a:p>
            <a:pPr fontAlgn="base"/>
            <a:r>
              <a:rPr lang="en-IN" sz="2000" dirty="0" err="1"/>
              <a:t>PaaS</a:t>
            </a:r>
            <a:r>
              <a:rPr lang="en-IN" sz="2000" dirty="0"/>
              <a:t> is undoubtedly an exciting </a:t>
            </a:r>
            <a:r>
              <a:rPr lang="en-IN" sz="2000" dirty="0" smtClean="0"/>
              <a:t>and </a:t>
            </a:r>
            <a:r>
              <a:rPr lang="en-IN" sz="2000" dirty="0"/>
              <a:t>powerful form of Cloud Computing however in terms of market awareness it’s hard to look past Infrastructure as a Service and the rapid growth it’s seeing in the marketplace.</a:t>
            </a:r>
          </a:p>
          <a:p>
            <a:endParaRPr lang="en-IN" sz="2000" dirty="0"/>
          </a:p>
        </p:txBody>
      </p:sp>
    </p:spTree>
    <p:custDataLst>
      <p:tags r:id="rId1"/>
    </p:custDataLst>
    <p:extLst>
      <p:ext uri="{BB962C8B-B14F-4D97-AF65-F5344CB8AC3E}">
        <p14:creationId xmlns:p14="http://schemas.microsoft.com/office/powerpoint/2010/main" val="89113757"/>
      </p:ext>
    </p:extLst>
  </p:cSld>
  <p:clrMapOvr>
    <a:masterClrMapping/>
  </p:clrMapOvr>
  <mc:AlternateContent xmlns:mc="http://schemas.openxmlformats.org/markup-compatibility/2006" xmlns:p14="http://schemas.microsoft.com/office/powerpoint/2010/main">
    <mc:Choice Requires="p14">
      <p:transition spd="slow" p14:dur="2000" advTm="1395"/>
    </mc:Choice>
    <mc:Fallback xmlns="">
      <p:transition spd="slow" advTm="139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3"/>
            <a:ext cx="7992888" cy="1296143"/>
          </a:xfrm>
        </p:spPr>
        <p:txBody>
          <a:bodyPr>
            <a:normAutofit fontScale="90000"/>
          </a:bodyPr>
          <a:lstStyle/>
          <a:p>
            <a:pPr algn="ctr"/>
            <a:r>
              <a:rPr lang="en-IN" sz="3600" b="1" i="1" u="sng"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Database Middleware Solutions with </a:t>
            </a:r>
            <a:r>
              <a:rPr lang="en-IN" sz="3600" b="1" i="1" u="sng" dirty="0" err="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dirty="0">
                <a:solidFill>
                  <a:schemeClr val="accent1">
                    <a:lumMod val="50000"/>
                  </a:schemeClr>
                </a:solidFill>
              </a:rPr>
              <a:t/>
            </a:r>
            <a:br>
              <a:rPr lang="en-IN" dirty="0">
                <a:solidFill>
                  <a:schemeClr val="accent1">
                    <a:lumMod val="50000"/>
                  </a:schemeClr>
                </a:solidFill>
              </a:rPr>
            </a:br>
            <a:endParaRPr lang="en-IN" dirty="0">
              <a:solidFill>
                <a:schemeClr val="accent1">
                  <a:lumMod val="50000"/>
                </a:schemeClr>
              </a:solidFill>
            </a:endParaRPr>
          </a:p>
        </p:txBody>
      </p:sp>
      <p:sp>
        <p:nvSpPr>
          <p:cNvPr id="3" name="Content Placeholder 2"/>
          <p:cNvSpPr>
            <a:spLocks noGrp="1"/>
          </p:cNvSpPr>
          <p:nvPr>
            <p:ph idx="1"/>
          </p:nvPr>
        </p:nvSpPr>
        <p:spPr>
          <a:xfrm>
            <a:off x="467544" y="1700809"/>
            <a:ext cx="7920880" cy="4608552"/>
          </a:xfrm>
        </p:spPr>
        <p:txBody>
          <a:bodyPr>
            <a:normAutofit lnSpcReduction="10000"/>
          </a:bodyPr>
          <a:lstStyle/>
          <a:p>
            <a:r>
              <a:rPr lang="en-IN" sz="2400" b="1" i="1" dirty="0"/>
              <a:t>Database middleware is one of the best things that a company can employ to help their company. Database middleware offers companies an additional layer of performance management, and security for their database administrators. There are two basic kinds of the database middleware – native database and database-generic. The native database middleware is known as a proprietary access mechanism that’s used for a certain database server</a:t>
            </a:r>
            <a:r>
              <a:rPr lang="en-IN" sz="2400" b="1" i="1" dirty="0" smtClean="0"/>
              <a:t>.</a:t>
            </a:r>
            <a:endParaRPr lang="en-IN" sz="2400" b="1" i="1" dirty="0"/>
          </a:p>
          <a:p>
            <a:r>
              <a:rPr lang="en-IN" sz="2400" b="1" i="1" dirty="0"/>
              <a:t>The database middleware that’s database-generic enables packages and applications to communicate across various network protocols, native APIs and SQL dialects, using the common interfaces.</a:t>
            </a:r>
          </a:p>
          <a:p>
            <a:endParaRPr lang="en-IN" dirty="0"/>
          </a:p>
        </p:txBody>
      </p:sp>
    </p:spTree>
    <p:extLst>
      <p:ext uri="{BB962C8B-B14F-4D97-AF65-F5344CB8AC3E}">
        <p14:creationId xmlns:p14="http://schemas.microsoft.com/office/powerpoint/2010/main" val="3067377174"/>
      </p:ext>
    </p:extLst>
  </p:cSld>
  <p:clrMapOvr>
    <a:masterClrMapping/>
  </p:clrMapOvr>
  <mc:AlternateContent xmlns:mc="http://schemas.openxmlformats.org/markup-compatibility/2006" xmlns:p14="http://schemas.microsoft.com/office/powerpoint/2010/main">
    <mc:Choice Requires="p14">
      <p:transition spd="slow" p14:dur="2000" advTm="199"/>
    </mc:Choice>
    <mc:Fallback xmlns="">
      <p:transition spd="slow" advTm="19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395288" y="685800"/>
            <a:ext cx="7993136" cy="5623520"/>
          </a:xfrm>
        </p:spPr>
        <p:txBody>
          <a:bodyPr>
            <a:noAutofit/>
          </a:bodyPr>
          <a:lstStyle/>
          <a:p>
            <a:r>
              <a:rPr lang="en-IN" sz="1600" b="1" i="1" dirty="0">
                <a:solidFill>
                  <a:schemeClr val="tx1">
                    <a:lumMod val="95000"/>
                    <a:lumOff val="5000"/>
                  </a:schemeClr>
                </a:solidFill>
                <a:latin typeface="Times New Roman" pitchFamily="18" charset="0"/>
                <a:cs typeface="Times New Roman" pitchFamily="18" charset="0"/>
              </a:rPr>
              <a:t>Even though database access is being standardized by the database industry, there’s still a hodgepodge of the proprietary access mechanisms. So it makes sense to hide an access to a native database behind Middleware layers. If you are looking for a searching for a provider of database middleware, there are a few things that can use in order to find the right provider. Here are three ways that you can find the right provider</a:t>
            </a:r>
            <a:r>
              <a:rPr lang="en-IN" sz="1600" b="1" i="1" dirty="0" smtClean="0">
                <a:solidFill>
                  <a:schemeClr val="tx1">
                    <a:lumMod val="95000"/>
                    <a:lumOff val="5000"/>
                  </a:schemeClr>
                </a:solidFill>
                <a:latin typeface="Times New Roman" pitchFamily="18" charset="0"/>
                <a:cs typeface="Times New Roman" pitchFamily="18" charset="0"/>
              </a:rPr>
              <a:t>:</a:t>
            </a:r>
            <a:endParaRPr lang="en-IN" sz="1600" b="1" i="1" dirty="0">
              <a:solidFill>
                <a:schemeClr val="tx1">
                  <a:lumMod val="95000"/>
                  <a:lumOff val="5000"/>
                </a:schemeClr>
              </a:solidFill>
              <a:latin typeface="Times New Roman" pitchFamily="18" charset="0"/>
              <a:cs typeface="Times New Roman" pitchFamily="18" charset="0"/>
            </a:endParaRPr>
          </a:p>
          <a:p>
            <a:r>
              <a:rPr lang="en-IN" sz="1600" b="1" i="1" u="sng" dirty="0">
                <a:solidFill>
                  <a:schemeClr val="tx1">
                    <a:lumMod val="95000"/>
                    <a:lumOff val="5000"/>
                  </a:schemeClr>
                </a:solidFill>
                <a:latin typeface="Times New Roman" pitchFamily="18" charset="0"/>
                <a:cs typeface="Times New Roman" pitchFamily="18" charset="0"/>
              </a:rPr>
              <a:t>Research</a:t>
            </a:r>
            <a:r>
              <a:rPr lang="en-IN" sz="1600" b="1" i="1" dirty="0">
                <a:solidFill>
                  <a:schemeClr val="tx1">
                    <a:lumMod val="95000"/>
                    <a:lumOff val="5000"/>
                  </a:schemeClr>
                </a:solidFill>
                <a:latin typeface="Times New Roman" pitchFamily="18" charset="0"/>
                <a:cs typeface="Times New Roman" pitchFamily="18" charset="0"/>
              </a:rPr>
              <a:t> – The first thing that you can do in order to find the right provider of database middleware is to do some research to find out what companies there are to find the one that is right for you. Make a list of the companies that offer database middleware and then move onto the next step.</a:t>
            </a:r>
          </a:p>
          <a:p>
            <a:r>
              <a:rPr lang="en-IN" sz="1600" b="1" i="1" u="sng" dirty="0">
                <a:solidFill>
                  <a:schemeClr val="tx1">
                    <a:lumMod val="95000"/>
                    <a:lumOff val="5000"/>
                  </a:schemeClr>
                </a:solidFill>
                <a:latin typeface="Times New Roman" pitchFamily="18" charset="0"/>
                <a:cs typeface="Times New Roman" pitchFamily="18" charset="0"/>
              </a:rPr>
              <a:t>Review</a:t>
            </a:r>
            <a:r>
              <a:rPr lang="en-IN" sz="1600" b="1" i="1" dirty="0">
                <a:solidFill>
                  <a:schemeClr val="tx1">
                    <a:lumMod val="95000"/>
                    <a:lumOff val="5000"/>
                  </a:schemeClr>
                </a:solidFill>
                <a:latin typeface="Times New Roman" pitchFamily="18" charset="0"/>
                <a:cs typeface="Times New Roman" pitchFamily="18" charset="0"/>
              </a:rPr>
              <a:t> – The second thing that you can do in order to find a good provider of database middleware is to review the companies that you have listed. Look what other people have said about them and find out what they liked about the companies.</a:t>
            </a:r>
          </a:p>
          <a:p>
            <a:r>
              <a:rPr lang="en-IN" sz="1600" b="1" i="1" u="sng" dirty="0">
                <a:solidFill>
                  <a:schemeClr val="tx1">
                    <a:lumMod val="95000"/>
                    <a:lumOff val="5000"/>
                  </a:schemeClr>
                </a:solidFill>
                <a:latin typeface="Times New Roman" pitchFamily="18" charset="0"/>
                <a:cs typeface="Times New Roman" pitchFamily="18" charset="0"/>
              </a:rPr>
              <a:t>Choose</a:t>
            </a:r>
            <a:r>
              <a:rPr lang="en-IN" sz="1600" b="1" i="1" dirty="0">
                <a:solidFill>
                  <a:schemeClr val="tx1">
                    <a:lumMod val="95000"/>
                    <a:lumOff val="5000"/>
                  </a:schemeClr>
                </a:solidFill>
                <a:latin typeface="Times New Roman" pitchFamily="18" charset="0"/>
                <a:cs typeface="Times New Roman" pitchFamily="18" charset="0"/>
              </a:rPr>
              <a:t> – The third thing that you want to do is to decide which of the companies that found that you want to choose. Think about the reviews that you have found about the companies that you read and use them to make a choice about the right company</a:t>
            </a:r>
            <a:r>
              <a:rPr lang="en-IN" sz="1600" b="1" i="1" dirty="0" smtClean="0">
                <a:solidFill>
                  <a:schemeClr val="tx1">
                    <a:lumMod val="95000"/>
                    <a:lumOff val="5000"/>
                  </a:schemeClr>
                </a:solidFill>
                <a:latin typeface="Times New Roman" pitchFamily="18" charset="0"/>
                <a:cs typeface="Times New Roman" pitchFamily="18" charset="0"/>
              </a:rPr>
              <a:t>.</a:t>
            </a:r>
            <a:endParaRPr lang="en-IN" sz="1800" b="1" i="1" dirty="0">
              <a:solidFill>
                <a:schemeClr val="tx1">
                  <a:lumMod val="95000"/>
                  <a:lumOff val="5000"/>
                </a:schemeClr>
              </a:solidFill>
              <a:latin typeface="Times New Roman" pitchFamily="18" charset="0"/>
              <a:cs typeface="Times New Roman" pitchFamily="18" charset="0"/>
            </a:endParaRPr>
          </a:p>
          <a:p>
            <a:r>
              <a:rPr lang="en-IN" sz="1600" b="1" i="1" dirty="0">
                <a:solidFill>
                  <a:schemeClr val="tx1">
                    <a:lumMod val="95000"/>
                    <a:lumOff val="5000"/>
                  </a:schemeClr>
                </a:solidFill>
                <a:latin typeface="Times New Roman" pitchFamily="18" charset="0"/>
                <a:cs typeface="Times New Roman" pitchFamily="18" charset="0"/>
              </a:rPr>
              <a:t>There are a lot of companies that offer database middleware that you can choose from but there is one company that has been in business a long time and has a long standard of excellence. This company is known as </a:t>
            </a:r>
            <a:r>
              <a:rPr lang="en-IN" sz="1600" b="1" i="1" dirty="0" err="1">
                <a:solidFill>
                  <a:schemeClr val="tx1">
                    <a:lumMod val="95000"/>
                    <a:lumOff val="5000"/>
                  </a:schemeClr>
                </a:solidFill>
                <a:latin typeface="Times New Roman" pitchFamily="18" charset="0"/>
                <a:cs typeface="Times New Roman" pitchFamily="18" charset="0"/>
              </a:rPr>
              <a:t>Apprenda</a:t>
            </a:r>
            <a:r>
              <a:rPr lang="en-IN" sz="1600" b="1" i="1" dirty="0">
                <a:solidFill>
                  <a:schemeClr val="tx1">
                    <a:lumMod val="95000"/>
                    <a:lumOff val="5000"/>
                  </a:schemeClr>
                </a:solidFill>
                <a:latin typeface="Times New Roman" pitchFamily="18" charset="0"/>
                <a:cs typeface="Times New Roman" pitchFamily="18" charset="0"/>
              </a:rPr>
              <a:t>. Along with database middleware, they have a lot of other business solutions to make your business run in a way that is cost effective that will offer you a company that runs much more smoothly. </a:t>
            </a:r>
            <a:r>
              <a:rPr lang="en-IN" sz="1600" b="1" i="1" dirty="0" err="1">
                <a:solidFill>
                  <a:schemeClr val="tx1">
                    <a:lumMod val="95000"/>
                    <a:lumOff val="5000"/>
                  </a:schemeClr>
                </a:solidFill>
                <a:latin typeface="Times New Roman" pitchFamily="18" charset="0"/>
                <a:cs typeface="Times New Roman" pitchFamily="18" charset="0"/>
              </a:rPr>
              <a:t>Apprenda</a:t>
            </a:r>
            <a:r>
              <a:rPr lang="en-IN" sz="1600" b="1" i="1" dirty="0">
                <a:solidFill>
                  <a:schemeClr val="tx1">
                    <a:lumMod val="95000"/>
                    <a:lumOff val="5000"/>
                  </a:schemeClr>
                </a:solidFill>
                <a:latin typeface="Times New Roman" pitchFamily="18" charset="0"/>
                <a:cs typeface="Times New Roman" pitchFamily="18" charset="0"/>
              </a:rPr>
              <a:t> can help your company with just about anything that you need for your business.</a:t>
            </a:r>
          </a:p>
          <a:p>
            <a:endParaRPr lang="en-IN" sz="1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432724310"/>
      </p:ext>
    </p:extLst>
  </p:cSld>
  <p:clrMapOvr>
    <a:masterClrMapping/>
  </p:clrMapOvr>
  <mc:AlternateContent xmlns:mc="http://schemas.openxmlformats.org/markup-compatibility/2006" xmlns:p14="http://schemas.microsoft.com/office/powerpoint/2010/main">
    <mc:Choice Requires="p14">
      <p:transition spd="slow" p14:dur="2000" advTm="2519"/>
    </mc:Choice>
    <mc:Fallback xmlns="">
      <p:transition spd="slow" advTm="25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b="1" i="1" u="sng" dirty="0">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10 most powerful </a:t>
            </a:r>
            <a:r>
              <a:rPr lang="en-IN" sz="4000" b="1" i="1" u="sng" dirty="0" err="1">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PaaS</a:t>
            </a:r>
            <a:r>
              <a:rPr lang="en-IN" sz="4000" b="1" i="1" u="sng" dirty="0">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companies</a:t>
            </a:r>
            <a:r>
              <a:rPr lang="en-IN" sz="2800" b="1" i="1" u="sng" dirty="0">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IN" sz="2800" b="1" i="1" u="sng" dirty="0">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IN" sz="2800" i="1" u="sng" dirty="0">
              <a:solidFill>
                <a:schemeClr val="bg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268760"/>
            <a:ext cx="8064895" cy="4857403"/>
          </a:xfrm>
        </p:spPr>
        <p:txBody>
          <a:bodyPr>
            <a:normAutofit fontScale="62500" lnSpcReduction="20000"/>
          </a:bodyPr>
          <a:lstStyle/>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Amazon web services.</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Salesforce.com</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Long jump .</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Microsoft</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IBM</a:t>
            </a:r>
          </a:p>
          <a:p>
            <a:pPr>
              <a:buBlip>
                <a:blip r:embed="rId3"/>
              </a:buBlip>
            </a:pPr>
            <a:r>
              <a:rPr lang="en-IN" sz="4600" b="1" i="1" dirty="0" err="1"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Redhat</a:t>
            </a:r>
            <a:endPar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endParaRP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Cloud foundry.</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Google</a:t>
            </a:r>
          </a:p>
          <a:p>
            <a:pPr>
              <a:buBlip>
                <a:blip r:embed="rId3"/>
              </a:buBlip>
            </a:pPr>
            <a:r>
              <a:rPr lang="en-IN" sz="4600" b="1" i="1" dirty="0" err="1"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Cloudbees</a:t>
            </a: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a:t>
            </a:r>
          </a:p>
          <a:p>
            <a:pPr>
              <a:buBlip>
                <a:blip r:embed="rId3"/>
              </a:buBlip>
            </a:pPr>
            <a:r>
              <a:rPr lang="en-IN" sz="4600" b="1" i="1" dirty="0" smtClean="0">
                <a:solidFill>
                  <a:srgbClr val="0E035D"/>
                </a:solidFill>
                <a:effectLst>
                  <a:outerShdw blurRad="38100" dist="38100" dir="2700000" algn="tl">
                    <a:srgbClr val="000000">
                      <a:alpha val="43137"/>
                    </a:srgbClr>
                  </a:outerShdw>
                </a:effectLst>
                <a:latin typeface="Times New Roman" pitchFamily="18" charset="0"/>
                <a:cs typeface="Times New Roman" pitchFamily="18" charset="0"/>
              </a:rPr>
              <a:t>Engine yard.</a:t>
            </a:r>
          </a:p>
          <a:p>
            <a:pPr marL="0" indent="0">
              <a:buNone/>
            </a:pPr>
            <a:endParaRPr lang="en-IN" dirty="0"/>
          </a:p>
        </p:txBody>
      </p:sp>
    </p:spTree>
    <p:custDataLst>
      <p:tags r:id="rId1"/>
    </p:custDataLst>
    <p:extLst>
      <p:ext uri="{BB962C8B-B14F-4D97-AF65-F5344CB8AC3E}">
        <p14:creationId xmlns:p14="http://schemas.microsoft.com/office/powerpoint/2010/main" val="3190025125"/>
      </p:ext>
    </p:extLst>
  </p:cSld>
  <p:clrMapOvr>
    <a:masterClrMapping/>
  </p:clrMapOvr>
  <mc:AlternateContent xmlns:mc="http://schemas.openxmlformats.org/markup-compatibility/2006" xmlns:p14="http://schemas.microsoft.com/office/powerpoint/2010/main">
    <mc:Choice Requires="p14">
      <p:transition spd="slow" p14:dur="2000" advTm="2814"/>
    </mc:Choice>
    <mc:Fallback xmlns="">
      <p:transition spd="slow" advTm="2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648" y="1556792"/>
            <a:ext cx="6408712" cy="3139321"/>
          </a:xfrm>
          <a:prstGeom prst="rect">
            <a:avLst/>
          </a:prstGeom>
          <a:noFill/>
        </p:spPr>
        <p:txBody>
          <a:bodyPr wrap="square" lIns="91440" tIns="45720" rIns="91440" bIns="45720">
            <a:spAutoFit/>
          </a:bodyPr>
          <a:lstStyle/>
          <a:p>
            <a:pPr algn="ctr"/>
            <a:r>
              <a:rPr lang="en-US" sz="66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rPr>
              <a:t>Platform</a:t>
            </a:r>
          </a:p>
          <a:p>
            <a:pPr algn="ctr"/>
            <a:r>
              <a:rPr lang="en-US" sz="6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rPr>
              <a:t>As a </a:t>
            </a:r>
          </a:p>
          <a:p>
            <a:pPr algn="ctr"/>
            <a:r>
              <a:rPr lang="en-US" sz="66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rPr>
              <a:t>service</a:t>
            </a:r>
            <a:endParaRPr lang="en-US" sz="66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endParaRPr>
          </a:p>
        </p:txBody>
      </p:sp>
    </p:spTree>
    <p:custDataLst>
      <p:tags r:id="rId1"/>
    </p:custDataLst>
    <p:extLst>
      <p:ext uri="{BB962C8B-B14F-4D97-AF65-F5344CB8AC3E}">
        <p14:creationId xmlns:p14="http://schemas.microsoft.com/office/powerpoint/2010/main" val="3597642831"/>
      </p:ext>
    </p:extLst>
  </p:cSld>
  <p:clrMapOvr>
    <a:masterClrMapping/>
  </p:clrMapOvr>
  <mc:AlternateContent xmlns:mc="http://schemas.openxmlformats.org/markup-compatibility/2006" xmlns:p14="http://schemas.microsoft.com/office/powerpoint/2010/main">
    <mc:Choice Requires="p14">
      <p:transition spd="slow" p14:dur="2000" advTm="1463"/>
    </mc:Choice>
    <mc:Fallback xmlns="">
      <p:transition spd="slow" advTm="1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9672" y="548680"/>
            <a:ext cx="6048672" cy="1107996"/>
          </a:xfrm>
          <a:prstGeom prst="rect">
            <a:avLst/>
          </a:prstGeom>
        </p:spPr>
        <p:txBody>
          <a:bodyPr wrap="square">
            <a:spAutoFit/>
          </a:bodyPr>
          <a:lstStyle/>
          <a:p>
            <a:pPr lvl="0" algn="ctr"/>
            <a:r>
              <a:rPr lang="en-US" sz="6600" b="1" spc="300" dirty="0" err="1" smtClean="0">
                <a:ln w="11430" cmpd="sng">
                  <a:solidFill>
                    <a:srgbClr val="873624">
                      <a:tint val="10000"/>
                    </a:srgbClr>
                  </a:solidFill>
                  <a:prstDash val="solid"/>
                  <a:miter lim="800000"/>
                </a:ln>
                <a:gradFill>
                  <a:gsLst>
                    <a:gs pos="10000">
                      <a:srgbClr val="873624">
                        <a:tint val="83000"/>
                        <a:shade val="100000"/>
                        <a:satMod val="200000"/>
                      </a:srgbClr>
                    </a:gs>
                    <a:gs pos="75000">
                      <a:srgbClr val="873624">
                        <a:tint val="100000"/>
                        <a:shade val="50000"/>
                        <a:satMod val="150000"/>
                      </a:srgbClr>
                    </a:gs>
                  </a:gsLst>
                  <a:lin ang="5400000"/>
                </a:gradFill>
                <a:effectLst>
                  <a:glow rad="45500">
                    <a:srgbClr val="873624">
                      <a:satMod val="220000"/>
                      <a:alpha val="35000"/>
                    </a:srgbClr>
                  </a:glow>
                </a:effectLst>
              </a:rPr>
              <a:t>PaaS</a:t>
            </a:r>
            <a:endParaRPr lang="en-US" sz="6600" b="1" spc="300" dirty="0">
              <a:ln w="11430" cmpd="sng">
                <a:solidFill>
                  <a:srgbClr val="873624">
                    <a:tint val="10000"/>
                  </a:srgbClr>
                </a:solidFill>
                <a:prstDash val="solid"/>
                <a:miter lim="800000"/>
              </a:ln>
              <a:gradFill>
                <a:gsLst>
                  <a:gs pos="10000">
                    <a:srgbClr val="873624">
                      <a:tint val="83000"/>
                      <a:shade val="100000"/>
                      <a:satMod val="200000"/>
                    </a:srgbClr>
                  </a:gs>
                  <a:gs pos="75000">
                    <a:srgbClr val="873624">
                      <a:tint val="100000"/>
                      <a:shade val="50000"/>
                      <a:satMod val="150000"/>
                    </a:srgbClr>
                  </a:gs>
                </a:gsLst>
                <a:lin ang="5400000"/>
              </a:gradFill>
              <a:effectLst>
                <a:glow rad="45500">
                  <a:srgbClr val="873624">
                    <a:satMod val="220000"/>
                    <a:alpha val="35000"/>
                  </a:srgbClr>
                </a:glow>
              </a:effectLst>
            </a:endParaRPr>
          </a:p>
        </p:txBody>
      </p:sp>
      <p:sp>
        <p:nvSpPr>
          <p:cNvPr id="7" name="Content Placeholder 6"/>
          <p:cNvSpPr>
            <a:spLocks noGrp="1"/>
          </p:cNvSpPr>
          <p:nvPr>
            <p:ph idx="1"/>
          </p:nvPr>
        </p:nvSpPr>
        <p:spPr/>
        <p:txBody>
          <a:bodyPr>
            <a:normAutofit lnSpcReduction="10000"/>
          </a:bodyPr>
          <a:lstStyle/>
          <a:p>
            <a:r>
              <a:rPr lang="en-IN" sz="2000" b="1" dirty="0">
                <a:solidFill>
                  <a:srgbClr val="002060"/>
                </a:solidFill>
                <a:latin typeface="Times New Roman" pitchFamily="18" charset="0"/>
                <a:cs typeface="Times New Roman" pitchFamily="18" charset="0"/>
                <a:hlinkClick r:id="rId3"/>
              </a:rPr>
              <a:t>Platform as a service (</a:t>
            </a:r>
            <a:r>
              <a:rPr lang="en-IN" sz="2000" b="1" dirty="0" err="1">
                <a:solidFill>
                  <a:srgbClr val="002060"/>
                </a:solidFill>
                <a:latin typeface="Times New Roman" pitchFamily="18" charset="0"/>
                <a:cs typeface="Times New Roman" pitchFamily="18" charset="0"/>
                <a:hlinkClick r:id="rId3"/>
              </a:rPr>
              <a:t>PaaS</a:t>
            </a:r>
            <a:r>
              <a:rPr lang="en-IN" sz="2000" b="1" dirty="0">
                <a:solidFill>
                  <a:srgbClr val="002060"/>
                </a:solidFill>
                <a:latin typeface="Times New Roman" pitchFamily="18" charset="0"/>
                <a:cs typeface="Times New Roman" pitchFamily="18" charset="0"/>
                <a:hlinkClick r:id="rId3"/>
              </a:rPr>
              <a:t>)</a:t>
            </a:r>
            <a:r>
              <a:rPr lang="en-IN" sz="2000" b="1" dirty="0">
                <a:latin typeface="Times New Roman" pitchFamily="18" charset="0"/>
                <a:cs typeface="Times New Roman" pitchFamily="18" charset="0"/>
              </a:rPr>
              <a:t> is a cloud computing offering that provides users a cloud environment in which they can develop, </a:t>
            </a:r>
            <a:r>
              <a:rPr lang="en-IN" sz="2000" b="1" dirty="0" smtClean="0">
                <a:latin typeface="Times New Roman" pitchFamily="18" charset="0"/>
                <a:cs typeface="Times New Roman" pitchFamily="18" charset="0"/>
              </a:rPr>
              <a:t> manage</a:t>
            </a:r>
            <a:r>
              <a:rPr lang="en-IN" sz="2000" b="1" dirty="0">
                <a:latin typeface="Times New Roman" pitchFamily="18" charset="0"/>
                <a:cs typeface="Times New Roman" pitchFamily="18" charset="0"/>
              </a:rPr>
              <a:t>, and deliver applications. In addition to storage and other computing resources, users are able to use a suite of prebuilt tools to develop, customize and test their own </a:t>
            </a:r>
            <a:r>
              <a:rPr lang="en-IN" sz="2000" b="1" dirty="0" err="1" smtClean="0">
                <a:latin typeface="Times New Roman" pitchFamily="18" charset="0"/>
                <a:cs typeface="Times New Roman" pitchFamily="18" charset="0"/>
              </a:rPr>
              <a:t>applic</a:t>
            </a:r>
            <a:r>
              <a:rPr lang="en-IN" sz="2000" b="1" dirty="0" err="1">
                <a:latin typeface="Times New Roman" pitchFamily="18" charset="0"/>
                <a:cs typeface="Times New Roman" pitchFamily="18" charset="0"/>
              </a:rPr>
              <a:t>PaaS</a:t>
            </a:r>
            <a:r>
              <a:rPr lang="en-IN" sz="2000" b="1" dirty="0">
                <a:latin typeface="Times New Roman" pitchFamily="18" charset="0"/>
                <a:cs typeface="Times New Roman" pitchFamily="18" charset="0"/>
              </a:rPr>
              <a:t> can be delivered in two ways: as a public cloud service from a provider, where the consumer controls software deployment with minimal configuration options, and the provider provides the networks, </a:t>
            </a:r>
            <a:r>
              <a:rPr lang="en-IN" sz="2000" b="1" dirty="0">
                <a:latin typeface="Times New Roman" pitchFamily="18" charset="0"/>
                <a:cs typeface="Times New Roman" pitchFamily="18" charset="0"/>
                <a:hlinkClick r:id="rId4" tooltip="Server (computing)"/>
              </a:rPr>
              <a:t>servers</a:t>
            </a:r>
            <a:r>
              <a:rPr lang="en-IN" sz="2000" b="1" dirty="0">
                <a:latin typeface="Times New Roman" pitchFamily="18" charset="0"/>
                <a:cs typeface="Times New Roman" pitchFamily="18" charset="0"/>
              </a:rPr>
              <a:t>, </a:t>
            </a:r>
            <a:r>
              <a:rPr lang="en-IN" sz="2000" b="1" dirty="0">
                <a:latin typeface="Times New Roman" pitchFamily="18" charset="0"/>
                <a:cs typeface="Times New Roman" pitchFamily="18" charset="0"/>
                <a:hlinkClick r:id="rId5" tooltip="Storage (memory)"/>
              </a:rPr>
              <a:t>storage</a:t>
            </a:r>
            <a:r>
              <a:rPr lang="en-IN" sz="2000" b="1" dirty="0">
                <a:latin typeface="Times New Roman" pitchFamily="18" charset="0"/>
                <a:cs typeface="Times New Roman" pitchFamily="18" charset="0"/>
              </a:rPr>
              <a:t>, </a:t>
            </a:r>
            <a:r>
              <a:rPr lang="en-IN" sz="2000" b="1" dirty="0">
                <a:latin typeface="Times New Roman" pitchFamily="18" charset="0"/>
                <a:cs typeface="Times New Roman" pitchFamily="18" charset="0"/>
                <a:hlinkClick r:id="rId6" tooltip="Operating system"/>
              </a:rPr>
              <a:t>OS</a:t>
            </a:r>
            <a:r>
              <a:rPr lang="en-IN" sz="2000" b="1" dirty="0">
                <a:latin typeface="Times New Roman" pitchFamily="18" charset="0"/>
                <a:cs typeface="Times New Roman" pitchFamily="18" charset="0"/>
              </a:rPr>
              <a:t>, 'middleware' (i.e.; java runtime, </a:t>
            </a:r>
            <a:r>
              <a:rPr lang="en-IN" sz="2000" b="1" dirty="0" err="1">
                <a:latin typeface="Times New Roman" pitchFamily="18" charset="0"/>
                <a:cs typeface="Times New Roman" pitchFamily="18" charset="0"/>
              </a:rPr>
              <a:t>.net</a:t>
            </a:r>
            <a:r>
              <a:rPr lang="en-IN" sz="2000" b="1" dirty="0">
                <a:latin typeface="Times New Roman" pitchFamily="18" charset="0"/>
                <a:cs typeface="Times New Roman" pitchFamily="18" charset="0"/>
              </a:rPr>
              <a:t> runtime, integration, etc.), </a:t>
            </a:r>
            <a:r>
              <a:rPr lang="en-IN" sz="2000" b="1" dirty="0">
                <a:latin typeface="Times New Roman" pitchFamily="18" charset="0"/>
                <a:cs typeface="Times New Roman" pitchFamily="18" charset="0"/>
                <a:hlinkClick r:id="rId7" tooltip="Database"/>
              </a:rPr>
              <a:t>database</a:t>
            </a:r>
            <a:r>
              <a:rPr lang="en-IN" sz="2000" b="1" dirty="0">
                <a:latin typeface="Times New Roman" pitchFamily="18" charset="0"/>
                <a:cs typeface="Times New Roman" pitchFamily="18" charset="0"/>
              </a:rPr>
              <a:t> and other services to host the consumer's application; or as a private service (software or </a:t>
            </a:r>
            <a:r>
              <a:rPr lang="en-IN" sz="2000" b="1" dirty="0">
                <a:latin typeface="Times New Roman" pitchFamily="18" charset="0"/>
                <a:cs typeface="Times New Roman" pitchFamily="18" charset="0"/>
                <a:hlinkClick r:id="rId8" tooltip="Software appliance"/>
              </a:rPr>
              <a:t>appliance</a:t>
            </a:r>
            <a:r>
              <a:rPr lang="en-IN" sz="2000" b="1" dirty="0">
                <a:latin typeface="Times New Roman" pitchFamily="18" charset="0"/>
                <a:cs typeface="Times New Roman" pitchFamily="18" charset="0"/>
              </a:rPr>
              <a:t>) inside the firewall, or as software deployed on a public infrastructure as a </a:t>
            </a:r>
            <a:r>
              <a:rPr lang="en-IN" sz="2000" b="1" dirty="0" smtClean="0">
                <a:latin typeface="Times New Roman" pitchFamily="18" charset="0"/>
                <a:cs typeface="Times New Roman" pitchFamily="18" charset="0"/>
              </a:rPr>
              <a:t>service.</a:t>
            </a:r>
            <a:endParaRPr lang="en-IN" sz="2000" b="1"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670130265"/>
      </p:ext>
    </p:extLst>
  </p:cSld>
  <p:clrMapOvr>
    <a:masterClrMapping/>
  </p:clrMapOvr>
  <mc:AlternateContent xmlns:mc="http://schemas.openxmlformats.org/markup-compatibility/2006" xmlns:p14="http://schemas.microsoft.com/office/powerpoint/2010/main">
    <mc:Choice Requires="p14">
      <p:transition spd="slow" p14:dur="2000" advTm="4622"/>
    </mc:Choice>
    <mc:Fallback xmlns="">
      <p:transition spd="slow" advTm="462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latform as a Service (Pa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2" y="12304"/>
            <a:ext cx="9144000" cy="36587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83568" y="4077072"/>
            <a:ext cx="5328592" cy="1877437"/>
          </a:xfrm>
          <a:prstGeom prst="rect">
            <a:avLst/>
          </a:prstGeom>
        </p:spPr>
        <p:txBody>
          <a:bodyPr wrap="square">
            <a:spAutoFit/>
          </a:bodyPr>
          <a:lstStyle/>
          <a:p>
            <a:pPr fontAlgn="base"/>
            <a:r>
              <a:rPr lang="en-IN" sz="3600" b="1" i="1" u="sng" dirty="0">
                <a:effectLst>
                  <a:outerShdw blurRad="38100" dist="38100" dir="2700000" algn="tl">
                    <a:srgbClr val="000000">
                      <a:alpha val="43137"/>
                    </a:srgbClr>
                  </a:outerShdw>
                </a:effectLst>
              </a:rPr>
              <a:t>Platform as a service (</a:t>
            </a:r>
            <a:r>
              <a:rPr lang="en-IN" sz="3600" b="1" i="1" u="sng" dirty="0" err="1">
                <a:effectLst>
                  <a:outerShdw blurRad="38100" dist="38100" dir="2700000" algn="tl">
                    <a:srgbClr val="000000">
                      <a:alpha val="43137"/>
                    </a:srgbClr>
                  </a:outerShdw>
                </a:effectLst>
              </a:rPr>
              <a:t>PaaS</a:t>
            </a:r>
            <a:r>
              <a:rPr lang="en-IN" sz="3600" b="1" i="1" u="sng" dirty="0">
                <a:effectLst>
                  <a:outerShdw blurRad="38100" dist="38100" dir="2700000" algn="tl">
                    <a:srgbClr val="000000">
                      <a:alpha val="43137"/>
                    </a:srgbClr>
                  </a:outerShdw>
                </a:effectLst>
              </a:rPr>
              <a:t>)</a:t>
            </a:r>
          </a:p>
          <a:p>
            <a:pPr fontAlgn="base"/>
            <a:r>
              <a:rPr lang="en-IN" sz="2000" b="1" i="1" dirty="0">
                <a:latin typeface="Times New Roman" pitchFamily="18" charset="0"/>
                <a:cs typeface="Times New Roman" pitchFamily="18" charset="0"/>
              </a:rPr>
              <a:t>A service provider offers access to a cloud-based environment in which users can build and deliver applications. The provider supplies underlying infrastructure.</a:t>
            </a:r>
          </a:p>
        </p:txBody>
      </p:sp>
    </p:spTree>
    <p:custDataLst>
      <p:tags r:id="rId1"/>
    </p:custDataLst>
    <p:extLst>
      <p:ext uri="{BB962C8B-B14F-4D97-AF65-F5344CB8AC3E}">
        <p14:creationId xmlns:p14="http://schemas.microsoft.com/office/powerpoint/2010/main" val="3259065451"/>
      </p:ext>
    </p:extLst>
  </p:cSld>
  <p:clrMapOvr>
    <a:masterClrMapping/>
  </p:clrMapOvr>
  <mc:AlternateContent xmlns:mc="http://schemas.openxmlformats.org/markup-compatibility/2006" xmlns:p14="http://schemas.microsoft.com/office/powerpoint/2010/main">
    <mc:Choice Requires="p14">
      <p:transition spd="slow" p14:dur="2000" advTm="520"/>
    </mc:Choice>
    <mc:Fallback xmlns="">
      <p:transition spd="slow" advTm="52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1720840"/>
            <a:ext cx="6624736" cy="646331"/>
          </a:xfrm>
          <a:prstGeom prst="rect">
            <a:avLst/>
          </a:prstGeom>
        </p:spPr>
        <p:txBody>
          <a:bodyPr wrap="square">
            <a:spAutoFit/>
          </a:bodyPr>
          <a:lstStyle/>
          <a:p>
            <a:pPr fontAlgn="base"/>
            <a:r>
              <a:rPr lang="en-IN" dirty="0"/>
              <a:t/>
            </a:r>
            <a:br>
              <a:rPr lang="en-IN" dirty="0"/>
            </a:br>
            <a:endParaRPr lang="en-IN" dirty="0"/>
          </a:p>
        </p:txBody>
      </p:sp>
      <p:sp>
        <p:nvSpPr>
          <p:cNvPr id="5" name="Title 4"/>
          <p:cNvSpPr>
            <a:spLocks noGrp="1"/>
          </p:cNvSpPr>
          <p:nvPr>
            <p:ph type="title"/>
          </p:nvPr>
        </p:nvSpPr>
        <p:spPr/>
        <p:txBody>
          <a:bodyPr/>
          <a:lstStyle/>
          <a:p>
            <a:pPr algn="ctr"/>
            <a:r>
              <a:rPr lang="en-IN" sz="6600" b="1" i="1" u="sng" dirty="0" smtClean="0">
                <a:solidFill>
                  <a:srgbClr val="7030A0"/>
                </a:solidFill>
                <a:effectLst>
                  <a:outerShdw blurRad="38100" dist="38100" dir="2700000" algn="tl">
                    <a:srgbClr val="000000">
                      <a:alpha val="43137"/>
                    </a:srgbClr>
                  </a:outerShdw>
                </a:effectLst>
              </a:rPr>
              <a:t>KEY FEATURES</a:t>
            </a:r>
            <a:endParaRPr lang="en-IN" sz="6600" b="1" i="1" u="sng" dirty="0">
              <a:solidFill>
                <a:srgbClr val="7030A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395536" y="1484784"/>
            <a:ext cx="7620000" cy="4800600"/>
          </a:xfrm>
        </p:spPr>
        <p:txBody>
          <a:bodyPr>
            <a:normAutofit/>
          </a:bodyPr>
          <a:lstStyle/>
          <a:p>
            <a:pPr>
              <a:buBlip>
                <a:blip r:embed="rId3"/>
              </a:buBlip>
            </a:pPr>
            <a:r>
              <a:rPr lang="en-IN" sz="2800" b="1" i="1" dirty="0" smtClean="0"/>
              <a:t>Facilitates </a:t>
            </a:r>
            <a:r>
              <a:rPr lang="en-IN" sz="2800" b="1" i="1" dirty="0"/>
              <a:t>collaborative work even if teams work </a:t>
            </a:r>
            <a:r>
              <a:rPr lang="en-IN" sz="2800" b="1" i="1" dirty="0" smtClean="0"/>
              <a:t>remotely.</a:t>
            </a:r>
          </a:p>
          <a:p>
            <a:pPr>
              <a:buBlip>
                <a:blip r:embed="rId3"/>
              </a:buBlip>
            </a:pPr>
            <a:r>
              <a:rPr lang="en-IN" sz="2800" b="1" i="1" dirty="0" err="1"/>
              <a:t>PaaS</a:t>
            </a:r>
            <a:r>
              <a:rPr lang="en-IN" sz="2800" b="1" i="1" dirty="0"/>
              <a:t> provides a platform with tools to test, develop, and host applications in the same environment</a:t>
            </a:r>
            <a:r>
              <a:rPr lang="en-IN" sz="2800" b="1" i="1" dirty="0" smtClean="0"/>
              <a:t>.</a:t>
            </a:r>
          </a:p>
          <a:p>
            <a:pPr>
              <a:buBlip>
                <a:blip r:embed="rId3"/>
              </a:buBlip>
            </a:pPr>
            <a:r>
              <a:rPr lang="en-IN" sz="2800" b="1" i="1" dirty="0"/>
              <a:t>Enables organizations to focus on development without having to worry about underlying infrastructure</a:t>
            </a:r>
            <a:r>
              <a:rPr lang="en-IN" sz="2800" b="1" i="1" dirty="0" smtClean="0"/>
              <a:t>.</a:t>
            </a:r>
          </a:p>
          <a:p>
            <a:pPr>
              <a:buBlip>
                <a:blip r:embed="rId3"/>
              </a:buBlip>
            </a:pPr>
            <a:r>
              <a:rPr lang="en-IN" sz="2800" b="1" i="1" dirty="0"/>
              <a:t>Providers manage security, operating systems, server software, and backups.</a:t>
            </a:r>
          </a:p>
          <a:p>
            <a:pPr marL="114300" indent="0">
              <a:buNone/>
            </a:pPr>
            <a:endParaRPr lang="en-IN" sz="2800" b="1" i="1" dirty="0"/>
          </a:p>
          <a:p>
            <a:pPr>
              <a:buBlip>
                <a:blip r:embed="rId3"/>
              </a:buBlip>
            </a:pPr>
            <a:endParaRPr lang="en-IN" sz="2800" b="1" i="1" dirty="0"/>
          </a:p>
          <a:p>
            <a:pPr>
              <a:buBlip>
                <a:blip r:embed="rId3"/>
              </a:buBlip>
            </a:pPr>
            <a:endParaRPr lang="en-IN" sz="2800" b="1" i="1" dirty="0" smtClean="0"/>
          </a:p>
          <a:p>
            <a:pPr>
              <a:buBlip>
                <a:blip r:embed="rId3"/>
              </a:buBlip>
            </a:pPr>
            <a:endParaRPr lang="en-IN" sz="2800" b="1" i="1" dirty="0"/>
          </a:p>
        </p:txBody>
      </p:sp>
    </p:spTree>
    <p:custDataLst>
      <p:tags r:id="rId1"/>
    </p:custDataLst>
    <p:extLst>
      <p:ext uri="{BB962C8B-B14F-4D97-AF65-F5344CB8AC3E}">
        <p14:creationId xmlns:p14="http://schemas.microsoft.com/office/powerpoint/2010/main" val="3060430144"/>
      </p:ext>
    </p:extLst>
  </p:cSld>
  <p:clrMapOvr>
    <a:masterClrMapping/>
  </p:clrMapOvr>
  <mc:AlternateContent xmlns:mc="http://schemas.openxmlformats.org/markup-compatibility/2006" xmlns:p14="http://schemas.microsoft.com/office/powerpoint/2010/main">
    <mc:Choice Requires="p14">
      <p:transition spd="slow" p14:dur="2000" advTm="5059"/>
    </mc:Choice>
    <mc:Fallback xmlns="">
      <p:transition spd="slow" advTm="50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ssets.toptal.io/uploads/blog/image/91840/toptal-blog-image-1449220945861-143438d52d0aadd6d87f0308f9d4f4e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9144000" cy="652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4632"/>
      </p:ext>
    </p:extLst>
  </p:cSld>
  <p:clrMapOvr>
    <a:masterClrMapping/>
  </p:clrMapOvr>
  <mc:AlternateContent xmlns:mc="http://schemas.openxmlformats.org/markup-compatibility/2006" xmlns:p14="http://schemas.microsoft.com/office/powerpoint/2010/main">
    <mc:Choice Requires="p14">
      <p:transition spd="slow" p14:dur="2000" advTm="1479"/>
    </mc:Choice>
    <mc:Fallback xmlns="">
      <p:transition spd="slow" advTm="147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188640"/>
            <a:ext cx="8280920" cy="1107996"/>
          </a:xfrm>
          <a:prstGeom prst="rect">
            <a:avLst/>
          </a:prstGeom>
          <a:noFill/>
        </p:spPr>
        <p:txBody>
          <a:bodyPr wrap="square" lIns="91440" tIns="45720" rIns="91440" bIns="45720">
            <a:spAutoFit/>
          </a:bodyPr>
          <a:lstStyle/>
          <a:p>
            <a:pPr algn="ctr"/>
            <a:r>
              <a:rPr lang="en-US" sz="6600" b="1" i="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rPr>
              <a:t>ADVANTAGES</a:t>
            </a:r>
            <a:endParaRPr lang="en-US" sz="6600" b="1" i="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sp>
        <p:nvSpPr>
          <p:cNvPr id="8" name="Content Placeholder 7"/>
          <p:cNvSpPr>
            <a:spLocks noGrp="1"/>
          </p:cNvSpPr>
          <p:nvPr>
            <p:ph idx="1"/>
          </p:nvPr>
        </p:nvSpPr>
        <p:spPr/>
        <p:txBody>
          <a:bodyPr>
            <a:noAutofit/>
          </a:bodyPr>
          <a:lstStyle/>
          <a:p>
            <a:pPr>
              <a:buBlip>
                <a:blip r:embed="rId3"/>
              </a:buBlip>
            </a:pPr>
            <a:r>
              <a:rPr lang="en-IN" sz="2800" b="1" i="1" dirty="0">
                <a:solidFill>
                  <a:schemeClr val="bg1">
                    <a:lumMod val="95000"/>
                    <a:lumOff val="5000"/>
                  </a:schemeClr>
                </a:solidFill>
              </a:rPr>
              <a:t>The advantages of </a:t>
            </a:r>
            <a:r>
              <a:rPr lang="en-IN" sz="2800" b="1" i="1" dirty="0" err="1">
                <a:solidFill>
                  <a:schemeClr val="bg1">
                    <a:lumMod val="95000"/>
                    <a:lumOff val="5000"/>
                  </a:schemeClr>
                </a:solidFill>
              </a:rPr>
              <a:t>PaaS</a:t>
            </a:r>
            <a:r>
              <a:rPr lang="en-IN" sz="2800" b="1" i="1" dirty="0">
                <a:solidFill>
                  <a:schemeClr val="bg1">
                    <a:lumMod val="95000"/>
                    <a:lumOff val="5000"/>
                  </a:schemeClr>
                </a:solidFill>
              </a:rPr>
              <a:t> are primarily that it allows for higher-level programming with dramatically reduced complexity; the overall development of the application can be more effective, as it has built-in infrastructure; and maintenance and enhancement of the application is </a:t>
            </a:r>
            <a:r>
              <a:rPr lang="en-IN" sz="2800" b="1" i="1">
                <a:solidFill>
                  <a:schemeClr val="bg1">
                    <a:lumMod val="95000"/>
                    <a:lumOff val="5000"/>
                  </a:schemeClr>
                </a:solidFill>
              </a:rPr>
              <a:t>easier</a:t>
            </a:r>
            <a:r>
              <a:rPr lang="en-IN" sz="2800" b="1" i="1" smtClean="0">
                <a:solidFill>
                  <a:schemeClr val="bg1">
                    <a:lumMod val="95000"/>
                    <a:lumOff val="5000"/>
                  </a:schemeClr>
                </a:solidFill>
              </a:rPr>
              <a:t>.</a:t>
            </a:r>
            <a:r>
              <a:rPr lang="en-IN" sz="2800" b="1" i="1" dirty="0">
                <a:solidFill>
                  <a:schemeClr val="bg1">
                    <a:lumMod val="95000"/>
                    <a:lumOff val="5000"/>
                  </a:schemeClr>
                </a:solidFill>
              </a:rPr>
              <a:t> It can also be useful in situations where multiple developers are working on a single project involving parties who are not located </a:t>
            </a:r>
            <a:r>
              <a:rPr lang="en-IN" sz="2800" b="1" i="1" dirty="0" smtClean="0">
                <a:solidFill>
                  <a:schemeClr val="bg1">
                    <a:lumMod val="95000"/>
                    <a:lumOff val="5000"/>
                  </a:schemeClr>
                </a:solidFill>
              </a:rPr>
              <a:t>nearby.</a:t>
            </a:r>
            <a:endParaRPr lang="en-IN" sz="2800" b="1" i="1" dirty="0">
              <a:solidFill>
                <a:schemeClr val="bg1">
                  <a:lumMod val="95000"/>
                  <a:lumOff val="5000"/>
                </a:schemeClr>
              </a:solidFill>
            </a:endParaRPr>
          </a:p>
        </p:txBody>
      </p:sp>
    </p:spTree>
    <p:custDataLst>
      <p:tags r:id="rId1"/>
    </p:custDataLst>
    <p:extLst>
      <p:ext uri="{BB962C8B-B14F-4D97-AF65-F5344CB8AC3E}">
        <p14:creationId xmlns:p14="http://schemas.microsoft.com/office/powerpoint/2010/main" val="3292059588"/>
      </p:ext>
    </p:extLst>
  </p:cSld>
  <p:clrMapOvr>
    <a:masterClrMapping/>
  </p:clrMapOvr>
  <mc:AlternateContent xmlns:mc="http://schemas.openxmlformats.org/markup-compatibility/2006" xmlns:p14="http://schemas.microsoft.com/office/powerpoint/2010/main">
    <mc:Choice Requires="p14">
      <p:transition spd="slow" p14:dur="2000" advTm="2509"/>
    </mc:Choice>
    <mc:Fallback xmlns="">
      <p:transition spd="slow" advTm="250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IN" sz="6600" b="1" i="1" u="sng" dirty="0" smtClean="0">
                <a:effectLst>
                  <a:outerShdw blurRad="38100" dist="38100" dir="2700000" algn="tl">
                    <a:srgbClr val="000000">
                      <a:alpha val="43137"/>
                    </a:srgbClr>
                  </a:outerShdw>
                </a:effectLst>
                <a:latin typeface="Times New Roman" pitchFamily="18" charset="0"/>
                <a:cs typeface="Times New Roman" pitchFamily="18" charset="0"/>
              </a:rPr>
              <a:t>DISADVANTAGES</a:t>
            </a:r>
            <a:endParaRPr lang="en-IN" sz="6600" b="1" i="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sz="quarter" idx="1"/>
          </p:nvPr>
        </p:nvSpPr>
        <p:spPr/>
        <p:txBody>
          <a:bodyPr>
            <a:normAutofit/>
          </a:bodyPr>
          <a:lstStyle/>
          <a:p>
            <a:endParaRPr lang="en-IN" sz="2800" b="1" i="1" dirty="0" smtClean="0">
              <a:effectLst>
                <a:outerShdw blurRad="38100" dist="38100" dir="2700000" algn="tl">
                  <a:srgbClr val="000000">
                    <a:alpha val="43137"/>
                  </a:srgbClr>
                </a:outerShdw>
              </a:effectLst>
            </a:endParaRPr>
          </a:p>
          <a:p>
            <a:r>
              <a:rPr lang="en-IN" sz="2800" b="1" i="1" dirty="0" smtClean="0">
                <a:effectLst>
                  <a:outerShdw blurRad="38100" dist="38100" dir="2700000" algn="tl">
                    <a:srgbClr val="000000">
                      <a:alpha val="43137"/>
                    </a:srgbClr>
                  </a:outerShdw>
                </a:effectLst>
              </a:rPr>
              <a:t>One </a:t>
            </a:r>
            <a:r>
              <a:rPr lang="en-IN" sz="2800" b="1" i="1" dirty="0">
                <a:effectLst>
                  <a:outerShdw blurRad="38100" dist="38100" dir="2700000" algn="tl">
                    <a:srgbClr val="000000">
                      <a:alpha val="43137"/>
                    </a:srgbClr>
                  </a:outerShdw>
                </a:effectLst>
              </a:rPr>
              <a:t>disadvantage of </a:t>
            </a:r>
            <a:r>
              <a:rPr lang="en-IN" sz="2800" b="1" i="1" dirty="0" err="1">
                <a:effectLst>
                  <a:outerShdw blurRad="38100" dist="38100" dir="2700000" algn="tl">
                    <a:srgbClr val="000000">
                      <a:alpha val="43137"/>
                    </a:srgbClr>
                  </a:outerShdw>
                </a:effectLst>
              </a:rPr>
              <a:t>PaaS</a:t>
            </a:r>
            <a:r>
              <a:rPr lang="en-IN" sz="2800" b="1" i="1" dirty="0">
                <a:effectLst>
                  <a:outerShdw blurRad="38100" dist="38100" dir="2700000" algn="tl">
                    <a:srgbClr val="000000">
                      <a:alpha val="43137"/>
                    </a:srgbClr>
                  </a:outerShdw>
                </a:effectLst>
              </a:rPr>
              <a:t> offerings is that developers may not be able to use a full range of conventional tools (e.g. relational databases, with unrestricted joins). Another possible disadvantage is being locked in to a certain platform. However, most </a:t>
            </a:r>
            <a:r>
              <a:rPr lang="en-IN" sz="2800" b="1" i="1" dirty="0" err="1">
                <a:effectLst>
                  <a:outerShdw blurRad="38100" dist="38100" dir="2700000" algn="tl">
                    <a:srgbClr val="000000">
                      <a:alpha val="43137"/>
                    </a:srgbClr>
                  </a:outerShdw>
                </a:effectLst>
              </a:rPr>
              <a:t>PaaSes</a:t>
            </a:r>
            <a:r>
              <a:rPr lang="en-IN" sz="2800" b="1" i="1" dirty="0">
                <a:effectLst>
                  <a:outerShdw blurRad="38100" dist="38100" dir="2700000" algn="tl">
                    <a:srgbClr val="000000">
                      <a:alpha val="43137"/>
                    </a:srgbClr>
                  </a:outerShdw>
                </a:effectLst>
              </a:rPr>
              <a:t> are relatively lock-in free.</a:t>
            </a:r>
            <a:endParaRPr lang="en-IN" sz="28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2488699"/>
      </p:ext>
    </p:extLst>
  </p:cSld>
  <p:clrMapOvr>
    <a:masterClrMapping/>
  </p:clrMapOvr>
  <mc:AlternateContent xmlns:mc="http://schemas.openxmlformats.org/markup-compatibility/2006" xmlns:p14="http://schemas.microsoft.com/office/powerpoint/2010/main">
    <mc:Choice Requires="p14">
      <p:transition spd="slow" p14:dur="2000" advTm="698"/>
    </mc:Choice>
    <mc:Fallback xmlns="">
      <p:transition spd="slow" advTm="69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5536" y="1844824"/>
            <a:ext cx="8147248" cy="4056112"/>
          </a:xfrm>
        </p:spPr>
        <p:txBody>
          <a:bodyPr/>
          <a:lstStyle/>
          <a:p>
            <a:endParaRPr lang="en-IN" sz="3600" b="1" i="1" dirty="0" smtClean="0">
              <a:solidFill>
                <a:srgbClr val="7030A0"/>
              </a:solidFill>
              <a:latin typeface="Monotype Corsiva" pitchFamily="66" charset="0"/>
            </a:endParaRPr>
          </a:p>
          <a:p>
            <a:r>
              <a:rPr lang="en-IN" sz="3600" b="1" i="1" dirty="0" smtClean="0">
                <a:solidFill>
                  <a:schemeClr val="tx2">
                    <a:lumMod val="50000"/>
                  </a:schemeClr>
                </a:solidFill>
                <a:latin typeface="Monotype Corsiva" pitchFamily="66" charset="0"/>
              </a:rPr>
              <a:t>Public </a:t>
            </a:r>
            <a:r>
              <a:rPr lang="en-IN" sz="3600" b="1" i="1" dirty="0" err="1" smtClean="0">
                <a:solidFill>
                  <a:schemeClr val="tx2">
                    <a:lumMod val="50000"/>
                  </a:schemeClr>
                </a:solidFill>
                <a:latin typeface="Monotype Corsiva" pitchFamily="66" charset="0"/>
              </a:rPr>
              <a:t>PaaS</a:t>
            </a:r>
            <a:r>
              <a:rPr lang="en-IN" sz="3600" b="1" i="1" dirty="0" smtClean="0">
                <a:solidFill>
                  <a:schemeClr val="tx2">
                    <a:lumMod val="50000"/>
                  </a:schemeClr>
                </a:solidFill>
                <a:latin typeface="Monotype Corsiva" pitchFamily="66" charset="0"/>
              </a:rPr>
              <a:t>.</a:t>
            </a:r>
          </a:p>
          <a:p>
            <a:r>
              <a:rPr lang="en-IN" sz="3600" b="1" i="1" dirty="0" smtClean="0">
                <a:solidFill>
                  <a:schemeClr val="tx2">
                    <a:lumMod val="50000"/>
                  </a:schemeClr>
                </a:solidFill>
                <a:latin typeface="Monotype Corsiva" pitchFamily="66" charset="0"/>
              </a:rPr>
              <a:t>Private </a:t>
            </a:r>
            <a:r>
              <a:rPr lang="en-IN" sz="3600" b="1" i="1" dirty="0" err="1" smtClean="0">
                <a:solidFill>
                  <a:schemeClr val="tx2">
                    <a:lumMod val="50000"/>
                  </a:schemeClr>
                </a:solidFill>
                <a:latin typeface="Monotype Corsiva" pitchFamily="66" charset="0"/>
              </a:rPr>
              <a:t>PaaS</a:t>
            </a:r>
            <a:r>
              <a:rPr lang="en-IN" sz="3600" b="1" i="1" dirty="0" smtClean="0">
                <a:solidFill>
                  <a:schemeClr val="tx2">
                    <a:lumMod val="50000"/>
                  </a:schemeClr>
                </a:solidFill>
                <a:latin typeface="Monotype Corsiva" pitchFamily="66" charset="0"/>
              </a:rPr>
              <a:t>.</a:t>
            </a:r>
          </a:p>
          <a:p>
            <a:r>
              <a:rPr lang="en-IN" sz="3600" b="1" i="1" dirty="0" smtClean="0">
                <a:solidFill>
                  <a:schemeClr val="tx2">
                    <a:lumMod val="50000"/>
                  </a:schemeClr>
                </a:solidFill>
                <a:latin typeface="Monotype Corsiva" pitchFamily="66" charset="0"/>
              </a:rPr>
              <a:t>Open </a:t>
            </a:r>
            <a:r>
              <a:rPr lang="en-IN" sz="3600" b="1" i="1" dirty="0" err="1" smtClean="0">
                <a:solidFill>
                  <a:schemeClr val="tx2">
                    <a:lumMod val="50000"/>
                  </a:schemeClr>
                </a:solidFill>
                <a:latin typeface="Monotype Corsiva" pitchFamily="66" charset="0"/>
              </a:rPr>
              <a:t>PaaS</a:t>
            </a:r>
            <a:r>
              <a:rPr lang="en-IN" sz="3600" b="1" i="1" dirty="0" smtClean="0">
                <a:solidFill>
                  <a:schemeClr val="tx2">
                    <a:lumMod val="50000"/>
                  </a:schemeClr>
                </a:solidFill>
                <a:latin typeface="Monotype Corsiva" pitchFamily="66" charset="0"/>
              </a:rPr>
              <a:t>.</a:t>
            </a:r>
          </a:p>
          <a:p>
            <a:r>
              <a:rPr lang="en-IN" sz="3600" b="1" i="1" dirty="0" smtClean="0">
                <a:solidFill>
                  <a:schemeClr val="tx2">
                    <a:lumMod val="50000"/>
                  </a:schemeClr>
                </a:solidFill>
                <a:latin typeface="Monotype Corsiva" pitchFamily="66" charset="0"/>
              </a:rPr>
              <a:t>Hybrid </a:t>
            </a:r>
            <a:r>
              <a:rPr lang="en-IN" sz="3600" b="1" i="1" dirty="0" err="1" smtClean="0">
                <a:solidFill>
                  <a:schemeClr val="tx2">
                    <a:lumMod val="50000"/>
                  </a:schemeClr>
                </a:solidFill>
                <a:latin typeface="Monotype Corsiva" pitchFamily="66" charset="0"/>
              </a:rPr>
              <a:t>PaaS</a:t>
            </a:r>
            <a:r>
              <a:rPr lang="en-IN" sz="3600" b="1" i="1" dirty="0" smtClean="0">
                <a:solidFill>
                  <a:schemeClr val="tx2">
                    <a:lumMod val="50000"/>
                  </a:schemeClr>
                </a:solidFill>
                <a:latin typeface="Monotype Corsiva" pitchFamily="66" charset="0"/>
              </a:rPr>
              <a:t>.</a:t>
            </a:r>
          </a:p>
          <a:p>
            <a:r>
              <a:rPr lang="en-IN" sz="3600" b="1" i="1" dirty="0" smtClean="0">
                <a:solidFill>
                  <a:schemeClr val="tx2">
                    <a:lumMod val="50000"/>
                  </a:schemeClr>
                </a:solidFill>
                <a:latin typeface="Monotype Corsiva" pitchFamily="66" charset="0"/>
              </a:rPr>
              <a:t>Mobile </a:t>
            </a:r>
            <a:r>
              <a:rPr lang="en-IN" sz="3600" b="1" i="1" dirty="0" err="1" smtClean="0">
                <a:solidFill>
                  <a:schemeClr val="tx2">
                    <a:lumMod val="50000"/>
                  </a:schemeClr>
                </a:solidFill>
                <a:latin typeface="Monotype Corsiva" pitchFamily="66" charset="0"/>
              </a:rPr>
              <a:t>PaaS</a:t>
            </a:r>
            <a:r>
              <a:rPr lang="en-IN" sz="3600" b="1" i="1" dirty="0" smtClean="0">
                <a:solidFill>
                  <a:schemeClr val="tx2">
                    <a:lumMod val="50000"/>
                  </a:schemeClr>
                </a:solidFill>
                <a:latin typeface="Monotype Corsiva" pitchFamily="66" charset="0"/>
              </a:rPr>
              <a:t>.</a:t>
            </a:r>
          </a:p>
          <a:p>
            <a:endParaRPr lang="en-IN" dirty="0"/>
          </a:p>
        </p:txBody>
      </p:sp>
      <p:sp>
        <p:nvSpPr>
          <p:cNvPr id="4" name="Title 3"/>
          <p:cNvSpPr>
            <a:spLocks noGrp="1"/>
          </p:cNvSpPr>
          <p:nvPr>
            <p:ph type="title"/>
          </p:nvPr>
        </p:nvSpPr>
        <p:spPr/>
        <p:txBody>
          <a:bodyPr>
            <a:noAutofit/>
          </a:bodyPr>
          <a:lstStyle/>
          <a:p>
            <a:pPr algn="ctr"/>
            <a:r>
              <a:rPr lang="en-IN" sz="6000" b="1" i="1" u="sng"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TYPES OF </a:t>
            </a:r>
            <a:r>
              <a:rPr lang="en-IN" sz="6000" b="1" i="1" u="sng" dirty="0" err="1"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PaaS</a:t>
            </a:r>
            <a:endParaRPr lang="en-IN" sz="6000" b="1" i="1" u="sng"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239092848"/>
      </p:ext>
    </p:extLst>
  </p:cSld>
  <p:clrMapOvr>
    <a:masterClrMapping/>
  </p:clrMapOvr>
  <mc:AlternateContent xmlns:mc="http://schemas.openxmlformats.org/markup-compatibility/2006" xmlns:p14="http://schemas.microsoft.com/office/powerpoint/2010/main">
    <mc:Choice Requires="p14">
      <p:transition spd="slow" p14:dur="2000" advTm="3570"/>
    </mc:Choice>
    <mc:Fallback xmlns="">
      <p:transition spd="slow" advTm="357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10.xml><?xml version="1.0" encoding="utf-8"?>
<p:tagLst xmlns:a="http://schemas.openxmlformats.org/drawingml/2006/main" xmlns:r="http://schemas.openxmlformats.org/officeDocument/2006/relationships" xmlns:p="http://schemas.openxmlformats.org/presentationml/2006/main">
  <p:tag name="TIMING" val="|0.5|0.5"/>
</p:tagLst>
</file>

<file path=ppt/tags/tag11.xml><?xml version="1.0" encoding="utf-8"?>
<p:tagLst xmlns:a="http://schemas.openxmlformats.org/drawingml/2006/main" xmlns:r="http://schemas.openxmlformats.org/officeDocument/2006/relationships" xmlns:p="http://schemas.openxmlformats.org/presentationml/2006/main">
  <p:tag name="TIMING" val="|0.5|0.5|0.4"/>
</p:tagLst>
</file>

<file path=ppt/tags/tag12.xml><?xml version="1.0" encoding="utf-8"?>
<p:tagLst xmlns:a="http://schemas.openxmlformats.org/drawingml/2006/main" xmlns:r="http://schemas.openxmlformats.org/officeDocument/2006/relationships" xmlns:p="http://schemas.openxmlformats.org/presentationml/2006/main">
  <p:tag name="TIMING" val="|0.3|0.4|0.3"/>
</p:tagLst>
</file>

<file path=ppt/tags/tag13.xml><?xml version="1.0" encoding="utf-8"?>
<p:tagLst xmlns:a="http://schemas.openxmlformats.org/drawingml/2006/main" xmlns:r="http://schemas.openxmlformats.org/officeDocument/2006/relationships" xmlns:p="http://schemas.openxmlformats.org/presentationml/2006/main">
  <p:tag name="TIMING" val="|0.2|0.4|0.3|0.3|0.3"/>
</p:tagLst>
</file>

<file path=ppt/tags/tag14.xml><?xml version="1.0" encoding="utf-8"?>
<p:tagLst xmlns:a="http://schemas.openxmlformats.org/drawingml/2006/main" xmlns:r="http://schemas.openxmlformats.org/officeDocument/2006/relationships" xmlns:p="http://schemas.openxmlformats.org/presentationml/2006/main">
  <p:tag name="TIMING" val="|0.3|0.4|0.2|0.1|0.1|0.1|0.2|0.2|0.1|0.2"/>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5|0.7"/>
</p:tagLst>
</file>

<file path=ppt/tags/tag4.xml><?xml version="1.0" encoding="utf-8"?>
<p:tagLst xmlns:a="http://schemas.openxmlformats.org/drawingml/2006/main" xmlns:r="http://schemas.openxmlformats.org/officeDocument/2006/relationships" xmlns:p="http://schemas.openxmlformats.org/presentationml/2006/main">
  <p:tag name="TIMING" val="|0.6|0.7"/>
</p:tagLst>
</file>

<file path=ppt/tags/tag5.xml><?xml version="1.0" encoding="utf-8"?>
<p:tagLst xmlns:a="http://schemas.openxmlformats.org/drawingml/2006/main" xmlns:r="http://schemas.openxmlformats.org/officeDocument/2006/relationships" xmlns:p="http://schemas.openxmlformats.org/presentationml/2006/main">
  <p:tag name="TIMING" val="|1.2|0.9|0.5|0.6|0.5"/>
</p:tagLst>
</file>

<file path=ppt/tags/tag6.xml><?xml version="1.0" encoding="utf-8"?>
<p:tagLst xmlns:a="http://schemas.openxmlformats.org/drawingml/2006/main" xmlns:r="http://schemas.openxmlformats.org/officeDocument/2006/relationships" xmlns:p="http://schemas.openxmlformats.org/presentationml/2006/main">
  <p:tag name="TIMING" val="|0.5|0.8"/>
</p:tagLst>
</file>

<file path=ppt/tags/tag7.xml><?xml version="1.0" encoding="utf-8"?>
<p:tagLst xmlns:a="http://schemas.openxmlformats.org/drawingml/2006/main" xmlns:r="http://schemas.openxmlformats.org/officeDocument/2006/relationships" xmlns:p="http://schemas.openxmlformats.org/presentationml/2006/main">
  <p:tag name="TIMING" val="|0.6|0.5|0.3|0.3|0.3|0.3"/>
</p:tagLst>
</file>

<file path=ppt/tags/tag8.xml><?xml version="1.0" encoding="utf-8"?>
<p:tagLst xmlns:a="http://schemas.openxmlformats.org/drawingml/2006/main" xmlns:r="http://schemas.openxmlformats.org/officeDocument/2006/relationships" xmlns:p="http://schemas.openxmlformats.org/presentationml/2006/main">
  <p:tag name="TIMING" val="|0.3|0.5"/>
</p:tagLst>
</file>

<file path=ppt/tags/tag9.xml><?xml version="1.0" encoding="utf-8"?>
<p:tagLst xmlns:a="http://schemas.openxmlformats.org/drawingml/2006/main" xmlns:r="http://schemas.openxmlformats.org/officeDocument/2006/relationships" xmlns:p="http://schemas.openxmlformats.org/presentationml/2006/main">
  <p:tag name="TIMING" val="|0.4|0.5"/>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theme/_rels/theme11.xml.rels><?xml version="1.0" encoding="UTF-8" standalone="yes"?>
<Relationships xmlns="http://schemas.openxmlformats.org/package/2006/relationships"><Relationship Id="rId1" Type="http://schemas.openxmlformats.org/officeDocument/2006/relationships/image" Target="../media/image16.jpeg"/></Relationships>
</file>

<file path=ppt/theme/_rels/theme12.xml.rels><?xml version="1.0" encoding="UTF-8" standalone="yes"?>
<Relationships xmlns="http://schemas.openxmlformats.org/package/2006/relationships"><Relationship Id="rId1" Type="http://schemas.openxmlformats.org/officeDocument/2006/relationships/image" Target="../media/image17.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9.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_rels/theme8.xml.rels><?xml version="1.0" encoding="UTF-8" standalone="yes"?>
<Relationships xmlns="http://schemas.openxmlformats.org/package/2006/relationships"><Relationship Id="rId1" Type="http://schemas.openxmlformats.org/officeDocument/2006/relationships/image" Target="../media/image12.jpeg"/></Relationships>
</file>

<file path=ppt/theme/_rels/theme9.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10.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13.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14.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5.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6.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9.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TotalTime>
  <Words>579</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14</vt:i4>
      </vt:variant>
      <vt:variant>
        <vt:lpstr>Slide Titles</vt:lpstr>
      </vt:variant>
      <vt:variant>
        <vt:i4>17</vt:i4>
      </vt:variant>
    </vt:vector>
  </HeadingPairs>
  <TitlesOfParts>
    <vt:vector size="31" baseType="lpstr">
      <vt:lpstr>Hardcover</vt:lpstr>
      <vt:lpstr>Waveform</vt:lpstr>
      <vt:lpstr>Horizon</vt:lpstr>
      <vt:lpstr>Composite</vt:lpstr>
      <vt:lpstr>Paper</vt:lpstr>
      <vt:lpstr>Adjacency</vt:lpstr>
      <vt:lpstr>Office Theme</vt:lpstr>
      <vt:lpstr>Oriel</vt:lpstr>
      <vt:lpstr>Austin</vt:lpstr>
      <vt:lpstr>Median</vt:lpstr>
      <vt:lpstr>Concourse</vt:lpstr>
      <vt:lpstr>Essential</vt:lpstr>
      <vt:lpstr>Slipstream</vt:lpstr>
      <vt:lpstr>Thatch</vt:lpstr>
      <vt:lpstr>PowerPoint Presentation</vt:lpstr>
      <vt:lpstr>PowerPoint Presentation</vt:lpstr>
      <vt:lpstr>PowerPoint Presentation</vt:lpstr>
      <vt:lpstr>PowerPoint Presentation</vt:lpstr>
      <vt:lpstr>KEY FEATURES</vt:lpstr>
      <vt:lpstr>PowerPoint Presentation</vt:lpstr>
      <vt:lpstr>PowerPoint Presentation</vt:lpstr>
      <vt:lpstr>DISADVANTAGES</vt:lpstr>
      <vt:lpstr>TYPES OF PaaS</vt:lpstr>
      <vt:lpstr>PUBLIC PaaS</vt:lpstr>
      <vt:lpstr>PRIVATE PaaS</vt:lpstr>
      <vt:lpstr>Case Study: Menumate Uses PaaS to Serve Tasty Applications </vt:lpstr>
      <vt:lpstr>PowerPoint Presentation</vt:lpstr>
      <vt:lpstr>PowerPoint Presentation</vt:lpstr>
      <vt:lpstr>Database Middleware Solutions with PaaS </vt:lpstr>
      <vt:lpstr>PowerPoint Presentation</vt:lpstr>
      <vt:lpstr>10 most powerful PaaS companies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2016-12-24T14:45:20Z</dcterms:created>
  <dcterms:modified xsi:type="dcterms:W3CDTF">2016-12-26T13:52:37Z</dcterms:modified>
</cp:coreProperties>
</file>