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9" r:id="rId3"/>
    <p:sldId id="257" r:id="rId4"/>
    <p:sldId id="258" r:id="rId5"/>
    <p:sldId id="261" r:id="rId6"/>
    <p:sldId id="262" r:id="rId7"/>
    <p:sldId id="263" r:id="rId8"/>
    <p:sldId id="265"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332BD9-1249-ABDF-3B67-0CB27516B26A}" name="nikunj reddy" initials="nr" userId="57ec6fee9add607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EA4C1-3FCC-4DC3-B829-7A680F970602}"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195932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EA4C1-3FCC-4DC3-B829-7A680F970602}"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390335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EA4C1-3FCC-4DC3-B829-7A680F970602}"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4AC7A-9AFA-4092-93B0-BCB49D4909D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3832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EA4C1-3FCC-4DC3-B829-7A680F970602}"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3063261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EA4C1-3FCC-4DC3-B829-7A680F970602}"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4AC7A-9AFA-4092-93B0-BCB49D4909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0524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EA4C1-3FCC-4DC3-B829-7A680F970602}"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3622781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EA4C1-3FCC-4DC3-B829-7A680F970602}"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4134969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EA4C1-3FCC-4DC3-B829-7A680F970602}"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410358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EA4C1-3FCC-4DC3-B829-7A680F970602}"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3645529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EA4C1-3FCC-4DC3-B829-7A680F970602}"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83032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2EA4C1-3FCC-4DC3-B829-7A680F970602}"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181152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2EA4C1-3FCC-4DC3-B829-7A680F970602}" type="datetimeFigureOut">
              <a:rPr lang="en-IN" smtClean="0"/>
              <a:t>14-11-2023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495774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2EA4C1-3FCC-4DC3-B829-7A680F970602}" type="datetimeFigureOut">
              <a:rPr lang="en-IN" smtClean="0"/>
              <a:t>14-11-2023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399590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EA4C1-3FCC-4DC3-B829-7A680F970602}" type="datetimeFigureOut">
              <a:rPr lang="en-IN" smtClean="0"/>
              <a:t>14-11-2023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83252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2EA4C1-3FCC-4DC3-B829-7A680F970602}"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76287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2EA4C1-3FCC-4DC3-B829-7A680F970602}"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14AC7A-9AFA-4092-93B0-BCB49D4909D8}" type="slidenum">
              <a:rPr lang="en-IN" smtClean="0"/>
              <a:t>‹#›</a:t>
            </a:fld>
            <a:endParaRPr lang="en-IN"/>
          </a:p>
        </p:txBody>
      </p:sp>
    </p:spTree>
    <p:extLst>
      <p:ext uri="{BB962C8B-B14F-4D97-AF65-F5344CB8AC3E}">
        <p14:creationId xmlns:p14="http://schemas.microsoft.com/office/powerpoint/2010/main" val="633188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2EA4C1-3FCC-4DC3-B829-7A680F970602}" type="datetimeFigureOut">
              <a:rPr lang="en-IN" smtClean="0"/>
              <a:t>14-11-2023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14AC7A-9AFA-4092-93B0-BCB49D4909D8}" type="slidenum">
              <a:rPr lang="en-IN" smtClean="0"/>
              <a:t>‹#›</a:t>
            </a:fld>
            <a:endParaRPr lang="en-IN"/>
          </a:p>
        </p:txBody>
      </p:sp>
    </p:spTree>
    <p:extLst>
      <p:ext uri="{BB962C8B-B14F-4D97-AF65-F5344CB8AC3E}">
        <p14:creationId xmlns:p14="http://schemas.microsoft.com/office/powerpoint/2010/main" val="3188958236"/>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udl.eu/pdf/10.4108/eetmca.v6i21.21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12EC-FB66-62DB-4FEB-BE039365CB26}"/>
              </a:ext>
            </a:extLst>
          </p:cNvPr>
          <p:cNvSpPr>
            <a:spLocks noGrp="1"/>
          </p:cNvSpPr>
          <p:nvPr>
            <p:ph type="ctrTitle"/>
          </p:nvPr>
        </p:nvSpPr>
        <p:spPr/>
        <p:txBody>
          <a:bodyPr/>
          <a:lstStyle/>
          <a:p>
            <a:pPr algn="l"/>
            <a:r>
              <a:rPr lang="en-IN" sz="4800" dirty="0"/>
              <a:t>Customer Churn Prediction Using Machine Learning</a:t>
            </a:r>
          </a:p>
        </p:txBody>
      </p:sp>
      <p:sp>
        <p:nvSpPr>
          <p:cNvPr id="3" name="Subtitle 2">
            <a:extLst>
              <a:ext uri="{FF2B5EF4-FFF2-40B4-BE49-F238E27FC236}">
                <a16:creationId xmlns:a16="http://schemas.microsoft.com/office/drawing/2014/main" id="{8F12A3CB-9EF9-4A60-7A37-571D364F2D30}"/>
              </a:ext>
            </a:extLst>
          </p:cNvPr>
          <p:cNvSpPr>
            <a:spLocks noGrp="1"/>
          </p:cNvSpPr>
          <p:nvPr>
            <p:ph type="subTitle" idx="1"/>
          </p:nvPr>
        </p:nvSpPr>
        <p:spPr>
          <a:xfrm>
            <a:off x="7712015" y="4293704"/>
            <a:ext cx="1561988" cy="2262371"/>
          </a:xfrm>
        </p:spPr>
        <p:txBody>
          <a:bodyPr>
            <a:noAutofit/>
          </a:bodyPr>
          <a:lstStyle/>
          <a:p>
            <a:pPr algn="l"/>
            <a:r>
              <a:rPr lang="en-IN" sz="1200" dirty="0"/>
              <a:t>Nikunj Reddy </a:t>
            </a:r>
            <a:r>
              <a:rPr lang="en-IN" sz="1200" dirty="0" err="1"/>
              <a:t>Porla</a:t>
            </a:r>
            <a:r>
              <a:rPr lang="en-IN" sz="1200" dirty="0"/>
              <a:t>.</a:t>
            </a:r>
          </a:p>
          <a:p>
            <a:pPr algn="l"/>
            <a:r>
              <a:rPr lang="en-IN" sz="1200" dirty="0"/>
              <a:t>21WU0101030.</a:t>
            </a:r>
          </a:p>
          <a:p>
            <a:pPr algn="l"/>
            <a:r>
              <a:rPr lang="en-IN" sz="1200" dirty="0"/>
              <a:t>Keshava Reddy.</a:t>
            </a:r>
          </a:p>
          <a:p>
            <a:pPr algn="l"/>
            <a:r>
              <a:rPr lang="en-IN" sz="1200" dirty="0"/>
              <a:t>21WU0101043.</a:t>
            </a:r>
          </a:p>
        </p:txBody>
      </p:sp>
    </p:spTree>
    <p:extLst>
      <p:ext uri="{BB962C8B-B14F-4D97-AF65-F5344CB8AC3E}">
        <p14:creationId xmlns:p14="http://schemas.microsoft.com/office/powerpoint/2010/main" val="1024055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4516-AC4F-D60E-B278-770ACB1BDB6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E68BF34-7BA5-F917-F438-4E56A6A58E88}"/>
              </a:ext>
            </a:extLst>
          </p:cNvPr>
          <p:cNvSpPr>
            <a:spLocks noGrp="1"/>
          </p:cNvSpPr>
          <p:nvPr>
            <p:ph idx="1"/>
          </p:nvPr>
        </p:nvSpPr>
        <p:spPr>
          <a:xfrm>
            <a:off x="677334" y="2160589"/>
            <a:ext cx="8596668" cy="2282015"/>
          </a:xfrm>
        </p:spPr>
        <p:txBody>
          <a:bodyPr>
            <a:normAutofit/>
          </a:bodyPr>
          <a:lstStyle/>
          <a:p>
            <a:r>
              <a:rPr lang="en-US" dirty="0"/>
              <a:t>A Churn Prediction System for Telecommunication Company Using Random Forest and Convolution Neural Network Algorithms. </a:t>
            </a:r>
            <a:br>
              <a:rPr lang="en-US" dirty="0"/>
            </a:br>
            <a:r>
              <a:rPr lang="en-US" dirty="0"/>
              <a:t>Link: </a:t>
            </a:r>
            <a:r>
              <a:rPr lang="en-IN" dirty="0">
                <a:hlinkClick r:id="rId2"/>
              </a:rPr>
              <a:t>https://eudl.eu/pdf/10.4108/eetmca.v6i21.2181</a:t>
            </a:r>
            <a:endParaRPr lang="en-IN" dirty="0"/>
          </a:p>
          <a:p>
            <a:r>
              <a:rPr lang="en-US" dirty="0"/>
              <a:t>A Churn Prediction Model Using Random Forest: Analysis of Machine Learning Techniques for Churn Prediction and Factor Identification in Telecom Sector</a:t>
            </a:r>
            <a:br>
              <a:rPr lang="en-IN" dirty="0"/>
            </a:br>
            <a:r>
              <a:rPr lang="en-IN" dirty="0"/>
              <a:t>Link: https://ieeexplore.ieee.org/stamp/stamp.jsp?tp=&amp;arnumber=8706988</a:t>
            </a:r>
          </a:p>
          <a:p>
            <a:endParaRPr lang="en-IN" dirty="0"/>
          </a:p>
        </p:txBody>
      </p:sp>
    </p:spTree>
    <p:extLst>
      <p:ext uri="{BB962C8B-B14F-4D97-AF65-F5344CB8AC3E}">
        <p14:creationId xmlns:p14="http://schemas.microsoft.com/office/powerpoint/2010/main" val="130322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418A1-572A-85A5-5486-DBD2D184B048}"/>
              </a:ext>
            </a:extLst>
          </p:cNvPr>
          <p:cNvSpPr>
            <a:spLocks noGrp="1"/>
          </p:cNvSpPr>
          <p:nvPr>
            <p:ph type="title"/>
          </p:nvPr>
        </p:nvSpPr>
        <p:spPr>
          <a:xfrm>
            <a:off x="677334" y="609600"/>
            <a:ext cx="8596668" cy="546340"/>
          </a:xfrm>
        </p:spPr>
        <p:txBody>
          <a:bodyPr>
            <a:normAutofit fontScale="90000"/>
          </a:bodyPr>
          <a:lstStyle/>
          <a:p>
            <a:r>
              <a:rPr lang="en-IN" dirty="0"/>
              <a:t>Problem Statement</a:t>
            </a:r>
          </a:p>
        </p:txBody>
      </p:sp>
      <p:sp>
        <p:nvSpPr>
          <p:cNvPr id="3" name="Content Placeholder 2">
            <a:extLst>
              <a:ext uri="{FF2B5EF4-FFF2-40B4-BE49-F238E27FC236}">
                <a16:creationId xmlns:a16="http://schemas.microsoft.com/office/drawing/2014/main" id="{EA15C0AC-D012-C726-95CF-6C27A690F60A}"/>
              </a:ext>
            </a:extLst>
          </p:cNvPr>
          <p:cNvSpPr>
            <a:spLocks noGrp="1"/>
          </p:cNvSpPr>
          <p:nvPr>
            <p:ph idx="1"/>
          </p:nvPr>
        </p:nvSpPr>
        <p:spPr>
          <a:xfrm>
            <a:off x="677334" y="1233577"/>
            <a:ext cx="8596668" cy="1250831"/>
          </a:xfrm>
        </p:spPr>
        <p:txBody>
          <a:bodyPr>
            <a:normAutofit fontScale="92500" lnSpcReduction="20000"/>
          </a:bodyPr>
          <a:lstStyle/>
          <a:p>
            <a:r>
              <a:rPr lang="en-US" b="0" i="0" dirty="0">
                <a:solidFill>
                  <a:srgbClr val="D1D5DB"/>
                </a:solidFill>
                <a:effectLst/>
                <a:latin typeface="Söhne"/>
              </a:rPr>
              <a:t>Customer churn is a significant concern for businesses, particularly in industries like telecommunications, where competition is fierce. The problem revolves around predicting which customers are likely to leave a company's services and identifying the factors influencing their decision to churn. The aim of this machine learning project is to develop an effective churn prediction model that can assist businesses in reducing customer attrition.</a:t>
            </a:r>
            <a:endParaRPr lang="en-IN" dirty="0"/>
          </a:p>
        </p:txBody>
      </p:sp>
      <p:sp>
        <p:nvSpPr>
          <p:cNvPr id="9" name="TextBox 8">
            <a:extLst>
              <a:ext uri="{FF2B5EF4-FFF2-40B4-BE49-F238E27FC236}">
                <a16:creationId xmlns:a16="http://schemas.microsoft.com/office/drawing/2014/main" id="{E3D9E4B8-1FBC-18C2-1CD5-CCC19A0FC2BD}"/>
              </a:ext>
            </a:extLst>
          </p:cNvPr>
          <p:cNvSpPr txBox="1"/>
          <p:nvPr/>
        </p:nvSpPr>
        <p:spPr>
          <a:xfrm>
            <a:off x="677334" y="2782669"/>
            <a:ext cx="6103188" cy="646331"/>
          </a:xfrm>
          <a:prstGeom prst="rect">
            <a:avLst/>
          </a:prstGeom>
          <a:noFill/>
        </p:spPr>
        <p:txBody>
          <a:bodyPr wrap="square">
            <a:spAutoFit/>
          </a:bodyPr>
          <a:lstStyle/>
          <a:p>
            <a:r>
              <a:rPr kumimoji="0" lang="en-IN" sz="3600" b="0" i="0" u="none" strike="noStrike" kern="1200" cap="none" spc="0" normalizeH="0" baseline="0" noProof="0" dirty="0">
                <a:ln>
                  <a:noFill/>
                </a:ln>
                <a:solidFill>
                  <a:srgbClr val="90C226"/>
                </a:solidFill>
                <a:effectLst/>
                <a:uLnTx/>
                <a:uFillTx/>
                <a:latin typeface="Trebuchet MS" panose="020B0603020202020204"/>
                <a:ea typeface="+mj-ea"/>
                <a:cs typeface="+mj-cs"/>
              </a:rPr>
              <a:t>Project Objective</a:t>
            </a:r>
            <a:endParaRPr lang="en-IN" dirty="0"/>
          </a:p>
        </p:txBody>
      </p:sp>
      <p:sp>
        <p:nvSpPr>
          <p:cNvPr id="11" name="TextBox 10">
            <a:extLst>
              <a:ext uri="{FF2B5EF4-FFF2-40B4-BE49-F238E27FC236}">
                <a16:creationId xmlns:a16="http://schemas.microsoft.com/office/drawing/2014/main" id="{E5CD4C3A-A372-B750-13C5-85DD8E4541CC}"/>
              </a:ext>
            </a:extLst>
          </p:cNvPr>
          <p:cNvSpPr txBox="1"/>
          <p:nvPr/>
        </p:nvSpPr>
        <p:spPr>
          <a:xfrm>
            <a:off x="677334" y="3727261"/>
            <a:ext cx="9130900" cy="1569660"/>
          </a:xfrm>
          <a:prstGeom prst="rect">
            <a:avLst/>
          </a:prstGeom>
          <a:noFill/>
        </p:spPr>
        <p:txBody>
          <a:bodyPr wrap="square">
            <a:spAutoFit/>
          </a:bodyPr>
          <a:lstStyle/>
          <a:p>
            <a:r>
              <a:rPr lang="en-US" sz="1600" b="0" i="0" dirty="0">
                <a:solidFill>
                  <a:srgbClr val="D1D5DB"/>
                </a:solidFill>
                <a:effectLst/>
                <a:latin typeface="Söhne"/>
              </a:rPr>
              <a:t>The project aims to develop a customer churn prediction system using machine learning techniques in the telecommunications industry. The primary objectives are to accurately identify customers at risk of churning, understand the factors influencing churn, and provide actionable insights to mitigate it. We intend to address data quality challenges, handle class imbalance issues, and ensure model interpretability. By achieving these objectives, the project aims to empower businesses to proactively retain customers, enhance customer satisfaction, and optimize their strategies for sustainable growth in a competitive market. </a:t>
            </a:r>
            <a:endParaRPr lang="en-IN" sz="1600" dirty="0"/>
          </a:p>
        </p:txBody>
      </p:sp>
    </p:spTree>
    <p:extLst>
      <p:ext uri="{BB962C8B-B14F-4D97-AF65-F5344CB8AC3E}">
        <p14:creationId xmlns:p14="http://schemas.microsoft.com/office/powerpoint/2010/main" val="163283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EDB8-49BF-903F-757D-D65D499EB0D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7AADDB3-D4C5-CEB1-FEA7-46803D06C721}"/>
              </a:ext>
            </a:extLst>
          </p:cNvPr>
          <p:cNvSpPr>
            <a:spLocks noGrp="1"/>
          </p:cNvSpPr>
          <p:nvPr>
            <p:ph idx="1"/>
          </p:nvPr>
        </p:nvSpPr>
        <p:spPr/>
        <p:txBody>
          <a:bodyPr>
            <a:normAutofit lnSpcReduction="10000"/>
          </a:bodyPr>
          <a:lstStyle/>
          <a:p>
            <a:r>
              <a:rPr lang="en-US" b="0" i="0" dirty="0">
                <a:solidFill>
                  <a:srgbClr val="D1D5DB"/>
                </a:solidFill>
                <a:effectLst/>
                <a:latin typeface="Söhne"/>
              </a:rPr>
              <a:t>In the telecom sector, customer churn poses a significant challenge, with companies striving to identify and mitigate it effectively. This project presents a comprehensive approach to churn prediction and analysis in the telecom industry. It emphasizes the importance of retaining existing customers over acquiring new ones and proposes a multi-faceted model for tackling churn.</a:t>
            </a:r>
          </a:p>
          <a:p>
            <a:r>
              <a:rPr lang="en-US" b="0" i="0" dirty="0">
                <a:solidFill>
                  <a:srgbClr val="D1D5DB"/>
                </a:solidFill>
                <a:effectLst/>
                <a:latin typeface="Söhne"/>
              </a:rPr>
              <a:t>The study employs machine learning techniques, including classification and clustering, to identify churn customers and their underlying reasons</a:t>
            </a:r>
            <a:r>
              <a:rPr lang="en-US" dirty="0">
                <a:solidFill>
                  <a:srgbClr val="D1D5DB"/>
                </a:solidFill>
                <a:latin typeface="Söhne"/>
              </a:rPr>
              <a:t>.</a:t>
            </a:r>
          </a:p>
          <a:p>
            <a:r>
              <a:rPr lang="en-US" b="0" i="0" dirty="0">
                <a:solidFill>
                  <a:srgbClr val="D1D5DB"/>
                </a:solidFill>
                <a:effectLst/>
                <a:latin typeface="Söhne"/>
              </a:rPr>
              <a:t>The project identifies critical churn factors, aiding in understanding the root causes of churn. This knowledge empowers customer relationship management to enhance productivity, tailor promotions, and optimize marketing campaigns.</a:t>
            </a:r>
          </a:p>
          <a:p>
            <a:r>
              <a:rPr lang="en-US" b="0" i="0" dirty="0">
                <a:solidFill>
                  <a:srgbClr val="D1D5DB"/>
                </a:solidFill>
                <a:effectLst/>
                <a:latin typeface="Söhne"/>
              </a:rPr>
              <a:t>The study also includes a comparative analysis of machine learning methods. This research contributes valuable insights to the telecommunications industry for addressing churn and fostering customer loyalty.</a:t>
            </a:r>
            <a:endParaRPr lang="en-IN" dirty="0"/>
          </a:p>
        </p:txBody>
      </p:sp>
    </p:spTree>
    <p:extLst>
      <p:ext uri="{BB962C8B-B14F-4D97-AF65-F5344CB8AC3E}">
        <p14:creationId xmlns:p14="http://schemas.microsoft.com/office/powerpoint/2010/main" val="285842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16B7-2067-42AB-0645-791AE405F88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12AB699-EBB1-08F2-F182-FCBEEE20D04E}"/>
              </a:ext>
            </a:extLst>
          </p:cNvPr>
          <p:cNvSpPr>
            <a:spLocks noGrp="1"/>
          </p:cNvSpPr>
          <p:nvPr>
            <p:ph idx="1"/>
          </p:nvPr>
        </p:nvSpPr>
        <p:spPr/>
        <p:txBody>
          <a:bodyPr/>
          <a:lstStyle/>
          <a:p>
            <a:r>
              <a:rPr lang="en-US" b="0" i="0" dirty="0">
                <a:solidFill>
                  <a:srgbClr val="D1D5DB"/>
                </a:solidFill>
                <a:effectLst/>
                <a:latin typeface="Söhne"/>
              </a:rPr>
              <a:t>In data-driven sectors like telecommunications, understanding and predicting customer churn is paramount. Customer churn, characterized by customers switching from one provider to another, significantly impacts a company's revenue. This phenomenon is especially critical in the highly competitive and technologically advanced telecom industry. Recognizing the drivers of churn, such as high costs, poor service, fraud, and privacy concerns, is essential. Retaining existing customers is recognized as more cost-effective than acquiring new ones. Consequently, businesses in various sectors, including telecom, have sought ways to predict and mitigate customer churn, often relying on historical data and classification techniques. This project explores an updated approach that employs Random Forest, and CNN classifiers to enhance predictive accuracy. </a:t>
            </a:r>
            <a:endParaRPr lang="en-IN" dirty="0"/>
          </a:p>
        </p:txBody>
      </p:sp>
    </p:spTree>
    <p:extLst>
      <p:ext uri="{BB962C8B-B14F-4D97-AF65-F5344CB8AC3E}">
        <p14:creationId xmlns:p14="http://schemas.microsoft.com/office/powerpoint/2010/main" val="36126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99EF-F07F-DDA7-0DCC-6805CE54F58F}"/>
              </a:ext>
            </a:extLst>
          </p:cNvPr>
          <p:cNvSpPr>
            <a:spLocks noGrp="1"/>
          </p:cNvSpPr>
          <p:nvPr>
            <p:ph type="title"/>
          </p:nvPr>
        </p:nvSpPr>
        <p:spPr>
          <a:xfrm>
            <a:off x="677334" y="609600"/>
            <a:ext cx="8596668" cy="980661"/>
          </a:xfrm>
        </p:spPr>
        <p:txBody>
          <a:bodyPr>
            <a:normAutofit fontScale="90000"/>
          </a:bodyPr>
          <a:lstStyle/>
          <a:p>
            <a:r>
              <a:rPr lang="en-US" dirty="0"/>
              <a:t>Project Architecture and Framework</a:t>
            </a:r>
            <a:br>
              <a:rPr lang="en-US" dirty="0"/>
            </a:br>
            <a:endParaRPr lang="en-IN" dirty="0"/>
          </a:p>
        </p:txBody>
      </p:sp>
      <p:sp>
        <p:nvSpPr>
          <p:cNvPr id="3" name="Content Placeholder 2">
            <a:extLst>
              <a:ext uri="{FF2B5EF4-FFF2-40B4-BE49-F238E27FC236}">
                <a16:creationId xmlns:a16="http://schemas.microsoft.com/office/drawing/2014/main" id="{0315FE6B-6D39-F3A4-4E69-26380F1E5261}"/>
              </a:ext>
            </a:extLst>
          </p:cNvPr>
          <p:cNvSpPr>
            <a:spLocks noGrp="1"/>
          </p:cNvSpPr>
          <p:nvPr>
            <p:ph idx="1"/>
          </p:nvPr>
        </p:nvSpPr>
        <p:spPr>
          <a:xfrm>
            <a:off x="677334" y="1518699"/>
            <a:ext cx="8596668" cy="4522663"/>
          </a:xfrm>
        </p:spPr>
        <p:txBody>
          <a:bodyPr numCol="1">
            <a:normAutofit/>
          </a:bodyPr>
          <a:lstStyle/>
          <a:p>
            <a:r>
              <a:rPr lang="en-US" dirty="0"/>
              <a:t>Phase 1: Data Preparation:</a:t>
            </a:r>
            <a:br>
              <a:rPr lang="en-US" dirty="0"/>
            </a:br>
            <a:r>
              <a:rPr lang="en-US" dirty="0"/>
              <a:t>Data Collection, Data Cleaning, Feature Engineering.</a:t>
            </a:r>
          </a:p>
          <a:p>
            <a:r>
              <a:rPr lang="en-US" dirty="0"/>
              <a:t>Phase 2: Model Development:</a:t>
            </a:r>
            <a:br>
              <a:rPr lang="en-US" dirty="0"/>
            </a:br>
            <a:r>
              <a:rPr lang="en-US" dirty="0"/>
              <a:t>Data Split, Model Selection, Class Imbalance Handling, Model Evaluation.</a:t>
            </a:r>
          </a:p>
          <a:p>
            <a:r>
              <a:rPr lang="en-US" dirty="0"/>
              <a:t>Phase 3: Interpretability and Deployment:</a:t>
            </a:r>
            <a:br>
              <a:rPr lang="en-US" dirty="0"/>
            </a:br>
            <a:r>
              <a:rPr lang="en-US" dirty="0"/>
              <a:t>Interpretable Features, Model Interpretability, Model Deployment</a:t>
            </a:r>
          </a:p>
          <a:p>
            <a:pPr marL="0" indent="0">
              <a:buNone/>
            </a:pPr>
            <a:endParaRPr lang="en-US" dirty="0"/>
          </a:p>
          <a:p>
            <a:r>
              <a:rPr lang="en-US" dirty="0"/>
              <a:t>Time Chart:</a:t>
            </a:r>
          </a:p>
          <a:p>
            <a:r>
              <a:rPr lang="en-US" dirty="0"/>
              <a:t>- Phase 1: Data Preparation (2 weeks)</a:t>
            </a:r>
          </a:p>
          <a:p>
            <a:r>
              <a:rPr lang="en-US" dirty="0"/>
              <a:t>- Phase 2: Model Development (4 weeks)</a:t>
            </a:r>
          </a:p>
          <a:p>
            <a:r>
              <a:rPr lang="en-US" dirty="0"/>
              <a:t>- Phase 3: Interpretability and Deployment (Ongoing)</a:t>
            </a:r>
          </a:p>
          <a:p>
            <a:endParaRPr lang="en-US" dirty="0"/>
          </a:p>
        </p:txBody>
      </p:sp>
    </p:spTree>
    <p:extLst>
      <p:ext uri="{BB962C8B-B14F-4D97-AF65-F5344CB8AC3E}">
        <p14:creationId xmlns:p14="http://schemas.microsoft.com/office/powerpoint/2010/main" val="337628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09D8-2F32-BC9E-D4BB-913209123C53}"/>
              </a:ext>
            </a:extLst>
          </p:cNvPr>
          <p:cNvSpPr>
            <a:spLocks noGrp="1"/>
          </p:cNvSpPr>
          <p:nvPr>
            <p:ph type="title"/>
          </p:nvPr>
        </p:nvSpPr>
        <p:spPr/>
        <p:txBody>
          <a:bodyPr/>
          <a:lstStyle/>
          <a:p>
            <a:r>
              <a:rPr lang="en-IN" dirty="0"/>
              <a:t>Flow Diagram</a:t>
            </a:r>
          </a:p>
        </p:txBody>
      </p:sp>
      <p:pic>
        <p:nvPicPr>
          <p:cNvPr id="5" name="Content Placeholder 4">
            <a:extLst>
              <a:ext uri="{FF2B5EF4-FFF2-40B4-BE49-F238E27FC236}">
                <a16:creationId xmlns:a16="http://schemas.microsoft.com/office/drawing/2014/main" id="{4BB22986-597E-336A-470B-ABCC7A915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444970"/>
            <a:ext cx="4470480" cy="3723378"/>
          </a:xfrm>
        </p:spPr>
      </p:pic>
      <p:pic>
        <p:nvPicPr>
          <p:cNvPr id="7" name="Picture 6">
            <a:extLst>
              <a:ext uri="{FF2B5EF4-FFF2-40B4-BE49-F238E27FC236}">
                <a16:creationId xmlns:a16="http://schemas.microsoft.com/office/drawing/2014/main" id="{D5002A36-4DE1-4310-0548-BF06CBB89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056" y="1444969"/>
            <a:ext cx="5432090" cy="3723377"/>
          </a:xfrm>
          <a:prstGeom prst="rect">
            <a:avLst/>
          </a:prstGeom>
        </p:spPr>
      </p:pic>
    </p:spTree>
    <p:extLst>
      <p:ext uri="{BB962C8B-B14F-4D97-AF65-F5344CB8AC3E}">
        <p14:creationId xmlns:p14="http://schemas.microsoft.com/office/powerpoint/2010/main" val="305469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3866-C1D9-E624-8763-74627A3ED8BD}"/>
              </a:ext>
            </a:extLst>
          </p:cNvPr>
          <p:cNvSpPr>
            <a:spLocks noGrp="1"/>
          </p:cNvSpPr>
          <p:nvPr>
            <p:ph type="title"/>
          </p:nvPr>
        </p:nvSpPr>
        <p:spPr/>
        <p:txBody>
          <a:bodyPr/>
          <a:lstStyle/>
          <a:p>
            <a:r>
              <a:rPr lang="en-IN" dirty="0"/>
              <a:t>Models Implemented</a:t>
            </a:r>
          </a:p>
        </p:txBody>
      </p:sp>
      <p:sp>
        <p:nvSpPr>
          <p:cNvPr id="3" name="Content Placeholder 2">
            <a:extLst>
              <a:ext uri="{FF2B5EF4-FFF2-40B4-BE49-F238E27FC236}">
                <a16:creationId xmlns:a16="http://schemas.microsoft.com/office/drawing/2014/main" id="{950591C2-3CD5-2CC0-457F-82740D1945BF}"/>
              </a:ext>
            </a:extLst>
          </p:cNvPr>
          <p:cNvSpPr>
            <a:spLocks noGrp="1"/>
          </p:cNvSpPr>
          <p:nvPr>
            <p:ph idx="1"/>
          </p:nvPr>
        </p:nvSpPr>
        <p:spPr/>
        <p:txBody>
          <a:bodyPr/>
          <a:lstStyle/>
          <a:p>
            <a:r>
              <a:rPr lang="en-IN" b="0" dirty="0">
                <a:solidFill>
                  <a:srgbClr val="DADADA"/>
                </a:solidFill>
                <a:effectLst/>
                <a:latin typeface="Consolas" panose="020B0609020204030204" pitchFamily="49" charset="0"/>
              </a:rPr>
              <a:t>Random Forest Classifier</a:t>
            </a:r>
          </a:p>
          <a:p>
            <a:r>
              <a:rPr lang="en-IN" b="0" dirty="0">
                <a:solidFill>
                  <a:srgbClr val="DADADA"/>
                </a:solidFill>
                <a:effectLst/>
                <a:latin typeface="Consolas" panose="020B0609020204030204" pitchFamily="49" charset="0"/>
              </a:rPr>
              <a:t>Artificial Neural Network (ANN)</a:t>
            </a:r>
          </a:p>
          <a:p>
            <a:r>
              <a:rPr lang="en-IN" b="0" dirty="0">
                <a:solidFill>
                  <a:srgbClr val="DADADA"/>
                </a:solidFill>
                <a:effectLst/>
                <a:latin typeface="Consolas" panose="020B0609020204030204" pitchFamily="49" charset="0"/>
              </a:rPr>
              <a:t>K-Nearest </a:t>
            </a:r>
            <a:r>
              <a:rPr lang="en-IN" b="0" dirty="0" err="1">
                <a:solidFill>
                  <a:srgbClr val="DADADA"/>
                </a:solidFill>
                <a:effectLst/>
                <a:latin typeface="Consolas" panose="020B0609020204030204" pitchFamily="49" charset="0"/>
              </a:rPr>
              <a:t>Neighbors</a:t>
            </a:r>
            <a:r>
              <a:rPr lang="en-IN" b="0" dirty="0">
                <a:solidFill>
                  <a:srgbClr val="DADADA"/>
                </a:solidFill>
                <a:effectLst/>
                <a:latin typeface="Consolas" panose="020B0609020204030204" pitchFamily="49" charset="0"/>
              </a:rPr>
              <a:t> (KNN)</a:t>
            </a:r>
          </a:p>
          <a:p>
            <a:r>
              <a:rPr lang="en-IN" b="0" dirty="0">
                <a:solidFill>
                  <a:srgbClr val="DADADA"/>
                </a:solidFill>
                <a:effectLst/>
                <a:latin typeface="Consolas" panose="020B0609020204030204" pitchFamily="49" charset="0"/>
              </a:rPr>
              <a:t>Logistic Regression</a:t>
            </a:r>
          </a:p>
          <a:p>
            <a:r>
              <a:rPr lang="en-IN" b="0" dirty="0">
                <a:solidFill>
                  <a:srgbClr val="DADADA"/>
                </a:solidFill>
                <a:effectLst/>
                <a:latin typeface="Consolas" panose="020B0609020204030204" pitchFamily="49" charset="0"/>
              </a:rPr>
              <a:t>Gaussian Naive Bayes</a:t>
            </a:r>
          </a:p>
          <a:p>
            <a:r>
              <a:rPr lang="en-IN" b="0" dirty="0">
                <a:solidFill>
                  <a:srgbClr val="DADADA"/>
                </a:solidFill>
                <a:effectLst/>
                <a:latin typeface="Consolas" panose="020B0609020204030204" pitchFamily="49" charset="0"/>
              </a:rPr>
              <a:t>Decision Tree</a:t>
            </a:r>
          </a:p>
          <a:p>
            <a:r>
              <a:rPr lang="en-IN" b="0" dirty="0">
                <a:solidFill>
                  <a:srgbClr val="DADADA"/>
                </a:solidFill>
                <a:effectLst/>
                <a:latin typeface="Consolas" panose="020B0609020204030204" pitchFamily="49" charset="0"/>
              </a:rPr>
              <a:t>Support Vector Machine (SVM)</a:t>
            </a:r>
          </a:p>
          <a:p>
            <a:r>
              <a:rPr lang="en-IN" b="0" dirty="0">
                <a:solidFill>
                  <a:srgbClr val="DADADA"/>
                </a:solidFill>
                <a:effectLst/>
                <a:latin typeface="Consolas" panose="020B0609020204030204" pitchFamily="49" charset="0"/>
              </a:rPr>
              <a:t>Linear Discriminant Analysis (LDA)</a:t>
            </a:r>
          </a:p>
          <a:p>
            <a:r>
              <a:rPr lang="en-IN" b="0" dirty="0" err="1">
                <a:solidFill>
                  <a:srgbClr val="DADADA"/>
                </a:solidFill>
                <a:effectLst/>
                <a:latin typeface="Consolas" panose="020B0609020204030204" pitchFamily="49" charset="0"/>
              </a:rPr>
              <a:t>XGBoost</a:t>
            </a:r>
            <a:endParaRPr lang="en-IN" b="0" dirty="0">
              <a:solidFill>
                <a:srgbClr val="DADADA"/>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8899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77F0-5F49-BBED-F744-1B0351E533FA}"/>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49720E8C-3BD8-5B70-785A-37D279213904}"/>
              </a:ext>
            </a:extLst>
          </p:cNvPr>
          <p:cNvSpPr>
            <a:spLocks noGrp="1"/>
          </p:cNvSpPr>
          <p:nvPr>
            <p:ph idx="1"/>
          </p:nvPr>
        </p:nvSpPr>
        <p:spPr/>
        <p:txBody>
          <a:bodyPr>
            <a:normAutofit lnSpcReduction="10000"/>
          </a:bodyPr>
          <a:lstStyle/>
          <a:p>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Model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Accuracy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Random Forest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0.80    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Artificial Neural Network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0.80    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K-Nearest </a:t>
            </a:r>
            <a:r>
              <a:rPr lang="en-IN" b="0" dirty="0" err="1">
                <a:solidFill>
                  <a:srgbClr val="DADADA"/>
                </a:solidFill>
                <a:effectLst/>
                <a:latin typeface="Consolas" panose="020B0609020204030204" pitchFamily="49" charset="0"/>
              </a:rPr>
              <a:t>Neighbors</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0.77    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Logistic Regression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0.81    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Gaussian Naive Bayes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0.76    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Decision Tree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0.72    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Support Vector Machine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0.82    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Linear Discriminant Analysis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0.82    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err="1">
                <a:solidFill>
                  <a:srgbClr val="DADADA"/>
                </a:solidFill>
                <a:effectLst/>
                <a:latin typeface="Consolas" panose="020B0609020204030204" pitchFamily="49" charset="0"/>
              </a:rPr>
              <a:t>XGBoost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0.79    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65911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4BF6-740A-49E1-6AC5-F47D9879570B}"/>
              </a:ext>
            </a:extLst>
          </p:cNvPr>
          <p:cNvSpPr>
            <a:spLocks noGrp="1"/>
          </p:cNvSpPr>
          <p:nvPr>
            <p:ph type="title"/>
          </p:nvPr>
        </p:nvSpPr>
        <p:spPr/>
        <p:txBody>
          <a:bodyPr/>
          <a:lstStyle/>
          <a:p>
            <a:r>
              <a:rPr lang="en-IN" dirty="0" err="1"/>
              <a:t>Comparision</a:t>
            </a:r>
            <a:endParaRPr lang="en-IN" dirty="0"/>
          </a:p>
        </p:txBody>
      </p:sp>
      <p:pic>
        <p:nvPicPr>
          <p:cNvPr id="5" name="Content Placeholder 4">
            <a:extLst>
              <a:ext uri="{FF2B5EF4-FFF2-40B4-BE49-F238E27FC236}">
                <a16:creationId xmlns:a16="http://schemas.microsoft.com/office/drawing/2014/main" id="{94E9C5E9-F273-E8CB-81EB-8CBD97C4D8EE}"/>
              </a:ext>
            </a:extLst>
          </p:cNvPr>
          <p:cNvPicPr>
            <a:picLocks noGrp="1" noChangeAspect="1"/>
          </p:cNvPicPr>
          <p:nvPr>
            <p:ph idx="1"/>
          </p:nvPr>
        </p:nvPicPr>
        <p:blipFill>
          <a:blip r:embed="rId2"/>
          <a:stretch>
            <a:fillRect/>
          </a:stretch>
        </p:blipFill>
        <p:spPr>
          <a:xfrm>
            <a:off x="1385512" y="2160588"/>
            <a:ext cx="7181013" cy="3881437"/>
          </a:xfrm>
        </p:spPr>
      </p:pic>
    </p:spTree>
    <p:extLst>
      <p:ext uri="{BB962C8B-B14F-4D97-AF65-F5344CB8AC3E}">
        <p14:creationId xmlns:p14="http://schemas.microsoft.com/office/powerpoint/2010/main" val="1882227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88</TotalTime>
  <Words>731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Söhne</vt:lpstr>
      <vt:lpstr>Trebuchet MS</vt:lpstr>
      <vt:lpstr>Wingdings 3</vt:lpstr>
      <vt:lpstr>Facet</vt:lpstr>
      <vt:lpstr>Customer Churn Prediction Using Machine Learning</vt:lpstr>
      <vt:lpstr>Problem Statement</vt:lpstr>
      <vt:lpstr>ABSTRACT</vt:lpstr>
      <vt:lpstr>Introduction</vt:lpstr>
      <vt:lpstr>Project Architecture and Framework </vt:lpstr>
      <vt:lpstr>Flow Diagram</vt:lpstr>
      <vt:lpstr>Models Implemented</vt:lpstr>
      <vt:lpstr>Results</vt:lpstr>
      <vt:lpstr>Comparision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Using Machine Learning</dc:title>
  <dc:creator>nikunj reddy</dc:creator>
  <cp:lastModifiedBy>nikunj reddy</cp:lastModifiedBy>
  <cp:revision>2</cp:revision>
  <dcterms:created xsi:type="dcterms:W3CDTF">2023-10-03T18:40:47Z</dcterms:created>
  <dcterms:modified xsi:type="dcterms:W3CDTF">2023-11-14T06:05:26Z</dcterms:modified>
</cp:coreProperties>
</file>