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52"/>
  </p:notesMasterIdLst>
  <p:handoutMasterIdLst>
    <p:handoutMasterId r:id="rId53"/>
  </p:handoutMasterIdLst>
  <p:sldIdLst>
    <p:sldId id="312" r:id="rId3"/>
    <p:sldId id="501" r:id="rId4"/>
    <p:sldId id="475" r:id="rId5"/>
    <p:sldId id="484" r:id="rId6"/>
    <p:sldId id="499" r:id="rId7"/>
    <p:sldId id="502" r:id="rId8"/>
    <p:sldId id="462" r:id="rId9"/>
    <p:sldId id="503" r:id="rId10"/>
    <p:sldId id="430" r:id="rId11"/>
    <p:sldId id="463" r:id="rId12"/>
    <p:sldId id="464" r:id="rId13"/>
    <p:sldId id="465" r:id="rId14"/>
    <p:sldId id="514" r:id="rId15"/>
    <p:sldId id="515" r:id="rId16"/>
    <p:sldId id="516" r:id="rId17"/>
    <p:sldId id="468" r:id="rId18"/>
    <p:sldId id="469" r:id="rId19"/>
    <p:sldId id="513" r:id="rId20"/>
    <p:sldId id="472" r:id="rId21"/>
    <p:sldId id="517" r:id="rId22"/>
    <p:sldId id="519" r:id="rId23"/>
    <p:sldId id="520" r:id="rId24"/>
    <p:sldId id="518" r:id="rId25"/>
    <p:sldId id="521" r:id="rId26"/>
    <p:sldId id="474" r:id="rId27"/>
    <p:sldId id="476" r:id="rId28"/>
    <p:sldId id="478" r:id="rId29"/>
    <p:sldId id="504" r:id="rId30"/>
    <p:sldId id="479" r:id="rId31"/>
    <p:sldId id="492" r:id="rId32"/>
    <p:sldId id="493" r:id="rId33"/>
    <p:sldId id="495" r:id="rId34"/>
    <p:sldId id="480" r:id="rId35"/>
    <p:sldId id="481" r:id="rId36"/>
    <p:sldId id="482" r:id="rId37"/>
    <p:sldId id="486" r:id="rId38"/>
    <p:sldId id="496" r:id="rId39"/>
    <p:sldId id="485" r:id="rId40"/>
    <p:sldId id="487" r:id="rId41"/>
    <p:sldId id="488" r:id="rId42"/>
    <p:sldId id="489" r:id="rId43"/>
    <p:sldId id="490" r:id="rId44"/>
    <p:sldId id="497" r:id="rId45"/>
    <p:sldId id="506" r:id="rId46"/>
    <p:sldId id="509" r:id="rId47"/>
    <p:sldId id="522" r:id="rId48"/>
    <p:sldId id="500" r:id="rId49"/>
    <p:sldId id="498" r:id="rId50"/>
    <p:sldId id="491" r:id="rId51"/>
  </p:sldIdLst>
  <p:sldSz cx="12192000" cy="6858000"/>
  <p:notesSz cx="6858000" cy="9144000"/>
  <p:custDataLst>
    <p:tags r:id="rId54"/>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312"/>
            <p14:sldId id="501"/>
            <p14:sldId id="475"/>
            <p14:sldId id="484"/>
            <p14:sldId id="499"/>
            <p14:sldId id="502"/>
            <p14:sldId id="462"/>
            <p14:sldId id="503"/>
            <p14:sldId id="430"/>
            <p14:sldId id="463"/>
            <p14:sldId id="464"/>
            <p14:sldId id="465"/>
            <p14:sldId id="514"/>
            <p14:sldId id="515"/>
            <p14:sldId id="516"/>
            <p14:sldId id="468"/>
            <p14:sldId id="469"/>
            <p14:sldId id="513"/>
            <p14:sldId id="472"/>
            <p14:sldId id="517"/>
            <p14:sldId id="519"/>
            <p14:sldId id="520"/>
            <p14:sldId id="518"/>
            <p14:sldId id="521"/>
            <p14:sldId id="474"/>
            <p14:sldId id="476"/>
            <p14:sldId id="478"/>
            <p14:sldId id="504"/>
            <p14:sldId id="479"/>
            <p14:sldId id="492"/>
            <p14:sldId id="493"/>
            <p14:sldId id="495"/>
            <p14:sldId id="480"/>
            <p14:sldId id="481"/>
            <p14:sldId id="482"/>
            <p14:sldId id="486"/>
            <p14:sldId id="496"/>
            <p14:sldId id="485"/>
            <p14:sldId id="487"/>
            <p14:sldId id="488"/>
            <p14:sldId id="489"/>
            <p14:sldId id="490"/>
            <p14:sldId id="497"/>
            <p14:sldId id="506"/>
            <p14:sldId id="509"/>
            <p14:sldId id="522"/>
            <p14:sldId id="500"/>
            <p14:sldId id="498"/>
            <p14:sldId id="491"/>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8" autoAdjust="0"/>
    <p:restoredTop sz="93395" autoAdjust="0"/>
  </p:normalViewPr>
  <p:slideViewPr>
    <p:cSldViewPr snapToGrid="0">
      <p:cViewPr varScale="1">
        <p:scale>
          <a:sx n="103" d="100"/>
          <a:sy n="103" d="100"/>
        </p:scale>
        <p:origin x="336" y="1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15-5-2023</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15-5-2023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a:t>
            </a:fld>
            <a:endParaRPr lang="nl-NL" dirty="0"/>
          </a:p>
        </p:txBody>
      </p:sp>
    </p:spTree>
    <p:extLst>
      <p:ext uri="{BB962C8B-B14F-4D97-AF65-F5344CB8AC3E}">
        <p14:creationId xmlns:p14="http://schemas.microsoft.com/office/powerpoint/2010/main" val="282374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Pipeline parallelism combines both data and model parallelism. At the top, you see a model parallel training. Each color indicates a part of the model. However, since device 1 has to wait for the output of device zero, there is a lot of wait-time in model parallel training. </a:t>
            </a:r>
            <a:r>
              <a:rPr lang="en-US" dirty="0" err="1"/>
              <a:t>Essenitally</a:t>
            </a:r>
            <a:r>
              <a:rPr lang="en-US" dirty="0"/>
              <a:t>, all of the white space in this top figure represents devices that are idling. We can do this in a more efficient way using pipeline parallelism. In pipeline parallelism, we also shard the model over various devices, as indicated by the different colors. However, instead of computing the forward pass on the full batch, we cut the batch into 4 smaller pieces. Once the forward pass is done on the first piece, device number 1 can start _its_ forward pass. (F0,X means: this device holds part ‘0’ of the model, and processes mini-batch X)</a:t>
            </a:r>
          </a:p>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19</a:t>
            </a:fld>
            <a:endParaRPr lang="nl-NL"/>
          </a:p>
        </p:txBody>
      </p:sp>
    </p:spTree>
    <p:extLst>
      <p:ext uri="{BB962C8B-B14F-4D97-AF65-F5344CB8AC3E}">
        <p14:creationId xmlns:p14="http://schemas.microsoft.com/office/powerpoint/2010/main" val="239962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slide is for “the short version”, we can use the other slides explaining MPI for the long version.</a:t>
            </a:r>
          </a:p>
        </p:txBody>
      </p:sp>
      <p:sp>
        <p:nvSpPr>
          <p:cNvPr id="4" name="Slide Number Placeholder 3"/>
          <p:cNvSpPr>
            <a:spLocks noGrp="1"/>
          </p:cNvSpPr>
          <p:nvPr>
            <p:ph type="sldNum" sz="quarter" idx="5"/>
          </p:nvPr>
        </p:nvSpPr>
        <p:spPr/>
        <p:txBody>
          <a:bodyPr/>
          <a:lstStyle/>
          <a:p>
            <a:fld id="{544D7F65-5299-4383-99A9-3EF851E1080D}" type="slidenum">
              <a:rPr lang="nl-NL" smtClean="0"/>
              <a:t>44</a:t>
            </a:fld>
            <a:endParaRPr lang="nl-NL"/>
          </a:p>
        </p:txBody>
      </p:sp>
    </p:spTree>
    <p:extLst>
      <p:ext uri="{BB962C8B-B14F-4D97-AF65-F5344CB8AC3E}">
        <p14:creationId xmlns:p14="http://schemas.microsoft.com/office/powerpoint/2010/main" val="3099527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15-5-2023</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microsoft.com/office/2007/relationships/hdphoto" Target="../media/hdphoto4.wdp"/><Relationship Id="rId3" Type="http://schemas.openxmlformats.org/officeDocument/2006/relationships/image" Target="../media/image30.jpeg"/><Relationship Id="rId7" Type="http://schemas.microsoft.com/office/2007/relationships/hdphoto" Target="../media/hdphoto1.wdp"/><Relationship Id="rId12" Type="http://schemas.openxmlformats.org/officeDocument/2006/relationships/image" Target="../media/image36.pn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png"/><Relationship Id="rId11" Type="http://schemas.microsoft.com/office/2007/relationships/hdphoto" Target="../media/hdphoto3.wdp"/><Relationship Id="rId5" Type="http://schemas.openxmlformats.org/officeDocument/2006/relationships/image" Target="../media/image32.jpeg"/><Relationship Id="rId10" Type="http://schemas.openxmlformats.org/officeDocument/2006/relationships/image" Target="../media/image35.png"/><Relationship Id="rId4" Type="http://schemas.openxmlformats.org/officeDocument/2006/relationships/image" Target="../media/image31.jpeg"/><Relationship Id="rId9"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31.jpeg"/><Relationship Id="rId13"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30.jpeg"/><Relationship Id="rId12" Type="http://schemas.openxmlformats.org/officeDocument/2006/relationships/image" Target="../media/image34.png"/><Relationship Id="rId17" Type="http://schemas.microsoft.com/office/2007/relationships/hdphoto" Target="../media/hdphoto4.wdp"/><Relationship Id="rId2" Type="http://schemas.openxmlformats.org/officeDocument/2006/relationships/image" Target="../media/image4.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9.jpeg"/><Relationship Id="rId11" Type="http://schemas.microsoft.com/office/2007/relationships/hdphoto" Target="../media/hdphoto1.wdp"/><Relationship Id="rId5" Type="http://schemas.openxmlformats.org/officeDocument/2006/relationships/image" Target="../media/image7.png"/><Relationship Id="rId15" Type="http://schemas.microsoft.com/office/2007/relationships/hdphoto" Target="../media/hdphoto3.wdp"/><Relationship Id="rId10"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32.jpeg"/><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Instruction-level_parallelis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Embarrassingly_paralle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hyperlink" Target="https://arxiv.org/abs/1811.06965" TargetMode="External"/><Relationship Id="rId3" Type="http://schemas.openxmlformats.org/officeDocument/2006/relationships/image" Target="../media/image4.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0.png"/><Relationship Id="rId7"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00.png"/><Relationship Id="rId10" Type="http://schemas.openxmlformats.org/officeDocument/2006/relationships/image" Target="../media/image450.png"/><Relationship Id="rId4" Type="http://schemas.openxmlformats.org/officeDocument/2006/relationships/image" Target="../media/image390.png"/><Relationship Id="rId9" Type="http://schemas.openxmlformats.org/officeDocument/2006/relationships/image" Target="../media/image440.png"/></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hyperlink" Target="https://arxiv.org/pdf/1705.09056.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ai.google/research/pubs/pub45187"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horovod.readthedocs.io/en/stable/tensorflow.html" TargetMode="External"/><Relationship Id="rId2" Type="http://schemas.openxmlformats.org/officeDocument/2006/relationships/hyperlink" Target="https://www.tensorflow.org/guide/distributed_training" TargetMode="External"/><Relationship Id="rId1" Type="http://schemas.openxmlformats.org/officeDocument/2006/relationships/slideLayout" Target="../slideLayouts/slideLayout2.xml"/><Relationship Id="rId6" Type="http://schemas.openxmlformats.org/officeDocument/2006/relationships/hyperlink" Target="https://pytorch-lightning.readthedocs.io/en/latest/clouds/cluster.html#slurm-managed-cluster" TargetMode="External"/><Relationship Id="rId5" Type="http://schemas.openxmlformats.org/officeDocument/2006/relationships/hyperlink" Target="https://horovod.readthedocs.io/en/stable/pytorch.html" TargetMode="External"/><Relationship Id="rId4" Type="http://schemas.openxmlformats.org/officeDocument/2006/relationships/hyperlink" Target="https://pytorch.org/tutorials/intermediate/dist_tuto.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pdf/1802.09941.pdf" TargetMode="External"/><Relationship Id="rId7" Type="http://schemas.openxmlformats.org/officeDocument/2006/relationships/hyperlink" Target="https://pytorch.org/docs/stable/distributed.html" TargetMode="External"/><Relationship Id="rId2" Type="http://schemas.openxmlformats.org/officeDocument/2006/relationships/hyperlink" Target="https://towardsdatascience.com/distributed-tensorflow-using-horovod-6d572f8790c4" TargetMode="External"/><Relationship Id="rId1" Type="http://schemas.openxmlformats.org/officeDocument/2006/relationships/slideLayout" Target="../slideLayouts/slideLayout2.xml"/><Relationship Id="rId6" Type="http://schemas.openxmlformats.org/officeDocument/2006/relationships/hyperlink" Target="https://pytorch.org/tutorials/beginner/dist_overview.html" TargetMode="External"/><Relationship Id="rId5" Type="http://schemas.openxmlformats.org/officeDocument/2006/relationships/hyperlink" Target="https://preferredresearch.jp/2018/07/10/technologies-behind-distributed-deep-learning-allreduce/" TargetMode="External"/><Relationship Id="rId4" Type="http://schemas.openxmlformats.org/officeDocument/2006/relationships/hyperlink" Target="http://www.prace-ri.eu/IMG/pdf/Best-Practice-Guide-Deep-Learning.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p:txBody>
          <a:bodyPr/>
          <a:lstStyle/>
          <a:p>
            <a:r>
              <a:rPr lang="nl-NL" sz="3200" dirty="0"/>
              <a:t>High Performance machine </a:t>
            </a:r>
            <a:r>
              <a:rPr lang="nl-NL" sz="3200" dirty="0" err="1"/>
              <a:t>learning</a:t>
            </a:r>
            <a:endParaRPr lang="nl-NL" sz="3200" dirty="0"/>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974116"/>
          </a:xfrm>
        </p:spPr>
        <p:txBody>
          <a:bodyPr/>
          <a:lstStyle/>
          <a:p>
            <a:r>
              <a:rPr lang="nl-NL" dirty="0"/>
              <a:t>Caspar van Leeuwen</a:t>
            </a:r>
          </a:p>
          <a:p>
            <a:r>
              <a:rPr lang="nl-NL" dirty="0"/>
              <a:t>High Performance ML consultant</a:t>
            </a:r>
          </a:p>
          <a:p>
            <a:r>
              <a:rPr lang="nl-NL" dirty="0"/>
              <a:t>SURF</a:t>
            </a:r>
          </a:p>
        </p:txBody>
      </p:sp>
      <p:sp>
        <p:nvSpPr>
          <p:cNvPr id="6" name="Text Placeholder 5"/>
          <p:cNvSpPr>
            <a:spLocks noGrp="1"/>
          </p:cNvSpPr>
          <p:nvPr>
            <p:ph type="body" sz="quarter" idx="64"/>
          </p:nvPr>
        </p:nvSpPr>
        <p:spPr/>
        <p:txBody>
          <a:bodyPr/>
          <a:lstStyle/>
          <a:p>
            <a:endParaRPr lang="nl-NL" dirty="0"/>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Serial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
        <p:nvSpPr>
          <p:cNvPr id="8" name="Rectangle 7"/>
          <p:cNvSpPr/>
          <p:nvPr/>
        </p:nvSpPr>
        <p:spPr>
          <a:xfrm>
            <a:off x="5407160" y="3729837"/>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9" name="Straight Arrow Connector 8"/>
          <p:cNvCxnSpPr/>
          <p:nvPr/>
        </p:nvCxnSpPr>
        <p:spPr>
          <a:xfrm>
            <a:off x="3524040" y="4099290"/>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58216" y="3621447"/>
            <a:ext cx="1415772" cy="369332"/>
          </a:xfrm>
          <a:prstGeom prst="rect">
            <a:avLst/>
          </a:prstGeom>
          <a:noFill/>
        </p:spPr>
        <p:txBody>
          <a:bodyPr wrap="none" rtlCol="0">
            <a:spAutoFit/>
          </a:bodyPr>
          <a:lstStyle/>
          <a:p>
            <a:r>
              <a:rPr lang="en-US" dirty="0"/>
              <a:t>Apply filter()</a:t>
            </a:r>
          </a:p>
        </p:txBody>
      </p:sp>
      <p:cxnSp>
        <p:nvCxnSpPr>
          <p:cNvPr id="11" name="Straight Arrow Connector 10"/>
          <p:cNvCxnSpPr/>
          <p:nvPr/>
        </p:nvCxnSpPr>
        <p:spPr>
          <a:xfrm>
            <a:off x="7088728" y="4083827"/>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2" descr="Afbeeldingsresultaat voor cats and dogs"/>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700820" y="521282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fbeeldingsresultaat voor cats and dogs"/>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700820" y="4279347"/>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Afbeeldingsresultaat voor cats and dogs"/>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700820" y="3301767"/>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Afbeeldingsresultaat voor cats and dogs"/>
          <p:cNvPicPr>
            <a:picLocks noChangeAspect="1" noChangeArrowheads="1"/>
          </p:cNvPicPr>
          <p:nvPr/>
        </p:nvPicPr>
        <p:blipFill rotWithShape="1">
          <a:blip r:embed="rId5">
            <a:extLst>
              <a:ext uri="{28A0092B-C50C-407E-A947-70E740481C1C}">
                <a14:useLocalDpi xmlns:a14="http://schemas.microsoft.com/office/drawing/2010/main"/>
              </a:ext>
            </a:extLst>
          </a:blip>
          <a:srcRect l="6015"/>
          <a:stretch/>
        </p:blipFill>
        <p:spPr bwMode="auto">
          <a:xfrm>
            <a:off x="1700820" y="2334881"/>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fbeeldingsresultaat voor cats and dogs"/>
          <p:cNvPicPr>
            <a:picLocks noChangeAspect="1" noChangeArrowheads="1"/>
          </p:cNvPicPr>
          <p:nvPr/>
        </p:nvPicPr>
        <p:blipFill>
          <a:blip r:embed="rId6" cstate="print">
            <a:extLst>
              <a:ext uri="{BEBA8EAE-BF5A-486C-A8C5-ECC9F3942E4B}">
                <a14:imgProps xmlns:a14="http://schemas.microsoft.com/office/drawing/2010/main">
                  <a14:imgLayer r:embed="rId7">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22616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fbeeldingsresultaat voor cats and dogs"/>
          <p:cNvPicPr>
            <a:picLocks noChangeAspect="1" noChangeArrowheads="1"/>
          </p:cNvPicPr>
          <p:nvPr/>
        </p:nvPicPr>
        <p:blipFill>
          <a:blip r:embed="rId8" cstate="print">
            <a:extLst>
              <a:ext uri="{BEBA8EAE-BF5A-486C-A8C5-ECC9F3942E4B}">
                <a14:imgProps xmlns:a14="http://schemas.microsoft.com/office/drawing/2010/main">
                  <a14:imgLayer r:embed="rId9">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318941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81651" y="4132054"/>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Afbeeldingsresultaat voor cats and dogs"/>
          <p:cNvPicPr>
            <a:picLocks noChangeAspect="1" noChangeArrowheads="1"/>
          </p:cNvPicPr>
          <p:nvPr/>
        </p:nvPicPr>
        <p:blipFill rotWithShape="1">
          <a:blip r:embed="rId12">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l="6015"/>
          <a:stretch/>
        </p:blipFill>
        <p:spPr bwMode="auto">
          <a:xfrm>
            <a:off x="7781651" y="5145324"/>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029182" y="1863105"/>
            <a:ext cx="671979" cy="369332"/>
          </a:xfrm>
          <a:prstGeom prst="rect">
            <a:avLst/>
          </a:prstGeom>
          <a:noFill/>
        </p:spPr>
        <p:txBody>
          <a:bodyPr wrap="none" rtlCol="0">
            <a:spAutoFit/>
          </a:bodyPr>
          <a:lstStyle/>
          <a:p>
            <a:r>
              <a:rPr lang="en-US" dirty="0"/>
              <a:t>Data</a:t>
            </a:r>
          </a:p>
        </p:txBody>
      </p:sp>
      <p:sp>
        <p:nvSpPr>
          <p:cNvPr id="21" name="TextBox 20"/>
          <p:cNvSpPr txBox="1"/>
          <p:nvPr/>
        </p:nvSpPr>
        <p:spPr>
          <a:xfrm>
            <a:off x="7788109" y="1863105"/>
            <a:ext cx="877163"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25918214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Parallel computing</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a:p>
          <a:p>
            <a:pPr lvl="0"/>
            <a:endParaRPr lang="en-US" altLang="nl-NL" sz="1900"/>
          </a:p>
          <a:p>
            <a:pPr lvl="0">
              <a:buFont typeface="Arial" charset="0"/>
              <a:buNone/>
            </a:pPr>
            <a:endParaRPr lang="en-US" altLang="nl-NL"/>
          </a:p>
          <a:p>
            <a:pPr lvl="0">
              <a:buFont typeface="Arial" charset="0"/>
              <a:buNone/>
            </a:pPr>
            <a:endParaRPr lang="en-US" dirty="0"/>
          </a:p>
        </p:txBody>
      </p:sp>
      <p:sp>
        <p:nvSpPr>
          <p:cNvPr id="24" name="Rectangle 23"/>
          <p:cNvSpPr/>
          <p:nvPr/>
        </p:nvSpPr>
        <p:spPr>
          <a:xfrm>
            <a:off x="5387240" y="335598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25" name="Straight Arrow Connector 24"/>
          <p:cNvCxnSpPr/>
          <p:nvPr/>
        </p:nvCxnSpPr>
        <p:spPr>
          <a:xfrm>
            <a:off x="3504120" y="372543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38296" y="3247596"/>
            <a:ext cx="1415772" cy="369332"/>
          </a:xfrm>
          <a:prstGeom prst="rect">
            <a:avLst/>
          </a:prstGeom>
          <a:noFill/>
        </p:spPr>
        <p:txBody>
          <a:bodyPr wrap="none" rtlCol="0">
            <a:spAutoFit/>
          </a:bodyPr>
          <a:lstStyle/>
          <a:p>
            <a:r>
              <a:rPr lang="en-US" dirty="0"/>
              <a:t>Apply filter()</a:t>
            </a:r>
          </a:p>
        </p:txBody>
      </p:sp>
      <p:cxnSp>
        <p:nvCxnSpPr>
          <p:cNvPr id="27" name="Straight Arrow Connector 26"/>
          <p:cNvCxnSpPr/>
          <p:nvPr/>
        </p:nvCxnSpPr>
        <p:spPr>
          <a:xfrm>
            <a:off x="7068808" y="370997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680900" y="5252725"/>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680900" y="431925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Afbeeldingsresultaat voor cats and dogs"/>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680900" y="3341671"/>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Afbeeldingsresultaat voor cats and dogs"/>
          <p:cNvPicPr>
            <a:picLocks noChangeAspect="1" noChangeArrowheads="1"/>
          </p:cNvPicPr>
          <p:nvPr/>
        </p:nvPicPr>
        <p:blipFill rotWithShape="1">
          <a:blip r:embed="rId9">
            <a:extLst>
              <a:ext uri="{28A0092B-C50C-407E-A947-70E740481C1C}">
                <a14:useLocalDpi xmlns:a14="http://schemas.microsoft.com/office/drawing/2010/main"/>
              </a:ext>
            </a:extLst>
          </a:blip>
          <a:srcRect l="6015"/>
          <a:stretch/>
        </p:blipFill>
        <p:spPr bwMode="auto">
          <a:xfrm>
            <a:off x="1680900" y="2374785"/>
            <a:ext cx="1366760" cy="8927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Afbeeldingsresultaat voor cats and dogs"/>
          <p:cNvPicPr>
            <a:picLocks noChangeAspect="1" noChangeArrowheads="1"/>
          </p:cNvPicPr>
          <p:nvPr/>
        </p:nvPicPr>
        <p:blipFill>
          <a:blip r:embed="rId10" cstate="print">
            <a:extLst>
              <a:ext uri="{BEBA8EAE-BF5A-486C-A8C5-ECC9F3942E4B}">
                <a14:imgProps xmlns:a14="http://schemas.microsoft.com/office/drawing/2010/main">
                  <a14:imgLayer r:embed="rId11">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2301562"/>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Afbeeldingsresultaat voor cats and dogs"/>
          <p:cNvPicPr>
            <a:picLocks noChangeAspect="1" noChangeArrowheads="1"/>
          </p:cNvPicPr>
          <p:nvPr/>
        </p:nvPicPr>
        <p:blipFill>
          <a:blip r:embed="rId12" cstate="print">
            <a:extLst>
              <a:ext uri="{BEBA8EAE-BF5A-486C-A8C5-ECC9F3942E4B}">
                <a14:imgProps xmlns:a14="http://schemas.microsoft.com/office/drawing/2010/main">
                  <a14:imgLayer r:embed="rId13">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322931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Afbeeldingsresultaat voor cats and dogs"/>
          <p:cNvPicPr>
            <a:picLocks noChangeAspect="1" noChangeArrowheads="1"/>
          </p:cNvPicPr>
          <p:nvPr/>
        </p:nvPicPr>
        <p:blipFill>
          <a:blip r:embed="rId14" cstate="print">
            <a:extLst>
              <a:ext uri="{BEBA8EAE-BF5A-486C-A8C5-ECC9F3942E4B}">
                <a14:imgProps xmlns:a14="http://schemas.microsoft.com/office/drawing/2010/main">
                  <a14:imgLayer r:embed="rId15">
                    <a14:imgEffect>
                      <a14:artisticWatercolorSponge/>
                    </a14:imgEffect>
                  </a14:imgLayer>
                </a14:imgProps>
              </a:ext>
              <a:ext uri="{28A0092B-C50C-407E-A947-70E740481C1C}">
                <a14:useLocalDpi xmlns:a14="http://schemas.microsoft.com/office/drawing/2010/main"/>
              </a:ext>
            </a:extLst>
          </a:blip>
          <a:srcRect/>
          <a:stretch>
            <a:fillRect/>
          </a:stretch>
        </p:blipFill>
        <p:spPr bwMode="auto">
          <a:xfrm>
            <a:off x="7761731" y="4171958"/>
            <a:ext cx="1210406" cy="9078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Afbeeldingsresultaat voor cats and dogs"/>
          <p:cNvPicPr>
            <a:picLocks noChangeAspect="1" noChangeArrowheads="1"/>
          </p:cNvPicPr>
          <p:nvPr/>
        </p:nvPicPr>
        <p:blipFill rotWithShape="1">
          <a:blip r:embed="rId16">
            <a:extLst>
              <a:ext uri="{BEBA8EAE-BF5A-486C-A8C5-ECC9F3942E4B}">
                <a14:imgProps xmlns:a14="http://schemas.microsoft.com/office/drawing/2010/main">
                  <a14:imgLayer r:embed="rId17">
                    <a14:imgEffect>
                      <a14:artisticWatercolorSponge/>
                    </a14:imgEffect>
                  </a14:imgLayer>
                </a14:imgProps>
              </a:ext>
              <a:ext uri="{28A0092B-C50C-407E-A947-70E740481C1C}">
                <a14:useLocalDpi xmlns:a14="http://schemas.microsoft.com/office/drawing/2010/main"/>
              </a:ext>
            </a:extLst>
          </a:blip>
          <a:srcRect l="6015"/>
          <a:stretch/>
        </p:blipFill>
        <p:spPr bwMode="auto">
          <a:xfrm>
            <a:off x="7761731" y="5185228"/>
            <a:ext cx="1366760" cy="89274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2009262" y="1903009"/>
            <a:ext cx="671979" cy="369332"/>
          </a:xfrm>
          <a:prstGeom prst="rect">
            <a:avLst/>
          </a:prstGeom>
          <a:noFill/>
        </p:spPr>
        <p:txBody>
          <a:bodyPr wrap="none" rtlCol="0">
            <a:spAutoFit/>
          </a:bodyPr>
          <a:lstStyle/>
          <a:p>
            <a:r>
              <a:rPr lang="en-US" dirty="0"/>
              <a:t>Data</a:t>
            </a:r>
          </a:p>
        </p:txBody>
      </p:sp>
      <p:sp>
        <p:nvSpPr>
          <p:cNvPr id="37" name="TextBox 36"/>
          <p:cNvSpPr txBox="1"/>
          <p:nvPr/>
        </p:nvSpPr>
        <p:spPr>
          <a:xfrm>
            <a:off x="7768189" y="1903009"/>
            <a:ext cx="877163" cy="369332"/>
          </a:xfrm>
          <a:prstGeom prst="rect">
            <a:avLst/>
          </a:prstGeom>
          <a:noFill/>
        </p:spPr>
        <p:txBody>
          <a:bodyPr wrap="none" rtlCol="0">
            <a:spAutoFit/>
          </a:bodyPr>
          <a:lstStyle/>
          <a:p>
            <a:r>
              <a:rPr lang="en-US" dirty="0"/>
              <a:t>Output</a:t>
            </a:r>
          </a:p>
        </p:txBody>
      </p:sp>
      <p:sp>
        <p:nvSpPr>
          <p:cNvPr id="38" name="Rectangle 37"/>
          <p:cNvSpPr/>
          <p:nvPr/>
        </p:nvSpPr>
        <p:spPr>
          <a:xfrm>
            <a:off x="5387240" y="2409952"/>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39" name="Straight Arrow Connector 38"/>
          <p:cNvCxnSpPr/>
          <p:nvPr/>
        </p:nvCxnSpPr>
        <p:spPr>
          <a:xfrm>
            <a:off x="3504120" y="2779405"/>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38296" y="2301562"/>
            <a:ext cx="1415772" cy="369332"/>
          </a:xfrm>
          <a:prstGeom prst="rect">
            <a:avLst/>
          </a:prstGeom>
          <a:noFill/>
        </p:spPr>
        <p:txBody>
          <a:bodyPr wrap="none" rtlCol="0">
            <a:spAutoFit/>
          </a:bodyPr>
          <a:lstStyle/>
          <a:p>
            <a:r>
              <a:rPr lang="en-US" dirty="0"/>
              <a:t>Apply filter()</a:t>
            </a:r>
          </a:p>
        </p:txBody>
      </p:sp>
      <p:cxnSp>
        <p:nvCxnSpPr>
          <p:cNvPr id="41" name="Straight Arrow Connector 40"/>
          <p:cNvCxnSpPr/>
          <p:nvPr/>
        </p:nvCxnSpPr>
        <p:spPr>
          <a:xfrm>
            <a:off x="7068808" y="2763942"/>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387240" y="4319251"/>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3" name="Straight Arrow Connector 42"/>
          <p:cNvCxnSpPr/>
          <p:nvPr/>
        </p:nvCxnSpPr>
        <p:spPr>
          <a:xfrm>
            <a:off x="3504120" y="4688704"/>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38296" y="4210861"/>
            <a:ext cx="1415772" cy="369332"/>
          </a:xfrm>
          <a:prstGeom prst="rect">
            <a:avLst/>
          </a:prstGeom>
          <a:noFill/>
        </p:spPr>
        <p:txBody>
          <a:bodyPr wrap="none" rtlCol="0">
            <a:spAutoFit/>
          </a:bodyPr>
          <a:lstStyle/>
          <a:p>
            <a:r>
              <a:rPr lang="en-US" dirty="0"/>
              <a:t>Apply filter()</a:t>
            </a:r>
          </a:p>
        </p:txBody>
      </p:sp>
      <p:cxnSp>
        <p:nvCxnSpPr>
          <p:cNvPr id="45" name="Straight Arrow Connector 44"/>
          <p:cNvCxnSpPr/>
          <p:nvPr/>
        </p:nvCxnSpPr>
        <p:spPr>
          <a:xfrm>
            <a:off x="7068808" y="4673241"/>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387240" y="5286796"/>
            <a:ext cx="1448398" cy="621579"/>
          </a:xfrm>
          <a:prstGeom prst="rect">
            <a:avLst/>
          </a:prstGeom>
          <a:solidFill>
            <a:srgbClr val="AED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Processor</a:t>
            </a:r>
          </a:p>
        </p:txBody>
      </p:sp>
      <p:cxnSp>
        <p:nvCxnSpPr>
          <p:cNvPr id="47" name="Straight Arrow Connector 46"/>
          <p:cNvCxnSpPr/>
          <p:nvPr/>
        </p:nvCxnSpPr>
        <p:spPr>
          <a:xfrm>
            <a:off x="3504120" y="5656249"/>
            <a:ext cx="1385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538296" y="5178406"/>
            <a:ext cx="1415772" cy="369332"/>
          </a:xfrm>
          <a:prstGeom prst="rect">
            <a:avLst/>
          </a:prstGeom>
          <a:noFill/>
        </p:spPr>
        <p:txBody>
          <a:bodyPr wrap="none" rtlCol="0">
            <a:spAutoFit/>
          </a:bodyPr>
          <a:lstStyle/>
          <a:p>
            <a:r>
              <a:rPr lang="en-US" dirty="0"/>
              <a:t>Apply filter()</a:t>
            </a:r>
          </a:p>
        </p:txBody>
      </p:sp>
      <p:cxnSp>
        <p:nvCxnSpPr>
          <p:cNvPr id="49" name="Straight Arrow Connector 48"/>
          <p:cNvCxnSpPr/>
          <p:nvPr/>
        </p:nvCxnSpPr>
        <p:spPr>
          <a:xfrm>
            <a:off x="7068808" y="5640786"/>
            <a:ext cx="518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50359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Benefits:</a:t>
            </a:r>
          </a:p>
          <a:p>
            <a:pPr marL="342900" indent="-342900">
              <a:buFont typeface="Arial" panose="020B0604020202020204" pitchFamily="34" charset="0"/>
              <a:buChar char="•"/>
            </a:pPr>
            <a:r>
              <a:rPr lang="en-US" dirty="0"/>
              <a:t>Solve computationally intensive problems (speedup)</a:t>
            </a:r>
          </a:p>
          <a:p>
            <a:pPr marL="342900" indent="-342900">
              <a:buFont typeface="Arial" panose="020B0604020202020204" pitchFamily="34" charset="0"/>
              <a:buChar char="•"/>
            </a:pPr>
            <a:r>
              <a:rPr lang="en-US" dirty="0"/>
              <a:t>Solve problems that don’t fit a single memory (multiple computers)</a:t>
            </a:r>
          </a:p>
          <a:p>
            <a:pPr marL="342900" indent="-342900">
              <a:buFont typeface="Arial" panose="020B0604020202020204" pitchFamily="34" charset="0"/>
              <a:buChar char="•"/>
            </a:pPr>
            <a:endParaRPr lang="en-US" dirty="0"/>
          </a:p>
          <a:p>
            <a:pPr marL="0" indent="0">
              <a:buNone/>
            </a:pPr>
            <a:r>
              <a:rPr lang="en-US" dirty="0"/>
              <a:t>Requirements:</a:t>
            </a:r>
          </a:p>
          <a:p>
            <a:pPr marL="342900" indent="-342900">
              <a:buFont typeface="Arial" panose="020B0604020202020204" pitchFamily="34" charset="0"/>
              <a:buChar char="•"/>
            </a:pPr>
            <a:r>
              <a:rPr lang="en-US" dirty="0"/>
              <a:t>Problem should be divisible in smaller tasks</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29307337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What types of parallelization exist?</a:t>
            </a:r>
          </a:p>
          <a:p>
            <a:pPr>
              <a:buFont typeface="Arial" panose="020B0604020202020204" pitchFamily="34" charset="0"/>
              <a:buChar char="•"/>
            </a:pPr>
            <a:r>
              <a:rPr lang="en-US" dirty="0"/>
              <a:t>Instruction level parallelism</a:t>
            </a:r>
          </a:p>
          <a:p>
            <a:pPr>
              <a:buFont typeface="Arial" panose="020B0604020202020204" pitchFamily="34" charset="0"/>
              <a:buChar char="•"/>
            </a:pPr>
            <a:r>
              <a:rPr lang="en-US" dirty="0"/>
              <a:t>Embarrassingly parallel</a:t>
            </a:r>
          </a:p>
          <a:p>
            <a:pPr>
              <a:buFont typeface="Arial" panose="020B0604020202020204" pitchFamily="34" charset="0"/>
              <a:buChar char="•"/>
            </a:pPr>
            <a:r>
              <a:rPr lang="en-US" dirty="0"/>
              <a:t>Data parallel</a:t>
            </a:r>
            <a:endParaRPr lang="nl-NL" dirty="0"/>
          </a:p>
          <a:p>
            <a:pPr>
              <a:buFont typeface="Arial" panose="020B0604020202020204" pitchFamily="34" charset="0"/>
              <a:buChar char="•"/>
            </a:pPr>
            <a:r>
              <a:rPr lang="nl-NL" dirty="0"/>
              <a:t>Model parallel</a:t>
            </a:r>
          </a:p>
          <a:p>
            <a:pPr>
              <a:buFont typeface="Arial" panose="020B0604020202020204" pitchFamily="34" charset="0"/>
              <a:buChar char="•"/>
            </a:pPr>
            <a:r>
              <a:rPr lang="nl-NL" dirty="0" err="1"/>
              <a:t>Hybrid</a:t>
            </a:r>
            <a:r>
              <a:rPr lang="nl-NL" dirty="0"/>
              <a:t> data/model </a:t>
            </a:r>
            <a:r>
              <a:rPr lang="nl-NL" dirty="0" err="1"/>
              <a:t>parallelism</a:t>
            </a:r>
            <a:endParaRPr lang="nl-NL" dirty="0"/>
          </a:p>
          <a:p>
            <a:pPr>
              <a:buFont typeface="Arial" panose="020B0604020202020204" pitchFamily="34" charset="0"/>
              <a:buChar char="•"/>
            </a:pPr>
            <a:r>
              <a:rPr lang="nl-NL" dirty="0"/>
              <a:t>Pipeline </a:t>
            </a:r>
            <a:r>
              <a:rPr lang="nl-NL" dirty="0" err="1"/>
              <a:t>parallelism</a:t>
            </a:r>
            <a:endParaRPr lang="nl-NL"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cxnSp>
        <p:nvCxnSpPr>
          <p:cNvPr id="10" name="Straight Arrow Connector 9">
            <a:extLst>
              <a:ext uri="{FF2B5EF4-FFF2-40B4-BE49-F238E27FC236}">
                <a16:creationId xmlns:a16="http://schemas.microsoft.com/office/drawing/2014/main" id="{51199A66-A9AA-E73B-5F76-39349F5C0FBF}"/>
              </a:ext>
            </a:extLst>
          </p:cNvPr>
          <p:cNvCxnSpPr/>
          <p:nvPr/>
        </p:nvCxnSpPr>
        <p:spPr>
          <a:xfrm>
            <a:off x="5515886" y="2280716"/>
            <a:ext cx="0" cy="1069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418611-AE1F-9A8C-6234-EBE85BDC8AD0}"/>
              </a:ext>
            </a:extLst>
          </p:cNvPr>
          <p:cNvSpPr txBox="1"/>
          <p:nvPr/>
        </p:nvSpPr>
        <p:spPr>
          <a:xfrm>
            <a:off x="6223749" y="2644610"/>
            <a:ext cx="2029017" cy="276999"/>
          </a:xfrm>
          <a:prstGeom prst="rect">
            <a:avLst/>
          </a:prstGeom>
          <a:noFill/>
        </p:spPr>
        <p:txBody>
          <a:bodyPr wrap="none" lIns="0" tIns="0" rIns="0" bIns="0" rtlCol="0">
            <a:spAutoFit/>
          </a:bodyPr>
          <a:lstStyle/>
          <a:p>
            <a:pPr algn="l"/>
            <a:r>
              <a:rPr lang="nl-NL" dirty="0" err="1"/>
              <a:t>Increasing</a:t>
            </a:r>
            <a:r>
              <a:rPr lang="nl-NL" dirty="0"/>
              <a:t> </a:t>
            </a:r>
            <a:r>
              <a:rPr lang="nl-NL" dirty="0" err="1"/>
              <a:t>complexity</a:t>
            </a:r>
            <a:endParaRPr lang="nl-NL" dirty="0"/>
          </a:p>
        </p:txBody>
      </p:sp>
    </p:spTree>
    <p:extLst>
      <p:ext uri="{BB962C8B-B14F-4D97-AF65-F5344CB8AC3E}">
        <p14:creationId xmlns:p14="http://schemas.microsoft.com/office/powerpoint/2010/main" val="373473623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Instruction level parallelism</a:t>
            </a:r>
          </a:p>
          <a:p>
            <a:pPr marL="569913" lvl="1">
              <a:buFont typeface="Arial" panose="020B0604020202020204" pitchFamily="34" charset="0"/>
              <a:buChar char="•"/>
            </a:pPr>
            <a:r>
              <a:rPr lang="en-US" dirty="0"/>
              <a:t>Executing multiple instructions (e.g. additions) in parallel</a:t>
            </a:r>
          </a:p>
          <a:p>
            <a:pPr marL="569913" lvl="1">
              <a:buFont typeface="Arial" panose="020B0604020202020204" pitchFamily="34" charset="0"/>
              <a:buChar char="•"/>
            </a:pPr>
            <a:r>
              <a:rPr lang="en-US" dirty="0"/>
              <a:t>Examples: vector instructions (CPU), Tensor Cores (GPU)</a:t>
            </a:r>
          </a:p>
          <a:p>
            <a:pPr marL="569913" lvl="1">
              <a:buFont typeface="Arial" panose="020B0604020202020204" pitchFamily="34" charset="0"/>
              <a:buChar char="•"/>
            </a:pPr>
            <a:r>
              <a:rPr lang="en-US" dirty="0">
                <a:hlinkClick r:id="rId2"/>
              </a:rPr>
              <a:t>https://en.wikipedia.org/wiki/Instruction-level_parallelism</a:t>
            </a:r>
            <a:r>
              <a:rPr lang="en-US" dirty="0"/>
              <a:t> </a:t>
            </a:r>
          </a:p>
          <a:p>
            <a:pPr marL="569913" lvl="1">
              <a:buFont typeface="Arial" panose="020B0604020202020204" pitchFamily="34" charset="0"/>
              <a:buChar char="•"/>
            </a:pPr>
            <a:r>
              <a:rPr lang="en-US" dirty="0"/>
              <a:t>More this afternoon!</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graphicFrame>
        <p:nvGraphicFramePr>
          <p:cNvPr id="6" name="Table 2">
            <a:extLst>
              <a:ext uri="{FF2B5EF4-FFF2-40B4-BE49-F238E27FC236}">
                <a16:creationId xmlns:a16="http://schemas.microsoft.com/office/drawing/2014/main" id="{7142D620-9FF3-1DAE-FA9E-07BEB322F5FD}"/>
              </a:ext>
            </a:extLst>
          </p:cNvPr>
          <p:cNvGraphicFramePr>
            <a:graphicFrameLocks noGrp="1"/>
          </p:cNvGraphicFramePr>
          <p:nvPr>
            <p:extLst>
              <p:ext uri="{D42A27DB-BD31-4B8C-83A1-F6EECF244321}">
                <p14:modId xmlns:p14="http://schemas.microsoft.com/office/powerpoint/2010/main" val="535561961"/>
              </p:ext>
            </p:extLst>
          </p:nvPr>
        </p:nvGraphicFramePr>
        <p:xfrm>
          <a:off x="2797322" y="4533275"/>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1.1</a:t>
                      </a:r>
                    </a:p>
                  </a:txBody>
                  <a:tcPr anchor="ctr">
                    <a:solidFill>
                      <a:srgbClr val="BACAD0"/>
                    </a:solidFill>
                  </a:tcPr>
                </a:tc>
                <a:tc>
                  <a:txBody>
                    <a:bodyPr/>
                    <a:lstStyle/>
                    <a:p>
                      <a:pPr algn="ctr"/>
                      <a:r>
                        <a:rPr lang="en-US" dirty="0">
                          <a:solidFill>
                            <a:schemeClr val="tx1"/>
                          </a:solidFill>
                        </a:rPr>
                        <a:t>3.7</a:t>
                      </a:r>
                    </a:p>
                  </a:txBody>
                  <a:tcPr anchor="ctr">
                    <a:solidFill>
                      <a:srgbClr val="BACAD0"/>
                    </a:solidFill>
                  </a:tcPr>
                </a:tc>
                <a:tc>
                  <a:txBody>
                    <a:bodyPr/>
                    <a:lstStyle/>
                    <a:p>
                      <a:pPr algn="ctr"/>
                      <a:r>
                        <a:rPr lang="en-US" dirty="0">
                          <a:solidFill>
                            <a:schemeClr val="tx1"/>
                          </a:solidFill>
                        </a:rPr>
                        <a:t>-1.6</a:t>
                      </a:r>
                    </a:p>
                  </a:txBody>
                  <a:tcPr anchor="ctr">
                    <a:solidFill>
                      <a:srgbClr val="BACAD0"/>
                    </a:solidFill>
                  </a:tcPr>
                </a:tc>
                <a:tc>
                  <a:txBody>
                    <a:bodyPr/>
                    <a:lstStyle/>
                    <a:p>
                      <a:pPr algn="ctr"/>
                      <a:r>
                        <a:rPr lang="en-US" dirty="0">
                          <a:solidFill>
                            <a:schemeClr val="tx1"/>
                          </a:solidFill>
                        </a:rPr>
                        <a:t>2.3</a:t>
                      </a:r>
                    </a:p>
                  </a:txBody>
                  <a:tcPr anchor="ctr">
                    <a:solidFill>
                      <a:srgbClr val="BACAD0"/>
                    </a:solidFill>
                  </a:tcPr>
                </a:tc>
                <a:extLst>
                  <a:ext uri="{0D108BD9-81ED-4DB2-BD59-A6C34878D82A}">
                    <a16:rowId xmlns:a16="http://schemas.microsoft.com/office/drawing/2014/main" val="4071202945"/>
                  </a:ext>
                </a:extLst>
              </a:tr>
            </a:tbl>
          </a:graphicData>
        </a:graphic>
      </p:graphicFrame>
      <p:graphicFrame>
        <p:nvGraphicFramePr>
          <p:cNvPr id="7" name="Table 2">
            <a:extLst>
              <a:ext uri="{FF2B5EF4-FFF2-40B4-BE49-F238E27FC236}">
                <a16:creationId xmlns:a16="http://schemas.microsoft.com/office/drawing/2014/main" id="{59E5D436-A3FB-76EE-7B42-B58EBF8E93E1}"/>
              </a:ext>
            </a:extLst>
          </p:cNvPr>
          <p:cNvGraphicFramePr>
            <a:graphicFrameLocks noGrp="1"/>
          </p:cNvGraphicFramePr>
          <p:nvPr>
            <p:extLst>
              <p:ext uri="{D42A27DB-BD31-4B8C-83A1-F6EECF244321}">
                <p14:modId xmlns:p14="http://schemas.microsoft.com/office/powerpoint/2010/main" val="986842396"/>
              </p:ext>
            </p:extLst>
          </p:nvPr>
        </p:nvGraphicFramePr>
        <p:xfrm>
          <a:off x="2797322" y="5312039"/>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-3.4</a:t>
                      </a:r>
                    </a:p>
                  </a:txBody>
                  <a:tcPr anchor="ctr">
                    <a:solidFill>
                      <a:srgbClr val="BACAD0"/>
                    </a:solidFill>
                  </a:tcPr>
                </a:tc>
                <a:tc>
                  <a:txBody>
                    <a:bodyPr/>
                    <a:lstStyle/>
                    <a:p>
                      <a:pPr algn="ctr"/>
                      <a:r>
                        <a:rPr lang="en-US" dirty="0">
                          <a:solidFill>
                            <a:schemeClr val="tx1"/>
                          </a:solidFill>
                        </a:rPr>
                        <a:t>1.7</a:t>
                      </a:r>
                    </a:p>
                  </a:txBody>
                  <a:tcPr anchor="ctr">
                    <a:solidFill>
                      <a:srgbClr val="BACAD0"/>
                    </a:solidFill>
                  </a:tcPr>
                </a:tc>
                <a:tc>
                  <a:txBody>
                    <a:bodyPr/>
                    <a:lstStyle/>
                    <a:p>
                      <a:pPr algn="ctr"/>
                      <a:r>
                        <a:rPr lang="en-US" dirty="0">
                          <a:solidFill>
                            <a:schemeClr val="tx1"/>
                          </a:solidFill>
                        </a:rPr>
                        <a:t>-0.2</a:t>
                      </a:r>
                    </a:p>
                  </a:txBody>
                  <a:tcPr anchor="ctr">
                    <a:solidFill>
                      <a:srgbClr val="BACAD0"/>
                    </a:solidFill>
                  </a:tcPr>
                </a:tc>
                <a:tc>
                  <a:txBody>
                    <a:bodyPr/>
                    <a:lstStyle/>
                    <a:p>
                      <a:pPr algn="ctr"/>
                      <a:r>
                        <a:rPr lang="en-US" dirty="0">
                          <a:solidFill>
                            <a:schemeClr val="tx1"/>
                          </a:solidFill>
                        </a:rPr>
                        <a:t>5.2</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8" name="TextBox 7">
            <a:extLst>
              <a:ext uri="{FF2B5EF4-FFF2-40B4-BE49-F238E27FC236}">
                <a16:creationId xmlns:a16="http://schemas.microsoft.com/office/drawing/2014/main" id="{8A75BC5F-8130-273A-A248-0BC031AAA83A}"/>
              </a:ext>
            </a:extLst>
          </p:cNvPr>
          <p:cNvSpPr txBox="1"/>
          <p:nvPr/>
        </p:nvSpPr>
        <p:spPr>
          <a:xfrm>
            <a:off x="2340064" y="4564806"/>
            <a:ext cx="533067" cy="369332"/>
          </a:xfrm>
          <a:prstGeom prst="rect">
            <a:avLst/>
          </a:prstGeom>
          <a:noFill/>
        </p:spPr>
        <p:txBody>
          <a:bodyPr wrap="square" rtlCol="0">
            <a:spAutoFit/>
          </a:bodyPr>
          <a:lstStyle/>
          <a:p>
            <a:r>
              <a:rPr lang="en-US" dirty="0"/>
              <a:t>X =</a:t>
            </a:r>
          </a:p>
        </p:txBody>
      </p:sp>
      <p:sp>
        <p:nvSpPr>
          <p:cNvPr id="9" name="TextBox 8">
            <a:extLst>
              <a:ext uri="{FF2B5EF4-FFF2-40B4-BE49-F238E27FC236}">
                <a16:creationId xmlns:a16="http://schemas.microsoft.com/office/drawing/2014/main" id="{EA7F0BA3-B6FC-E3DD-F6F6-815ECDC7D9E6}"/>
              </a:ext>
            </a:extLst>
          </p:cNvPr>
          <p:cNvSpPr txBox="1"/>
          <p:nvPr/>
        </p:nvSpPr>
        <p:spPr>
          <a:xfrm>
            <a:off x="2340065" y="5343570"/>
            <a:ext cx="590806" cy="369332"/>
          </a:xfrm>
          <a:prstGeom prst="rect">
            <a:avLst/>
          </a:prstGeom>
          <a:noFill/>
        </p:spPr>
        <p:txBody>
          <a:bodyPr wrap="square" rtlCol="0">
            <a:spAutoFit/>
          </a:bodyPr>
          <a:lstStyle/>
          <a:p>
            <a:r>
              <a:rPr lang="en-US" dirty="0"/>
              <a:t>Y = </a:t>
            </a:r>
          </a:p>
        </p:txBody>
      </p:sp>
      <p:graphicFrame>
        <p:nvGraphicFramePr>
          <p:cNvPr id="12" name="Table 2">
            <a:extLst>
              <a:ext uri="{FF2B5EF4-FFF2-40B4-BE49-F238E27FC236}">
                <a16:creationId xmlns:a16="http://schemas.microsoft.com/office/drawing/2014/main" id="{61F8FCE7-8D23-3051-847C-884A3C5121C8}"/>
              </a:ext>
            </a:extLst>
          </p:cNvPr>
          <p:cNvGraphicFramePr>
            <a:graphicFrameLocks noGrp="1"/>
          </p:cNvGraphicFramePr>
          <p:nvPr>
            <p:extLst>
              <p:ext uri="{D42A27DB-BD31-4B8C-83A1-F6EECF244321}">
                <p14:modId xmlns:p14="http://schemas.microsoft.com/office/powerpoint/2010/main" val="1813369628"/>
              </p:ext>
            </p:extLst>
          </p:nvPr>
        </p:nvGraphicFramePr>
        <p:xfrm>
          <a:off x="5631537" y="4872583"/>
          <a:ext cx="2339252" cy="370840"/>
        </p:xfrm>
        <a:graphic>
          <a:graphicData uri="http://schemas.openxmlformats.org/drawingml/2006/table">
            <a:tbl>
              <a:tblPr firstRow="1" bandRow="1">
                <a:tableStyleId>{5C22544A-7EE6-4342-B048-85BDC9FD1C3A}</a:tableStyleId>
              </a:tblPr>
              <a:tblGrid>
                <a:gridCol w="584813">
                  <a:extLst>
                    <a:ext uri="{9D8B030D-6E8A-4147-A177-3AD203B41FA5}">
                      <a16:colId xmlns:a16="http://schemas.microsoft.com/office/drawing/2014/main" val="3086434951"/>
                    </a:ext>
                  </a:extLst>
                </a:gridCol>
                <a:gridCol w="584813">
                  <a:extLst>
                    <a:ext uri="{9D8B030D-6E8A-4147-A177-3AD203B41FA5}">
                      <a16:colId xmlns:a16="http://schemas.microsoft.com/office/drawing/2014/main" val="1474529289"/>
                    </a:ext>
                  </a:extLst>
                </a:gridCol>
                <a:gridCol w="584813">
                  <a:extLst>
                    <a:ext uri="{9D8B030D-6E8A-4147-A177-3AD203B41FA5}">
                      <a16:colId xmlns:a16="http://schemas.microsoft.com/office/drawing/2014/main" val="1901139108"/>
                    </a:ext>
                  </a:extLst>
                </a:gridCol>
                <a:gridCol w="584813">
                  <a:extLst>
                    <a:ext uri="{9D8B030D-6E8A-4147-A177-3AD203B41FA5}">
                      <a16:colId xmlns:a16="http://schemas.microsoft.com/office/drawing/2014/main" val="2153347117"/>
                    </a:ext>
                  </a:extLst>
                </a:gridCol>
              </a:tblGrid>
              <a:tr h="370840">
                <a:tc>
                  <a:txBody>
                    <a:bodyPr/>
                    <a:lstStyle/>
                    <a:p>
                      <a:pPr algn="ctr"/>
                      <a:r>
                        <a:rPr lang="en-US" dirty="0">
                          <a:solidFill>
                            <a:schemeClr val="tx1"/>
                          </a:solidFill>
                        </a:rPr>
                        <a:t>-2.3</a:t>
                      </a:r>
                    </a:p>
                  </a:txBody>
                  <a:tcPr anchor="ctr">
                    <a:solidFill>
                      <a:srgbClr val="BACAD0"/>
                    </a:solidFill>
                  </a:tcPr>
                </a:tc>
                <a:tc>
                  <a:txBody>
                    <a:bodyPr/>
                    <a:lstStyle/>
                    <a:p>
                      <a:pPr algn="ctr"/>
                      <a:r>
                        <a:rPr lang="en-US" dirty="0">
                          <a:solidFill>
                            <a:schemeClr val="tx1"/>
                          </a:solidFill>
                        </a:rPr>
                        <a:t>5.4</a:t>
                      </a:r>
                    </a:p>
                  </a:txBody>
                  <a:tcPr anchor="ctr">
                    <a:solidFill>
                      <a:srgbClr val="BACAD0"/>
                    </a:solidFill>
                  </a:tcPr>
                </a:tc>
                <a:tc>
                  <a:txBody>
                    <a:bodyPr/>
                    <a:lstStyle/>
                    <a:p>
                      <a:pPr algn="ctr"/>
                      <a:r>
                        <a:rPr lang="en-US" dirty="0">
                          <a:solidFill>
                            <a:schemeClr val="tx1"/>
                          </a:solidFill>
                        </a:rPr>
                        <a:t>-1.8</a:t>
                      </a:r>
                    </a:p>
                  </a:txBody>
                  <a:tcPr anchor="ctr">
                    <a:solidFill>
                      <a:srgbClr val="BACAD0"/>
                    </a:solidFill>
                  </a:tcPr>
                </a:tc>
                <a:tc>
                  <a:txBody>
                    <a:bodyPr/>
                    <a:lstStyle/>
                    <a:p>
                      <a:pPr algn="ctr"/>
                      <a:r>
                        <a:rPr lang="en-US" dirty="0">
                          <a:solidFill>
                            <a:schemeClr val="tx1"/>
                          </a:solidFill>
                        </a:rPr>
                        <a:t>7.5</a:t>
                      </a:r>
                    </a:p>
                  </a:txBody>
                  <a:tcPr anchor="ctr">
                    <a:solidFill>
                      <a:srgbClr val="BACAD0"/>
                    </a:solidFill>
                  </a:tcPr>
                </a:tc>
                <a:extLst>
                  <a:ext uri="{0D108BD9-81ED-4DB2-BD59-A6C34878D82A}">
                    <a16:rowId xmlns:a16="http://schemas.microsoft.com/office/drawing/2014/main" val="4071202945"/>
                  </a:ext>
                </a:extLst>
              </a:tr>
            </a:tbl>
          </a:graphicData>
        </a:graphic>
      </p:graphicFrame>
      <p:sp>
        <p:nvSpPr>
          <p:cNvPr id="13" name="TextBox 12">
            <a:extLst>
              <a:ext uri="{FF2B5EF4-FFF2-40B4-BE49-F238E27FC236}">
                <a16:creationId xmlns:a16="http://schemas.microsoft.com/office/drawing/2014/main" id="{96F1FCB5-5424-EB1F-70B9-EBEE465055B3}"/>
              </a:ext>
            </a:extLst>
          </p:cNvPr>
          <p:cNvSpPr txBox="1"/>
          <p:nvPr/>
        </p:nvSpPr>
        <p:spPr>
          <a:xfrm>
            <a:off x="5170658" y="4832946"/>
            <a:ext cx="423174" cy="461665"/>
          </a:xfrm>
          <a:prstGeom prst="rect">
            <a:avLst/>
          </a:prstGeom>
          <a:noFill/>
        </p:spPr>
        <p:txBody>
          <a:bodyPr wrap="square" rtlCol="0">
            <a:spAutoFit/>
          </a:bodyPr>
          <a:lstStyle/>
          <a:p>
            <a:r>
              <a:rPr lang="en-US" sz="2400" dirty="0"/>
              <a:t>=</a:t>
            </a:r>
          </a:p>
        </p:txBody>
      </p:sp>
      <p:sp>
        <p:nvSpPr>
          <p:cNvPr id="14" name="TextBox 13">
            <a:extLst>
              <a:ext uri="{FF2B5EF4-FFF2-40B4-BE49-F238E27FC236}">
                <a16:creationId xmlns:a16="http://schemas.microsoft.com/office/drawing/2014/main" id="{7523C04C-9649-A5CC-AF9E-02EA0DEDFBC4}"/>
              </a:ext>
            </a:extLst>
          </p:cNvPr>
          <p:cNvSpPr txBox="1"/>
          <p:nvPr/>
        </p:nvSpPr>
        <p:spPr>
          <a:xfrm>
            <a:off x="3793265" y="4855706"/>
            <a:ext cx="423174"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21659596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Types of parallelization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Embarrassingly parallel</a:t>
            </a:r>
          </a:p>
          <a:p>
            <a:pPr marL="569913" lvl="1">
              <a:buFont typeface="Arial" panose="020B0604020202020204" pitchFamily="34" charset="0"/>
              <a:buChar char="•"/>
            </a:pPr>
            <a:r>
              <a:rPr lang="en-US" dirty="0"/>
              <a:t>A workload or problem where little or no effort is needed to separate into number of parallel tasks</a:t>
            </a:r>
          </a:p>
          <a:p>
            <a:pPr marL="569913" lvl="1">
              <a:buFont typeface="Arial" panose="020B0604020202020204" pitchFamily="34" charset="0"/>
              <a:buChar char="•"/>
            </a:pPr>
            <a:r>
              <a:rPr lang="en-US" dirty="0"/>
              <a:t>Examples: hyperparameter grid search, training multiple model architectures</a:t>
            </a:r>
          </a:p>
          <a:p>
            <a:pPr marL="569913" lvl="1">
              <a:buFont typeface="Arial" panose="020B0604020202020204" pitchFamily="34" charset="0"/>
              <a:buChar char="•"/>
            </a:pPr>
            <a:r>
              <a:rPr lang="en-US" dirty="0">
                <a:hlinkClick r:id="rId2"/>
              </a:rPr>
              <a:t>https://en.wikipedia.org/wiki/Embarrassingly_parallel</a:t>
            </a:r>
            <a:r>
              <a:rPr lang="en-US" dirty="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34921548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Train a single model, single set of hyperparameters, but </a:t>
            </a:r>
            <a:r>
              <a:rPr lang="en-US" b="1" i="1" dirty="0"/>
              <a:t>faster</a:t>
            </a:r>
            <a:endParaRPr lang="en-US" b="1" dirty="0"/>
          </a:p>
          <a:p>
            <a:pPr>
              <a:buFont typeface="Arial" panose="020B0604020202020204" pitchFamily="34" charset="0"/>
              <a:buChar char="•"/>
            </a:pPr>
            <a:r>
              <a:rPr lang="en-US" dirty="0"/>
              <a:t>Split the batch over multiple processors (CPUs/GPUs)</a:t>
            </a:r>
          </a:p>
          <a:p>
            <a:pPr>
              <a:buFont typeface="Arial" panose="020B0604020202020204" pitchFamily="34" charset="0"/>
              <a:buChar char="•"/>
            </a:pPr>
            <a:r>
              <a:rPr lang="en-US" dirty="0"/>
              <a:t>Each processor holds a copy of the model</a:t>
            </a:r>
          </a:p>
          <a:p>
            <a:pPr>
              <a:buFont typeface="Arial" panose="020B0604020202020204" pitchFamily="34" charset="0"/>
              <a:buChar char="•"/>
            </a:pPr>
            <a:r>
              <a:rPr lang="en-US" dirty="0"/>
              <a:t>Forward pass: calculated by each of the workers</a:t>
            </a:r>
          </a:p>
          <a:p>
            <a:pPr>
              <a:buFont typeface="Arial" panose="020B0604020202020204" pitchFamily="34" charset="0"/>
              <a:buChar char="•"/>
            </a:pPr>
            <a:r>
              <a:rPr lang="en-US" dirty="0"/>
              <a:t>Backward pass: gradients computed (per worker), communicated and aggregated</a:t>
            </a:r>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471047" y="5410501"/>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71047" y="3917362"/>
            <a:ext cx="1268818" cy="84249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926768" y="3931907"/>
            <a:ext cx="1350595" cy="827951"/>
            <a:chOff x="3221405" y="3951065"/>
            <a:chExt cx="2152502" cy="1319541"/>
          </a:xfrm>
        </p:grpSpPr>
        <p:sp>
          <p:nvSpPr>
            <p:cNvPr id="16" name="Oval 15">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4B94DEA2-AA75-334C-8D87-785551076467}"/>
                </a:ext>
              </a:extLst>
            </p:cNvPr>
            <p:cNvCxnSpPr>
              <a:stCxn id="16" idx="6"/>
              <a:endCxn id="1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00B218-80B5-854E-8A20-998CD205B811}"/>
                </a:ext>
              </a:extLst>
            </p:cNvPr>
            <p:cNvCxnSpPr>
              <a:endCxn id="2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8EE955-F979-804F-966C-3B09E74A511E}"/>
                </a:ext>
              </a:extLst>
            </p:cNvPr>
            <p:cNvCxnSpPr>
              <a:endCxn id="2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FE34918-01CD-324E-ADC7-8C7618B9A137}"/>
                </a:ext>
              </a:extLst>
            </p:cNvPr>
            <p:cNvCxnSpPr>
              <a:endCxn id="2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4B8F354-AC16-1B41-9E21-62A17EFD04B0}"/>
                </a:ext>
              </a:extLst>
            </p:cNvPr>
            <p:cNvCxnSpPr>
              <a:endCxn id="1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D17DA8-ADE8-7A41-A4B3-2AA2404B596C}"/>
                </a:ext>
              </a:extLst>
            </p:cNvPr>
            <p:cNvCxnSpPr>
              <a:endCxn id="23"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6B3456-D16B-9744-880A-A88B8590C98D}"/>
                </a:ext>
              </a:extLst>
            </p:cNvPr>
            <p:cNvCxnSpPr>
              <a:endCxn id="23"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90248C-A018-2542-967F-34DCDEFE8026}"/>
                </a:ext>
              </a:extLst>
            </p:cNvPr>
            <p:cNvCxnSpPr>
              <a:endCxn id="23"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926768" y="5359295"/>
            <a:ext cx="1350595" cy="827951"/>
            <a:chOff x="3221405" y="3951065"/>
            <a:chExt cx="2152502" cy="1319541"/>
          </a:xfrm>
        </p:grpSpPr>
        <p:sp>
          <p:nvSpPr>
            <p:cNvPr id="45" name="Oval 44">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B94DEA2-AA75-334C-8D87-785551076467}"/>
                </a:ext>
              </a:extLst>
            </p:cNvPr>
            <p:cNvCxnSpPr>
              <a:stCxn id="45" idx="6"/>
              <a:endCxn id="48"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00B218-80B5-854E-8A20-998CD205B811}"/>
                </a:ext>
              </a:extLst>
            </p:cNvPr>
            <p:cNvCxnSpPr>
              <a:endCxn id="49"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8EE955-F979-804F-966C-3B09E74A511E}"/>
                </a:ext>
              </a:extLst>
            </p:cNvPr>
            <p:cNvCxnSpPr>
              <a:endCxn id="49"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E34918-01CD-324E-ADC7-8C7618B9A137}"/>
                </a:ext>
              </a:extLst>
            </p:cNvPr>
            <p:cNvCxnSpPr>
              <a:endCxn id="50"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B8F354-AC16-1B41-9E21-62A17EFD04B0}"/>
                </a:ext>
              </a:extLst>
            </p:cNvPr>
            <p:cNvCxnSpPr>
              <a:endCxn id="48"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2D17DA8-ADE8-7A41-A4B3-2AA2404B596C}"/>
                </a:ext>
              </a:extLst>
            </p:cNvPr>
            <p:cNvCxnSpPr>
              <a:endCxn id="51"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76B3456-D16B-9744-880A-A88B8590C98D}"/>
                </a:ext>
              </a:extLst>
            </p:cNvPr>
            <p:cNvCxnSpPr>
              <a:endCxn id="51"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F90248C-A018-2542-967F-34DCDEFE8026}"/>
                </a:ext>
              </a:extLst>
            </p:cNvPr>
            <p:cNvCxnSpPr>
              <a:endCxn id="51"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468606" y="4201630"/>
            <a:ext cx="1081515" cy="276999"/>
          </a:xfrm>
          <a:prstGeom prst="rect">
            <a:avLst/>
          </a:prstGeom>
          <a:noFill/>
        </p:spPr>
        <p:txBody>
          <a:bodyPr wrap="none" lIns="0" tIns="0" rIns="0" bIns="0" rtlCol="0">
            <a:spAutoFit/>
          </a:bodyPr>
          <a:lstStyle/>
          <a:p>
            <a:pPr algn="l"/>
            <a:r>
              <a:rPr lang="nl-NL" dirty="0"/>
              <a:t>Processor 1</a:t>
            </a:r>
          </a:p>
        </p:txBody>
      </p:sp>
      <p:sp>
        <p:nvSpPr>
          <p:cNvPr id="69" name="Rectangle 68"/>
          <p:cNvSpPr/>
          <p:nvPr/>
        </p:nvSpPr>
        <p:spPr>
          <a:xfrm>
            <a:off x="3045890" y="5125332"/>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tangle 69"/>
          <p:cNvSpPr/>
          <p:nvPr/>
        </p:nvSpPr>
        <p:spPr>
          <a:xfrm>
            <a:off x="3045889" y="3702204"/>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TextBox 70"/>
          <p:cNvSpPr txBox="1"/>
          <p:nvPr/>
        </p:nvSpPr>
        <p:spPr>
          <a:xfrm>
            <a:off x="8504051" y="5657866"/>
            <a:ext cx="1081515" cy="276999"/>
          </a:xfrm>
          <a:prstGeom prst="rect">
            <a:avLst/>
          </a:prstGeom>
          <a:noFill/>
        </p:spPr>
        <p:txBody>
          <a:bodyPr wrap="none" lIns="0" tIns="0" rIns="0" bIns="0" rtlCol="0">
            <a:spAutoFit/>
          </a:bodyPr>
          <a:lstStyle/>
          <a:p>
            <a:pPr algn="l"/>
            <a:r>
              <a:rPr lang="nl-NL" dirty="0"/>
              <a:t>Processor 2</a:t>
            </a:r>
          </a:p>
        </p:txBody>
      </p:sp>
      <p:pic>
        <p:nvPicPr>
          <p:cNvPr id="73" name="Picture 4"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14989" y="4273969"/>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705955" y="4673810"/>
            <a:ext cx="1320391" cy="82524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Arrow Connector 73">
            <a:extLst>
              <a:ext uri="{FF2B5EF4-FFF2-40B4-BE49-F238E27FC236}">
                <a16:creationId xmlns:a16="http://schemas.microsoft.com/office/drawing/2014/main" id="{791F324A-7E04-2B47-B61E-BD806D6AB00B}"/>
              </a:ext>
            </a:extLst>
          </p:cNvPr>
          <p:cNvCxnSpPr>
            <a:endCxn id="70" idx="1"/>
          </p:cNvCxnSpPr>
          <p:nvPr/>
        </p:nvCxnSpPr>
        <p:spPr>
          <a:xfrm flipV="1">
            <a:off x="1883807" y="4332272"/>
            <a:ext cx="1162082" cy="1142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1F324A-7E04-2B47-B61E-BD806D6AB00B}"/>
              </a:ext>
            </a:extLst>
          </p:cNvPr>
          <p:cNvCxnSpPr/>
          <p:nvPr/>
        </p:nvCxnSpPr>
        <p:spPr>
          <a:xfrm>
            <a:off x="2021701" y="5069135"/>
            <a:ext cx="1024188" cy="5610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0691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7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Model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Train a single </a:t>
            </a:r>
            <a:r>
              <a:rPr lang="en-US" b="1" i="1" dirty="0"/>
              <a:t>very big</a:t>
            </a:r>
            <a:r>
              <a:rPr lang="en-US" b="1" dirty="0"/>
              <a:t> </a:t>
            </a:r>
            <a:r>
              <a:rPr lang="en-US" dirty="0"/>
              <a:t>model, single set of hyperparameters</a:t>
            </a:r>
          </a:p>
          <a:p>
            <a:pPr>
              <a:buFont typeface="Arial" panose="020B0604020202020204" pitchFamily="34" charset="0"/>
              <a:buChar char="•"/>
            </a:pPr>
            <a:r>
              <a:rPr lang="en-US" dirty="0"/>
              <a:t>Split the model over multiple processors (CPUs/GPUs)</a:t>
            </a:r>
          </a:p>
          <a:p>
            <a:pPr>
              <a:buFont typeface="Arial" panose="020B0604020202020204" pitchFamily="34" charset="0"/>
              <a:buChar char="•"/>
            </a:pPr>
            <a:r>
              <a:rPr lang="en-US" dirty="0"/>
              <a:t>Each processor sees all the data</a:t>
            </a:r>
          </a:p>
          <a:p>
            <a:pPr>
              <a:buFont typeface="Arial" panose="020B0604020202020204" pitchFamily="34" charset="0"/>
              <a:buChar char="•"/>
            </a:pPr>
            <a:r>
              <a:rPr lang="en-US" dirty="0"/>
              <a:t>Communication needed both during forward and backward pass!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04757" y="4098334"/>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96586" y="4387762"/>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1</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2</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1"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16388" y="3623630"/>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408217" y="39130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196317" y="486029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388146" y="5149719"/>
            <a:ext cx="1320391" cy="82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3513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Hybrid model/data parallelism</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grpSp>
        <p:nvGrpSpPr>
          <p:cNvPr id="7" name="Group 6"/>
          <p:cNvGrpSpPr/>
          <p:nvPr/>
        </p:nvGrpSpPr>
        <p:grpSpPr>
          <a:xfrm>
            <a:off x="5446491" y="3829785"/>
            <a:ext cx="2243289" cy="1375196"/>
            <a:chOff x="3221405" y="3951065"/>
            <a:chExt cx="2152502" cy="1319541"/>
          </a:xfrm>
        </p:grpSpPr>
        <p:sp>
          <p:nvSpPr>
            <p:cNvPr id="8" name="Oval 7">
              <a:extLst>
                <a:ext uri="{FF2B5EF4-FFF2-40B4-BE49-F238E27FC236}">
                  <a16:creationId xmlns:a16="http://schemas.microsoft.com/office/drawing/2014/main" id="{254C8591-8A09-6040-88B8-1E2D64A3D075}"/>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9F550C-C509-1A4C-A120-92DC6309FFAF}"/>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DBEA2C-8CB1-1F45-A074-0A4BAC357977}"/>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88E3CB-638B-D042-A134-1A8C0E51A3D8}"/>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C86E56-73AA-8B47-8B60-840CE593D6B1}"/>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4170D3-A4DA-9B4E-87C7-F9AD2C4FDDCC}"/>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6CD9F3-2953-6945-A787-96752FD1CCED}"/>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B94DEA2-AA75-334C-8D87-785551076467}"/>
                </a:ext>
              </a:extLst>
            </p:cNvPr>
            <p:cNvCxnSpPr>
              <a:stCxn id="8" idx="6"/>
              <a:endCxn id="11"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BD838B-4B3E-EB49-B82E-40AEA475F8CF}"/>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829E74-97FC-654F-A0C4-6D1AB34266E6}"/>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00B218-80B5-854E-8A20-998CD205B811}"/>
                </a:ext>
              </a:extLst>
            </p:cNvPr>
            <p:cNvCxnSpPr>
              <a:endCxn id="12"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68EE955-F979-804F-966C-3B09E74A511E}"/>
                </a:ext>
              </a:extLst>
            </p:cNvPr>
            <p:cNvCxnSpPr>
              <a:endCxn id="12"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FE34918-01CD-324E-ADC7-8C7618B9A137}"/>
                </a:ext>
              </a:extLst>
            </p:cNvPr>
            <p:cNvCxnSpPr>
              <a:endCxn id="13"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B8F354-AC16-1B41-9E21-62A17EFD04B0}"/>
                </a:ext>
              </a:extLst>
            </p:cNvPr>
            <p:cNvCxnSpPr>
              <a:endCxn id="11"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E2A8B2-A78A-1441-9031-1BB71F2F5B69}"/>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76527A-3E29-504A-A51F-FD3AADE09166}"/>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D17DA8-ADE8-7A41-A4B3-2AA2404B596C}"/>
                </a:ext>
              </a:extLst>
            </p:cNvPr>
            <p:cNvCxnSpPr>
              <a:endCxn id="14"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6B3456-D16B-9744-880A-A88B8590C98D}"/>
                </a:ext>
              </a:extLst>
            </p:cNvPr>
            <p:cNvCxnSpPr>
              <a:endCxn id="14"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B8B276-D42C-044E-9EC6-6BC37B50A2B1}"/>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311785-D55B-0440-976E-05BB48D5AEE8}"/>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1F324A-7E04-2B47-B61E-BD806D6AB00B}"/>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90248C-A018-2542-967F-34DCDEFE8026}"/>
                </a:ext>
              </a:extLst>
            </p:cNvPr>
            <p:cNvCxnSpPr>
              <a:endCxn id="14"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35657" y="477947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Rectangle 31"/>
          <p:cNvSpPr/>
          <p:nvPr/>
        </p:nvSpPr>
        <p:spPr>
          <a:xfrm>
            <a:off x="2935657" y="3526569"/>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612034" y="4288987"/>
            <a:ext cx="1320391" cy="8252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8482112" y="4048682"/>
            <a:ext cx="1081515" cy="276999"/>
          </a:xfrm>
          <a:prstGeom prst="rect">
            <a:avLst/>
          </a:prstGeom>
          <a:noFill/>
        </p:spPr>
        <p:txBody>
          <a:bodyPr wrap="none" lIns="0" tIns="0" rIns="0" bIns="0" rtlCol="0">
            <a:spAutoFit/>
          </a:bodyPr>
          <a:lstStyle/>
          <a:p>
            <a:pPr algn="l"/>
            <a:r>
              <a:rPr lang="nl-NL" dirty="0"/>
              <a:t>Processor 3</a:t>
            </a:r>
          </a:p>
        </p:txBody>
      </p:sp>
      <p:sp>
        <p:nvSpPr>
          <p:cNvPr id="36" name="TextBox 35"/>
          <p:cNvSpPr txBox="1"/>
          <p:nvPr/>
        </p:nvSpPr>
        <p:spPr>
          <a:xfrm>
            <a:off x="8482112" y="5301583"/>
            <a:ext cx="1081515" cy="276999"/>
          </a:xfrm>
          <a:prstGeom prst="rect">
            <a:avLst/>
          </a:prstGeom>
          <a:noFill/>
        </p:spPr>
        <p:txBody>
          <a:bodyPr wrap="none" lIns="0" tIns="0" rIns="0" bIns="0" rtlCol="0">
            <a:spAutoFit/>
          </a:bodyPr>
          <a:lstStyle/>
          <a:p>
            <a:pPr algn="l"/>
            <a:r>
              <a:rPr lang="nl-NL" dirty="0"/>
              <a:t>Processor 4</a:t>
            </a:r>
          </a:p>
        </p:txBody>
      </p:sp>
      <p:cxnSp>
        <p:nvCxnSpPr>
          <p:cNvPr id="37" name="Straight Arrow Connector 36">
            <a:extLst>
              <a:ext uri="{FF2B5EF4-FFF2-40B4-BE49-F238E27FC236}">
                <a16:creationId xmlns:a16="http://schemas.microsoft.com/office/drawing/2014/main" id="{791F324A-7E04-2B47-B61E-BD806D6AB00B}"/>
              </a:ext>
            </a:extLst>
          </p:cNvPr>
          <p:cNvCxnSpPr/>
          <p:nvPr/>
        </p:nvCxnSpPr>
        <p:spPr>
          <a:xfrm flipV="1">
            <a:off x="2229777" y="4140586"/>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55290" y="3736207"/>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39" name="Straight Arrow Connector 38">
            <a:extLst>
              <a:ext uri="{FF2B5EF4-FFF2-40B4-BE49-F238E27FC236}">
                <a16:creationId xmlns:a16="http://schemas.microsoft.com/office/drawing/2014/main" id="{791F324A-7E04-2B47-B61E-BD806D6AB00B}"/>
              </a:ext>
            </a:extLst>
          </p:cNvPr>
          <p:cNvCxnSpPr/>
          <p:nvPr/>
        </p:nvCxnSpPr>
        <p:spPr>
          <a:xfrm>
            <a:off x="2229777" y="5052769"/>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42"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3774558"/>
            <a:ext cx="1320391" cy="82524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Afbeeldingsresultaat voor cats and dogs"/>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40273" y="5048793"/>
            <a:ext cx="1320391" cy="82524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7CEB41A8-8A82-3090-8F7A-ED6A9B2BCCEF}"/>
              </a:ext>
            </a:extLst>
          </p:cNvPr>
          <p:cNvGrpSpPr/>
          <p:nvPr/>
        </p:nvGrpSpPr>
        <p:grpSpPr>
          <a:xfrm>
            <a:off x="5446491" y="1323726"/>
            <a:ext cx="2243289" cy="1375196"/>
            <a:chOff x="3221405" y="3951065"/>
            <a:chExt cx="2152502" cy="1319541"/>
          </a:xfrm>
        </p:grpSpPr>
        <p:sp>
          <p:nvSpPr>
            <p:cNvPr id="46" name="Oval 45">
              <a:extLst>
                <a:ext uri="{FF2B5EF4-FFF2-40B4-BE49-F238E27FC236}">
                  <a16:creationId xmlns:a16="http://schemas.microsoft.com/office/drawing/2014/main" id="{F23A330B-C0A6-4149-CB34-9030C66FE444}"/>
                </a:ext>
              </a:extLst>
            </p:cNvPr>
            <p:cNvSpPr/>
            <p:nvPr/>
          </p:nvSpPr>
          <p:spPr>
            <a:xfrm>
              <a:off x="3450003"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858D09-D3C8-9767-EC79-C6252972715C}"/>
                </a:ext>
              </a:extLst>
            </p:cNvPr>
            <p:cNvSpPr/>
            <p:nvPr/>
          </p:nvSpPr>
          <p:spPr>
            <a:xfrm>
              <a:off x="3450003"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B35CD79-4373-3B73-B31A-9AA541DF18EF}"/>
                </a:ext>
              </a:extLst>
            </p:cNvPr>
            <p:cNvSpPr/>
            <p:nvPr/>
          </p:nvSpPr>
          <p:spPr>
            <a:xfrm>
              <a:off x="3449582"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3B7393F-64DF-8952-056F-C43795344400}"/>
                </a:ext>
              </a:extLst>
            </p:cNvPr>
            <p:cNvSpPr/>
            <p:nvPr/>
          </p:nvSpPr>
          <p:spPr>
            <a:xfrm>
              <a:off x="4225640" y="3951065"/>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DB9B757-BDE3-C3B5-931F-0FDEB7DFF1C5}"/>
                </a:ext>
              </a:extLst>
            </p:cNvPr>
            <p:cNvSpPr/>
            <p:nvPr/>
          </p:nvSpPr>
          <p:spPr>
            <a:xfrm>
              <a:off x="4225639" y="4450448"/>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448B495-4B8E-BB68-2ABC-9064CF464065}"/>
                </a:ext>
              </a:extLst>
            </p:cNvPr>
            <p:cNvSpPr/>
            <p:nvPr/>
          </p:nvSpPr>
          <p:spPr>
            <a:xfrm>
              <a:off x="4225639" y="494983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19135FF-1BE1-783A-F3AE-A33285F88CB1}"/>
                </a:ext>
              </a:extLst>
            </p:cNvPr>
            <p:cNvSpPr/>
            <p:nvPr/>
          </p:nvSpPr>
          <p:spPr>
            <a:xfrm>
              <a:off x="5053132" y="4426911"/>
              <a:ext cx="320775" cy="3207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5DFB624-62A3-0922-B9AD-E7A54537432B}"/>
                </a:ext>
              </a:extLst>
            </p:cNvPr>
            <p:cNvCxnSpPr>
              <a:stCxn id="46" idx="6"/>
              <a:endCxn id="49" idx="2"/>
            </p:cNvCxnSpPr>
            <p:nvPr/>
          </p:nvCxnSpPr>
          <p:spPr>
            <a:xfrm flipV="1">
              <a:off x="3770778" y="4111453"/>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BF45E2C-10AE-6B0A-6DC9-4D2823FB8CCE}"/>
                </a:ext>
              </a:extLst>
            </p:cNvPr>
            <p:cNvCxnSpPr/>
            <p:nvPr/>
          </p:nvCxnSpPr>
          <p:spPr>
            <a:xfrm flipV="1">
              <a:off x="3770357" y="4610835"/>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1E7D06-3036-CD56-7625-4F8AC599A242}"/>
                </a:ext>
              </a:extLst>
            </p:cNvPr>
            <p:cNvCxnSpPr/>
            <p:nvPr/>
          </p:nvCxnSpPr>
          <p:spPr>
            <a:xfrm flipV="1">
              <a:off x="3770357" y="5113932"/>
              <a:ext cx="45486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D021204-DF69-D68B-531B-368AA7AA8BE6}"/>
                </a:ext>
              </a:extLst>
            </p:cNvPr>
            <p:cNvCxnSpPr>
              <a:endCxn id="50" idx="3"/>
            </p:cNvCxnSpPr>
            <p:nvPr/>
          </p:nvCxnSpPr>
          <p:spPr>
            <a:xfrm flipV="1">
              <a:off x="3770357" y="4724246"/>
              <a:ext cx="502259" cy="3972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E990A5B-8FD8-DB5F-C8F9-CDA6ACA31A80}"/>
                </a:ext>
              </a:extLst>
            </p:cNvPr>
            <p:cNvCxnSpPr>
              <a:endCxn id="50" idx="1"/>
            </p:cNvCxnSpPr>
            <p:nvPr/>
          </p:nvCxnSpPr>
          <p:spPr>
            <a:xfrm>
              <a:off x="3774391" y="4116528"/>
              <a:ext cx="498224" cy="3808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BC2A9A7-9FF3-C905-33ED-7C73236C352E}"/>
                </a:ext>
              </a:extLst>
            </p:cNvPr>
            <p:cNvCxnSpPr>
              <a:endCxn id="51" idx="1"/>
            </p:cNvCxnSpPr>
            <p:nvPr/>
          </p:nvCxnSpPr>
          <p:spPr>
            <a:xfrm>
              <a:off x="3767607" y="4110446"/>
              <a:ext cx="505009" cy="8863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2BEF8D-FEC4-51C7-D2A1-911DE104A2D2}"/>
                </a:ext>
              </a:extLst>
            </p:cNvPr>
            <p:cNvCxnSpPr>
              <a:endCxn id="49" idx="3"/>
            </p:cNvCxnSpPr>
            <p:nvPr/>
          </p:nvCxnSpPr>
          <p:spPr>
            <a:xfrm flipV="1">
              <a:off x="3774391" y="4224864"/>
              <a:ext cx="498225" cy="8895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7144F11-2E40-2B38-0EE1-7A998E20B048}"/>
                </a:ext>
              </a:extLst>
            </p:cNvPr>
            <p:cNvCxnSpPr/>
            <p:nvPr/>
          </p:nvCxnSpPr>
          <p:spPr>
            <a:xfrm flipV="1">
              <a:off x="3777141" y="4173806"/>
              <a:ext cx="454862" cy="4357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F7F550-5781-7AF9-9349-95D362A18B63}"/>
                </a:ext>
              </a:extLst>
            </p:cNvPr>
            <p:cNvCxnSpPr/>
            <p:nvPr/>
          </p:nvCxnSpPr>
          <p:spPr>
            <a:xfrm>
              <a:off x="3770356" y="4606842"/>
              <a:ext cx="465260" cy="4381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3625766-2CB3-9400-DEDD-B2708D501385}"/>
                </a:ext>
              </a:extLst>
            </p:cNvPr>
            <p:cNvCxnSpPr>
              <a:endCxn id="52" idx="1"/>
            </p:cNvCxnSpPr>
            <p:nvPr/>
          </p:nvCxnSpPr>
          <p:spPr>
            <a:xfrm>
              <a:off x="4553330" y="4116529"/>
              <a:ext cx="546778" cy="3573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1C6F30-0380-4262-CE13-F32BE0E8CB4C}"/>
                </a:ext>
              </a:extLst>
            </p:cNvPr>
            <p:cNvCxnSpPr>
              <a:endCxn id="52" idx="3"/>
            </p:cNvCxnSpPr>
            <p:nvPr/>
          </p:nvCxnSpPr>
          <p:spPr>
            <a:xfrm flipV="1">
              <a:off x="4549448" y="4700709"/>
              <a:ext cx="550661" cy="40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69A015A-8C5C-4ACB-8736-F99DC53B21FE}"/>
                </a:ext>
              </a:extLst>
            </p:cNvPr>
            <p:cNvCxnSpPr/>
            <p:nvPr/>
          </p:nvCxnSpPr>
          <p:spPr>
            <a:xfrm flipV="1">
              <a:off x="3221405" y="460823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A27188E-842F-4070-DC10-ECD7083AFA4C}"/>
                </a:ext>
              </a:extLst>
            </p:cNvPr>
            <p:cNvCxnSpPr/>
            <p:nvPr/>
          </p:nvCxnSpPr>
          <p:spPr>
            <a:xfrm flipV="1">
              <a:off x="3228981" y="4098930"/>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BC8E90A-C498-DC19-BD01-37858BCD086F}"/>
                </a:ext>
              </a:extLst>
            </p:cNvPr>
            <p:cNvCxnSpPr/>
            <p:nvPr/>
          </p:nvCxnSpPr>
          <p:spPr>
            <a:xfrm flipV="1">
              <a:off x="3228981" y="5128818"/>
              <a:ext cx="220600" cy="25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5AAEF15-31E4-940F-5E01-84ABF24C864F}"/>
                </a:ext>
              </a:extLst>
            </p:cNvPr>
            <p:cNvCxnSpPr>
              <a:endCxn id="52" idx="2"/>
            </p:cNvCxnSpPr>
            <p:nvPr/>
          </p:nvCxnSpPr>
          <p:spPr>
            <a:xfrm flipV="1">
              <a:off x="4546414" y="4587298"/>
              <a:ext cx="50671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7DD80DF3-ABD8-EB81-8627-FC7502E91B33}"/>
              </a:ext>
            </a:extLst>
          </p:cNvPr>
          <p:cNvSpPr/>
          <p:nvPr/>
        </p:nvSpPr>
        <p:spPr>
          <a:xfrm>
            <a:off x="2935657" y="2273411"/>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tangle 68">
            <a:extLst>
              <a:ext uri="{FF2B5EF4-FFF2-40B4-BE49-F238E27FC236}">
                <a16:creationId xmlns:a16="http://schemas.microsoft.com/office/drawing/2014/main" id="{EFA3ADF7-38F9-FBC8-1B22-1628C986559D}"/>
              </a:ext>
            </a:extLst>
          </p:cNvPr>
          <p:cNvSpPr/>
          <p:nvPr/>
        </p:nvSpPr>
        <p:spPr>
          <a:xfrm>
            <a:off x="2935657" y="1020510"/>
            <a:ext cx="7264959" cy="126013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0" name="Picture 4" descr="Afbeeldingsresultaat voor cats and dogs">
            <a:extLst>
              <a:ext uri="{FF2B5EF4-FFF2-40B4-BE49-F238E27FC236}">
                <a16:creationId xmlns:a16="http://schemas.microsoft.com/office/drawing/2014/main" id="{D6B7E459-D476-A687-FA92-73352423E320}"/>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504757" y="1592275"/>
            <a:ext cx="1268818" cy="842496"/>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E22A29E2-01EB-C20C-A305-B9B05528C3EF}"/>
              </a:ext>
            </a:extLst>
          </p:cNvPr>
          <p:cNvSpPr txBox="1"/>
          <p:nvPr/>
        </p:nvSpPr>
        <p:spPr>
          <a:xfrm>
            <a:off x="8482112" y="1542623"/>
            <a:ext cx="1081515" cy="276999"/>
          </a:xfrm>
          <a:prstGeom prst="rect">
            <a:avLst/>
          </a:prstGeom>
          <a:noFill/>
        </p:spPr>
        <p:txBody>
          <a:bodyPr wrap="none" lIns="0" tIns="0" rIns="0" bIns="0" rtlCol="0">
            <a:spAutoFit/>
          </a:bodyPr>
          <a:lstStyle/>
          <a:p>
            <a:pPr algn="l"/>
            <a:r>
              <a:rPr lang="nl-NL" dirty="0"/>
              <a:t>Processor 1</a:t>
            </a:r>
          </a:p>
        </p:txBody>
      </p:sp>
      <p:sp>
        <p:nvSpPr>
          <p:cNvPr id="73" name="TextBox 72">
            <a:extLst>
              <a:ext uri="{FF2B5EF4-FFF2-40B4-BE49-F238E27FC236}">
                <a16:creationId xmlns:a16="http://schemas.microsoft.com/office/drawing/2014/main" id="{A8E2B783-9E3D-AA9E-0C1C-224EB5908CF2}"/>
              </a:ext>
            </a:extLst>
          </p:cNvPr>
          <p:cNvSpPr txBox="1"/>
          <p:nvPr/>
        </p:nvSpPr>
        <p:spPr>
          <a:xfrm>
            <a:off x="8482112" y="2795524"/>
            <a:ext cx="1081515" cy="276999"/>
          </a:xfrm>
          <a:prstGeom prst="rect">
            <a:avLst/>
          </a:prstGeom>
          <a:noFill/>
        </p:spPr>
        <p:txBody>
          <a:bodyPr wrap="none" lIns="0" tIns="0" rIns="0" bIns="0" rtlCol="0">
            <a:spAutoFit/>
          </a:bodyPr>
          <a:lstStyle/>
          <a:p>
            <a:pPr algn="l"/>
            <a:r>
              <a:rPr lang="nl-NL" dirty="0"/>
              <a:t>Processor 2</a:t>
            </a:r>
          </a:p>
        </p:txBody>
      </p:sp>
      <p:cxnSp>
        <p:nvCxnSpPr>
          <p:cNvPr id="74" name="Straight Arrow Connector 73">
            <a:extLst>
              <a:ext uri="{FF2B5EF4-FFF2-40B4-BE49-F238E27FC236}">
                <a16:creationId xmlns:a16="http://schemas.microsoft.com/office/drawing/2014/main" id="{D42423EF-5769-1A4F-7F44-D8C069140C69}"/>
              </a:ext>
            </a:extLst>
          </p:cNvPr>
          <p:cNvCxnSpPr/>
          <p:nvPr/>
        </p:nvCxnSpPr>
        <p:spPr>
          <a:xfrm flipV="1">
            <a:off x="2229777" y="1634527"/>
            <a:ext cx="691636" cy="1484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ADE8B79-9502-4611-950F-46CEEFD17215}"/>
              </a:ext>
            </a:extLst>
          </p:cNvPr>
          <p:cNvSpPr/>
          <p:nvPr/>
        </p:nvSpPr>
        <p:spPr>
          <a:xfrm>
            <a:off x="155290" y="1230148"/>
            <a:ext cx="2191147" cy="184237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6" name="Straight Arrow Connector 75">
            <a:extLst>
              <a:ext uri="{FF2B5EF4-FFF2-40B4-BE49-F238E27FC236}">
                <a16:creationId xmlns:a16="http://schemas.microsoft.com/office/drawing/2014/main" id="{EB816EE0-850F-B30B-1EBB-AB96EEC25F96}"/>
              </a:ext>
            </a:extLst>
          </p:cNvPr>
          <p:cNvCxnSpPr/>
          <p:nvPr/>
        </p:nvCxnSpPr>
        <p:spPr>
          <a:xfrm>
            <a:off x="2229777" y="2546710"/>
            <a:ext cx="691636" cy="2488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77" name="Picture 4" descr="Afbeeldingsresultaat voor cats and dogs">
            <a:extLst>
              <a:ext uri="{FF2B5EF4-FFF2-40B4-BE49-F238E27FC236}">
                <a16:creationId xmlns:a16="http://schemas.microsoft.com/office/drawing/2014/main" id="{D105B7FD-C88B-BD8D-9631-FF9CE615922E}"/>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216388" y="1117571"/>
            <a:ext cx="1268818" cy="84249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Afbeeldingsresultaat voor cats and dogs">
            <a:extLst>
              <a:ext uri="{FF2B5EF4-FFF2-40B4-BE49-F238E27FC236}">
                <a16:creationId xmlns:a16="http://schemas.microsoft.com/office/drawing/2014/main" id="{AD4D34BD-C6DA-374F-766D-AE9F238CD5AB}"/>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3196317" y="2354232"/>
            <a:ext cx="1268818" cy="84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4476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Pipeline parallelism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nl-NL" dirty="0"/>
              <a:t>Model parallelism, executed in a pipelined fashion over multiple micro-batches.</a:t>
            </a:r>
          </a:p>
          <a:p>
            <a:pPr>
              <a:buFont typeface="Arial" panose="020B0604020202020204" pitchFamily="34" charset="0"/>
              <a:buChar char="•"/>
            </a:pPr>
            <a:r>
              <a:rPr lang="nl-NL" dirty="0"/>
              <a:t>More efficient than model parallelism: hides communication with computation</a:t>
            </a:r>
          </a:p>
          <a:p>
            <a:pPr>
              <a:buFont typeface="Arial" panose="020B0604020202020204" pitchFamily="34" charset="0"/>
              <a:buChar char="•"/>
            </a:pPr>
            <a:r>
              <a:rPr lang="nl-NL" dirty="0"/>
              <a:t>E.g. Gpipe (for PyTorch / TensorFlow), PipeDream (PyTorch)</a:t>
            </a:r>
          </a:p>
          <a:p>
            <a:pPr>
              <a:buFont typeface="Arial" panose="020B0604020202020204" pitchFamily="34" charset="0"/>
              <a:buChar char="•"/>
            </a:pPr>
            <a:r>
              <a:rPr lang="nl-NL" dirty="0"/>
              <a:t>See https://pytorch.org/docs/stable/pipeline.html</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3"/>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4"/>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5"/>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6"/>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pic>
        <p:nvPicPr>
          <p:cNvPr id="7" name="Image" descr="Image">
            <a:extLst>
              <a:ext uri="{FF2B5EF4-FFF2-40B4-BE49-F238E27FC236}">
                <a16:creationId xmlns:a16="http://schemas.microsoft.com/office/drawing/2014/main" id="{33235536-6674-4364-8212-D2825C4FC595}"/>
              </a:ext>
            </a:extLst>
          </p:cNvPr>
          <p:cNvPicPr/>
          <p:nvPr/>
        </p:nvPicPr>
        <p:blipFill>
          <a:blip r:embed="rId7"/>
          <a:stretch/>
        </p:blipFill>
        <p:spPr>
          <a:xfrm>
            <a:off x="1145409" y="2902225"/>
            <a:ext cx="8275660" cy="3704106"/>
          </a:xfrm>
          <a:prstGeom prst="rect">
            <a:avLst/>
          </a:prstGeom>
          <a:ln w="12600">
            <a:noFill/>
          </a:ln>
        </p:spPr>
      </p:pic>
      <p:sp>
        <p:nvSpPr>
          <p:cNvPr id="8" name="CustomShape 2">
            <a:extLst>
              <a:ext uri="{FF2B5EF4-FFF2-40B4-BE49-F238E27FC236}">
                <a16:creationId xmlns:a16="http://schemas.microsoft.com/office/drawing/2014/main" id="{08AB26FD-8887-42CA-BEAE-8A12BCB6587A}"/>
              </a:ext>
            </a:extLst>
          </p:cNvPr>
          <p:cNvSpPr/>
          <p:nvPr/>
        </p:nvSpPr>
        <p:spPr>
          <a:xfrm>
            <a:off x="7145448" y="6257598"/>
            <a:ext cx="3561022" cy="348733"/>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tabLst>
                <a:tab pos="0" algn="l"/>
              </a:tabLst>
            </a:pPr>
            <a:r>
              <a:rPr lang="nl-NL" sz="1600" b="0" i="1" strike="noStrike" spc="-1" dirty="0">
                <a:solidFill>
                  <a:srgbClr val="929292"/>
                </a:solidFill>
                <a:latin typeface="Helvetica Neue"/>
                <a:ea typeface="Helvetica Neue"/>
              </a:rPr>
              <a:t>Huang et al. (2019, arXiv:</a:t>
            </a:r>
            <a:r>
              <a:rPr lang="nl-NL" sz="1600" b="0" i="1" u="sng" strike="noStrike" spc="-1" dirty="0">
                <a:solidFill>
                  <a:srgbClr val="0000FF"/>
                </a:solidFill>
                <a:uFillTx/>
                <a:latin typeface="Helvetica Neue"/>
                <a:ea typeface="Helvetica Neue"/>
                <a:hlinkClick r:id="rId8"/>
              </a:rPr>
              <a:t>1811.06965</a:t>
            </a:r>
            <a:r>
              <a:rPr lang="nl-NL" sz="1600" b="0" i="1" strike="noStrike" spc="-1" dirty="0">
                <a:solidFill>
                  <a:srgbClr val="929292"/>
                </a:solidFill>
                <a:latin typeface="Helvetica Neue"/>
                <a:ea typeface="Helvetica Neue"/>
              </a:rPr>
              <a:t>)</a:t>
            </a:r>
            <a:endParaRPr lang="nl-NL" sz="1600" b="0" strike="noStrike" spc="-1" dirty="0">
              <a:latin typeface="Calibri"/>
            </a:endParaRPr>
          </a:p>
        </p:txBody>
      </p:sp>
    </p:spTree>
    <p:extLst>
      <p:ext uri="{BB962C8B-B14F-4D97-AF65-F5344CB8AC3E}">
        <p14:creationId xmlns:p14="http://schemas.microsoft.com/office/powerpoint/2010/main" val="78818429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525-DCD1-434F-8142-C152653EB4A4}"/>
              </a:ext>
            </a:extLst>
          </p:cNvPr>
          <p:cNvSpPr>
            <a:spLocks noGrp="1"/>
          </p:cNvSpPr>
          <p:nvPr>
            <p:ph type="title"/>
          </p:nvPr>
        </p:nvSpPr>
        <p:spPr/>
        <p:txBody>
          <a:bodyPr/>
          <a:lstStyle/>
          <a:p>
            <a:endParaRPr lang="nl-NL"/>
          </a:p>
        </p:txBody>
      </p:sp>
      <p:sp>
        <p:nvSpPr>
          <p:cNvPr id="3" name="Vertical Text Placeholder 2">
            <a:extLst>
              <a:ext uri="{FF2B5EF4-FFF2-40B4-BE49-F238E27FC236}">
                <a16:creationId xmlns:a16="http://schemas.microsoft.com/office/drawing/2014/main" id="{DCDC7FEF-AF29-4649-900A-CE7380A1AC0C}"/>
              </a:ext>
            </a:extLst>
          </p:cNvPr>
          <p:cNvSpPr>
            <a:spLocks noGrp="1"/>
          </p:cNvSpPr>
          <p:nvPr>
            <p:ph type="body" orient="vert" idx="1"/>
          </p:nvPr>
        </p:nvSpPr>
        <p:spPr/>
        <p:txBody>
          <a:bodyPr/>
          <a:lstStyle/>
          <a:p>
            <a:endParaRPr lang="nl-NL"/>
          </a:p>
        </p:txBody>
      </p:sp>
      <p:sp>
        <p:nvSpPr>
          <p:cNvPr id="4" name="Text Placeholder 3">
            <a:extLst>
              <a:ext uri="{FF2B5EF4-FFF2-40B4-BE49-F238E27FC236}">
                <a16:creationId xmlns:a16="http://schemas.microsoft.com/office/drawing/2014/main" id="{9F634F90-CECA-1B41-905B-5DA979C6EE6F}"/>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398D4F83-230E-3E48-B6DB-92A0755E25B9}"/>
              </a:ext>
            </a:extLst>
          </p:cNvPr>
          <p:cNvSpPr>
            <a:spLocks noGrp="1"/>
          </p:cNvSpPr>
          <p:nvPr>
            <p:ph type="sldNum" sz="quarter" idx="12"/>
          </p:nvPr>
        </p:nvSpPr>
        <p:spPr/>
        <p:txBody>
          <a:bodyPr/>
          <a:lstStyle/>
          <a:p>
            <a:fld id="{7AD0FE45-509C-4BDF-9EDE-64426F8DF3D2}" type="slidenum">
              <a:rPr lang="nl-NL" smtClean="0"/>
              <a:t>2</a:t>
            </a:fld>
            <a:endParaRPr lang="nl-NL"/>
          </a:p>
        </p:txBody>
      </p:sp>
      <p:sp>
        <p:nvSpPr>
          <p:cNvPr id="6" name="Rectangle 5">
            <a:extLst>
              <a:ext uri="{FF2B5EF4-FFF2-40B4-BE49-F238E27FC236}">
                <a16:creationId xmlns:a16="http://schemas.microsoft.com/office/drawing/2014/main" id="{9FE3965A-70B8-3844-9C54-2B9D157AD420}"/>
              </a:ext>
            </a:extLst>
          </p:cNvPr>
          <p:cNvSpPr/>
          <p:nvPr/>
        </p:nvSpPr>
        <p:spPr>
          <a:xfrm>
            <a:off x="516362" y="3157574"/>
            <a:ext cx="10186250" cy="707886"/>
          </a:xfrm>
          <a:prstGeom prst="rect">
            <a:avLst/>
          </a:prstGeom>
        </p:spPr>
        <p:txBody>
          <a:bodyPr wrap="none">
            <a:spAutoFit/>
          </a:bodyPr>
          <a:lstStyle/>
          <a:p>
            <a:r>
              <a:rPr lang="nl-NL" sz="4000"/>
              <a:t>https://github.com/sara-nl/MLonHPC_May2023</a:t>
            </a:r>
            <a:endParaRPr lang="nl-NL" sz="4000" dirty="0"/>
          </a:p>
        </p:txBody>
      </p:sp>
    </p:spTree>
    <p:extLst>
      <p:ext uri="{BB962C8B-B14F-4D97-AF65-F5344CB8AC3E}">
        <p14:creationId xmlns:p14="http://schemas.microsoft.com/office/powerpoint/2010/main" val="285223761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Tree>
    <p:extLst>
      <p:ext uri="{BB962C8B-B14F-4D97-AF65-F5344CB8AC3E}">
        <p14:creationId xmlns:p14="http://schemas.microsoft.com/office/powerpoint/2010/main" val="348117451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270588" y="1026367"/>
            <a:ext cx="7501812" cy="5131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p:nvPr/>
        </p:nvCxnSpPr>
        <p:spPr>
          <a:xfrm>
            <a:off x="7772400" y="1278294"/>
            <a:ext cx="373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8476453" y="1026367"/>
            <a:ext cx="2230017" cy="553998"/>
          </a:xfrm>
          <a:prstGeom prst="rect">
            <a:avLst/>
          </a:prstGeom>
          <a:noFill/>
        </p:spPr>
        <p:txBody>
          <a:bodyPr wrap="square" lIns="0" tIns="0" rIns="0" bIns="0" rtlCol="0">
            <a:spAutoFit/>
          </a:bodyPr>
          <a:lstStyle/>
          <a:p>
            <a:pPr algn="l"/>
            <a:r>
              <a:rPr lang="en-US" dirty="0"/>
              <a:t>Any cluster will do, no fast network needed</a:t>
            </a:r>
          </a:p>
        </p:txBody>
      </p:sp>
    </p:spTree>
    <p:extLst>
      <p:ext uri="{BB962C8B-B14F-4D97-AF65-F5344CB8AC3E}">
        <p14:creationId xmlns:p14="http://schemas.microsoft.com/office/powerpoint/2010/main" val="264677087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68765-A964-76C1-7DC3-D8184AFCA217}"/>
              </a:ext>
            </a:extLst>
          </p:cNvPr>
          <p:cNvSpPr/>
          <p:nvPr/>
        </p:nvSpPr>
        <p:spPr>
          <a:xfrm>
            <a:off x="186612" y="1552369"/>
            <a:ext cx="9451909" cy="19839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cxnSp>
        <p:nvCxnSpPr>
          <p:cNvPr id="8" name="Straight Arrow Connector 7">
            <a:extLst>
              <a:ext uri="{FF2B5EF4-FFF2-40B4-BE49-F238E27FC236}">
                <a16:creationId xmlns:a16="http://schemas.microsoft.com/office/drawing/2014/main" id="{0839A618-2CD3-FC55-65B7-3A94369E6408}"/>
              </a:ext>
            </a:extLst>
          </p:cNvPr>
          <p:cNvCxnSpPr>
            <a:cxnSpLocks/>
          </p:cNvCxnSpPr>
          <p:nvPr/>
        </p:nvCxnSpPr>
        <p:spPr>
          <a:xfrm>
            <a:off x="4926155" y="3741576"/>
            <a:ext cx="0" cy="39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1B7CB0-1A43-6E11-032D-8B3677BB970B}"/>
              </a:ext>
            </a:extLst>
          </p:cNvPr>
          <p:cNvSpPr txBox="1"/>
          <p:nvPr/>
        </p:nvSpPr>
        <p:spPr>
          <a:xfrm>
            <a:off x="2666037" y="4404050"/>
            <a:ext cx="5084533" cy="553998"/>
          </a:xfrm>
          <a:prstGeom prst="rect">
            <a:avLst/>
          </a:prstGeom>
          <a:noFill/>
        </p:spPr>
        <p:txBody>
          <a:bodyPr wrap="square" lIns="0" tIns="0" rIns="0" bIns="0" rtlCol="0">
            <a:spAutoFit/>
          </a:bodyPr>
          <a:lstStyle/>
          <a:p>
            <a:pPr algn="l"/>
            <a:r>
              <a:rPr lang="en-US" dirty="0"/>
              <a:t>HPC cluster needed, i.e. with fast network and fast connections between e.g. GPUs in a single node</a:t>
            </a:r>
          </a:p>
        </p:txBody>
      </p:sp>
    </p:spTree>
    <p:extLst>
      <p:ext uri="{BB962C8B-B14F-4D97-AF65-F5344CB8AC3E}">
        <p14:creationId xmlns:p14="http://schemas.microsoft.com/office/powerpoint/2010/main" val="39922039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What type of parallelism is applicable?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Multiple (independent) training runs =&gt; Embarrassingly parallel</a:t>
            </a:r>
          </a:p>
          <a:p>
            <a:pPr>
              <a:buFont typeface="Arial" panose="020B0604020202020204" pitchFamily="34" charset="0"/>
              <a:buChar char="•"/>
            </a:pPr>
            <a:r>
              <a:rPr lang="en-US" dirty="0"/>
              <a:t>Single model takes too long too train =&gt; Data parallel</a:t>
            </a:r>
          </a:p>
          <a:p>
            <a:pPr>
              <a:buFont typeface="Arial" panose="020B0604020202020204" pitchFamily="34" charset="0"/>
              <a:buChar char="•"/>
            </a:pPr>
            <a:r>
              <a:rPr lang="en-US" dirty="0"/>
              <a:t>Single model is too big for memory =&gt; Model parallel / Pipeline parallelism</a:t>
            </a:r>
          </a:p>
          <a:p>
            <a:pPr>
              <a:buFont typeface="Arial" panose="020B0604020202020204" pitchFamily="34" charset="0"/>
              <a:buChar char="•"/>
            </a:pPr>
            <a:r>
              <a:rPr lang="en-US" dirty="0"/>
              <a:t>Single model is too big for memory </a:t>
            </a:r>
            <a:r>
              <a:rPr lang="en-US" i="1" dirty="0"/>
              <a:t>and </a:t>
            </a:r>
            <a:r>
              <a:rPr lang="en-US" dirty="0"/>
              <a:t>takes too long to train =&gt; Hybrid parallelism</a:t>
            </a:r>
          </a:p>
          <a:p>
            <a:pPr marL="569913" lvl="1">
              <a:buFont typeface="Arial" panose="020B0604020202020204" pitchFamily="34" charset="0"/>
              <a:buChar char="•"/>
            </a:pPr>
            <a:r>
              <a:rPr lang="en-US" dirty="0"/>
              <a:t>All of the well-known, big models (GPT-X) are trained this way</a:t>
            </a:r>
          </a:p>
          <a:p>
            <a:pPr marL="0" indent="0">
              <a:buNone/>
            </a:pPr>
            <a:endParaRPr lang="en-US" dirty="0"/>
          </a:p>
          <a:p>
            <a:pPr marL="0" indent="0">
              <a:buNone/>
            </a:pPr>
            <a:r>
              <a:rPr lang="en-US" dirty="0"/>
              <a:t>Note: use data parallel whenever you can. Use model / Pipeline parallel if you </a:t>
            </a:r>
            <a:r>
              <a:rPr lang="en-US" i="1" dirty="0"/>
              <a:t>really</a:t>
            </a:r>
            <a:r>
              <a:rPr lang="en-US" dirty="0"/>
              <a:t> need to. Even then, consider alternatives:</a:t>
            </a:r>
          </a:p>
          <a:p>
            <a:pPr>
              <a:buFont typeface="Arial" panose="020B0604020202020204" pitchFamily="34" charset="0"/>
              <a:buChar char="•"/>
            </a:pPr>
            <a:r>
              <a:rPr lang="en-US" dirty="0"/>
              <a:t>Model pruning</a:t>
            </a:r>
          </a:p>
          <a:p>
            <a:pPr>
              <a:buFont typeface="Arial" panose="020B0604020202020204" pitchFamily="34" charset="0"/>
              <a:buChar char="•"/>
            </a:pPr>
            <a:r>
              <a:rPr lang="en-US" dirty="0"/>
              <a:t>Use different hardware architecture (e.g. data parallel @ CPU)</a:t>
            </a:r>
          </a:p>
          <a:p>
            <a:pPr>
              <a:buFont typeface="Arial" panose="020B0604020202020204" pitchFamily="34" charset="0"/>
              <a:buChar char="•"/>
            </a:pPr>
            <a:r>
              <a:rPr lang="en-US" dirty="0"/>
              <a:t>Reduced precision datatypes (discussed later today)</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3883456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hyperparameter grid search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spTree>
    <p:extLst>
      <p:ext uri="{BB962C8B-B14F-4D97-AF65-F5344CB8AC3E}">
        <p14:creationId xmlns:p14="http://schemas.microsoft.com/office/powerpoint/2010/main" val="30621280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stochastic</a:t>
            </a:r>
            <a:r>
              <a:rPr lang="nl-NL" dirty="0"/>
              <a:t> </a:t>
            </a:r>
            <a:r>
              <a:rPr lang="nl-NL" dirty="0" err="1"/>
              <a:t>gradient</a:t>
            </a:r>
            <a:r>
              <a:rPr lang="nl-NL" dirty="0"/>
              <a:t> </a:t>
            </a:r>
            <a:r>
              <a:rPr lang="nl-NL" dirty="0" err="1"/>
              <a:t>descent</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Most networks are trained using stochastic gradient descent (SGD)</a:t>
            </a:r>
          </a:p>
          <a:p>
            <a:pPr>
              <a:buFont typeface="Arial" panose="020B0604020202020204" pitchFamily="34" charset="0"/>
              <a:buChar char="•"/>
            </a:pPr>
            <a:r>
              <a:rPr lang="en-US" dirty="0"/>
              <a:t>Distributed stochastic gradient can be done in two ways</a:t>
            </a:r>
          </a:p>
          <a:p>
            <a:pPr marL="573088" lvl="1">
              <a:buFont typeface="Arial" panose="020B0604020202020204" pitchFamily="34" charset="0"/>
              <a:buChar char="•"/>
            </a:pPr>
            <a:r>
              <a:rPr lang="en-US" dirty="0"/>
              <a:t>Synchronous SGD</a:t>
            </a:r>
          </a:p>
          <a:p>
            <a:pPr marL="573088" lvl="1">
              <a:buFont typeface="Arial" panose="020B0604020202020204" pitchFamily="34" charset="0"/>
              <a:buChar char="•"/>
            </a:pPr>
            <a:r>
              <a:rPr lang="en-US" dirty="0"/>
              <a:t>Asynchronous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
        <p:nvSpPr>
          <p:cNvPr id="22" name="Rectangle 3"/>
          <p:cNvSpPr txBox="1">
            <a:spLocks noChangeArrowheads="1"/>
          </p:cNvSpPr>
          <p:nvPr/>
        </p:nvSpPr>
        <p:spPr>
          <a:xfrm>
            <a:off x="287336" y="1558799"/>
            <a:ext cx="2292902" cy="564851"/>
          </a:xfrm>
          <a:prstGeom prst="rect">
            <a:avLst/>
          </a:prstGeom>
        </p:spPr>
        <p:txBody>
          <a:bodyPr>
            <a:normAutofit/>
          </a:bodyPr>
          <a:lstStyle>
            <a:lvl1pPr marL="269875" indent="-269875" algn="l" defTabSz="914400" rtl="0" eaLnBrk="1" latinLnBrk="0" hangingPunct="1">
              <a:lnSpc>
                <a:spcPct val="100000"/>
              </a:lnSpc>
              <a:spcBef>
                <a:spcPts val="600"/>
              </a:spcBef>
              <a:spcAft>
                <a:spcPts val="600"/>
              </a:spcAft>
              <a:buClr>
                <a:schemeClr val="accent1"/>
              </a:buClr>
              <a:buFontTx/>
              <a:buBlip>
                <a:blip r:embed="rId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a:lstStyle>
          <a:p>
            <a:pPr marL="457200" lvl="0" indent="-457200">
              <a:buFont typeface="Arial" pitchFamily="34" charset="0"/>
              <a:buChar char="•"/>
            </a:pPr>
            <a:endParaRPr lang="en-US" dirty="0"/>
          </a:p>
          <a:p>
            <a:pPr lvl="0"/>
            <a:endParaRPr lang="en-US" altLang="nl-NL" sz="1900" dirty="0"/>
          </a:p>
          <a:p>
            <a:pPr lvl="0">
              <a:buFont typeface="Arial" charset="0"/>
              <a:buNone/>
            </a:pPr>
            <a:endParaRPr lang="en-US" altLang="nl-NL" dirty="0"/>
          </a:p>
        </p:txBody>
      </p:sp>
    </p:spTree>
    <p:extLst>
      <p:ext uri="{BB962C8B-B14F-4D97-AF65-F5344CB8AC3E}">
        <p14:creationId xmlns:p14="http://schemas.microsoft.com/office/powerpoint/2010/main" val="14491440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Stochastic gradient descent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SGD: find optimum by following the slope</a:t>
                </a:r>
              </a:p>
              <a:p>
                <a:pPr marL="0" indent="0">
                  <a:buNone/>
                </a:pPr>
                <a:endParaRPr lang="en-US" sz="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𝜂𝛻</m:t>
                      </m:r>
                      <m:r>
                        <m:rPr>
                          <m:sty m:val="p"/>
                        </m:rPr>
                        <a:rPr lang="en-US" b="0" i="0" smtClean="0">
                          <a:latin typeface="Cambria Math" panose="02040503050406030204" pitchFamily="18" charset="0"/>
                        </a:rPr>
                        <m:t>Q</m:t>
                      </m:r>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a:p>
                <a:pPr marL="0" indent="0">
                  <a:buNone/>
                </a:pPr>
                <a:r>
                  <a:rPr lang="en-US" dirty="0"/>
                  <a:t>w = weights, </a:t>
                </a:r>
                <a14:m>
                  <m:oMath xmlns:m="http://schemas.openxmlformats.org/officeDocument/2006/math">
                    <m:r>
                      <a:rPr lang="en-US" i="1">
                        <a:latin typeface="Cambria Math" panose="02040503050406030204" pitchFamily="18" charset="0"/>
                      </a:rPr>
                      <m:t>𝜂</m:t>
                    </m:r>
                  </m:oMath>
                </a14:m>
                <a:r>
                  <a:rPr lang="en-US" dirty="0"/>
                  <a:t> = learning rate,</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a14:m>
                <a:r>
                  <a:rPr lang="en-US" dirty="0"/>
                  <a:t> = gradient for current batch.</a:t>
                </a:r>
              </a:p>
              <a:p>
                <a:pPr marL="0" indent="0">
                  <a:buNone/>
                </a:pPr>
                <a:endParaRPr lang="en-US" sz="800"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grpSp>
        <p:nvGrpSpPr>
          <p:cNvPr id="6" name="Group 12">
            <a:extLst>
              <a:ext uri="{FF2B5EF4-FFF2-40B4-BE49-F238E27FC236}">
                <a16:creationId xmlns:a16="http://schemas.microsoft.com/office/drawing/2014/main" id="{E7A34B9E-7C6D-4D56-8AAB-55B1909B4C61}"/>
              </a:ext>
            </a:extLst>
          </p:cNvPr>
          <p:cNvGrpSpPr/>
          <p:nvPr/>
        </p:nvGrpSpPr>
        <p:grpSpPr>
          <a:xfrm>
            <a:off x="2184316" y="3611816"/>
            <a:ext cx="4452102" cy="2764245"/>
            <a:chOff x="298440" y="5943600"/>
            <a:chExt cx="11800440" cy="7326720"/>
          </a:xfrm>
        </p:grpSpPr>
        <p:pic>
          <p:nvPicPr>
            <p:cNvPr id="7" name="1*_6TVU8yGpXNYDkkpOfnJ6Q.png" descr="1*_6TVU8yGpXNYDkkpOfnJ6Q.png">
              <a:extLst>
                <a:ext uri="{FF2B5EF4-FFF2-40B4-BE49-F238E27FC236}">
                  <a16:creationId xmlns:a16="http://schemas.microsoft.com/office/drawing/2014/main" id="{A28C272E-5121-4CF6-A583-D5FBECC3FD2A}"/>
                </a:ext>
              </a:extLst>
            </p:cNvPr>
            <p:cNvPicPr/>
            <p:nvPr/>
          </p:nvPicPr>
          <p:blipFill>
            <a:blip r:embed="rId3"/>
            <a:stretch/>
          </p:blipFill>
          <p:spPr>
            <a:xfrm>
              <a:off x="298440" y="5943600"/>
              <a:ext cx="11800440" cy="7326720"/>
            </a:xfrm>
            <a:prstGeom prst="rect">
              <a:avLst/>
            </a:prstGeom>
            <a:ln w="12600">
              <a:noFill/>
            </a:ln>
          </p:spPr>
        </p:pic>
        <mc:AlternateContent xmlns:mc="http://schemas.openxmlformats.org/markup-compatibility/2006" xmlns:a14="http://schemas.microsoft.com/office/drawing/2010/main">
          <mc:Choice Requires="a14">
            <p:sp>
              <p:nvSpPr>
                <p:cNvPr id="8" name="Formula 13">
                  <a:extLst>
                    <a:ext uri="{FF2B5EF4-FFF2-40B4-BE49-F238E27FC236}">
                      <a16:creationId xmlns:a16="http://schemas.microsoft.com/office/drawing/2014/main" id="{E184695F-56E1-45BD-800D-CE86B7933559}"/>
                    </a:ext>
                  </a:extLst>
                </p:cNvPr>
                <p:cNvSpPr txBox="1"/>
                <p:nvPr/>
              </p:nvSpPr>
              <p:spPr>
                <a:xfrm>
                  <a:off x="7962480" y="9942480"/>
                  <a:ext cx="67068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2</m:t>
                            </m:r>
                          </m:sub>
                        </m:sSub>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9" name="Formula 14">
                  <a:extLst>
                    <a:ext uri="{FF2B5EF4-FFF2-40B4-BE49-F238E27FC236}">
                      <a16:creationId xmlns:a16="http://schemas.microsoft.com/office/drawing/2014/main" id="{E961BE5C-DEF1-46F8-B92B-5D9E6D9CA5D1}"/>
                    </a:ext>
                  </a:extLst>
                </p:cNvPr>
                <p:cNvSpPr txBox="1"/>
                <p:nvPr/>
              </p:nvSpPr>
              <p:spPr>
                <a:xfrm>
                  <a:off x="8487720" y="9098640"/>
                  <a:ext cx="657360" cy="47052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1</m:t>
                            </m:r>
                          </m:sub>
                        </m:sSub>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0" name="Formula 15">
                  <a:extLst>
                    <a:ext uri="{FF2B5EF4-FFF2-40B4-BE49-F238E27FC236}">
                      <a16:creationId xmlns:a16="http://schemas.microsoft.com/office/drawing/2014/main" id="{50C22F18-3449-4C39-AB92-398F9CD24C2E}"/>
                    </a:ext>
                  </a:extLst>
                </p:cNvPr>
                <p:cNvSpPr txBox="1"/>
                <p:nvPr/>
              </p:nvSpPr>
              <p:spPr>
                <a:xfrm>
                  <a:off x="7342560" y="10786320"/>
                  <a:ext cx="667080" cy="47556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𝑊</m:t>
                            </m:r>
                          </m:e>
                          <m:sub>
                            <m:r>
                              <a:rPr>
                                <a:latin typeface="Cambria Math" panose="02040503050406030204" pitchFamily="18" charset="0"/>
                              </a:rPr>
                              <m:t>3</m:t>
                            </m:r>
                          </m:sub>
                        </m:sSub>
                      </m:oMath>
                    </m:oMathPara>
                  </a14:m>
                  <a:endParaRPr/>
                </a:p>
              </p:txBody>
            </p:sp>
          </mc:Choice>
          <mc:Fallback xmlns="" xmlns:p14="http://schemas.microsoft.com/office/powerpoint/2010/main" xmlns:p15="http://schemas.microsoft.com/office/powerpoint/2012/main"/>
        </mc:AlternateContent>
      </p:grpSp>
    </p:spTree>
    <p:extLst>
      <p:ext uri="{BB962C8B-B14F-4D97-AF65-F5344CB8AC3E}">
        <p14:creationId xmlns:p14="http://schemas.microsoft.com/office/powerpoint/2010/main" val="25477961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iterate>
                                    <p:tmAbs val="0"/>
                                  </p:iterate>
                                  <p:childTnLst>
                                    <p:set>
                                      <p:cBhvr>
                                        <p:cTn id="6" fill="hold"/>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Each device (j) computes the gradients (</a:t>
                </a:r>
                <a14:m>
                  <m:oMath xmlns:m="http://schemas.openxmlformats.org/officeDocument/2006/math">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oMath>
                </a14:m>
                <a:r>
                  <a:rPr lang="en-US" dirty="0"/>
                  <a:t>) based on its own batch!</a:t>
                </a:r>
              </a:p>
              <a:p>
                <a:pPr>
                  <a:buFont typeface="Arial" panose="020B0604020202020204" pitchFamily="34" charset="0"/>
                  <a:buChar char="•"/>
                </a:pPr>
                <a:r>
                  <a:rPr lang="en-US" dirty="0"/>
                  <a:t>Needs to be aggregated before updating weights</a:t>
                </a:r>
              </a:p>
              <a:p>
                <a:pPr marL="0" indent="0">
                  <a:buNone/>
                </a:pPr>
                <a:endParaRPr lang="en-US" sz="800"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27</a:t>
            </a:fld>
            <a:endParaRPr lang="nl-N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F173B4-2DF2-4C0D-9904-0F9F204BA3B4}"/>
                  </a:ext>
                </a:extLst>
              </p:cNvPr>
              <p:cNvSpPr txBox="1"/>
              <p:nvPr/>
            </p:nvSpPr>
            <p:spPr>
              <a:xfrm>
                <a:off x="5163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1</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1</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60F173B4-2DF2-4C0D-9904-0F9F204BA3B4}"/>
                  </a:ext>
                </a:extLst>
              </p:cNvPr>
              <p:cNvSpPr txBox="1">
                <a:spLocks noRot="1" noChangeAspect="1" noMove="1" noResize="1" noEditPoints="1" noAdjustHandles="1" noChangeArrowheads="1" noChangeShapeType="1" noTextEdit="1"/>
              </p:cNvSpPr>
              <p:nvPr/>
            </p:nvSpPr>
            <p:spPr>
              <a:xfrm>
                <a:off x="516362" y="2582586"/>
                <a:ext cx="2041170" cy="738664"/>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E7A73E-10CD-4B87-86AA-4D121B0E847F}"/>
                  </a:ext>
                </a:extLst>
              </p:cNvPr>
              <p:cNvSpPr txBox="1"/>
              <p:nvPr/>
            </p:nvSpPr>
            <p:spPr>
              <a:xfrm>
                <a:off x="30119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2</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2</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B6E7A73E-10CD-4B87-86AA-4D121B0E847F}"/>
                  </a:ext>
                </a:extLst>
              </p:cNvPr>
              <p:cNvSpPr txBox="1">
                <a:spLocks noRot="1" noChangeAspect="1" noMove="1" noResize="1" noEditPoints="1" noAdjustHandles="1" noChangeArrowheads="1" noChangeShapeType="1" noTextEdit="1"/>
              </p:cNvSpPr>
              <p:nvPr/>
            </p:nvSpPr>
            <p:spPr>
              <a:xfrm>
                <a:off x="3011912" y="2582586"/>
                <a:ext cx="2041170" cy="738664"/>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1E1FD33-B9E5-46CB-A6FA-155B6F5A6C97}"/>
                  </a:ext>
                </a:extLst>
              </p:cNvPr>
              <p:cNvSpPr txBox="1"/>
              <p:nvPr/>
            </p:nvSpPr>
            <p:spPr>
              <a:xfrm>
                <a:off x="550746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3</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3</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D1E1FD33-B9E5-46CB-A6FA-155B6F5A6C97}"/>
                  </a:ext>
                </a:extLst>
              </p:cNvPr>
              <p:cNvSpPr txBox="1">
                <a:spLocks noRot="1" noChangeAspect="1" noMove="1" noResize="1" noEditPoints="1" noAdjustHandles="1" noChangeArrowheads="1" noChangeShapeType="1" noTextEdit="1"/>
              </p:cNvSpPr>
              <p:nvPr/>
            </p:nvSpPr>
            <p:spPr>
              <a:xfrm>
                <a:off x="5507462" y="2582586"/>
                <a:ext cx="2041170" cy="738664"/>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5F2164-28EB-4AE9-8FCB-07A02FB63CA1}"/>
                  </a:ext>
                </a:extLst>
              </p:cNvPr>
              <p:cNvSpPr txBox="1"/>
              <p:nvPr/>
            </p:nvSpPr>
            <p:spPr>
              <a:xfrm>
                <a:off x="8003012" y="2582586"/>
                <a:ext cx="2041170" cy="738664"/>
              </a:xfrm>
              <a:prstGeom prst="rect">
                <a:avLst/>
              </a:prstGeom>
              <a:noFill/>
              <a:ln>
                <a:solidFill>
                  <a:schemeClr val="tx1"/>
                </a:solidFill>
              </a:ln>
            </p:spPr>
            <p:txBody>
              <a:bodyPr wrap="square" lIns="91440" tIns="91440" rIns="91440" bIns="91440" rtlCol="0">
                <a:spAutoFit/>
              </a:bodyPr>
              <a:lstStyle/>
              <a:p>
                <a:pPr algn="ctr"/>
                <a:r>
                  <a:rPr lang="en-US" dirty="0"/>
                  <a:t>Device 4</a:t>
                </a:r>
              </a:p>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Q</m:t>
                          </m:r>
                        </m:e>
                        <m:sub>
                          <m:r>
                            <a:rPr lang="en-US" b="0" i="0" smtClean="0">
                              <a:latin typeface="Cambria Math" panose="02040503050406030204" pitchFamily="18" charset="0"/>
                            </a:rPr>
                            <m:t>4</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w</m:t>
                      </m:r>
                      <m:r>
                        <a:rPr lang="en-US" b="0" i="0"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45F2164-28EB-4AE9-8FCB-07A02FB63CA1}"/>
                  </a:ext>
                </a:extLst>
              </p:cNvPr>
              <p:cNvSpPr txBox="1">
                <a:spLocks noRot="1" noChangeAspect="1" noMove="1" noResize="1" noEditPoints="1" noAdjustHandles="1" noChangeArrowheads="1" noChangeShapeType="1" noTextEdit="1"/>
              </p:cNvSpPr>
              <p:nvPr/>
            </p:nvSpPr>
            <p:spPr>
              <a:xfrm>
                <a:off x="8003012" y="2582586"/>
                <a:ext cx="2041170" cy="738664"/>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6A6FCE7E-9D5E-403E-9168-B1BBA7C4A2B8}"/>
              </a:ext>
            </a:extLst>
          </p:cNvPr>
          <p:cNvSpPr/>
          <p:nvPr/>
        </p:nvSpPr>
        <p:spPr>
          <a:xfrm rot="5400000">
            <a:off x="5072471" y="-1267747"/>
            <a:ext cx="409575" cy="99813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1897C6-A661-4F7D-826E-3EAA5AE820D5}"/>
                  </a:ext>
                </a:extLst>
              </p:cNvPr>
              <p:cNvSpPr txBox="1"/>
              <p:nvPr/>
            </p:nvSpPr>
            <p:spPr>
              <a:xfrm>
                <a:off x="2207827" y="4122987"/>
                <a:ext cx="6100762" cy="6357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m:oMathPara>
                </a14:m>
                <a:endParaRPr lang="en-US" dirty="0"/>
              </a:p>
            </p:txBody>
          </p:sp>
        </mc:Choice>
        <mc:Fallback xmlns="">
          <p:sp>
            <p:nvSpPr>
              <p:cNvPr id="12" name="TextBox 11">
                <a:extLst>
                  <a:ext uri="{FF2B5EF4-FFF2-40B4-BE49-F238E27FC236}">
                    <a16:creationId xmlns:a16="http://schemas.microsoft.com/office/drawing/2014/main" id="{8B1897C6-A661-4F7D-826E-3EAA5AE820D5}"/>
                  </a:ext>
                </a:extLst>
              </p:cNvPr>
              <p:cNvSpPr txBox="1">
                <a:spLocks noRot="1" noChangeAspect="1" noMove="1" noResize="1" noEditPoints="1" noAdjustHandles="1" noChangeArrowheads="1" noChangeShapeType="1" noTextEdit="1"/>
              </p:cNvSpPr>
              <p:nvPr/>
            </p:nvSpPr>
            <p:spPr>
              <a:xfrm>
                <a:off x="2207827" y="4122987"/>
                <a:ext cx="6100762" cy="6357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32A27A-5A4F-42CD-ADCE-550F9FCC0963}"/>
                  </a:ext>
                </a:extLst>
              </p:cNvPr>
              <p:cNvSpPr txBox="1"/>
              <p:nvPr/>
            </p:nvSpPr>
            <p:spPr>
              <a:xfrm>
                <a:off x="4284540" y="5679467"/>
                <a:ext cx="2235994" cy="369332"/>
              </a:xfrm>
              <a:prstGeom prst="rect">
                <a:avLst/>
              </a:prstGeom>
              <a:no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𝜂𝛻</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D232A27A-5A4F-42CD-ADCE-550F9FCC0963}"/>
                  </a:ext>
                </a:extLst>
              </p:cNvPr>
              <p:cNvSpPr txBox="1">
                <a:spLocks noRot="1" noChangeAspect="1" noMove="1" noResize="1" noEditPoints="1" noAdjustHandles="1" noChangeArrowheads="1" noChangeShapeType="1" noTextEdit="1"/>
              </p:cNvSpPr>
              <p:nvPr/>
            </p:nvSpPr>
            <p:spPr>
              <a:xfrm>
                <a:off x="4284540" y="5679467"/>
                <a:ext cx="2235994" cy="369332"/>
              </a:xfrm>
              <a:prstGeom prst="rect">
                <a:avLst/>
              </a:prstGeom>
              <a:blipFill>
                <a:blip r:embed="rId8"/>
                <a:stretch>
                  <a:fillRect b="-13333"/>
                </a:stretch>
              </a:blipFill>
            </p:spPr>
            <p:txBody>
              <a:bodyPr/>
              <a:lstStyle/>
              <a:p>
                <a:r>
                  <a:rPr lang="en-US">
                    <a:noFill/>
                  </a:rPr>
                  <a:t> </a:t>
                </a:r>
              </a:p>
            </p:txBody>
          </p:sp>
        </mc:Fallback>
      </mc:AlternateContent>
      <p:sp>
        <p:nvSpPr>
          <p:cNvPr id="15" name="Arrow: Down 14">
            <a:extLst>
              <a:ext uri="{FF2B5EF4-FFF2-40B4-BE49-F238E27FC236}">
                <a16:creationId xmlns:a16="http://schemas.microsoft.com/office/drawing/2014/main" id="{D9BAFA1B-EB92-4EDB-B9FA-E1B624346F59}"/>
              </a:ext>
            </a:extLst>
          </p:cNvPr>
          <p:cNvSpPr/>
          <p:nvPr/>
        </p:nvSpPr>
        <p:spPr>
          <a:xfrm>
            <a:off x="4974062" y="4865435"/>
            <a:ext cx="533400" cy="63575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6551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Effect on batch size:</a:t>
                </a:r>
                <a:endParaRPr lang="en-US" sz="800" dirty="0"/>
              </a:p>
              <a:p>
                <a:pPr>
                  <a:buFont typeface="Arial" panose="020B0604020202020204" pitchFamily="34" charset="0"/>
                  <a:buChar char="•"/>
                </a:pPr>
                <a:r>
                  <a:rPr lang="en-US" dirty="0"/>
                  <a:t>For </a:t>
                </a:r>
                <a:r>
                  <a:rPr lang="en-US" i="1" dirty="0"/>
                  <a:t>N</a:t>
                </a:r>
                <a:r>
                  <a:rPr lang="en-US" dirty="0"/>
                  <a:t> workers that each see </a:t>
                </a:r>
                <a:r>
                  <a:rPr lang="en-US" i="1" dirty="0"/>
                  <a:t>n</a:t>
                </a:r>
                <a:r>
                  <a:rPr lang="en-US" dirty="0"/>
                  <a:t> examples: batch size effectively n × N.</a:t>
                </a:r>
              </a:p>
              <a:p>
                <a:pPr>
                  <a:buFont typeface="Arial" panose="020B0604020202020204" pitchFamily="34" charset="0"/>
                  <a:buChar char="•"/>
                </a:pPr>
                <a:r>
                  <a:rPr lang="en-US" dirty="0"/>
                  <a:t>Larger batch =&gt; generally needs to be compensated by higher learning rate.</a:t>
                </a:r>
              </a:p>
              <a:p>
                <a:pPr>
                  <a:buFont typeface="Arial" panose="020B0604020202020204" pitchFamily="34" charset="0"/>
                  <a:buChar char="•"/>
                </a:pPr>
                <a:r>
                  <a:rPr lang="en-US" dirty="0"/>
                  <a:t>No exact science!</a:t>
                </a:r>
              </a:p>
              <a:p>
                <a:pPr marL="573088" lvl="1">
                  <a:buFont typeface="Arial" panose="020B0604020202020204" pitchFamily="34" charset="0"/>
                  <a:buChar char="•"/>
                </a:pPr>
                <a:r>
                  <a:rPr lang="en-US" dirty="0"/>
                  <a:t>Some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𝑑𝑖𝑠𝑡𝑟𝑖𝑏𝑢𝑡𝑒𝑑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𝑠𝑒𝑟𝑖𝑎𝑙</m:t>
                        </m:r>
                      </m:sub>
                    </m:sSub>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b="0" dirty="0"/>
              </a:p>
              <a:p>
                <a:pPr marL="573088" lvl="1">
                  <a:buFont typeface="Arial" panose="020B0604020202020204" pitchFamily="34" charset="0"/>
                  <a:buChar char="•"/>
                </a:pPr>
                <a:r>
                  <a:rPr lang="en-US" dirty="0"/>
                  <a:t>Some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𝑑𝑖𝑠𝑡𝑟𝑖𝑏𝑢𝑡𝑒𝑑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𝑠𝑒𝑟𝑖𝑎𝑙</m:t>
                        </m:r>
                      </m:sub>
                    </m:sSub>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𝑁</m:t>
                        </m:r>
                      </m:e>
                    </m:rad>
                  </m:oMath>
                </a14:m>
                <a:endParaRPr lang="en-US" dirty="0"/>
              </a:p>
              <a:p>
                <a:pPr marL="573088" lvl="1">
                  <a:buFont typeface="Arial" panose="020B0604020202020204" pitchFamily="34" charset="0"/>
                  <a:buChar char="•"/>
                </a:pPr>
                <a:r>
                  <a:rPr lang="en-US" dirty="0"/>
                  <a:t>Experiment!</a:t>
                </a:r>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2"/>
                <a:stretch>
                  <a:fillRect l="-1766"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28</a:t>
            </a:fld>
            <a:endParaRPr lang="nl-NL"/>
          </a:p>
        </p:txBody>
      </p:sp>
    </p:spTree>
    <p:extLst>
      <p:ext uri="{BB962C8B-B14F-4D97-AF65-F5344CB8AC3E}">
        <p14:creationId xmlns:p14="http://schemas.microsoft.com/office/powerpoint/2010/main" val="44007765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 different view…</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29</a:t>
            </a:fld>
            <a:endParaRPr lang="nl-NL"/>
          </a:p>
        </p:txBody>
      </p:sp>
      <p:sp>
        <p:nvSpPr>
          <p:cNvPr id="38" name="TextBox 37">
            <a:extLst>
              <a:ext uri="{FF2B5EF4-FFF2-40B4-BE49-F238E27FC236}">
                <a16:creationId xmlns:a16="http://schemas.microsoft.com/office/drawing/2014/main" id="{5B0ACBC3-552F-C04E-A665-8C111CD1567A}"/>
              </a:ext>
            </a:extLst>
          </p:cNvPr>
          <p:cNvSpPr txBox="1"/>
          <p:nvPr/>
        </p:nvSpPr>
        <p:spPr>
          <a:xfrm>
            <a:off x="804481" y="2929220"/>
            <a:ext cx="1044388" cy="369332"/>
          </a:xfrm>
          <a:prstGeom prst="rect">
            <a:avLst/>
          </a:prstGeom>
          <a:noFill/>
        </p:spPr>
        <p:txBody>
          <a:bodyPr wrap="none" rtlCol="0">
            <a:spAutoFit/>
          </a:bodyPr>
          <a:lstStyle/>
          <a:p>
            <a:r>
              <a:rPr lang="nl-NL" dirty="0"/>
              <a:t>Worker 1</a:t>
            </a:r>
          </a:p>
        </p:txBody>
      </p:sp>
      <p:sp>
        <p:nvSpPr>
          <p:cNvPr id="39" name="TextBox 38">
            <a:extLst>
              <a:ext uri="{FF2B5EF4-FFF2-40B4-BE49-F238E27FC236}">
                <a16:creationId xmlns:a16="http://schemas.microsoft.com/office/drawing/2014/main" id="{3B1A5C3A-FA45-5C46-9BD0-77CCCB9532D1}"/>
              </a:ext>
            </a:extLst>
          </p:cNvPr>
          <p:cNvSpPr txBox="1"/>
          <p:nvPr/>
        </p:nvSpPr>
        <p:spPr>
          <a:xfrm>
            <a:off x="804481" y="4771953"/>
            <a:ext cx="1044388" cy="369332"/>
          </a:xfrm>
          <a:prstGeom prst="rect">
            <a:avLst/>
          </a:prstGeom>
          <a:noFill/>
        </p:spPr>
        <p:txBody>
          <a:bodyPr wrap="none" rtlCol="0">
            <a:spAutoFit/>
          </a:bodyPr>
          <a:lstStyle/>
          <a:p>
            <a:r>
              <a:rPr lang="nl-NL" dirty="0"/>
              <a:t>Worker 2</a:t>
            </a:r>
          </a:p>
        </p:txBody>
      </p:sp>
      <p:cxnSp>
        <p:nvCxnSpPr>
          <p:cNvPr id="40" name="Straight Arrow Connector 39">
            <a:extLst>
              <a:ext uri="{FF2B5EF4-FFF2-40B4-BE49-F238E27FC236}">
                <a16:creationId xmlns:a16="http://schemas.microsoft.com/office/drawing/2014/main" id="{10509458-039A-E54D-BAFE-2B73F28008E8}"/>
              </a:ext>
            </a:extLst>
          </p:cNvPr>
          <p:cNvCxnSpPr/>
          <p:nvPr/>
        </p:nvCxnSpPr>
        <p:spPr>
          <a:xfrm>
            <a:off x="927144" y="2363533"/>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EC0C53-9946-6D42-AA53-81E7E1585209}"/>
              </a:ext>
            </a:extLst>
          </p:cNvPr>
          <p:cNvSpPr txBox="1"/>
          <p:nvPr/>
        </p:nvSpPr>
        <p:spPr>
          <a:xfrm>
            <a:off x="1005203" y="1971899"/>
            <a:ext cx="649537" cy="369332"/>
          </a:xfrm>
          <a:prstGeom prst="rect">
            <a:avLst/>
          </a:prstGeom>
          <a:noFill/>
        </p:spPr>
        <p:txBody>
          <a:bodyPr wrap="none" rtlCol="0">
            <a:spAutoFit/>
          </a:bodyPr>
          <a:lstStyle/>
          <a:p>
            <a:r>
              <a:rPr lang="nl-NL" dirty="0"/>
              <a:t>Time</a:t>
            </a:r>
          </a:p>
        </p:txBody>
      </p:sp>
      <p:sp>
        <p:nvSpPr>
          <p:cNvPr id="42" name="Freeform 41">
            <a:extLst>
              <a:ext uri="{FF2B5EF4-FFF2-40B4-BE49-F238E27FC236}">
                <a16:creationId xmlns:a16="http://schemas.microsoft.com/office/drawing/2014/main" id="{68A47D34-EBDA-C74D-A8FC-F91BE17E30A6}"/>
              </a:ext>
            </a:extLst>
          </p:cNvPr>
          <p:cNvSpPr/>
          <p:nvPr/>
        </p:nvSpPr>
        <p:spPr>
          <a:xfrm>
            <a:off x="1517111" y="3575989"/>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43" name="Straight Connector 42">
            <a:extLst>
              <a:ext uri="{FF2B5EF4-FFF2-40B4-BE49-F238E27FC236}">
                <a16:creationId xmlns:a16="http://schemas.microsoft.com/office/drawing/2014/main" id="{9B247C10-3A00-5640-963D-7CAC282C89D5}"/>
              </a:ext>
            </a:extLst>
          </p:cNvPr>
          <p:cNvCxnSpPr/>
          <p:nvPr/>
        </p:nvCxnSpPr>
        <p:spPr>
          <a:xfrm>
            <a:off x="5752116" y="2564849"/>
            <a:ext cx="0" cy="291546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65F0968-DDB9-8248-AE3D-FC9560638426}"/>
              </a:ext>
            </a:extLst>
          </p:cNvPr>
          <p:cNvSpPr txBox="1"/>
          <p:nvPr/>
        </p:nvSpPr>
        <p:spPr>
          <a:xfrm>
            <a:off x="4914226" y="1857886"/>
            <a:ext cx="1675780" cy="646331"/>
          </a:xfrm>
          <a:prstGeom prst="rect">
            <a:avLst/>
          </a:prstGeom>
          <a:noFill/>
        </p:spPr>
        <p:txBody>
          <a:bodyPr wrap="none" rtlCol="0">
            <a:spAutoFit/>
          </a:bodyPr>
          <a:lstStyle/>
          <a:p>
            <a:pPr algn="ctr"/>
            <a:r>
              <a:rPr lang="nl-NL" dirty="0"/>
              <a:t>Synchronization</a:t>
            </a:r>
          </a:p>
          <a:p>
            <a:pPr algn="ctr"/>
            <a:r>
              <a:rPr lang="nl-NL" dirty="0"/>
              <a:t>barrier</a:t>
            </a:r>
          </a:p>
        </p:txBody>
      </p:sp>
      <p:sp>
        <p:nvSpPr>
          <p:cNvPr id="45" name="Rectangle 44">
            <a:extLst>
              <a:ext uri="{FF2B5EF4-FFF2-40B4-BE49-F238E27FC236}">
                <a16:creationId xmlns:a16="http://schemas.microsoft.com/office/drawing/2014/main" id="{908432CD-BC68-F246-8942-A884BAEA182C}"/>
              </a:ext>
            </a:extLst>
          </p:cNvPr>
          <p:cNvSpPr/>
          <p:nvPr/>
        </p:nvSpPr>
        <p:spPr>
          <a:xfrm>
            <a:off x="6884000" y="4246065"/>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6" name="TextBox 45"/>
          <p:cNvSpPr txBox="1"/>
          <p:nvPr/>
        </p:nvSpPr>
        <p:spPr>
          <a:xfrm>
            <a:off x="7530645" y="4311859"/>
            <a:ext cx="1290290" cy="338554"/>
          </a:xfrm>
          <a:prstGeom prst="rect">
            <a:avLst/>
          </a:prstGeom>
          <a:noFill/>
        </p:spPr>
        <p:txBody>
          <a:bodyPr wrap="none" rtlCol="0">
            <a:spAutoFit/>
          </a:bodyPr>
          <a:lstStyle/>
          <a:p>
            <a:r>
              <a:rPr lang="nl-NL" sz="1600" dirty="0"/>
              <a:t>Forward pass</a:t>
            </a:r>
          </a:p>
        </p:txBody>
      </p:sp>
      <p:sp>
        <p:nvSpPr>
          <p:cNvPr id="47" name="Rectangle 46">
            <a:extLst>
              <a:ext uri="{FF2B5EF4-FFF2-40B4-BE49-F238E27FC236}">
                <a16:creationId xmlns:a16="http://schemas.microsoft.com/office/drawing/2014/main" id="{908432CD-BC68-F246-8942-A884BAEA182C}"/>
              </a:ext>
            </a:extLst>
          </p:cNvPr>
          <p:cNvSpPr/>
          <p:nvPr/>
        </p:nvSpPr>
        <p:spPr>
          <a:xfrm>
            <a:off x="6884000" y="483076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8" name="TextBox 47"/>
          <p:cNvSpPr txBox="1"/>
          <p:nvPr/>
        </p:nvSpPr>
        <p:spPr>
          <a:xfrm>
            <a:off x="7530645" y="4765937"/>
            <a:ext cx="2515112" cy="584775"/>
          </a:xfrm>
          <a:prstGeom prst="rect">
            <a:avLst/>
          </a:prstGeom>
          <a:noFill/>
        </p:spPr>
        <p:txBody>
          <a:bodyPr wrap="none" rtlCol="0">
            <a:spAutoFit/>
          </a:bodyPr>
          <a:lstStyle/>
          <a:p>
            <a:r>
              <a:rPr lang="nl-NL" sz="1600" dirty="0"/>
              <a:t>Backward pass, </a:t>
            </a:r>
          </a:p>
          <a:p>
            <a:r>
              <a:rPr lang="nl-NL" sz="1600" dirty="0" err="1"/>
              <a:t>compute</a:t>
            </a:r>
            <a:r>
              <a:rPr lang="nl-NL" sz="1600" dirty="0"/>
              <a:t> </a:t>
            </a:r>
            <a:r>
              <a:rPr lang="nl-NL" sz="1600" dirty="0" err="1"/>
              <a:t>gradient</a:t>
            </a:r>
            <a:r>
              <a:rPr lang="nl-NL" sz="1600" dirty="0"/>
              <a:t> of </a:t>
            </a:r>
            <a:r>
              <a:rPr lang="nl-NL" sz="1600" dirty="0" err="1"/>
              <a:t>layer</a:t>
            </a:r>
            <a:r>
              <a:rPr lang="nl-NL" sz="1600" dirty="0"/>
              <a:t> N</a:t>
            </a:r>
          </a:p>
        </p:txBody>
      </p:sp>
      <p:sp>
        <p:nvSpPr>
          <p:cNvPr id="49" name="Rectangle 48">
            <a:extLst>
              <a:ext uri="{FF2B5EF4-FFF2-40B4-BE49-F238E27FC236}">
                <a16:creationId xmlns:a16="http://schemas.microsoft.com/office/drawing/2014/main" id="{908432CD-BC68-F246-8942-A884BAEA182C}"/>
              </a:ext>
            </a:extLst>
          </p:cNvPr>
          <p:cNvSpPr/>
          <p:nvPr/>
        </p:nvSpPr>
        <p:spPr>
          <a:xfrm>
            <a:off x="6884000" y="5480310"/>
            <a:ext cx="454410" cy="408258"/>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0" name="TextBox 49"/>
          <p:cNvSpPr txBox="1"/>
          <p:nvPr/>
        </p:nvSpPr>
        <p:spPr>
          <a:xfrm>
            <a:off x="7534922" y="5380237"/>
            <a:ext cx="2235612" cy="584775"/>
          </a:xfrm>
          <a:prstGeom prst="rect">
            <a:avLst/>
          </a:prstGeom>
          <a:noFill/>
        </p:spPr>
        <p:txBody>
          <a:bodyPr wrap="none" rtlCol="0">
            <a:spAutoFit/>
          </a:bodyPr>
          <a:lstStyle/>
          <a:p>
            <a:r>
              <a:rPr lang="nl-NL" sz="1600" dirty="0"/>
              <a:t>Backward pass, </a:t>
            </a:r>
          </a:p>
          <a:p>
            <a:r>
              <a:rPr lang="nl-NL" sz="1600" dirty="0" err="1"/>
              <a:t>communicate</a:t>
            </a:r>
            <a:r>
              <a:rPr lang="nl-NL" sz="1600" dirty="0"/>
              <a:t> </a:t>
            </a:r>
            <a:r>
              <a:rPr lang="nl-NL" sz="1600" dirty="0" err="1"/>
              <a:t>gradient</a:t>
            </a:r>
            <a:r>
              <a:rPr lang="nl-NL" sz="1600" dirty="0"/>
              <a:t> N</a:t>
            </a:r>
          </a:p>
        </p:txBody>
      </p:sp>
      <p:sp>
        <p:nvSpPr>
          <p:cNvPr id="51" name="Rectangle 50">
            <a:extLst>
              <a:ext uri="{FF2B5EF4-FFF2-40B4-BE49-F238E27FC236}">
                <a16:creationId xmlns:a16="http://schemas.microsoft.com/office/drawing/2014/main" id="{908432CD-BC68-F246-8942-A884BAEA182C}"/>
              </a:ext>
            </a:extLst>
          </p:cNvPr>
          <p:cNvSpPr/>
          <p:nvPr/>
        </p:nvSpPr>
        <p:spPr>
          <a:xfrm>
            <a:off x="2097790" y="2914312"/>
            <a:ext cx="921554"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2" name="Rectangle 51">
            <a:extLst>
              <a:ext uri="{FF2B5EF4-FFF2-40B4-BE49-F238E27FC236}">
                <a16:creationId xmlns:a16="http://schemas.microsoft.com/office/drawing/2014/main" id="{908432CD-BC68-F246-8942-A884BAEA182C}"/>
              </a:ext>
            </a:extLst>
          </p:cNvPr>
          <p:cNvSpPr/>
          <p:nvPr/>
        </p:nvSpPr>
        <p:spPr>
          <a:xfrm>
            <a:off x="3019344" y="291431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3" name="Rectangle 52">
            <a:extLst>
              <a:ext uri="{FF2B5EF4-FFF2-40B4-BE49-F238E27FC236}">
                <a16:creationId xmlns:a16="http://schemas.microsoft.com/office/drawing/2014/main" id="{908432CD-BC68-F246-8942-A884BAEA182C}"/>
              </a:ext>
            </a:extLst>
          </p:cNvPr>
          <p:cNvSpPr/>
          <p:nvPr/>
        </p:nvSpPr>
        <p:spPr>
          <a:xfrm>
            <a:off x="3484843" y="3346994"/>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4" name="Rectangle 53">
            <a:extLst>
              <a:ext uri="{FF2B5EF4-FFF2-40B4-BE49-F238E27FC236}">
                <a16:creationId xmlns:a16="http://schemas.microsoft.com/office/drawing/2014/main" id="{908432CD-BC68-F246-8942-A884BAEA182C}"/>
              </a:ext>
            </a:extLst>
          </p:cNvPr>
          <p:cNvSpPr/>
          <p:nvPr/>
        </p:nvSpPr>
        <p:spPr>
          <a:xfrm>
            <a:off x="3482513"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5" name="Rectangle 54">
            <a:extLst>
              <a:ext uri="{FF2B5EF4-FFF2-40B4-BE49-F238E27FC236}">
                <a16:creationId xmlns:a16="http://schemas.microsoft.com/office/drawing/2014/main" id="{908432CD-BC68-F246-8942-A884BAEA182C}"/>
              </a:ext>
            </a:extLst>
          </p:cNvPr>
          <p:cNvSpPr/>
          <p:nvPr/>
        </p:nvSpPr>
        <p:spPr>
          <a:xfrm>
            <a:off x="4012814" y="291431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6" name="Rectangle 55">
            <a:extLst>
              <a:ext uri="{FF2B5EF4-FFF2-40B4-BE49-F238E27FC236}">
                <a16:creationId xmlns:a16="http://schemas.microsoft.com/office/drawing/2014/main" id="{908432CD-BC68-F246-8942-A884BAEA182C}"/>
              </a:ext>
            </a:extLst>
          </p:cNvPr>
          <p:cNvSpPr/>
          <p:nvPr/>
        </p:nvSpPr>
        <p:spPr>
          <a:xfrm>
            <a:off x="4548392" y="2914312"/>
            <a:ext cx="527190"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57" name="Rectangle 56">
            <a:extLst>
              <a:ext uri="{FF2B5EF4-FFF2-40B4-BE49-F238E27FC236}">
                <a16:creationId xmlns:a16="http://schemas.microsoft.com/office/drawing/2014/main" id="{908432CD-BC68-F246-8942-A884BAEA182C}"/>
              </a:ext>
            </a:extLst>
          </p:cNvPr>
          <p:cNvSpPr/>
          <p:nvPr/>
        </p:nvSpPr>
        <p:spPr>
          <a:xfrm>
            <a:off x="395426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8" name="Rectangle 57">
            <a:extLst>
              <a:ext uri="{FF2B5EF4-FFF2-40B4-BE49-F238E27FC236}">
                <a16:creationId xmlns:a16="http://schemas.microsoft.com/office/drawing/2014/main" id="{908432CD-BC68-F246-8942-A884BAEA182C}"/>
              </a:ext>
            </a:extLst>
          </p:cNvPr>
          <p:cNvSpPr/>
          <p:nvPr/>
        </p:nvSpPr>
        <p:spPr>
          <a:xfrm>
            <a:off x="4549180"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9" name="Rectangle 58">
            <a:extLst>
              <a:ext uri="{FF2B5EF4-FFF2-40B4-BE49-F238E27FC236}">
                <a16:creationId xmlns:a16="http://schemas.microsoft.com/office/drawing/2014/main" id="{908432CD-BC68-F246-8942-A884BAEA182C}"/>
              </a:ext>
            </a:extLst>
          </p:cNvPr>
          <p:cNvSpPr/>
          <p:nvPr/>
        </p:nvSpPr>
        <p:spPr>
          <a:xfrm>
            <a:off x="5134924" y="3346994"/>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0" name="Rectangle 59">
            <a:extLst>
              <a:ext uri="{FF2B5EF4-FFF2-40B4-BE49-F238E27FC236}">
                <a16:creationId xmlns:a16="http://schemas.microsoft.com/office/drawing/2014/main" id="{908432CD-BC68-F246-8942-A884BAEA182C}"/>
              </a:ext>
            </a:extLst>
          </p:cNvPr>
          <p:cNvSpPr/>
          <p:nvPr/>
        </p:nvSpPr>
        <p:spPr>
          <a:xfrm>
            <a:off x="2097790" y="4756476"/>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1" name="Rectangle 60">
            <a:extLst>
              <a:ext uri="{FF2B5EF4-FFF2-40B4-BE49-F238E27FC236}">
                <a16:creationId xmlns:a16="http://schemas.microsoft.com/office/drawing/2014/main" id="{908432CD-BC68-F246-8942-A884BAEA182C}"/>
              </a:ext>
            </a:extLst>
          </p:cNvPr>
          <p:cNvSpPr/>
          <p:nvPr/>
        </p:nvSpPr>
        <p:spPr>
          <a:xfrm>
            <a:off x="2865439" y="4756476"/>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2" name="Rectangle 61">
            <a:extLst>
              <a:ext uri="{FF2B5EF4-FFF2-40B4-BE49-F238E27FC236}">
                <a16:creationId xmlns:a16="http://schemas.microsoft.com/office/drawing/2014/main" id="{908432CD-BC68-F246-8942-A884BAEA182C}"/>
              </a:ext>
            </a:extLst>
          </p:cNvPr>
          <p:cNvSpPr/>
          <p:nvPr/>
        </p:nvSpPr>
        <p:spPr>
          <a:xfrm>
            <a:off x="3319849" y="4329450"/>
            <a:ext cx="61940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3" name="Rectangle 62">
            <a:extLst>
              <a:ext uri="{FF2B5EF4-FFF2-40B4-BE49-F238E27FC236}">
                <a16:creationId xmlns:a16="http://schemas.microsoft.com/office/drawing/2014/main" id="{908432CD-BC68-F246-8942-A884BAEA182C}"/>
              </a:ext>
            </a:extLst>
          </p:cNvPr>
          <p:cNvSpPr/>
          <p:nvPr/>
        </p:nvSpPr>
        <p:spPr>
          <a:xfrm>
            <a:off x="3328610" y="4756476"/>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4" name="Rectangle 63">
            <a:extLst>
              <a:ext uri="{FF2B5EF4-FFF2-40B4-BE49-F238E27FC236}">
                <a16:creationId xmlns:a16="http://schemas.microsoft.com/office/drawing/2014/main" id="{908432CD-BC68-F246-8942-A884BAEA182C}"/>
              </a:ext>
            </a:extLst>
          </p:cNvPr>
          <p:cNvSpPr/>
          <p:nvPr/>
        </p:nvSpPr>
        <p:spPr>
          <a:xfrm>
            <a:off x="3867966" y="4756476"/>
            <a:ext cx="53660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5" name="Rectangle 64">
            <a:extLst>
              <a:ext uri="{FF2B5EF4-FFF2-40B4-BE49-F238E27FC236}">
                <a16:creationId xmlns:a16="http://schemas.microsoft.com/office/drawing/2014/main" id="{908432CD-BC68-F246-8942-A884BAEA182C}"/>
              </a:ext>
            </a:extLst>
          </p:cNvPr>
          <p:cNvSpPr/>
          <p:nvPr/>
        </p:nvSpPr>
        <p:spPr>
          <a:xfrm>
            <a:off x="4404572" y="4756476"/>
            <a:ext cx="571261"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6" name="Rectangle 65">
            <a:extLst>
              <a:ext uri="{FF2B5EF4-FFF2-40B4-BE49-F238E27FC236}">
                <a16:creationId xmlns:a16="http://schemas.microsoft.com/office/drawing/2014/main" id="{908432CD-BC68-F246-8942-A884BAEA182C}"/>
              </a:ext>
            </a:extLst>
          </p:cNvPr>
          <p:cNvSpPr/>
          <p:nvPr/>
        </p:nvSpPr>
        <p:spPr>
          <a:xfrm>
            <a:off x="3855800" y="4329450"/>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7" name="Rectangle 66">
            <a:extLst>
              <a:ext uri="{FF2B5EF4-FFF2-40B4-BE49-F238E27FC236}">
                <a16:creationId xmlns:a16="http://schemas.microsoft.com/office/drawing/2014/main" id="{908432CD-BC68-F246-8942-A884BAEA182C}"/>
              </a:ext>
            </a:extLst>
          </p:cNvPr>
          <p:cNvSpPr/>
          <p:nvPr/>
        </p:nvSpPr>
        <p:spPr>
          <a:xfrm>
            <a:off x="4404572" y="4329450"/>
            <a:ext cx="4395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8" name="Rectangle 67">
            <a:extLst>
              <a:ext uri="{FF2B5EF4-FFF2-40B4-BE49-F238E27FC236}">
                <a16:creationId xmlns:a16="http://schemas.microsoft.com/office/drawing/2014/main" id="{908432CD-BC68-F246-8942-A884BAEA182C}"/>
              </a:ext>
            </a:extLst>
          </p:cNvPr>
          <p:cNvSpPr/>
          <p:nvPr/>
        </p:nvSpPr>
        <p:spPr>
          <a:xfrm>
            <a:off x="4844152" y="4329450"/>
            <a:ext cx="576686"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9" name="Freeform 68">
            <a:extLst>
              <a:ext uri="{FF2B5EF4-FFF2-40B4-BE49-F238E27FC236}">
                <a16:creationId xmlns:a16="http://schemas.microsoft.com/office/drawing/2014/main" id="{68A47D34-EBDA-C74D-A8FC-F91BE17E30A6}"/>
              </a:ext>
            </a:extLst>
          </p:cNvPr>
          <p:cNvSpPr/>
          <p:nvPr/>
        </p:nvSpPr>
        <p:spPr>
          <a:xfrm>
            <a:off x="1592910" y="5418940"/>
            <a:ext cx="4525779" cy="568795"/>
          </a:xfrm>
          <a:custGeom>
            <a:avLst/>
            <a:gdLst>
              <a:gd name="connsiteX0" fmla="*/ 7777750 w 8112750"/>
              <a:gd name="connsiteY0" fmla="*/ 0 h 723206"/>
              <a:gd name="connsiteX1" fmla="*/ 8101135 w 8112750"/>
              <a:gd name="connsiteY1" fmla="*/ 289932 h 723206"/>
              <a:gd name="connsiteX2" fmla="*/ 7409760 w 8112750"/>
              <a:gd name="connsiteY2" fmla="*/ 557561 h 723206"/>
              <a:gd name="connsiteX3" fmla="*/ 4521594 w 8112750"/>
              <a:gd name="connsiteY3" fmla="*/ 713678 h 723206"/>
              <a:gd name="connsiteX4" fmla="*/ 362189 w 8112750"/>
              <a:gd name="connsiteY4" fmla="*/ 635620 h 723206"/>
              <a:gd name="connsiteX5" fmla="*/ 484853 w 8112750"/>
              <a:gd name="connsiteY5" fmla="*/ 66907 h 72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2750" h="723206">
                <a:moveTo>
                  <a:pt x="7777750" y="0"/>
                </a:moveTo>
                <a:cubicBezTo>
                  <a:pt x="7970108" y="98502"/>
                  <a:pt x="8162467" y="197005"/>
                  <a:pt x="8101135" y="289932"/>
                </a:cubicBezTo>
                <a:cubicBezTo>
                  <a:pt x="8039803" y="382859"/>
                  <a:pt x="8006350" y="486937"/>
                  <a:pt x="7409760" y="557561"/>
                </a:cubicBezTo>
                <a:cubicBezTo>
                  <a:pt x="6813170" y="628185"/>
                  <a:pt x="4521594" y="713678"/>
                  <a:pt x="4521594" y="713678"/>
                </a:cubicBezTo>
                <a:cubicBezTo>
                  <a:pt x="3346999" y="726688"/>
                  <a:pt x="1034979" y="743415"/>
                  <a:pt x="362189" y="635620"/>
                </a:cubicBezTo>
                <a:cubicBezTo>
                  <a:pt x="-310601" y="527825"/>
                  <a:pt x="87126" y="297366"/>
                  <a:pt x="484853" y="66907"/>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0" name="Rectangle 69">
            <a:extLst>
              <a:ext uri="{FF2B5EF4-FFF2-40B4-BE49-F238E27FC236}">
                <a16:creationId xmlns:a16="http://schemas.microsoft.com/office/drawing/2014/main" id="{908432CD-BC68-F246-8942-A884BAEA182C}"/>
              </a:ext>
            </a:extLst>
          </p:cNvPr>
          <p:cNvSpPr/>
          <p:nvPr/>
        </p:nvSpPr>
        <p:spPr>
          <a:xfrm>
            <a:off x="6884000" y="6039693"/>
            <a:ext cx="45441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1" name="TextBox 70"/>
          <p:cNvSpPr txBox="1"/>
          <p:nvPr/>
        </p:nvSpPr>
        <p:spPr>
          <a:xfrm>
            <a:off x="7530645" y="6105487"/>
            <a:ext cx="573490" cy="338554"/>
          </a:xfrm>
          <a:prstGeom prst="rect">
            <a:avLst/>
          </a:prstGeom>
          <a:noFill/>
        </p:spPr>
        <p:txBody>
          <a:bodyPr wrap="none" rtlCol="0">
            <a:spAutoFit/>
          </a:bodyPr>
          <a:lstStyle/>
          <a:p>
            <a:r>
              <a:rPr lang="nl-NL" sz="1600" dirty="0" err="1"/>
              <a:t>Wait</a:t>
            </a:r>
            <a:endParaRPr lang="nl-NL" sz="1600" dirty="0"/>
          </a:p>
        </p:txBody>
      </p:sp>
      <p:sp>
        <p:nvSpPr>
          <p:cNvPr id="72" name="Rectangle 71">
            <a:extLst>
              <a:ext uri="{FF2B5EF4-FFF2-40B4-BE49-F238E27FC236}">
                <a16:creationId xmlns:a16="http://schemas.microsoft.com/office/drawing/2014/main" id="{908432CD-BC68-F246-8942-A884BAEA182C}"/>
              </a:ext>
            </a:extLst>
          </p:cNvPr>
          <p:cNvSpPr/>
          <p:nvPr/>
        </p:nvSpPr>
        <p:spPr>
          <a:xfrm>
            <a:off x="5420838" y="4329449"/>
            <a:ext cx="299830" cy="420537"/>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3" name="TextBox 72"/>
          <p:cNvSpPr txBox="1"/>
          <p:nvPr/>
        </p:nvSpPr>
        <p:spPr>
          <a:xfrm>
            <a:off x="6919913" y="242421"/>
            <a:ext cx="4429423" cy="1661993"/>
          </a:xfrm>
          <a:prstGeom prst="rect">
            <a:avLst/>
          </a:prstGeom>
          <a:noFill/>
        </p:spPr>
        <p:txBody>
          <a:bodyPr wrap="square" lIns="0" tIns="0" rIns="0" bIns="0" rtlCol="0">
            <a:spAutoFit/>
          </a:bodyPr>
          <a:lstStyle/>
          <a:p>
            <a:pPr algn="l"/>
            <a:r>
              <a:rPr lang="nl-NL" dirty="0"/>
              <a:t>Pro tip:</a:t>
            </a:r>
          </a:p>
          <a:p>
            <a:pPr algn="l"/>
            <a:r>
              <a:rPr lang="nl-NL" dirty="0"/>
              <a:t>- Overlap </a:t>
            </a:r>
            <a:r>
              <a:rPr lang="nl-NL" dirty="0" err="1"/>
              <a:t>communication</a:t>
            </a:r>
            <a:r>
              <a:rPr lang="nl-NL" dirty="0"/>
              <a:t> </a:t>
            </a:r>
            <a:r>
              <a:rPr lang="nl-NL" dirty="0" err="1"/>
              <a:t>and</a:t>
            </a:r>
            <a:r>
              <a:rPr lang="nl-NL" dirty="0"/>
              <a:t> </a:t>
            </a:r>
            <a:r>
              <a:rPr lang="nl-NL" dirty="0" err="1"/>
              <a:t>computation</a:t>
            </a:r>
            <a:r>
              <a:rPr lang="nl-NL" dirty="0"/>
              <a:t> (</a:t>
            </a:r>
            <a:r>
              <a:rPr lang="nl-NL" dirty="0" err="1"/>
              <a:t>don’t</a:t>
            </a:r>
            <a:r>
              <a:rPr lang="nl-NL" dirty="0"/>
              <a:t> waste </a:t>
            </a:r>
            <a:r>
              <a:rPr lang="nl-NL" dirty="0" err="1"/>
              <a:t>compute</a:t>
            </a:r>
            <a:r>
              <a:rPr lang="nl-NL" dirty="0"/>
              <a:t> </a:t>
            </a:r>
            <a:r>
              <a:rPr lang="nl-NL" dirty="0" err="1"/>
              <a:t>cycles</a:t>
            </a:r>
            <a:r>
              <a:rPr lang="nl-NL" dirty="0"/>
              <a:t> </a:t>
            </a:r>
            <a:r>
              <a:rPr lang="nl-NL" dirty="0" err="1"/>
              <a:t>waiting</a:t>
            </a:r>
            <a:r>
              <a:rPr lang="nl-NL" dirty="0"/>
              <a:t> </a:t>
            </a:r>
            <a:r>
              <a:rPr lang="nl-NL" dirty="0" err="1"/>
              <a:t>for</a:t>
            </a:r>
            <a:r>
              <a:rPr lang="nl-NL" dirty="0"/>
              <a:t> </a:t>
            </a:r>
            <a:r>
              <a:rPr lang="nl-NL" dirty="0" err="1"/>
              <a:t>communication</a:t>
            </a:r>
            <a:r>
              <a:rPr lang="nl-NL" dirty="0"/>
              <a:t>!)</a:t>
            </a:r>
          </a:p>
          <a:p>
            <a:pPr algn="l"/>
            <a:r>
              <a:rPr lang="nl-NL" dirty="0"/>
              <a:t>- </a:t>
            </a:r>
            <a:r>
              <a:rPr lang="nl-NL" i="1" dirty="0"/>
              <a:t>Most </a:t>
            </a:r>
            <a:r>
              <a:rPr lang="nl-NL" dirty="0"/>
              <a:t>(</a:t>
            </a:r>
            <a:r>
              <a:rPr lang="nl-NL" dirty="0" err="1"/>
              <a:t>distributed</a:t>
            </a:r>
            <a:r>
              <a:rPr lang="nl-NL" dirty="0"/>
              <a:t>) DL </a:t>
            </a:r>
            <a:r>
              <a:rPr lang="nl-NL" dirty="0" err="1"/>
              <a:t>frameworks</a:t>
            </a:r>
            <a:r>
              <a:rPr lang="nl-NL" dirty="0"/>
              <a:t> </a:t>
            </a:r>
            <a:r>
              <a:rPr lang="nl-NL" dirty="0" err="1"/>
              <a:t>already</a:t>
            </a:r>
            <a:r>
              <a:rPr lang="nl-NL" dirty="0"/>
              <a:t> take care of </a:t>
            </a:r>
            <a:r>
              <a:rPr lang="nl-NL" dirty="0" err="1"/>
              <a:t>this</a:t>
            </a:r>
            <a:r>
              <a:rPr lang="nl-NL" dirty="0"/>
              <a:t> </a:t>
            </a:r>
            <a:r>
              <a:rPr lang="nl-NL" dirty="0" err="1"/>
              <a:t>for</a:t>
            </a:r>
            <a:r>
              <a:rPr lang="nl-NL" dirty="0"/>
              <a:t> </a:t>
            </a:r>
            <a:r>
              <a:rPr lang="nl-NL" dirty="0" err="1"/>
              <a:t>you</a:t>
            </a:r>
            <a:r>
              <a:rPr lang="nl-NL" dirty="0"/>
              <a:t> </a:t>
            </a:r>
            <a:r>
              <a:rPr lang="nl-NL" dirty="0">
                <a:sym typeface="Wingdings" panose="05000000000000000000" pitchFamily="2" charset="2"/>
              </a:rPr>
              <a:t></a:t>
            </a:r>
            <a:endParaRPr lang="nl-NL" dirty="0"/>
          </a:p>
        </p:txBody>
      </p:sp>
      <p:cxnSp>
        <p:nvCxnSpPr>
          <p:cNvPr id="75" name="Straight Arrow Connector 74"/>
          <p:cNvCxnSpPr/>
          <p:nvPr/>
        </p:nvCxnSpPr>
        <p:spPr>
          <a:xfrm flipH="1">
            <a:off x="5134924" y="1937244"/>
            <a:ext cx="1704926" cy="136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914421" y="2119864"/>
            <a:ext cx="3576853" cy="1661993"/>
          </a:xfrm>
          <a:prstGeom prst="rect">
            <a:avLst/>
          </a:prstGeom>
          <a:noFill/>
        </p:spPr>
        <p:txBody>
          <a:bodyPr wrap="square" lIns="0" tIns="0" rIns="0" bIns="0" rtlCol="0">
            <a:spAutoFit/>
          </a:bodyPr>
          <a:lstStyle/>
          <a:p>
            <a:pPr algn="l"/>
            <a:r>
              <a:rPr lang="nl-NL" dirty="0"/>
              <a:t>Pro tip 2:</a:t>
            </a:r>
          </a:p>
          <a:p>
            <a:pPr marL="285750" indent="-285750" algn="l">
              <a:buFontTx/>
              <a:buChar char="-"/>
            </a:pPr>
            <a:r>
              <a:rPr lang="nl-NL" dirty="0"/>
              <a:t>Penalty </a:t>
            </a:r>
            <a:r>
              <a:rPr lang="nl-NL" dirty="0" err="1"/>
              <a:t>for</a:t>
            </a:r>
            <a:r>
              <a:rPr lang="nl-NL" dirty="0"/>
              <a:t> </a:t>
            </a:r>
            <a:r>
              <a:rPr lang="nl-NL" i="1" dirty="0" err="1"/>
              <a:t>synchronous</a:t>
            </a:r>
            <a:r>
              <a:rPr lang="nl-NL" dirty="0"/>
              <a:t> SGD: </a:t>
            </a:r>
            <a:r>
              <a:rPr lang="nl-NL" dirty="0" err="1"/>
              <a:t>you</a:t>
            </a:r>
            <a:r>
              <a:rPr lang="nl-NL" dirty="0"/>
              <a:t> have </a:t>
            </a:r>
            <a:r>
              <a:rPr lang="nl-NL" dirty="0" err="1"/>
              <a:t>to</a:t>
            </a:r>
            <a:r>
              <a:rPr lang="nl-NL" dirty="0"/>
              <a:t> </a:t>
            </a:r>
            <a:r>
              <a:rPr lang="nl-NL" dirty="0" err="1"/>
              <a:t>wait</a:t>
            </a:r>
            <a:r>
              <a:rPr lang="nl-NL" dirty="0"/>
              <a:t> </a:t>
            </a:r>
            <a:r>
              <a:rPr lang="nl-NL" dirty="0" err="1"/>
              <a:t>for</a:t>
            </a:r>
            <a:r>
              <a:rPr lang="nl-NL" dirty="0"/>
              <a:t> </a:t>
            </a:r>
            <a:r>
              <a:rPr lang="nl-NL" dirty="0" err="1"/>
              <a:t>the</a:t>
            </a:r>
            <a:r>
              <a:rPr lang="nl-NL" dirty="0"/>
              <a:t> </a:t>
            </a:r>
            <a:r>
              <a:rPr lang="nl-NL" dirty="0" err="1"/>
              <a:t>slowest</a:t>
            </a:r>
            <a:r>
              <a:rPr lang="nl-NL" dirty="0"/>
              <a:t> </a:t>
            </a:r>
            <a:r>
              <a:rPr lang="nl-NL" dirty="0" err="1"/>
              <a:t>worker</a:t>
            </a:r>
            <a:r>
              <a:rPr lang="nl-NL" dirty="0"/>
              <a:t>, </a:t>
            </a:r>
            <a:r>
              <a:rPr lang="nl-NL" dirty="0" err="1"/>
              <a:t>before</a:t>
            </a:r>
            <a:r>
              <a:rPr lang="nl-NL" dirty="0"/>
              <a:t> next iteration. </a:t>
            </a:r>
          </a:p>
          <a:p>
            <a:pPr marL="285750" indent="-285750" algn="l">
              <a:buFontTx/>
              <a:buChar char="-"/>
            </a:pPr>
            <a:r>
              <a:rPr lang="nl-NL" dirty="0"/>
              <a:t>Make </a:t>
            </a:r>
            <a:r>
              <a:rPr lang="nl-NL" dirty="0" err="1"/>
              <a:t>sure</a:t>
            </a:r>
            <a:r>
              <a:rPr lang="nl-NL" dirty="0"/>
              <a:t> </a:t>
            </a:r>
            <a:r>
              <a:rPr lang="nl-NL" dirty="0" err="1"/>
              <a:t>all</a:t>
            </a:r>
            <a:r>
              <a:rPr lang="nl-NL" dirty="0"/>
              <a:t> </a:t>
            </a:r>
            <a:r>
              <a:rPr lang="nl-NL" dirty="0" err="1"/>
              <a:t>workers</a:t>
            </a:r>
            <a:r>
              <a:rPr lang="nl-NL" dirty="0"/>
              <a:t> are </a:t>
            </a:r>
            <a:r>
              <a:rPr lang="nl-NL" dirty="0" err="1"/>
              <a:t>equally</a:t>
            </a:r>
            <a:r>
              <a:rPr lang="nl-NL" dirty="0"/>
              <a:t> </a:t>
            </a:r>
            <a:r>
              <a:rPr lang="nl-NL" dirty="0" err="1"/>
              <a:t>fast</a:t>
            </a:r>
            <a:r>
              <a:rPr lang="nl-NL" dirty="0"/>
              <a:t>!</a:t>
            </a:r>
          </a:p>
        </p:txBody>
      </p:sp>
      <p:cxnSp>
        <p:nvCxnSpPr>
          <p:cNvPr id="78" name="Straight Arrow Connector 77"/>
          <p:cNvCxnSpPr/>
          <p:nvPr/>
        </p:nvCxnSpPr>
        <p:spPr>
          <a:xfrm flipH="1">
            <a:off x="5811458" y="3692849"/>
            <a:ext cx="1086879" cy="61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6258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3" grpId="1"/>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Program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8974163" cy="4456846"/>
          </a:xfrm>
        </p:spPr>
        <p:txBody>
          <a:bodyPr/>
          <a:lstStyle/>
          <a:p>
            <a:r>
              <a:rPr lang="nl-NL" sz="1400" dirty="0"/>
              <a:t>9:30 – 9:45	Welcome and course overview (Caspar van Leeuwen)</a:t>
            </a:r>
          </a:p>
          <a:p>
            <a:r>
              <a:rPr lang="nl-NL" sz="1400" dirty="0"/>
              <a:t>9:45 – 11:00	Software installations on HPC systems (Caspar van Leeuwen)</a:t>
            </a:r>
          </a:p>
          <a:p>
            <a:r>
              <a:rPr lang="nl-NL" sz="1400" dirty="0"/>
              <a:t>11:00 – 11:15	Coffee break</a:t>
            </a:r>
          </a:p>
          <a:p>
            <a:r>
              <a:rPr lang="nl-NL" sz="1400" dirty="0"/>
              <a:t>11:15 – 12:30	</a:t>
            </a:r>
            <a:r>
              <a:rPr lang="en-US" sz="1400" dirty="0"/>
              <a:t>Packed file formats (</a:t>
            </a:r>
            <a:r>
              <a:rPr lang="en-US" sz="1400"/>
              <a:t>Caspar van Leeuwen)</a:t>
            </a:r>
            <a:endParaRPr lang="en-US" sz="1400" dirty="0"/>
          </a:p>
          <a:p>
            <a:r>
              <a:rPr lang="nl-NL" sz="1400" dirty="0"/>
              <a:t>12:30 – 13:30	Lunch Break</a:t>
            </a:r>
          </a:p>
          <a:p>
            <a:r>
              <a:rPr lang="nl-NL" sz="1400" dirty="0"/>
              <a:t>13:30 – 15:00	</a:t>
            </a:r>
            <a:r>
              <a:rPr lang="en-US" sz="1400" dirty="0"/>
              <a:t>Parallel Computing for Deep Learning (Caspar van Leeuwen &amp; Yue Zhao)</a:t>
            </a:r>
          </a:p>
          <a:p>
            <a:r>
              <a:rPr lang="en-US" sz="1400" dirty="0"/>
              <a:t>15:00</a:t>
            </a:r>
            <a:r>
              <a:rPr lang="nl-NL" sz="1400" dirty="0"/>
              <a:t> – </a:t>
            </a:r>
            <a:r>
              <a:rPr lang="en-US" sz="1400" dirty="0"/>
              <a:t>15:15	Coffee Break</a:t>
            </a:r>
            <a:endParaRPr lang="nl-NL" sz="1400" dirty="0"/>
          </a:p>
          <a:p>
            <a:r>
              <a:rPr lang="nl-NL" sz="1400" dirty="0"/>
              <a:t>15:15 – 16:00	</a:t>
            </a:r>
            <a:r>
              <a:rPr lang="en-US" sz="1400" dirty="0"/>
              <a:t>Hardware and software features to accelerate deep learning (Robert Jan Schlimbach)</a:t>
            </a:r>
            <a:endParaRPr lang="nl-NL" sz="1400" dirty="0"/>
          </a:p>
          <a:p>
            <a:r>
              <a:rPr lang="nl-NL" sz="1400" dirty="0"/>
              <a:t>16:00 – 16:50	Profiling to understand your neural network’s performance (</a:t>
            </a:r>
            <a:r>
              <a:rPr lang="en-US" sz="1400" dirty="0"/>
              <a:t>Robert Jan Schlimbach</a:t>
            </a:r>
            <a:r>
              <a:rPr lang="nl-NL" sz="1400" dirty="0"/>
              <a:t>)</a:t>
            </a:r>
          </a:p>
          <a:p>
            <a:r>
              <a:rPr lang="nl-NL" sz="1400" dirty="0"/>
              <a:t>16:50 – 17:00	Questions, wrap up</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a:t>
            </a:fld>
            <a:endParaRPr lang="nl-NL"/>
          </a:p>
        </p:txBody>
      </p:sp>
    </p:spTree>
    <p:extLst>
      <p:ext uri="{BB962C8B-B14F-4D97-AF65-F5344CB8AC3E}">
        <p14:creationId xmlns:p14="http://schemas.microsoft.com/office/powerpoint/2010/main" val="15976324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Decentralized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communicated and aggregated by </a:t>
            </a:r>
            <a:r>
              <a:rPr lang="en-US" i="1" dirty="0"/>
              <a:t>all</a:t>
            </a:r>
            <a:r>
              <a:rPr lang="en-US" dirty="0"/>
              <a:t> workers </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30</a:t>
            </a:fld>
            <a:endParaRPr lang="nl-NL"/>
          </a:p>
        </p:txBody>
      </p:sp>
      <p:sp>
        <p:nvSpPr>
          <p:cNvPr id="6" name="Rectangle 5"/>
          <p:cNvSpPr/>
          <p:nvPr/>
        </p:nvSpPr>
        <p:spPr>
          <a:xfrm>
            <a:off x="2338300"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480084" y="263890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698176" y="4983520"/>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3258560" y="3320115"/>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31541" y="326277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30315" y="3389182"/>
            <a:ext cx="879231" cy="14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882764" y="3310303"/>
            <a:ext cx="879229" cy="156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40376" y="2738784"/>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940376" y="2964336"/>
            <a:ext cx="1234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568133" y="2190163"/>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5568133" y="2190163"/>
                <a:ext cx="1731243" cy="276999"/>
              </a:xfrm>
              <a:prstGeom prst="rect">
                <a:avLst/>
              </a:prstGeom>
              <a:blipFill rotWithShape="0">
                <a:blip r:embed="rId2"/>
                <a:stretch>
                  <a:fillRect l="-2465"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791088" y="2182725"/>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9" name="TextBox 18"/>
              <p:cNvSpPr txBox="1">
                <a:spLocks noRot="1" noChangeAspect="1" noMove="1" noResize="1" noEditPoints="1" noAdjustHandles="1" noChangeArrowheads="1" noChangeShapeType="1" noTextEdit="1"/>
              </p:cNvSpPr>
              <p:nvPr/>
            </p:nvSpPr>
            <p:spPr>
              <a:xfrm>
                <a:off x="1791088" y="2182725"/>
                <a:ext cx="1731243" cy="276999"/>
              </a:xfrm>
              <a:prstGeom prst="rect">
                <a:avLst/>
              </a:prstGeom>
              <a:blipFill rotWithShape="0">
                <a:blip r:embed="rId3"/>
                <a:stretch>
                  <a:fillRect l="-2817" r="-1408"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369930" y="5647860"/>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0" name="TextBox 19"/>
              <p:cNvSpPr txBox="1">
                <a:spLocks noRot="1" noChangeAspect="1" noMove="1" noResize="1" noEditPoints="1" noAdjustHandles="1" noChangeArrowheads="1" noChangeShapeType="1" noTextEdit="1"/>
              </p:cNvSpPr>
              <p:nvPr/>
            </p:nvSpPr>
            <p:spPr>
              <a:xfrm>
                <a:off x="3369930" y="5647860"/>
                <a:ext cx="1731243" cy="276999"/>
              </a:xfrm>
              <a:prstGeom prst="rect">
                <a:avLst/>
              </a:prstGeom>
              <a:blipFill rotWithShape="0">
                <a:blip r:embed="rId4"/>
                <a:stretch>
                  <a:fillRect l="-2817" r="-1408"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316738" y="3019402"/>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1" name="TextBox 20"/>
              <p:cNvSpPr txBox="1">
                <a:spLocks noRot="1" noChangeAspect="1" noMove="1" noResize="1" noEditPoints="1" noAdjustHandles="1" noChangeArrowheads="1" noChangeShapeType="1" noTextEdit="1"/>
              </p:cNvSpPr>
              <p:nvPr/>
            </p:nvSpPr>
            <p:spPr>
              <a:xfrm>
                <a:off x="4316738" y="3019402"/>
                <a:ext cx="429605" cy="276999"/>
              </a:xfrm>
              <a:prstGeom prst="rect">
                <a:avLst/>
              </a:prstGeom>
              <a:blipFill rotWithShape="0">
                <a:blip r:embed="rId5"/>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295548" y="2397527"/>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2" name="TextBox 21"/>
              <p:cNvSpPr txBox="1">
                <a:spLocks noRot="1" noChangeAspect="1" noMove="1" noResize="1" noEditPoints="1" noAdjustHandles="1" noChangeArrowheads="1" noChangeShapeType="1" noTextEdit="1"/>
              </p:cNvSpPr>
              <p:nvPr/>
            </p:nvSpPr>
            <p:spPr>
              <a:xfrm>
                <a:off x="4295548" y="2397527"/>
                <a:ext cx="411971" cy="270652"/>
              </a:xfrm>
              <a:prstGeom prst="rect">
                <a:avLst/>
              </a:prstGeom>
              <a:blipFill rotWithShape="0">
                <a:blip r:embed="rId6"/>
                <a:stretch>
                  <a:fillRect l="-20896" r="-10448" b="-3333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355700" y="4097233"/>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23" name="TextBox 22"/>
              <p:cNvSpPr txBox="1">
                <a:spLocks noRot="1" noChangeAspect="1" noMove="1" noResize="1" noEditPoints="1" noAdjustHandles="1" noChangeArrowheads="1" noChangeShapeType="1" noTextEdit="1"/>
              </p:cNvSpPr>
              <p:nvPr/>
            </p:nvSpPr>
            <p:spPr>
              <a:xfrm>
                <a:off x="5355700" y="4097233"/>
                <a:ext cx="429605" cy="276999"/>
              </a:xfrm>
              <a:prstGeom prst="rect">
                <a:avLst/>
              </a:prstGeom>
              <a:blipFill rotWithShape="0">
                <a:blip r:embed="rId7"/>
                <a:stretch>
                  <a:fillRect l="-17143" r="-8571"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914446" y="4046946"/>
                <a:ext cx="411971"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baseline="-25000" dirty="0" err="1"/>
              </a:p>
            </p:txBody>
          </p:sp>
        </mc:Choice>
        <mc:Fallback xmlns="">
          <p:sp>
            <p:nvSpPr>
              <p:cNvPr id="24" name="TextBox 23"/>
              <p:cNvSpPr txBox="1">
                <a:spLocks noRot="1" noChangeAspect="1" noMove="1" noResize="1" noEditPoints="1" noAdjustHandles="1" noChangeArrowheads="1" noChangeShapeType="1" noTextEdit="1"/>
              </p:cNvSpPr>
              <p:nvPr/>
            </p:nvSpPr>
            <p:spPr>
              <a:xfrm>
                <a:off x="2914446" y="4046946"/>
                <a:ext cx="411971" cy="270652"/>
              </a:xfrm>
              <a:prstGeom prst="rect">
                <a:avLst/>
              </a:prstGeom>
              <a:blipFill rotWithShape="0">
                <a:blip r:embed="rId8"/>
                <a:stretch>
                  <a:fillRect l="-20588" r="-8824" b="-3636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474825" y="381657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5" name="TextBox 24"/>
              <p:cNvSpPr txBox="1">
                <a:spLocks noRot="1" noChangeAspect="1" noMove="1" noResize="1" noEditPoints="1" noAdjustHandles="1" noChangeArrowheads="1" noChangeShapeType="1" noTextEdit="1"/>
              </p:cNvSpPr>
              <p:nvPr/>
            </p:nvSpPr>
            <p:spPr>
              <a:xfrm>
                <a:off x="4474825" y="3816574"/>
                <a:ext cx="429605" cy="276999"/>
              </a:xfrm>
              <a:prstGeom prst="rect">
                <a:avLst/>
              </a:prstGeom>
              <a:blipFill rotWithShape="0">
                <a:blip r:embed="rId9"/>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692702" y="375209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smtClean="0">
                          <a:latin typeface="Cambria Math" panose="02040503050406030204" pitchFamily="18" charset="0"/>
                        </a:rPr>
                        <m:t>𝛻</m:t>
                      </m:r>
                      <m:r>
                        <m:rPr>
                          <m:sty m:val="p"/>
                        </m:rPr>
                        <a:rPr lang="en-US" cap="all" smtClean="0">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6" name="TextBox 25"/>
              <p:cNvSpPr txBox="1">
                <a:spLocks noRot="1" noChangeAspect="1" noMove="1" noResize="1" noEditPoints="1" noAdjustHandles="1" noChangeArrowheads="1" noChangeShapeType="1" noTextEdit="1"/>
              </p:cNvSpPr>
              <p:nvPr/>
            </p:nvSpPr>
            <p:spPr>
              <a:xfrm>
                <a:off x="3692702" y="3752095"/>
                <a:ext cx="429605" cy="276999"/>
              </a:xfrm>
              <a:prstGeom prst="rect">
                <a:avLst/>
              </a:prstGeom>
              <a:blipFill rotWithShape="0">
                <a:blip r:embed="rId10"/>
                <a:stretch>
                  <a:fillRect l="-17143" r="-8571" b="-31111"/>
                </a:stretch>
              </a:blipFill>
            </p:spPr>
            <p:txBody>
              <a:bodyPr/>
              <a:lstStyle/>
              <a:p>
                <a:r>
                  <a:rPr lang="nl-NL">
                    <a:noFill/>
                  </a:rPr>
                  <a:t> </a:t>
                </a:r>
              </a:p>
            </p:txBody>
          </p:sp>
        </mc:Fallback>
      </mc:AlternateContent>
    </p:spTree>
    <p:extLst>
      <p:ext uri="{BB962C8B-B14F-4D97-AF65-F5344CB8AC3E}">
        <p14:creationId xmlns:p14="http://schemas.microsoft.com/office/powerpoint/2010/main" val="29050774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u="sng" dirty="0" err="1"/>
              <a:t>Centralized</a:t>
            </a:r>
            <a:r>
              <a:rPr lang="nl-NL" dirty="0"/>
              <a:t> data parallel </a:t>
            </a:r>
            <a:r>
              <a:rPr lang="nl-NL" dirty="0" err="1"/>
              <a:t>synchronous</a:t>
            </a:r>
            <a:r>
              <a:rPr lang="nl-NL" dirty="0"/>
              <a:t>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There is also an alternative, where a parameter server is used to aggregate the gradients, and distribute the updated model:</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
        <p:nvSpPr>
          <p:cNvPr id="6" name="Rectangle 5"/>
          <p:cNvSpPr/>
          <p:nvPr/>
        </p:nvSpPr>
        <p:spPr>
          <a:xfrm>
            <a:off x="1247281" y="2265147"/>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1</a:t>
            </a:r>
          </a:p>
        </p:txBody>
      </p:sp>
      <p:sp>
        <p:nvSpPr>
          <p:cNvPr id="7" name="Rectangle 6"/>
          <p:cNvSpPr/>
          <p:nvPr/>
        </p:nvSpPr>
        <p:spPr>
          <a:xfrm>
            <a:off x="5750569" y="2263158"/>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2</a:t>
            </a:r>
          </a:p>
        </p:txBody>
      </p:sp>
      <p:sp>
        <p:nvSpPr>
          <p:cNvPr id="8" name="Rectangle 7"/>
          <p:cNvSpPr/>
          <p:nvPr/>
        </p:nvSpPr>
        <p:spPr>
          <a:xfrm>
            <a:off x="3386537" y="55205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Worker</a:t>
            </a:r>
            <a:r>
              <a:rPr lang="nl-NL" dirty="0"/>
              <a:t> 3</a:t>
            </a:r>
          </a:p>
        </p:txBody>
      </p:sp>
      <p:cxnSp>
        <p:nvCxnSpPr>
          <p:cNvPr id="10" name="Straight Arrow Connector 9"/>
          <p:cNvCxnSpPr/>
          <p:nvPr/>
        </p:nvCxnSpPr>
        <p:spPr>
          <a:xfrm flipH="1" flipV="1">
            <a:off x="2417385" y="2929487"/>
            <a:ext cx="842520" cy="108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371689" y="2848128"/>
            <a:ext cx="1124972" cy="1110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65202" y="3008376"/>
            <a:ext cx="893089" cy="116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722913" y="3008376"/>
            <a:ext cx="1027656" cy="99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701854" y="4200079"/>
                <a:ext cx="1731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r>
                        <a:rPr lang="en-US" cap="all">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r>
                        <a:rPr lang="en-US" b="0" i="0" cap="all" smtClean="0">
                          <a:latin typeface="Cambria Math" panose="02040503050406030204" pitchFamily="18" charset="0"/>
                        </a:rPr>
                        <m:t>+</m:t>
                      </m:r>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18" name="TextBox 17"/>
              <p:cNvSpPr txBox="1">
                <a:spLocks noRot="1" noChangeAspect="1" noMove="1" noResize="1" noEditPoints="1" noAdjustHandles="1" noChangeArrowheads="1" noChangeShapeType="1" noTextEdit="1"/>
              </p:cNvSpPr>
              <p:nvPr/>
            </p:nvSpPr>
            <p:spPr>
              <a:xfrm>
                <a:off x="4701854" y="4200079"/>
                <a:ext cx="1731243" cy="276999"/>
              </a:xfrm>
              <a:prstGeom prst="rect">
                <a:avLst/>
              </a:prstGeom>
              <a:blipFill rotWithShape="0">
                <a:blip r:embed="rId2"/>
                <a:stretch>
                  <a:fillRect l="-2465" r="-1408" b="-31111"/>
                </a:stretch>
              </a:blipFill>
            </p:spPr>
            <p:txBody>
              <a:bodyPr/>
              <a:lstStyle/>
              <a:p>
                <a:r>
                  <a:rPr lang="nl-NL">
                    <a:noFill/>
                  </a:rPr>
                  <a:t> </a:t>
                </a:r>
              </a:p>
            </p:txBody>
          </p:sp>
        </mc:Fallback>
      </mc:AlternateContent>
      <p:sp>
        <p:nvSpPr>
          <p:cNvPr id="21" name="Rectangle 20"/>
          <p:cNvSpPr/>
          <p:nvPr/>
        </p:nvSpPr>
        <p:spPr>
          <a:xfrm>
            <a:off x="3386536" y="4060244"/>
            <a:ext cx="1184031" cy="5040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Parameter server</a:t>
            </a:r>
          </a:p>
        </p:txBody>
      </p:sp>
      <p:cxnSp>
        <p:nvCxnSpPr>
          <p:cNvPr id="24" name="Straight Arrow Connector 23"/>
          <p:cNvCxnSpPr/>
          <p:nvPr/>
        </p:nvCxnSpPr>
        <p:spPr>
          <a:xfrm>
            <a:off x="3785616" y="4709160"/>
            <a:ext cx="9144" cy="65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78224" y="4713256"/>
            <a:ext cx="0" cy="639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371689" y="4890204"/>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3</m:t>
                      </m:r>
                    </m:oMath>
                  </m:oMathPara>
                </a14:m>
                <a:endParaRPr lang="nl-NL" cap="all" dirty="0" err="1"/>
              </a:p>
            </p:txBody>
          </p:sp>
        </mc:Choice>
        <mc:Fallback xmlns="">
          <p:sp>
            <p:nvSpPr>
              <p:cNvPr id="28" name="TextBox 27"/>
              <p:cNvSpPr txBox="1">
                <a:spLocks noRot="1" noChangeAspect="1" noMove="1" noResize="1" noEditPoints="1" noAdjustHandles="1" noChangeArrowheads="1" noChangeShapeType="1" noTextEdit="1"/>
              </p:cNvSpPr>
              <p:nvPr/>
            </p:nvSpPr>
            <p:spPr>
              <a:xfrm>
                <a:off x="4371689" y="4890204"/>
                <a:ext cx="429605" cy="276999"/>
              </a:xfrm>
              <a:prstGeom prst="rect">
                <a:avLst/>
              </a:prstGeom>
              <a:blipFill rotWithShape="0">
                <a:blip r:embed="rId3"/>
                <a:stretch>
                  <a:fillRect l="-16901" r="-7042"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024170" y="3525177"/>
                <a:ext cx="426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0" cap="all" smtClean="0">
                          <a:latin typeface="Cambria Math" panose="02040503050406030204" pitchFamily="18" charset="0"/>
                        </a:rPr>
                        <m:t>𝛻</m:t>
                      </m:r>
                      <m:r>
                        <m:rPr>
                          <m:sty m:val="p"/>
                        </m:rPr>
                        <a:rPr lang="en-US" b="0" i="0" cap="all" smtClean="0">
                          <a:latin typeface="Cambria Math" panose="02040503050406030204" pitchFamily="18" charset="0"/>
                        </a:rPr>
                        <m:t>Q</m:t>
                      </m:r>
                      <m:r>
                        <a:rPr lang="en-US" b="0" i="0" cap="all" baseline="-25000" smtClean="0">
                          <a:latin typeface="Cambria Math" panose="02040503050406030204" pitchFamily="18" charset="0"/>
                        </a:rPr>
                        <m:t>1</m:t>
                      </m:r>
                    </m:oMath>
                  </m:oMathPara>
                </a14:m>
                <a:endParaRPr lang="nl-NL" cap="all" dirty="0" err="1"/>
              </a:p>
            </p:txBody>
          </p:sp>
        </mc:Choice>
        <mc:Fallback xmlns="">
          <p:sp>
            <p:nvSpPr>
              <p:cNvPr id="29" name="TextBox 28"/>
              <p:cNvSpPr txBox="1">
                <a:spLocks noRot="1" noChangeAspect="1" noMove="1" noResize="1" noEditPoints="1" noAdjustHandles="1" noChangeArrowheads="1" noChangeShapeType="1" noTextEdit="1"/>
              </p:cNvSpPr>
              <p:nvPr/>
            </p:nvSpPr>
            <p:spPr>
              <a:xfrm>
                <a:off x="2024170" y="3525177"/>
                <a:ext cx="426399" cy="276999"/>
              </a:xfrm>
              <a:prstGeom prst="rect">
                <a:avLst/>
              </a:prstGeom>
              <a:blipFill rotWithShape="0">
                <a:blip r:embed="rId4"/>
                <a:stretch>
                  <a:fillRect l="-11429" r="-7143" b="-2826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570567" y="314798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0" name="TextBox 29"/>
              <p:cNvSpPr txBox="1">
                <a:spLocks noRot="1" noChangeAspect="1" noMove="1" noResize="1" noEditPoints="1" noAdjustHandles="1" noChangeArrowheads="1" noChangeShapeType="1" noTextEdit="1"/>
              </p:cNvSpPr>
              <p:nvPr/>
            </p:nvSpPr>
            <p:spPr>
              <a:xfrm>
                <a:off x="4570567" y="3147983"/>
                <a:ext cx="229550" cy="276999"/>
              </a:xfrm>
              <a:prstGeom prst="rect">
                <a:avLst/>
              </a:prstGeom>
              <a:blipFill rotWithShape="0">
                <a:blip r:embed="rId5"/>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320964" y="3455315"/>
                <a:ext cx="4296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cap="all">
                          <a:latin typeface="Cambria Math" panose="02040503050406030204" pitchFamily="18" charset="0"/>
                        </a:rPr>
                        <m:t>𝛻</m:t>
                      </m:r>
                      <m:r>
                        <m:rPr>
                          <m:sty m:val="p"/>
                        </m:rPr>
                        <a:rPr lang="en-US" cap="all">
                          <a:latin typeface="Cambria Math" panose="02040503050406030204" pitchFamily="18" charset="0"/>
                        </a:rPr>
                        <m:t>Q</m:t>
                      </m:r>
                      <m:r>
                        <a:rPr lang="en-US" b="0" i="0" cap="all" baseline="-25000" smtClean="0">
                          <a:latin typeface="Cambria Math" panose="02040503050406030204" pitchFamily="18" charset="0"/>
                        </a:rPr>
                        <m:t>2</m:t>
                      </m:r>
                    </m:oMath>
                  </m:oMathPara>
                </a14:m>
                <a:endParaRPr lang="nl-NL" cap="all" dirty="0" err="1"/>
              </a:p>
            </p:txBody>
          </p:sp>
        </mc:Choice>
        <mc:Fallback xmlns="">
          <p:sp>
            <p:nvSpPr>
              <p:cNvPr id="31" name="TextBox 30"/>
              <p:cNvSpPr txBox="1">
                <a:spLocks noRot="1" noChangeAspect="1" noMove="1" noResize="1" noEditPoints="1" noAdjustHandles="1" noChangeArrowheads="1" noChangeShapeType="1" noTextEdit="1"/>
              </p:cNvSpPr>
              <p:nvPr/>
            </p:nvSpPr>
            <p:spPr>
              <a:xfrm>
                <a:off x="5320964" y="3455315"/>
                <a:ext cx="429605" cy="276999"/>
              </a:xfrm>
              <a:prstGeom prst="rect">
                <a:avLst/>
              </a:prstGeom>
              <a:blipFill rotWithShape="0">
                <a:blip r:embed="rId6"/>
                <a:stretch>
                  <a:fillRect l="-17143" r="-8571" b="-31111"/>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905037" y="3218918"/>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2" name="TextBox 31"/>
              <p:cNvSpPr txBox="1">
                <a:spLocks noRot="1" noChangeAspect="1" noMove="1" noResize="1" noEditPoints="1" noAdjustHandles="1" noChangeArrowheads="1" noChangeShapeType="1" noTextEdit="1"/>
              </p:cNvSpPr>
              <p:nvPr/>
            </p:nvSpPr>
            <p:spPr>
              <a:xfrm>
                <a:off x="2905037" y="3218918"/>
                <a:ext cx="229550" cy="276999"/>
              </a:xfrm>
              <a:prstGeom prst="rect">
                <a:avLst/>
              </a:prstGeom>
              <a:blipFill rotWithShape="0">
                <a:blip r:embed="rId7"/>
                <a:stretch>
                  <a:fillRect l="-16216" r="-135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481686" y="4836513"/>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cap="all" smtClean="0">
                          <a:latin typeface="Cambria Math" panose="02040503050406030204" pitchFamily="18" charset="0"/>
                        </a:rPr>
                        <m:t>𝑤</m:t>
                      </m:r>
                    </m:oMath>
                  </m:oMathPara>
                </a14:m>
                <a:endParaRPr lang="nl-NL" cap="all" dirty="0" err="1"/>
              </a:p>
            </p:txBody>
          </p:sp>
        </mc:Choice>
        <mc:Fallback xmlns="">
          <p:sp>
            <p:nvSpPr>
              <p:cNvPr id="33" name="TextBox 32"/>
              <p:cNvSpPr txBox="1">
                <a:spLocks noRot="1" noChangeAspect="1" noMove="1" noResize="1" noEditPoints="1" noAdjustHandles="1" noChangeArrowheads="1" noChangeShapeType="1" noTextEdit="1"/>
              </p:cNvSpPr>
              <p:nvPr/>
            </p:nvSpPr>
            <p:spPr>
              <a:xfrm>
                <a:off x="3481686" y="4836513"/>
                <a:ext cx="229550" cy="276999"/>
              </a:xfrm>
              <a:prstGeom prst="rect">
                <a:avLst/>
              </a:prstGeom>
              <a:blipFill rotWithShape="0">
                <a:blip r:embed="rId8"/>
                <a:stretch>
                  <a:fillRect l="-15789" r="-10526"/>
                </a:stretch>
              </a:blipFill>
            </p:spPr>
            <p:txBody>
              <a:bodyPr/>
              <a:lstStyle/>
              <a:p>
                <a:r>
                  <a:rPr lang="nl-NL">
                    <a:noFill/>
                  </a:rPr>
                  <a:t> </a:t>
                </a:r>
              </a:p>
            </p:txBody>
          </p:sp>
        </mc:Fallback>
      </mc:AlternateContent>
    </p:spTree>
    <p:extLst>
      <p:ext uri="{BB962C8B-B14F-4D97-AF65-F5344CB8AC3E}">
        <p14:creationId xmlns:p14="http://schemas.microsoft.com/office/powerpoint/2010/main" val="35988777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Centralized</a:t>
            </a:r>
            <a:r>
              <a:rPr lang="nl-NL" dirty="0"/>
              <a:t> </a:t>
            </a:r>
            <a:r>
              <a:rPr lang="nl-NL" dirty="0" err="1"/>
              <a:t>vs</a:t>
            </a:r>
            <a:r>
              <a:rPr lang="nl-NL" dirty="0"/>
              <a:t> </a:t>
            </a:r>
            <a:r>
              <a:rPr lang="nl-NL" dirty="0" err="1"/>
              <a:t>decentralized</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Centralized approach does not scale well: parameter servers create a communication bottleneck</a:t>
            </a:r>
          </a:p>
          <a:p>
            <a:pPr>
              <a:buFont typeface="Arial" panose="020B0604020202020204" pitchFamily="34" charset="0"/>
              <a:buChar char="•"/>
            </a:pPr>
            <a:r>
              <a:rPr lang="en-US" dirty="0"/>
              <a:t>More info, see e.g. </a:t>
            </a:r>
            <a:r>
              <a:rPr lang="en-US" dirty="0">
                <a:hlinkClick r:id="rId2"/>
              </a:rPr>
              <a:t>https://arxiv.org/pdf/1705.09056.pdf</a:t>
            </a:r>
            <a:endParaRPr lang="en-US" dirty="0"/>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Tree>
    <p:extLst>
      <p:ext uri="{BB962C8B-B14F-4D97-AF65-F5344CB8AC3E}">
        <p14:creationId xmlns:p14="http://schemas.microsoft.com/office/powerpoint/2010/main" val="365180532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Gradients are not aggregated, weights are updated as soon as </a:t>
                </a:r>
                <a:r>
                  <a:rPr lang="en-US" i="1" dirty="0"/>
                  <a:t>one</a:t>
                </a:r>
                <a:r>
                  <a:rPr lang="en-US" dirty="0"/>
                  <a:t> worker (</a:t>
                </a:r>
                <a:r>
                  <a:rPr lang="en-US" i="1" dirty="0"/>
                  <a:t>j</a:t>
                </a:r>
                <a:r>
                  <a:rPr lang="en-US" dirty="0"/>
                  <a:t>) finishes, with the gradient of that worker:</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𝜂𝛻</m:t>
                      </m:r>
                      <m:r>
                        <m:rPr>
                          <m:sty m:val="p"/>
                        </m:rPr>
                        <a:rPr lang="en-US">
                          <a:latin typeface="Cambria Math" panose="02040503050406030204" pitchFamily="18" charset="0"/>
                        </a:rPr>
                        <m:t>Q</m:t>
                      </m:r>
                      <m:r>
                        <m:rPr>
                          <m:sty m:val="p"/>
                        </m:rPr>
                        <a:rPr lang="en-US" b="0" i="0" baseline="-25000" smtClean="0">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w</m:t>
                      </m:r>
                      <m:r>
                        <a:rPr lang="en-US">
                          <a:latin typeface="Cambria Math" panose="02040503050406030204" pitchFamily="18" charset="0"/>
                        </a:rPr>
                        <m:t>)</m:t>
                      </m:r>
                    </m:oMath>
                  </m:oMathPara>
                </a14:m>
                <a:endParaRPr lang="en-US" dirty="0"/>
              </a:p>
              <a:p>
                <a:pPr marL="0" indent="0">
                  <a:buNone/>
                </a:pPr>
                <a:endParaRPr lang="en-US" sz="800" dirty="0"/>
              </a:p>
              <a:p>
                <a:pPr>
                  <a:buFont typeface="Arial" panose="020B0604020202020204" pitchFamily="34" charset="0"/>
                  <a:buChar char="•"/>
                </a:pPr>
                <a:r>
                  <a:rPr lang="en-US" dirty="0"/>
                  <a:t>If another worker finishes, it does an update on the </a:t>
                </a:r>
                <a:r>
                  <a:rPr lang="en-US" i="1" dirty="0"/>
                  <a:t>current</a:t>
                </a:r>
                <a:r>
                  <a:rPr lang="en-US" dirty="0"/>
                  <a:t> set of weights (even though the gradient may have be computed based on an earlier version of the weights)</a:t>
                </a:r>
              </a:p>
              <a:p>
                <a:pPr>
                  <a:buFont typeface="Arial" panose="020B0604020202020204" pitchFamily="34" charset="0"/>
                  <a:buChar char="•"/>
                </a:pPr>
                <a:r>
                  <a:rPr lang="en-US" dirty="0"/>
                  <a:t>Asynchronous SGD does not have the same convergence guarantees as synchronous SGD</a:t>
                </a:r>
              </a:p>
              <a:p>
                <a:pPr>
                  <a:buFont typeface="Arial" panose="020B0604020202020204" pitchFamily="34" charset="0"/>
                  <a:buChar char="•"/>
                </a:pPr>
                <a:r>
                  <a:rPr lang="en-US" dirty="0"/>
                  <a:t>Generally scales well, because there is no ‘barrier’ that induces wait time</a:t>
                </a:r>
              </a:p>
              <a:p>
                <a:pPr>
                  <a:buFont typeface="Arial" panose="020B0604020202020204" pitchFamily="34" charset="0"/>
                  <a:buChar char="•"/>
                </a:pPr>
                <a:r>
                  <a:rPr lang="en-US" dirty="0"/>
                  <a:t>More info, see e.g. </a:t>
                </a:r>
                <a:r>
                  <a:rPr lang="en-US" dirty="0">
                    <a:hlinkClick r:id="rId2"/>
                  </a:rPr>
                  <a:t>https://ai.google/research/pubs/pub45187</a:t>
                </a:r>
                <a:endParaRPr lang="en-US" dirty="0"/>
              </a:p>
              <a:p>
                <a:pPr>
                  <a:buFont typeface="Arial" panose="020B0604020202020204" pitchFamily="34" charset="0"/>
                  <a:buChar char="•"/>
                </a:pPr>
                <a:endParaRPr lang="en-US" dirty="0"/>
              </a:p>
            </p:txBody>
          </p:sp>
        </mc:Choice>
        <mc:Fallback xmlns="">
          <p:sp>
            <p:nvSpPr>
              <p:cNvPr id="3" name="Vertical Text Placeholder 2">
                <a:extLst>
                  <a:ext uri="{FF2B5EF4-FFF2-40B4-BE49-F238E27FC236}">
                    <a16:creationId xmlns:a16="http://schemas.microsoft.com/office/drawing/2014/main" xmlns=""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rotWithShape="0">
                <a:blip r:embed="rId3"/>
                <a:stretch>
                  <a:fillRect l="-1766" t="-1682" r="-1902"/>
                </a:stretch>
              </a:blipFill>
            </p:spPr>
            <p:txBody>
              <a:bodyPr/>
              <a:lstStyle/>
              <a:p>
                <a:r>
                  <a:rPr lang="nl-NL">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Tree>
    <p:extLst>
      <p:ext uri="{BB962C8B-B14F-4D97-AF65-F5344CB8AC3E}">
        <p14:creationId xmlns:p14="http://schemas.microsoft.com/office/powerpoint/2010/main" val="11849568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a:t>
            </a:r>
            <a:r>
              <a:rPr lang="nl-NL" dirty="0" err="1"/>
              <a:t>asynchronous</a:t>
            </a:r>
            <a:r>
              <a:rPr lang="nl-NL" dirty="0"/>
              <a:t> SGD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
        <p:nvSpPr>
          <p:cNvPr id="6" name="TextBox 5">
            <a:extLst>
              <a:ext uri="{FF2B5EF4-FFF2-40B4-BE49-F238E27FC236}">
                <a16:creationId xmlns:a16="http://schemas.microsoft.com/office/drawing/2014/main" id="{5B0ACBC3-552F-C04E-A665-8C111CD1567A}"/>
              </a:ext>
            </a:extLst>
          </p:cNvPr>
          <p:cNvSpPr txBox="1"/>
          <p:nvPr/>
        </p:nvSpPr>
        <p:spPr>
          <a:xfrm>
            <a:off x="470984" y="1968815"/>
            <a:ext cx="1044388" cy="369332"/>
          </a:xfrm>
          <a:prstGeom prst="rect">
            <a:avLst/>
          </a:prstGeom>
          <a:noFill/>
        </p:spPr>
        <p:txBody>
          <a:bodyPr wrap="none" rtlCol="0">
            <a:spAutoFit/>
          </a:bodyPr>
          <a:lstStyle/>
          <a:p>
            <a:r>
              <a:rPr lang="nl-NL" dirty="0"/>
              <a:t>Worker 1</a:t>
            </a:r>
          </a:p>
        </p:txBody>
      </p:sp>
      <p:sp>
        <p:nvSpPr>
          <p:cNvPr id="7" name="TextBox 6">
            <a:extLst>
              <a:ext uri="{FF2B5EF4-FFF2-40B4-BE49-F238E27FC236}">
                <a16:creationId xmlns:a16="http://schemas.microsoft.com/office/drawing/2014/main" id="{3B1A5C3A-FA45-5C46-9BD0-77CCCB9532D1}"/>
              </a:ext>
            </a:extLst>
          </p:cNvPr>
          <p:cNvSpPr txBox="1"/>
          <p:nvPr/>
        </p:nvSpPr>
        <p:spPr>
          <a:xfrm>
            <a:off x="472941" y="4298944"/>
            <a:ext cx="1044388" cy="369332"/>
          </a:xfrm>
          <a:prstGeom prst="rect">
            <a:avLst/>
          </a:prstGeom>
          <a:noFill/>
        </p:spPr>
        <p:txBody>
          <a:bodyPr wrap="none" rtlCol="0">
            <a:spAutoFit/>
          </a:bodyPr>
          <a:lstStyle/>
          <a:p>
            <a:r>
              <a:rPr lang="nl-NL" dirty="0"/>
              <a:t>Worker 2</a:t>
            </a:r>
          </a:p>
        </p:txBody>
      </p:sp>
      <p:cxnSp>
        <p:nvCxnSpPr>
          <p:cNvPr id="8" name="Straight Arrow Connector 7">
            <a:extLst>
              <a:ext uri="{FF2B5EF4-FFF2-40B4-BE49-F238E27FC236}">
                <a16:creationId xmlns:a16="http://schemas.microsoft.com/office/drawing/2014/main" id="{10509458-039A-E54D-BAFE-2B73F28008E8}"/>
              </a:ext>
            </a:extLst>
          </p:cNvPr>
          <p:cNvCxnSpPr/>
          <p:nvPr/>
        </p:nvCxnSpPr>
        <p:spPr>
          <a:xfrm>
            <a:off x="593647" y="1403128"/>
            <a:ext cx="3356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2EC0C53-9946-6D42-AA53-81E7E1585209}"/>
              </a:ext>
            </a:extLst>
          </p:cNvPr>
          <p:cNvSpPr txBox="1"/>
          <p:nvPr/>
        </p:nvSpPr>
        <p:spPr>
          <a:xfrm>
            <a:off x="671706" y="1011494"/>
            <a:ext cx="649537" cy="369332"/>
          </a:xfrm>
          <a:prstGeom prst="rect">
            <a:avLst/>
          </a:prstGeom>
          <a:noFill/>
        </p:spPr>
        <p:txBody>
          <a:bodyPr wrap="none" rtlCol="0">
            <a:spAutoFit/>
          </a:bodyPr>
          <a:lstStyle/>
          <a:p>
            <a:r>
              <a:rPr lang="nl-NL" dirty="0"/>
              <a:t>Time</a:t>
            </a:r>
          </a:p>
        </p:txBody>
      </p:sp>
      <p:sp>
        <p:nvSpPr>
          <p:cNvPr id="10" name="Rectangle 9">
            <a:extLst>
              <a:ext uri="{FF2B5EF4-FFF2-40B4-BE49-F238E27FC236}">
                <a16:creationId xmlns:a16="http://schemas.microsoft.com/office/drawing/2014/main" id="{908432CD-BC68-F246-8942-A884BAEA182C}"/>
              </a:ext>
            </a:extLst>
          </p:cNvPr>
          <p:cNvSpPr/>
          <p:nvPr/>
        </p:nvSpPr>
        <p:spPr>
          <a:xfrm>
            <a:off x="1551442" y="5137781"/>
            <a:ext cx="454410"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a:t>
            </a:r>
          </a:p>
        </p:txBody>
      </p:sp>
      <p:sp>
        <p:nvSpPr>
          <p:cNvPr id="11" name="TextBox 10"/>
          <p:cNvSpPr txBox="1"/>
          <p:nvPr/>
        </p:nvSpPr>
        <p:spPr>
          <a:xfrm>
            <a:off x="2198087" y="5163383"/>
            <a:ext cx="2443939" cy="369332"/>
          </a:xfrm>
          <a:prstGeom prst="rect">
            <a:avLst/>
          </a:prstGeom>
          <a:noFill/>
        </p:spPr>
        <p:txBody>
          <a:bodyPr wrap="none" rtlCol="0">
            <a:spAutoFit/>
          </a:bodyPr>
          <a:lstStyle/>
          <a:p>
            <a:r>
              <a:rPr lang="nl-NL" dirty="0"/>
              <a:t>Forward pass, iteration i</a:t>
            </a:r>
          </a:p>
        </p:txBody>
      </p:sp>
      <p:sp>
        <p:nvSpPr>
          <p:cNvPr id="12" name="Rectangle 11">
            <a:extLst>
              <a:ext uri="{FF2B5EF4-FFF2-40B4-BE49-F238E27FC236}">
                <a16:creationId xmlns:a16="http://schemas.microsoft.com/office/drawing/2014/main" id="{908432CD-BC68-F246-8942-A884BAEA182C}"/>
              </a:ext>
            </a:extLst>
          </p:cNvPr>
          <p:cNvSpPr/>
          <p:nvPr/>
        </p:nvSpPr>
        <p:spPr>
          <a:xfrm>
            <a:off x="1551442" y="5672243"/>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3" name="TextBox 12"/>
          <p:cNvSpPr txBox="1"/>
          <p:nvPr/>
        </p:nvSpPr>
        <p:spPr>
          <a:xfrm>
            <a:off x="2198087" y="5697845"/>
            <a:ext cx="4296304" cy="369332"/>
          </a:xfrm>
          <a:prstGeom prst="rect">
            <a:avLst/>
          </a:prstGeom>
          <a:noFill/>
        </p:spPr>
        <p:txBody>
          <a:bodyPr wrap="none" rtlCol="0">
            <a:spAutoFit/>
          </a:bodyPr>
          <a:lstStyle/>
          <a:p>
            <a:r>
              <a:rPr lang="nl-NL" dirty="0"/>
              <a:t>Backward pass, </a:t>
            </a:r>
            <a:r>
              <a:rPr lang="nl-NL" dirty="0" err="1"/>
              <a:t>compute</a:t>
            </a:r>
            <a:r>
              <a:rPr lang="nl-NL" dirty="0"/>
              <a:t> </a:t>
            </a:r>
            <a:r>
              <a:rPr lang="nl-NL" dirty="0" err="1"/>
              <a:t>gradient</a:t>
            </a:r>
            <a:r>
              <a:rPr lang="nl-NL" dirty="0"/>
              <a:t> of </a:t>
            </a:r>
            <a:r>
              <a:rPr lang="nl-NL" dirty="0" err="1"/>
              <a:t>layer</a:t>
            </a:r>
            <a:r>
              <a:rPr lang="nl-NL" dirty="0"/>
              <a:t> N</a:t>
            </a:r>
          </a:p>
        </p:txBody>
      </p:sp>
      <p:sp>
        <p:nvSpPr>
          <p:cNvPr id="14" name="Rectangle 13">
            <a:extLst>
              <a:ext uri="{FF2B5EF4-FFF2-40B4-BE49-F238E27FC236}">
                <a16:creationId xmlns:a16="http://schemas.microsoft.com/office/drawing/2014/main" id="{908432CD-BC68-F246-8942-A884BAEA182C}"/>
              </a:ext>
            </a:extLst>
          </p:cNvPr>
          <p:cNvSpPr/>
          <p:nvPr/>
        </p:nvSpPr>
        <p:spPr>
          <a:xfrm>
            <a:off x="1551442" y="6231353"/>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5" name="TextBox 14"/>
          <p:cNvSpPr txBox="1"/>
          <p:nvPr/>
        </p:nvSpPr>
        <p:spPr>
          <a:xfrm>
            <a:off x="2198087" y="6256955"/>
            <a:ext cx="3983591" cy="369332"/>
          </a:xfrm>
          <a:prstGeom prst="rect">
            <a:avLst/>
          </a:prstGeom>
          <a:noFill/>
        </p:spPr>
        <p:txBody>
          <a:bodyPr wrap="none" rtlCol="0">
            <a:spAutoFit/>
          </a:bodyPr>
          <a:lstStyle/>
          <a:p>
            <a:r>
              <a:rPr lang="nl-NL" dirty="0"/>
              <a:t>Backward pass, </a:t>
            </a:r>
            <a:r>
              <a:rPr lang="nl-NL" dirty="0" err="1"/>
              <a:t>communicate</a:t>
            </a:r>
            <a:r>
              <a:rPr lang="nl-NL" dirty="0"/>
              <a:t> </a:t>
            </a:r>
            <a:r>
              <a:rPr lang="nl-NL" dirty="0" err="1"/>
              <a:t>gradient</a:t>
            </a:r>
            <a:r>
              <a:rPr lang="nl-NL" dirty="0"/>
              <a:t> N</a:t>
            </a:r>
          </a:p>
        </p:txBody>
      </p:sp>
      <p:sp>
        <p:nvSpPr>
          <p:cNvPr id="16" name="Rectangle 15">
            <a:extLst>
              <a:ext uri="{FF2B5EF4-FFF2-40B4-BE49-F238E27FC236}">
                <a16:creationId xmlns:a16="http://schemas.microsoft.com/office/drawing/2014/main" id="{908432CD-BC68-F246-8942-A884BAEA182C}"/>
              </a:ext>
            </a:extLst>
          </p:cNvPr>
          <p:cNvSpPr/>
          <p:nvPr/>
        </p:nvSpPr>
        <p:spPr>
          <a:xfrm>
            <a:off x="1764292"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17" name="Rectangle 16">
            <a:extLst>
              <a:ext uri="{FF2B5EF4-FFF2-40B4-BE49-F238E27FC236}">
                <a16:creationId xmlns:a16="http://schemas.microsoft.com/office/drawing/2014/main" id="{908432CD-BC68-F246-8942-A884BAEA182C}"/>
              </a:ext>
            </a:extLst>
          </p:cNvPr>
          <p:cNvSpPr/>
          <p:nvPr/>
        </p:nvSpPr>
        <p:spPr>
          <a:xfrm>
            <a:off x="3069850"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8" name="Rectangle 17">
            <a:extLst>
              <a:ext uri="{FF2B5EF4-FFF2-40B4-BE49-F238E27FC236}">
                <a16:creationId xmlns:a16="http://schemas.microsoft.com/office/drawing/2014/main" id="{908432CD-BC68-F246-8942-A884BAEA182C}"/>
              </a:ext>
            </a:extLst>
          </p:cNvPr>
          <p:cNvSpPr/>
          <p:nvPr/>
        </p:nvSpPr>
        <p:spPr>
          <a:xfrm>
            <a:off x="3535349"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19" name="Rectangle 18">
            <a:extLst>
              <a:ext uri="{FF2B5EF4-FFF2-40B4-BE49-F238E27FC236}">
                <a16:creationId xmlns:a16="http://schemas.microsoft.com/office/drawing/2014/main" id="{908432CD-BC68-F246-8942-A884BAEA182C}"/>
              </a:ext>
            </a:extLst>
          </p:cNvPr>
          <p:cNvSpPr/>
          <p:nvPr/>
        </p:nvSpPr>
        <p:spPr>
          <a:xfrm>
            <a:off x="3533019"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0" name="Rectangle 19">
            <a:extLst>
              <a:ext uri="{FF2B5EF4-FFF2-40B4-BE49-F238E27FC236}">
                <a16:creationId xmlns:a16="http://schemas.microsoft.com/office/drawing/2014/main" id="{908432CD-BC68-F246-8942-A884BAEA182C}"/>
              </a:ext>
            </a:extLst>
          </p:cNvPr>
          <p:cNvSpPr/>
          <p:nvPr/>
        </p:nvSpPr>
        <p:spPr>
          <a:xfrm>
            <a:off x="4063320"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1" name="Rectangle 20">
            <a:extLst>
              <a:ext uri="{FF2B5EF4-FFF2-40B4-BE49-F238E27FC236}">
                <a16:creationId xmlns:a16="http://schemas.microsoft.com/office/drawing/2014/main" id="{908432CD-BC68-F246-8942-A884BAEA182C}"/>
              </a:ext>
            </a:extLst>
          </p:cNvPr>
          <p:cNvSpPr/>
          <p:nvPr/>
        </p:nvSpPr>
        <p:spPr>
          <a:xfrm>
            <a:off x="4598898" y="1953907"/>
            <a:ext cx="527190" cy="43268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2" name="Rectangle 21">
            <a:extLst>
              <a:ext uri="{FF2B5EF4-FFF2-40B4-BE49-F238E27FC236}">
                <a16:creationId xmlns:a16="http://schemas.microsoft.com/office/drawing/2014/main" id="{908432CD-BC68-F246-8942-A884BAEA182C}"/>
              </a:ext>
            </a:extLst>
          </p:cNvPr>
          <p:cNvSpPr/>
          <p:nvPr/>
        </p:nvSpPr>
        <p:spPr>
          <a:xfrm>
            <a:off x="400476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3" name="Rectangle 22">
            <a:extLst>
              <a:ext uri="{FF2B5EF4-FFF2-40B4-BE49-F238E27FC236}">
                <a16:creationId xmlns:a16="http://schemas.microsoft.com/office/drawing/2014/main" id="{908432CD-BC68-F246-8942-A884BAEA182C}"/>
              </a:ext>
            </a:extLst>
          </p:cNvPr>
          <p:cNvSpPr/>
          <p:nvPr/>
        </p:nvSpPr>
        <p:spPr>
          <a:xfrm>
            <a:off x="4599686"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24" name="Rectangle 23">
            <a:extLst>
              <a:ext uri="{FF2B5EF4-FFF2-40B4-BE49-F238E27FC236}">
                <a16:creationId xmlns:a16="http://schemas.microsoft.com/office/drawing/2014/main" id="{908432CD-BC68-F246-8942-A884BAEA182C}"/>
              </a:ext>
            </a:extLst>
          </p:cNvPr>
          <p:cNvSpPr/>
          <p:nvPr/>
        </p:nvSpPr>
        <p:spPr>
          <a:xfrm>
            <a:off x="5185430"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5" name="Rectangle 24">
            <a:extLst>
              <a:ext uri="{FF2B5EF4-FFF2-40B4-BE49-F238E27FC236}">
                <a16:creationId xmlns:a16="http://schemas.microsoft.com/office/drawing/2014/main" id="{908432CD-BC68-F246-8942-A884BAEA182C}"/>
              </a:ext>
            </a:extLst>
          </p:cNvPr>
          <p:cNvSpPr/>
          <p:nvPr/>
        </p:nvSpPr>
        <p:spPr>
          <a:xfrm>
            <a:off x="1766250"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26" name="Rectangle 25">
            <a:extLst>
              <a:ext uri="{FF2B5EF4-FFF2-40B4-BE49-F238E27FC236}">
                <a16:creationId xmlns:a16="http://schemas.microsoft.com/office/drawing/2014/main" id="{908432CD-BC68-F246-8942-A884BAEA182C}"/>
              </a:ext>
            </a:extLst>
          </p:cNvPr>
          <p:cNvSpPr/>
          <p:nvPr/>
        </p:nvSpPr>
        <p:spPr>
          <a:xfrm>
            <a:off x="2533899"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7" name="Rectangle 26">
            <a:extLst>
              <a:ext uri="{FF2B5EF4-FFF2-40B4-BE49-F238E27FC236}">
                <a16:creationId xmlns:a16="http://schemas.microsoft.com/office/drawing/2014/main" id="{908432CD-BC68-F246-8942-A884BAEA182C}"/>
              </a:ext>
            </a:extLst>
          </p:cNvPr>
          <p:cNvSpPr/>
          <p:nvPr/>
        </p:nvSpPr>
        <p:spPr>
          <a:xfrm>
            <a:off x="2988309"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28" name="Rectangle 27">
            <a:extLst>
              <a:ext uri="{FF2B5EF4-FFF2-40B4-BE49-F238E27FC236}">
                <a16:creationId xmlns:a16="http://schemas.microsoft.com/office/drawing/2014/main" id="{908432CD-BC68-F246-8942-A884BAEA182C}"/>
              </a:ext>
            </a:extLst>
          </p:cNvPr>
          <p:cNvSpPr/>
          <p:nvPr/>
        </p:nvSpPr>
        <p:spPr>
          <a:xfrm>
            <a:off x="2997070"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29" name="Rectangle 28">
            <a:extLst>
              <a:ext uri="{FF2B5EF4-FFF2-40B4-BE49-F238E27FC236}">
                <a16:creationId xmlns:a16="http://schemas.microsoft.com/office/drawing/2014/main" id="{908432CD-BC68-F246-8942-A884BAEA182C}"/>
              </a:ext>
            </a:extLst>
          </p:cNvPr>
          <p:cNvSpPr/>
          <p:nvPr/>
        </p:nvSpPr>
        <p:spPr>
          <a:xfrm>
            <a:off x="3536426"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0" name="Rectangle 29">
            <a:extLst>
              <a:ext uri="{FF2B5EF4-FFF2-40B4-BE49-F238E27FC236}">
                <a16:creationId xmlns:a16="http://schemas.microsoft.com/office/drawing/2014/main" id="{908432CD-BC68-F246-8942-A884BAEA182C}"/>
              </a:ext>
            </a:extLst>
          </p:cNvPr>
          <p:cNvSpPr/>
          <p:nvPr/>
        </p:nvSpPr>
        <p:spPr>
          <a:xfrm>
            <a:off x="4085199"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1" name="Rectangle 30">
            <a:extLst>
              <a:ext uri="{FF2B5EF4-FFF2-40B4-BE49-F238E27FC236}">
                <a16:creationId xmlns:a16="http://schemas.microsoft.com/office/drawing/2014/main" id="{908432CD-BC68-F246-8942-A884BAEA182C}"/>
              </a:ext>
            </a:extLst>
          </p:cNvPr>
          <p:cNvSpPr/>
          <p:nvPr/>
        </p:nvSpPr>
        <p:spPr>
          <a:xfrm>
            <a:off x="3524260"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32" name="Rectangle 31">
            <a:extLst>
              <a:ext uri="{FF2B5EF4-FFF2-40B4-BE49-F238E27FC236}">
                <a16:creationId xmlns:a16="http://schemas.microsoft.com/office/drawing/2014/main" id="{908432CD-BC68-F246-8942-A884BAEA182C}"/>
              </a:ext>
            </a:extLst>
          </p:cNvPr>
          <p:cNvSpPr/>
          <p:nvPr/>
        </p:nvSpPr>
        <p:spPr>
          <a:xfrm>
            <a:off x="4085198"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33" name="Rectangle 32">
            <a:extLst>
              <a:ext uri="{FF2B5EF4-FFF2-40B4-BE49-F238E27FC236}">
                <a16:creationId xmlns:a16="http://schemas.microsoft.com/office/drawing/2014/main" id="{908432CD-BC68-F246-8942-A884BAEA182C}"/>
              </a:ext>
            </a:extLst>
          </p:cNvPr>
          <p:cNvSpPr/>
          <p:nvPr/>
        </p:nvSpPr>
        <p:spPr>
          <a:xfrm>
            <a:off x="4456141"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34" name="TextBox 33">
            <a:extLst>
              <a:ext uri="{FF2B5EF4-FFF2-40B4-BE49-F238E27FC236}">
                <a16:creationId xmlns:a16="http://schemas.microsoft.com/office/drawing/2014/main" id="{3B1A5C3A-FA45-5C46-9BD0-77CCCB9532D1}"/>
              </a:ext>
            </a:extLst>
          </p:cNvPr>
          <p:cNvSpPr txBox="1"/>
          <p:nvPr/>
        </p:nvSpPr>
        <p:spPr>
          <a:xfrm>
            <a:off x="470984" y="3177293"/>
            <a:ext cx="1801391" cy="369332"/>
          </a:xfrm>
          <a:prstGeom prst="rect">
            <a:avLst/>
          </a:prstGeom>
          <a:noFill/>
        </p:spPr>
        <p:txBody>
          <a:bodyPr wrap="none" rtlCol="0">
            <a:spAutoFit/>
          </a:bodyPr>
          <a:lstStyle/>
          <a:p>
            <a:r>
              <a:rPr lang="nl-NL" dirty="0"/>
              <a:t>Parameter server</a:t>
            </a:r>
          </a:p>
        </p:txBody>
      </p:sp>
      <p:sp>
        <p:nvSpPr>
          <p:cNvPr id="35" name="Rectangle 34">
            <a:extLst>
              <a:ext uri="{FF2B5EF4-FFF2-40B4-BE49-F238E27FC236}">
                <a16:creationId xmlns:a16="http://schemas.microsoft.com/office/drawing/2014/main" id="{8B3F6946-05D1-5043-BBA9-32D57CDF4A98}"/>
              </a:ext>
            </a:extLst>
          </p:cNvPr>
          <p:cNvSpPr/>
          <p:nvPr/>
        </p:nvSpPr>
        <p:spPr>
          <a:xfrm>
            <a:off x="2531942" y="3106089"/>
            <a:ext cx="25099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1</a:t>
            </a:r>
            <a:endParaRPr lang="nl-NL" dirty="0">
              <a:solidFill>
                <a:schemeClr val="tx1"/>
              </a:solidFill>
            </a:endParaRPr>
          </a:p>
        </p:txBody>
      </p:sp>
      <p:cxnSp>
        <p:nvCxnSpPr>
          <p:cNvPr id="36" name="Straight Arrow Connector 35"/>
          <p:cNvCxnSpPr/>
          <p:nvPr/>
        </p:nvCxnSpPr>
        <p:spPr>
          <a:xfrm flipV="1">
            <a:off x="3181442" y="3592642"/>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755035" y="360115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363951" y="3599886"/>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734423" y="3592641"/>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08432CD-BC68-F246-8942-A884BAEA182C}"/>
              </a:ext>
            </a:extLst>
          </p:cNvPr>
          <p:cNvSpPr/>
          <p:nvPr/>
        </p:nvSpPr>
        <p:spPr>
          <a:xfrm>
            <a:off x="5392086" y="4271042"/>
            <a:ext cx="765692"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41" name="Rectangle 40">
            <a:extLst>
              <a:ext uri="{FF2B5EF4-FFF2-40B4-BE49-F238E27FC236}">
                <a16:creationId xmlns:a16="http://schemas.microsoft.com/office/drawing/2014/main" id="{908432CD-BC68-F246-8942-A884BAEA182C}"/>
              </a:ext>
            </a:extLst>
          </p:cNvPr>
          <p:cNvSpPr/>
          <p:nvPr/>
        </p:nvSpPr>
        <p:spPr>
          <a:xfrm>
            <a:off x="6159735" y="4271042"/>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42" name="Rectangle 41">
            <a:extLst>
              <a:ext uri="{FF2B5EF4-FFF2-40B4-BE49-F238E27FC236}">
                <a16:creationId xmlns:a16="http://schemas.microsoft.com/office/drawing/2014/main" id="{908432CD-BC68-F246-8942-A884BAEA182C}"/>
              </a:ext>
            </a:extLst>
          </p:cNvPr>
          <p:cNvSpPr/>
          <p:nvPr/>
        </p:nvSpPr>
        <p:spPr>
          <a:xfrm>
            <a:off x="6622906" y="4271042"/>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43" name="Rectangle 42">
            <a:extLst>
              <a:ext uri="{FF2B5EF4-FFF2-40B4-BE49-F238E27FC236}">
                <a16:creationId xmlns:a16="http://schemas.microsoft.com/office/drawing/2014/main" id="{908432CD-BC68-F246-8942-A884BAEA182C}"/>
              </a:ext>
            </a:extLst>
          </p:cNvPr>
          <p:cNvSpPr/>
          <p:nvPr/>
        </p:nvSpPr>
        <p:spPr>
          <a:xfrm>
            <a:off x="7162262" y="4271042"/>
            <a:ext cx="321156"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44" name="Rectangle 43">
            <a:extLst>
              <a:ext uri="{FF2B5EF4-FFF2-40B4-BE49-F238E27FC236}">
                <a16:creationId xmlns:a16="http://schemas.microsoft.com/office/drawing/2014/main" id="{908432CD-BC68-F246-8942-A884BAEA182C}"/>
              </a:ext>
            </a:extLst>
          </p:cNvPr>
          <p:cNvSpPr/>
          <p:nvPr/>
        </p:nvSpPr>
        <p:spPr>
          <a:xfrm>
            <a:off x="7711035" y="4271042"/>
            <a:ext cx="358306" cy="418433"/>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45" name="Straight Arrow Connector 44"/>
          <p:cNvCxnSpPr/>
          <p:nvPr/>
        </p:nvCxnSpPr>
        <p:spPr>
          <a:xfrm>
            <a:off x="5185076" y="3603307"/>
            <a:ext cx="207010" cy="66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8" idx="2"/>
          </p:cNvCxnSpPr>
          <p:nvPr/>
        </p:nvCxnSpPr>
        <p:spPr>
          <a:xfrm>
            <a:off x="3762554" y="2807126"/>
            <a:ext cx="95028" cy="29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302031" y="282986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889424" y="281114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484344" y="2815530"/>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08432CD-BC68-F246-8942-A884BAEA182C}"/>
              </a:ext>
            </a:extLst>
          </p:cNvPr>
          <p:cNvSpPr/>
          <p:nvPr/>
        </p:nvSpPr>
        <p:spPr>
          <a:xfrm>
            <a:off x="6720298" y="5137781"/>
            <a:ext cx="454410" cy="420537"/>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M</a:t>
            </a:r>
            <a:r>
              <a:rPr lang="nl-NL" baseline="-25000" dirty="0" err="1">
                <a:solidFill>
                  <a:schemeClr val="tx1"/>
                </a:solidFill>
              </a:rPr>
              <a:t>j</a:t>
            </a:r>
            <a:endParaRPr lang="nl-NL" baseline="-25000" dirty="0">
              <a:solidFill>
                <a:schemeClr val="tx1"/>
              </a:solidFill>
            </a:endParaRPr>
          </a:p>
        </p:txBody>
      </p:sp>
      <p:sp>
        <p:nvSpPr>
          <p:cNvPr id="51" name="TextBox 50"/>
          <p:cNvSpPr txBox="1"/>
          <p:nvPr/>
        </p:nvSpPr>
        <p:spPr>
          <a:xfrm>
            <a:off x="7366943" y="5163383"/>
            <a:ext cx="2188228" cy="369332"/>
          </a:xfrm>
          <a:prstGeom prst="rect">
            <a:avLst/>
          </a:prstGeom>
          <a:noFill/>
        </p:spPr>
        <p:txBody>
          <a:bodyPr wrap="none" rtlCol="0">
            <a:spAutoFit/>
          </a:bodyPr>
          <a:lstStyle/>
          <a:p>
            <a:r>
              <a:rPr lang="nl-NL" dirty="0"/>
              <a:t>Model state, update j</a:t>
            </a:r>
          </a:p>
        </p:txBody>
      </p:sp>
      <p:sp>
        <p:nvSpPr>
          <p:cNvPr id="52" name="Rectangle 51">
            <a:extLst>
              <a:ext uri="{FF2B5EF4-FFF2-40B4-BE49-F238E27FC236}">
                <a16:creationId xmlns:a16="http://schemas.microsoft.com/office/drawing/2014/main" id="{8B3F6946-05D1-5043-BBA9-32D57CDF4A98}"/>
              </a:ext>
            </a:extLst>
          </p:cNvPr>
          <p:cNvSpPr/>
          <p:nvPr/>
        </p:nvSpPr>
        <p:spPr>
          <a:xfrm>
            <a:off x="5041885" y="3106089"/>
            <a:ext cx="729289"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2</a:t>
            </a:r>
            <a:endParaRPr lang="nl-NL" dirty="0">
              <a:solidFill>
                <a:schemeClr val="tx1"/>
              </a:solidFill>
            </a:endParaRPr>
          </a:p>
        </p:txBody>
      </p:sp>
      <p:sp>
        <p:nvSpPr>
          <p:cNvPr id="53" name="Rectangle 52">
            <a:extLst>
              <a:ext uri="{FF2B5EF4-FFF2-40B4-BE49-F238E27FC236}">
                <a16:creationId xmlns:a16="http://schemas.microsoft.com/office/drawing/2014/main" id="{8B3F6946-05D1-5043-BBA9-32D57CDF4A98}"/>
              </a:ext>
            </a:extLst>
          </p:cNvPr>
          <p:cNvSpPr/>
          <p:nvPr/>
        </p:nvSpPr>
        <p:spPr>
          <a:xfrm>
            <a:off x="5774840" y="3106089"/>
            <a:ext cx="2908977"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3</a:t>
            </a:r>
            <a:endParaRPr lang="nl-NL" dirty="0">
              <a:solidFill>
                <a:schemeClr val="tx1"/>
              </a:solidFill>
            </a:endParaRPr>
          </a:p>
        </p:txBody>
      </p:sp>
      <p:sp>
        <p:nvSpPr>
          <p:cNvPr id="54" name="Rectangle 53">
            <a:extLst>
              <a:ext uri="{FF2B5EF4-FFF2-40B4-BE49-F238E27FC236}">
                <a16:creationId xmlns:a16="http://schemas.microsoft.com/office/drawing/2014/main" id="{908432CD-BC68-F246-8942-A884BAEA182C}"/>
              </a:ext>
            </a:extLst>
          </p:cNvPr>
          <p:cNvSpPr/>
          <p:nvPr/>
        </p:nvSpPr>
        <p:spPr>
          <a:xfrm>
            <a:off x="6630242" y="3856796"/>
            <a:ext cx="385605"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55" name="Rectangle 54">
            <a:extLst>
              <a:ext uri="{FF2B5EF4-FFF2-40B4-BE49-F238E27FC236}">
                <a16:creationId xmlns:a16="http://schemas.microsoft.com/office/drawing/2014/main" id="{908432CD-BC68-F246-8942-A884BAEA182C}"/>
              </a:ext>
            </a:extLst>
          </p:cNvPr>
          <p:cNvSpPr/>
          <p:nvPr/>
        </p:nvSpPr>
        <p:spPr>
          <a:xfrm>
            <a:off x="7166193" y="3856796"/>
            <a:ext cx="548772"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56" name="Rectangle 55">
            <a:extLst>
              <a:ext uri="{FF2B5EF4-FFF2-40B4-BE49-F238E27FC236}">
                <a16:creationId xmlns:a16="http://schemas.microsoft.com/office/drawing/2014/main" id="{908432CD-BC68-F246-8942-A884BAEA182C}"/>
              </a:ext>
            </a:extLst>
          </p:cNvPr>
          <p:cNvSpPr/>
          <p:nvPr/>
        </p:nvSpPr>
        <p:spPr>
          <a:xfrm>
            <a:off x="7727131" y="3856796"/>
            <a:ext cx="331479"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57" name="Rectangle 56">
            <a:extLst>
              <a:ext uri="{FF2B5EF4-FFF2-40B4-BE49-F238E27FC236}">
                <a16:creationId xmlns:a16="http://schemas.microsoft.com/office/drawing/2014/main" id="{908432CD-BC68-F246-8942-A884BAEA182C}"/>
              </a:ext>
            </a:extLst>
          </p:cNvPr>
          <p:cNvSpPr/>
          <p:nvPr/>
        </p:nvSpPr>
        <p:spPr>
          <a:xfrm>
            <a:off x="8098074" y="3856796"/>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58" name="Straight Arrow Connector 57"/>
          <p:cNvCxnSpPr/>
          <p:nvPr/>
        </p:nvCxnSpPr>
        <p:spPr>
          <a:xfrm flipV="1">
            <a:off x="6823375" y="3590974"/>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396968" y="3599485"/>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8005884" y="3598218"/>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376356" y="3590973"/>
            <a:ext cx="79553" cy="25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08432CD-BC68-F246-8942-A884BAEA182C}"/>
              </a:ext>
            </a:extLst>
          </p:cNvPr>
          <p:cNvSpPr/>
          <p:nvPr/>
        </p:nvSpPr>
        <p:spPr>
          <a:xfrm>
            <a:off x="6152064" y="1953907"/>
            <a:ext cx="1305557" cy="420537"/>
          </a:xfrm>
          <a:prstGeom prst="rect">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63" name="Rectangle 62">
            <a:extLst>
              <a:ext uri="{FF2B5EF4-FFF2-40B4-BE49-F238E27FC236}">
                <a16:creationId xmlns:a16="http://schemas.microsoft.com/office/drawing/2014/main" id="{908432CD-BC68-F246-8942-A884BAEA182C}"/>
              </a:ext>
            </a:extLst>
          </p:cNvPr>
          <p:cNvSpPr/>
          <p:nvPr/>
        </p:nvSpPr>
        <p:spPr>
          <a:xfrm>
            <a:off x="7457622" y="1953907"/>
            <a:ext cx="454410" cy="42053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4" name="Rectangle 63">
            <a:extLst>
              <a:ext uri="{FF2B5EF4-FFF2-40B4-BE49-F238E27FC236}">
                <a16:creationId xmlns:a16="http://schemas.microsoft.com/office/drawing/2014/main" id="{908432CD-BC68-F246-8942-A884BAEA182C}"/>
              </a:ext>
            </a:extLst>
          </p:cNvPr>
          <p:cNvSpPr/>
          <p:nvPr/>
        </p:nvSpPr>
        <p:spPr>
          <a:xfrm>
            <a:off x="7923121" y="2386589"/>
            <a:ext cx="454410"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a:t>
            </a:r>
          </a:p>
        </p:txBody>
      </p:sp>
      <p:sp>
        <p:nvSpPr>
          <p:cNvPr id="65" name="Rectangle 64">
            <a:extLst>
              <a:ext uri="{FF2B5EF4-FFF2-40B4-BE49-F238E27FC236}">
                <a16:creationId xmlns:a16="http://schemas.microsoft.com/office/drawing/2014/main" id="{908432CD-BC68-F246-8942-A884BAEA182C}"/>
              </a:ext>
            </a:extLst>
          </p:cNvPr>
          <p:cNvSpPr/>
          <p:nvPr/>
        </p:nvSpPr>
        <p:spPr>
          <a:xfrm>
            <a:off x="7920791"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6" name="Rectangle 65">
            <a:extLst>
              <a:ext uri="{FF2B5EF4-FFF2-40B4-BE49-F238E27FC236}">
                <a16:creationId xmlns:a16="http://schemas.microsoft.com/office/drawing/2014/main" id="{908432CD-BC68-F246-8942-A884BAEA182C}"/>
              </a:ext>
            </a:extLst>
          </p:cNvPr>
          <p:cNvSpPr/>
          <p:nvPr/>
        </p:nvSpPr>
        <p:spPr>
          <a:xfrm>
            <a:off x="8451092" y="1953907"/>
            <a:ext cx="527190" cy="426392"/>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67" name="Rectangle 66">
            <a:extLst>
              <a:ext uri="{FF2B5EF4-FFF2-40B4-BE49-F238E27FC236}">
                <a16:creationId xmlns:a16="http://schemas.microsoft.com/office/drawing/2014/main" id="{908432CD-BC68-F246-8942-A884BAEA182C}"/>
              </a:ext>
            </a:extLst>
          </p:cNvPr>
          <p:cNvSpPr/>
          <p:nvPr/>
        </p:nvSpPr>
        <p:spPr>
          <a:xfrm>
            <a:off x="8986670" y="1953907"/>
            <a:ext cx="527190" cy="431777"/>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sp>
        <p:nvSpPr>
          <p:cNvPr id="68" name="Rectangle 67">
            <a:extLst>
              <a:ext uri="{FF2B5EF4-FFF2-40B4-BE49-F238E27FC236}">
                <a16:creationId xmlns:a16="http://schemas.microsoft.com/office/drawing/2014/main" id="{908432CD-BC68-F246-8942-A884BAEA182C}"/>
              </a:ext>
            </a:extLst>
          </p:cNvPr>
          <p:cNvSpPr/>
          <p:nvPr/>
        </p:nvSpPr>
        <p:spPr>
          <a:xfrm>
            <a:off x="839253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N-1</a:t>
            </a:r>
          </a:p>
        </p:txBody>
      </p:sp>
      <p:sp>
        <p:nvSpPr>
          <p:cNvPr id="69" name="Rectangle 68">
            <a:extLst>
              <a:ext uri="{FF2B5EF4-FFF2-40B4-BE49-F238E27FC236}">
                <a16:creationId xmlns:a16="http://schemas.microsoft.com/office/drawing/2014/main" id="{908432CD-BC68-F246-8942-A884BAEA182C}"/>
              </a:ext>
            </a:extLst>
          </p:cNvPr>
          <p:cNvSpPr/>
          <p:nvPr/>
        </p:nvSpPr>
        <p:spPr>
          <a:xfrm>
            <a:off x="8987458"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t>
            </a:r>
          </a:p>
        </p:txBody>
      </p:sp>
      <p:sp>
        <p:nvSpPr>
          <p:cNvPr id="70" name="Rectangle 69">
            <a:extLst>
              <a:ext uri="{FF2B5EF4-FFF2-40B4-BE49-F238E27FC236}">
                <a16:creationId xmlns:a16="http://schemas.microsoft.com/office/drawing/2014/main" id="{908432CD-BC68-F246-8942-A884BAEA182C}"/>
              </a:ext>
            </a:extLst>
          </p:cNvPr>
          <p:cNvSpPr/>
          <p:nvPr/>
        </p:nvSpPr>
        <p:spPr>
          <a:xfrm>
            <a:off x="9573202" y="2386589"/>
            <a:ext cx="585744" cy="42053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1</a:t>
            </a:r>
          </a:p>
        </p:txBody>
      </p:sp>
      <p:cxnSp>
        <p:nvCxnSpPr>
          <p:cNvPr id="71" name="Straight Arrow Connector 70"/>
          <p:cNvCxnSpPr>
            <a:stCxn id="64" idx="2"/>
          </p:cNvCxnSpPr>
          <p:nvPr/>
        </p:nvCxnSpPr>
        <p:spPr>
          <a:xfrm>
            <a:off x="8150326" y="2807126"/>
            <a:ext cx="95028" cy="30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689803" y="2837828"/>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277196" y="2819107"/>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872116" y="2823489"/>
            <a:ext cx="95028" cy="296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8B3F6946-05D1-5043-BBA9-32D57CDF4A98}"/>
              </a:ext>
            </a:extLst>
          </p:cNvPr>
          <p:cNvSpPr/>
          <p:nvPr/>
        </p:nvSpPr>
        <p:spPr>
          <a:xfrm>
            <a:off x="8689803" y="3105184"/>
            <a:ext cx="1469143" cy="49596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M</a:t>
            </a:r>
            <a:r>
              <a:rPr lang="nl-NL" baseline="-25000" dirty="0">
                <a:solidFill>
                  <a:schemeClr val="tx1"/>
                </a:solidFill>
              </a:rPr>
              <a:t>4</a:t>
            </a:r>
            <a:endParaRPr lang="nl-NL" dirty="0">
              <a:solidFill>
                <a:schemeClr val="tx1"/>
              </a:solidFill>
            </a:endParaRPr>
          </a:p>
        </p:txBody>
      </p:sp>
      <p:cxnSp>
        <p:nvCxnSpPr>
          <p:cNvPr id="77" name="Straight Arrow Connector 76"/>
          <p:cNvCxnSpPr/>
          <p:nvPr/>
        </p:nvCxnSpPr>
        <p:spPr>
          <a:xfrm flipV="1">
            <a:off x="6095974" y="2385684"/>
            <a:ext cx="220411" cy="71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88873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Data parallel SGD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Word of warning:</a:t>
            </a:r>
          </a:p>
          <a:p>
            <a:pPr>
              <a:buFont typeface="Arial" panose="020B0604020202020204" pitchFamily="34" charset="0"/>
              <a:buChar char="•"/>
            </a:pPr>
            <a:r>
              <a:rPr lang="en-US" dirty="0"/>
              <a:t>Data parallel </a:t>
            </a:r>
            <a:r>
              <a:rPr lang="en-US" i="1" dirty="0"/>
              <a:t>asynchronous</a:t>
            </a:r>
            <a:r>
              <a:rPr lang="en-US" dirty="0"/>
              <a:t> SGD is an active area of research</a:t>
            </a:r>
          </a:p>
          <a:p>
            <a:pPr>
              <a:buFont typeface="Arial" panose="020B0604020202020204" pitchFamily="34" charset="0"/>
              <a:buChar char="•"/>
            </a:pPr>
            <a:r>
              <a:rPr lang="en-US" dirty="0"/>
              <a:t>Data parallel </a:t>
            </a:r>
            <a:r>
              <a:rPr lang="en-US" i="1" dirty="0"/>
              <a:t>synchronous</a:t>
            </a:r>
            <a:r>
              <a:rPr lang="en-US" dirty="0"/>
              <a:t> SGD is well understood and is currently the </a:t>
            </a:r>
            <a:r>
              <a:rPr lang="en-US" i="1" dirty="0"/>
              <a:t>accepted</a:t>
            </a:r>
            <a:r>
              <a:rPr lang="en-US" dirty="0"/>
              <a:t> and </a:t>
            </a:r>
            <a:r>
              <a:rPr lang="en-US" i="1" dirty="0"/>
              <a:t>advised</a:t>
            </a:r>
            <a:r>
              <a:rPr lang="en-US" dirty="0"/>
              <a:t> approach</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29778973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Communicating</a:t>
            </a:r>
            <a:r>
              <a:rPr lang="nl-NL" dirty="0"/>
              <a:t> </a:t>
            </a:r>
            <a:r>
              <a:rPr lang="nl-NL" dirty="0" err="1"/>
              <a:t>gradients</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Ok, so the most widely accepted approach is</a:t>
            </a:r>
          </a:p>
          <a:p>
            <a:pPr marL="0" indent="0">
              <a:buNone/>
            </a:pPr>
            <a:endParaRPr lang="en-US" dirty="0"/>
          </a:p>
          <a:p>
            <a:pPr marL="0" indent="0">
              <a:buNone/>
            </a:pPr>
            <a:r>
              <a:rPr lang="en-US" dirty="0"/>
              <a:t>distributed…</a:t>
            </a:r>
          </a:p>
          <a:p>
            <a:pPr marL="0" indent="0">
              <a:buNone/>
            </a:pPr>
            <a:r>
              <a:rPr lang="en-US" dirty="0"/>
              <a:t>data parallel…</a:t>
            </a:r>
          </a:p>
          <a:p>
            <a:pPr marL="0" indent="0">
              <a:buNone/>
            </a:pPr>
            <a:r>
              <a:rPr lang="en-US" dirty="0"/>
              <a:t>synchronous…</a:t>
            </a:r>
          </a:p>
          <a:p>
            <a:pPr marL="0" indent="0">
              <a:buNone/>
            </a:pPr>
            <a:r>
              <a:rPr lang="en-US" dirty="0"/>
              <a:t>SGD…</a:t>
            </a:r>
          </a:p>
          <a:p>
            <a:pPr marL="0" indent="0">
              <a:buNone/>
            </a:pPr>
            <a:endParaRPr lang="en-US" dirty="0"/>
          </a:p>
          <a:p>
            <a:pPr marL="0" indent="0">
              <a:buNone/>
            </a:pPr>
            <a:r>
              <a:rPr lang="en-US" dirty="0"/>
              <a:t>… but how do distributed deep learning frameworks aggregate their gradients in such a setup?</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spTree>
    <p:extLst>
      <p:ext uri="{BB962C8B-B14F-4D97-AF65-F5344CB8AC3E}">
        <p14:creationId xmlns:p14="http://schemas.microsoft.com/office/powerpoint/2010/main" val="341600670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 bit of </a:t>
            </a:r>
            <a:r>
              <a:rPr lang="nl-NL" dirty="0" err="1"/>
              <a:t>history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‘Traditionally’ a lot of machine learning was </a:t>
            </a:r>
            <a:r>
              <a:rPr lang="en-US" i="1" dirty="0"/>
              <a:t>not</a:t>
            </a:r>
            <a:r>
              <a:rPr lang="en-US" dirty="0"/>
              <a:t> done in an HPC context. As a result:</a:t>
            </a:r>
          </a:p>
          <a:p>
            <a:pPr>
              <a:buFont typeface="Arial" panose="020B0604020202020204" pitchFamily="34" charset="0"/>
              <a:buChar char="•"/>
            </a:pPr>
            <a:r>
              <a:rPr lang="en-US" dirty="0"/>
              <a:t>Most frameworks had little focus on distributed learning</a:t>
            </a:r>
          </a:p>
          <a:p>
            <a:pPr>
              <a:buFont typeface="Arial" panose="020B0604020202020204" pitchFamily="34" charset="0"/>
              <a:buChar char="•"/>
            </a:pPr>
            <a:r>
              <a:rPr lang="en-US" dirty="0"/>
              <a:t>Most frameworks that offered distributed learning were based on parameter servers</a:t>
            </a:r>
          </a:p>
          <a:p>
            <a:pPr>
              <a:buFont typeface="Arial" panose="020B0604020202020204" pitchFamily="34" charset="0"/>
              <a:buChar char="•"/>
            </a:pPr>
            <a:r>
              <a:rPr lang="en-US" dirty="0"/>
              <a:t>Most AI experts probably never heard of MPI...</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13717901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is a standard for </a:t>
            </a:r>
            <a:r>
              <a:rPr lang="en-US" i="1" dirty="0"/>
              <a:t>parallelization </a:t>
            </a:r>
            <a:r>
              <a:rPr lang="en-US" dirty="0"/>
              <a:t>on a </a:t>
            </a:r>
            <a:r>
              <a:rPr lang="en-US" i="1" dirty="0"/>
              <a:t>distributed memory system</a:t>
            </a:r>
          </a:p>
          <a:p>
            <a:pPr>
              <a:buFont typeface="Arial" panose="020B0604020202020204" pitchFamily="34" charset="0"/>
              <a:buChar char="•"/>
            </a:pPr>
            <a:r>
              <a:rPr lang="en-US" dirty="0"/>
              <a:t>Distributed memory system: processors can’t access each other’s memory</a:t>
            </a:r>
          </a:p>
          <a:p>
            <a:pPr>
              <a:buFont typeface="Arial" panose="020B0604020202020204" pitchFamily="34" charset="0"/>
              <a:buChar char="•"/>
            </a:pPr>
            <a:r>
              <a:rPr lang="en-US" dirty="0"/>
              <a:t>Explicit communication (over a network) is required between one memory and another to work on the same task</a:t>
            </a:r>
          </a:p>
          <a:p>
            <a:pPr>
              <a:buFont typeface="Arial" panose="020B0604020202020204" pitchFamily="34" charset="0"/>
              <a:buChar char="•"/>
            </a:pPr>
            <a:r>
              <a:rPr lang="en-US" dirty="0"/>
              <a:t>MPI is the ‘language’ of this communication</a:t>
            </a:r>
          </a:p>
          <a:p>
            <a:pPr>
              <a:buFont typeface="Arial" panose="020B0604020202020204" pitchFamily="34" charset="0"/>
              <a:buChar char="•"/>
            </a:pPr>
            <a:r>
              <a:rPr lang="en-US" dirty="0"/>
              <a:t>MPI is the </a:t>
            </a:r>
            <a:r>
              <a:rPr lang="en-US" i="1" dirty="0"/>
              <a:t>de facto</a:t>
            </a:r>
            <a:r>
              <a:rPr lang="en-US" dirty="0"/>
              <a:t> standard for traditional HPC applications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pic>
        <p:nvPicPr>
          <p:cNvPr id="9" name="Picture 8">
            <a:extLst>
              <a:ext uri="{FF2B5EF4-FFF2-40B4-BE49-F238E27FC236}">
                <a16:creationId xmlns:a16="http://schemas.microsoft.com/office/drawing/2014/main" id="{8EF90B72-73DB-9F4F-8099-5668A34F7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953" y="3787776"/>
            <a:ext cx="5834043" cy="2898978"/>
          </a:xfrm>
          <a:prstGeom prst="rect">
            <a:avLst/>
          </a:prstGeom>
        </p:spPr>
      </p:pic>
    </p:spTree>
    <p:extLst>
      <p:ext uri="{BB962C8B-B14F-4D97-AF65-F5344CB8AC3E}">
        <p14:creationId xmlns:p14="http://schemas.microsoft.com/office/powerpoint/2010/main" val="9272989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MPI has routines to send data between individual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Node 1</a:t>
            </a:r>
          </a:p>
        </p:txBody>
      </p:sp>
    </p:spTree>
    <p:extLst>
      <p:ext uri="{BB962C8B-B14F-4D97-AF65-F5344CB8AC3E}">
        <p14:creationId xmlns:p14="http://schemas.microsoft.com/office/powerpoint/2010/main" val="31554181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Content</a:t>
            </a:r>
          </a:p>
          <a:p>
            <a:r>
              <a:rPr lang="nl-NL" dirty="0"/>
              <a:t>benefits of parallellization</a:t>
            </a:r>
          </a:p>
          <a:p>
            <a:r>
              <a:rPr lang="nl-NL" dirty="0"/>
              <a:t>parallellization strategies </a:t>
            </a:r>
          </a:p>
          <a:p>
            <a:r>
              <a:rPr lang="nl-NL" dirty="0"/>
              <a:t>Hands-on: </a:t>
            </a:r>
            <a:r>
              <a:rPr lang="en-US" dirty="0"/>
              <a:t>hyperparameter grid search on an HPC system</a:t>
            </a:r>
            <a:endParaRPr lang="nl-NL" dirty="0"/>
          </a:p>
          <a:p>
            <a:r>
              <a:rPr lang="nl-NL" dirty="0"/>
              <a:t>parallel stochastic gradient descent (SGD)</a:t>
            </a:r>
          </a:p>
          <a:p>
            <a:r>
              <a:rPr lang="nl-NL" dirty="0"/>
              <a:t>synchronous </a:t>
            </a:r>
            <a:r>
              <a:rPr lang="nl-NL" dirty="0">
                <a:solidFill>
                  <a:schemeClr val="bg1">
                    <a:lumMod val="50000"/>
                  </a:schemeClr>
                </a:solidFill>
              </a:rPr>
              <a:t>and asynchronous </a:t>
            </a:r>
            <a:r>
              <a:rPr lang="nl-NL" dirty="0"/>
              <a:t>parallel SGD</a:t>
            </a:r>
          </a:p>
          <a:p>
            <a:r>
              <a:rPr lang="nl-NL" dirty="0"/>
              <a:t>communication backends</a:t>
            </a:r>
          </a:p>
          <a:p>
            <a:r>
              <a:rPr lang="nl-NL" dirty="0"/>
              <a:t>frameworks for distributed deep learning</a:t>
            </a:r>
          </a:p>
          <a:p>
            <a:r>
              <a:rPr lang="nl-NL" dirty="0"/>
              <a:t>documentation of distributed DL frameworks</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But also to broadcast data to other workers…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pic>
        <p:nvPicPr>
          <p:cNvPr id="10" name="Picture 4" descr="Afbeeldingsresultaat voor Cardboard box with lab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155" y="1744509"/>
            <a:ext cx="6811108" cy="4631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390265">
            <a:off x="3155513" y="4401087"/>
            <a:ext cx="1419619" cy="553998"/>
          </a:xfrm>
          <a:prstGeom prst="rect">
            <a:avLst/>
          </a:prstGeom>
          <a:noFill/>
        </p:spPr>
        <p:txBody>
          <a:bodyPr wrap="none" lIns="0" tIns="0" rIns="0" bIns="0" rtlCol="0">
            <a:spAutoFit/>
          </a:bodyPr>
          <a:lstStyle/>
          <a:p>
            <a:pPr algn="l"/>
            <a:r>
              <a:rPr lang="nl-NL" cap="all" dirty="0" err="1"/>
              <a:t>From</a:t>
            </a:r>
            <a:r>
              <a:rPr lang="nl-NL" cap="all" dirty="0"/>
              <a:t>: Node 0</a:t>
            </a:r>
          </a:p>
          <a:p>
            <a:pPr algn="l"/>
            <a:r>
              <a:rPr lang="nl-NL" cap="all" dirty="0" err="1"/>
              <a:t>To</a:t>
            </a:r>
            <a:r>
              <a:rPr lang="nl-NL" cap="all" dirty="0"/>
              <a:t>: </a:t>
            </a:r>
            <a:r>
              <a:rPr lang="nl-NL" cap="all" dirty="0" err="1"/>
              <a:t>everyone</a:t>
            </a:r>
            <a:endParaRPr lang="nl-NL" cap="all" dirty="0"/>
          </a:p>
        </p:txBody>
      </p:sp>
    </p:spTree>
    <p:extLst>
      <p:ext uri="{BB962C8B-B14F-4D97-AF65-F5344CB8AC3E}">
        <p14:creationId xmlns:p14="http://schemas.microsoft.com/office/powerpoint/2010/main" val="207964128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And most importantly (for deep learning): apply </a:t>
            </a:r>
            <a:r>
              <a:rPr lang="en-US" i="1" dirty="0"/>
              <a:t>collective</a:t>
            </a:r>
            <a:r>
              <a:rPr lang="en-US" dirty="0"/>
              <a:t> operations, such as ‘</a:t>
            </a:r>
            <a:r>
              <a:rPr lang="en-US" dirty="0" err="1"/>
              <a:t>allreduce</a:t>
            </a:r>
            <a:r>
              <a:rPr lang="en-US" dirty="0"/>
              <a:t>’. This operation is widely used in distributed deep learning to aggregate gradients!</a:t>
            </a:r>
            <a:endParaRPr lang="en-US" i="1"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graphicFrame>
        <p:nvGraphicFramePr>
          <p:cNvPr id="9" name="Table 8"/>
          <p:cNvGraphicFramePr>
            <a:graphicFrameLocks noGrp="1"/>
          </p:cNvGraphicFramePr>
          <p:nvPr>
            <p:extLst>
              <p:ext uri="{D42A27DB-BD31-4B8C-83A1-F6EECF244321}">
                <p14:modId xmlns:p14="http://schemas.microsoft.com/office/powerpoint/2010/main" val="636769388"/>
              </p:ext>
            </p:extLst>
          </p:nvPr>
        </p:nvGraphicFramePr>
        <p:xfrm>
          <a:off x="2801301" y="33052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2171605" y="3315276"/>
            <a:ext cx="466794" cy="369332"/>
          </a:xfrm>
          <a:prstGeom prst="rect">
            <a:avLst/>
          </a:prstGeom>
          <a:noFill/>
        </p:spPr>
        <p:txBody>
          <a:bodyPr wrap="none" rtlCol="0">
            <a:spAutoFit/>
          </a:bodyPr>
          <a:lstStyle/>
          <a:p>
            <a:r>
              <a:rPr lang="en-US" dirty="0"/>
              <a:t>P0</a:t>
            </a:r>
          </a:p>
        </p:txBody>
      </p:sp>
      <p:sp>
        <p:nvSpPr>
          <p:cNvPr id="12" name="TextBox 11"/>
          <p:cNvSpPr txBox="1"/>
          <p:nvPr/>
        </p:nvSpPr>
        <p:spPr>
          <a:xfrm>
            <a:off x="2171605" y="3684608"/>
            <a:ext cx="466794" cy="369332"/>
          </a:xfrm>
          <a:prstGeom prst="rect">
            <a:avLst/>
          </a:prstGeom>
          <a:noFill/>
        </p:spPr>
        <p:txBody>
          <a:bodyPr wrap="none" rtlCol="0">
            <a:spAutoFit/>
          </a:bodyPr>
          <a:lstStyle/>
          <a:p>
            <a:r>
              <a:rPr lang="en-US" dirty="0"/>
              <a:t>P1</a:t>
            </a:r>
          </a:p>
        </p:txBody>
      </p:sp>
      <p:sp>
        <p:nvSpPr>
          <p:cNvPr id="13" name="TextBox 12"/>
          <p:cNvSpPr txBox="1"/>
          <p:nvPr/>
        </p:nvSpPr>
        <p:spPr>
          <a:xfrm>
            <a:off x="2171605" y="4053940"/>
            <a:ext cx="466794" cy="369332"/>
          </a:xfrm>
          <a:prstGeom prst="rect">
            <a:avLst/>
          </a:prstGeom>
          <a:noFill/>
        </p:spPr>
        <p:txBody>
          <a:bodyPr wrap="none" rtlCol="0">
            <a:spAutoFit/>
          </a:bodyPr>
          <a:lstStyle/>
          <a:p>
            <a:r>
              <a:rPr lang="en-US" dirty="0"/>
              <a:t>P2</a:t>
            </a:r>
          </a:p>
        </p:txBody>
      </p:sp>
      <p:sp>
        <p:nvSpPr>
          <p:cNvPr id="14" name="TextBox 13"/>
          <p:cNvSpPr txBox="1"/>
          <p:nvPr/>
        </p:nvSpPr>
        <p:spPr>
          <a:xfrm>
            <a:off x="2171605" y="4419256"/>
            <a:ext cx="466794" cy="369332"/>
          </a:xfrm>
          <a:prstGeom prst="rect">
            <a:avLst/>
          </a:prstGeom>
          <a:noFill/>
        </p:spPr>
        <p:txBody>
          <a:bodyPr wrap="none" rtlCol="0">
            <a:spAutoFit/>
          </a:bodyPr>
          <a:lstStyle/>
          <a:p>
            <a:r>
              <a:rPr lang="en-US" dirty="0"/>
              <a:t>P3</a:t>
            </a:r>
          </a:p>
        </p:txBody>
      </p:sp>
      <p:graphicFrame>
        <p:nvGraphicFramePr>
          <p:cNvPr id="15" name="Table 14"/>
          <p:cNvGraphicFramePr>
            <a:graphicFrameLocks noGrp="1"/>
          </p:cNvGraphicFramePr>
          <p:nvPr>
            <p:extLst>
              <p:ext uri="{D42A27DB-BD31-4B8C-83A1-F6EECF244321}">
                <p14:modId xmlns:p14="http://schemas.microsoft.com/office/powerpoint/2010/main" val="2145822012"/>
              </p:ext>
            </p:extLst>
          </p:nvPr>
        </p:nvGraphicFramePr>
        <p:xfrm>
          <a:off x="6945272" y="33052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6" name="TextBox 15"/>
          <p:cNvSpPr txBox="1"/>
          <p:nvPr/>
        </p:nvSpPr>
        <p:spPr>
          <a:xfrm>
            <a:off x="6315577" y="3315276"/>
            <a:ext cx="466794" cy="369332"/>
          </a:xfrm>
          <a:prstGeom prst="rect">
            <a:avLst/>
          </a:prstGeom>
          <a:noFill/>
        </p:spPr>
        <p:txBody>
          <a:bodyPr wrap="none" rtlCol="0">
            <a:spAutoFit/>
          </a:bodyPr>
          <a:lstStyle/>
          <a:p>
            <a:r>
              <a:rPr lang="en-US" dirty="0"/>
              <a:t>P0</a:t>
            </a:r>
          </a:p>
        </p:txBody>
      </p:sp>
      <p:sp>
        <p:nvSpPr>
          <p:cNvPr id="17" name="TextBox 16"/>
          <p:cNvSpPr txBox="1"/>
          <p:nvPr/>
        </p:nvSpPr>
        <p:spPr>
          <a:xfrm>
            <a:off x="6315577" y="3684608"/>
            <a:ext cx="466794" cy="369332"/>
          </a:xfrm>
          <a:prstGeom prst="rect">
            <a:avLst/>
          </a:prstGeom>
          <a:noFill/>
        </p:spPr>
        <p:txBody>
          <a:bodyPr wrap="none" rtlCol="0">
            <a:spAutoFit/>
          </a:bodyPr>
          <a:lstStyle/>
          <a:p>
            <a:r>
              <a:rPr lang="en-US" dirty="0"/>
              <a:t>P1</a:t>
            </a:r>
          </a:p>
        </p:txBody>
      </p:sp>
      <p:sp>
        <p:nvSpPr>
          <p:cNvPr id="18" name="TextBox 17"/>
          <p:cNvSpPr txBox="1"/>
          <p:nvPr/>
        </p:nvSpPr>
        <p:spPr>
          <a:xfrm>
            <a:off x="6315577" y="4053940"/>
            <a:ext cx="466794" cy="369332"/>
          </a:xfrm>
          <a:prstGeom prst="rect">
            <a:avLst/>
          </a:prstGeom>
          <a:noFill/>
        </p:spPr>
        <p:txBody>
          <a:bodyPr wrap="none" rtlCol="0">
            <a:spAutoFit/>
          </a:bodyPr>
          <a:lstStyle/>
          <a:p>
            <a:r>
              <a:rPr lang="en-US" dirty="0"/>
              <a:t>P2</a:t>
            </a:r>
          </a:p>
        </p:txBody>
      </p:sp>
      <p:sp>
        <p:nvSpPr>
          <p:cNvPr id="19" name="TextBox 18"/>
          <p:cNvSpPr txBox="1"/>
          <p:nvPr/>
        </p:nvSpPr>
        <p:spPr>
          <a:xfrm>
            <a:off x="6315577" y="4419256"/>
            <a:ext cx="466794" cy="369332"/>
          </a:xfrm>
          <a:prstGeom prst="rect">
            <a:avLst/>
          </a:prstGeom>
          <a:noFill/>
        </p:spPr>
        <p:txBody>
          <a:bodyPr wrap="none" rtlCol="0">
            <a:spAutoFit/>
          </a:bodyPr>
          <a:lstStyle/>
          <a:p>
            <a:r>
              <a:rPr lang="en-US" dirty="0"/>
              <a:t>P3</a:t>
            </a:r>
          </a:p>
        </p:txBody>
      </p:sp>
      <p:cxnSp>
        <p:nvCxnSpPr>
          <p:cNvPr id="20" name="Straight Arrow Connector 19"/>
          <p:cNvCxnSpPr/>
          <p:nvPr/>
        </p:nvCxnSpPr>
        <p:spPr>
          <a:xfrm>
            <a:off x="4140450" y="40197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67193" y="3578034"/>
            <a:ext cx="1236236" cy="369332"/>
          </a:xfrm>
          <a:prstGeom prst="rect">
            <a:avLst/>
          </a:prstGeom>
          <a:noFill/>
        </p:spPr>
        <p:txBody>
          <a:bodyPr wrap="none" rtlCol="0">
            <a:spAutoFit/>
          </a:bodyPr>
          <a:lstStyle/>
          <a:p>
            <a:r>
              <a:rPr lang="en-US" dirty="0" err="1"/>
              <a:t>AllReduce</a:t>
            </a:r>
            <a:endParaRPr lang="en-US" dirty="0"/>
          </a:p>
        </p:txBody>
      </p:sp>
    </p:spTree>
    <p:extLst>
      <p:ext uri="{BB962C8B-B14F-4D97-AF65-F5344CB8AC3E}">
        <p14:creationId xmlns:p14="http://schemas.microsoft.com/office/powerpoint/2010/main" val="146993448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The Message Passing Interface (MPI)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is a standard: it defines what </a:t>
            </a:r>
            <a:r>
              <a:rPr lang="en-US" dirty="0" err="1"/>
              <a:t>AllReduce</a:t>
            </a:r>
            <a:r>
              <a:rPr lang="en-US" dirty="0"/>
              <a:t> should </a:t>
            </a:r>
            <a:r>
              <a:rPr lang="en-US" i="1" dirty="0"/>
              <a:t>do</a:t>
            </a:r>
            <a:r>
              <a:rPr lang="en-US" dirty="0"/>
              <a:t>, not </a:t>
            </a:r>
            <a:r>
              <a:rPr lang="en-US" i="1" dirty="0"/>
              <a:t>how it should be done</a:t>
            </a:r>
            <a:r>
              <a:rPr lang="en-US" dirty="0"/>
              <a:t>.</a:t>
            </a:r>
          </a:p>
          <a:p>
            <a:pPr>
              <a:buFont typeface="Arial" panose="020B0604020202020204" pitchFamily="34" charset="0"/>
              <a:buChar char="•"/>
            </a:pPr>
            <a:r>
              <a:rPr lang="en-US" dirty="0"/>
              <a:t>MPI libraries implement MPI functions. These libraries decide </a:t>
            </a:r>
            <a:r>
              <a:rPr lang="en-US" i="1" dirty="0"/>
              <a:t>how it should be done</a:t>
            </a:r>
            <a:r>
              <a:rPr lang="en-US" dirty="0"/>
              <a:t>. </a:t>
            </a:r>
          </a:p>
          <a:p>
            <a:pPr>
              <a:buFont typeface="Arial" panose="020B0604020202020204" pitchFamily="34" charset="0"/>
              <a:buChar char="•"/>
            </a:pPr>
            <a:r>
              <a:rPr lang="en-US" dirty="0"/>
              <a:t>Example: an </a:t>
            </a:r>
            <a:r>
              <a:rPr lang="en-US" u="sng" dirty="0"/>
              <a:t>inefficient</a:t>
            </a:r>
            <a:r>
              <a:rPr lang="en-US" dirty="0"/>
              <a:t> </a:t>
            </a:r>
            <a:r>
              <a:rPr lang="en-US" dirty="0" err="1"/>
              <a:t>allreduce</a:t>
            </a:r>
            <a:r>
              <a:rPr lang="en-US" dirty="0"/>
              <a:t> operation could implemented like this: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graphicFrame>
        <p:nvGraphicFramePr>
          <p:cNvPr id="22" name="Table 21"/>
          <p:cNvGraphicFramePr>
            <a:graphicFrameLocks noGrp="1"/>
          </p:cNvGraphicFramePr>
          <p:nvPr>
            <p:extLst>
              <p:ext uri="{D42A27DB-BD31-4B8C-83A1-F6EECF244321}">
                <p14:modId xmlns:p14="http://schemas.microsoft.com/office/powerpoint/2010/main" val="2317037389"/>
              </p:ext>
            </p:extLst>
          </p:nvPr>
        </p:nvGraphicFramePr>
        <p:xfrm>
          <a:off x="1599665" y="34449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23" name="TextBox 22"/>
          <p:cNvSpPr txBox="1"/>
          <p:nvPr/>
        </p:nvSpPr>
        <p:spPr>
          <a:xfrm>
            <a:off x="969969" y="3454976"/>
            <a:ext cx="466794" cy="369332"/>
          </a:xfrm>
          <a:prstGeom prst="rect">
            <a:avLst/>
          </a:prstGeom>
          <a:noFill/>
        </p:spPr>
        <p:txBody>
          <a:bodyPr wrap="none" rtlCol="0">
            <a:spAutoFit/>
          </a:bodyPr>
          <a:lstStyle/>
          <a:p>
            <a:r>
              <a:rPr lang="en-US" dirty="0"/>
              <a:t>P0</a:t>
            </a:r>
          </a:p>
        </p:txBody>
      </p:sp>
      <p:sp>
        <p:nvSpPr>
          <p:cNvPr id="24" name="TextBox 23"/>
          <p:cNvSpPr txBox="1"/>
          <p:nvPr/>
        </p:nvSpPr>
        <p:spPr>
          <a:xfrm>
            <a:off x="969969" y="3824308"/>
            <a:ext cx="466794" cy="369332"/>
          </a:xfrm>
          <a:prstGeom prst="rect">
            <a:avLst/>
          </a:prstGeom>
          <a:noFill/>
        </p:spPr>
        <p:txBody>
          <a:bodyPr wrap="none" rtlCol="0">
            <a:spAutoFit/>
          </a:bodyPr>
          <a:lstStyle/>
          <a:p>
            <a:r>
              <a:rPr lang="en-US" dirty="0"/>
              <a:t>P1</a:t>
            </a:r>
          </a:p>
        </p:txBody>
      </p:sp>
      <p:sp>
        <p:nvSpPr>
          <p:cNvPr id="25" name="TextBox 24"/>
          <p:cNvSpPr txBox="1"/>
          <p:nvPr/>
        </p:nvSpPr>
        <p:spPr>
          <a:xfrm>
            <a:off x="969969" y="4193640"/>
            <a:ext cx="466794" cy="369332"/>
          </a:xfrm>
          <a:prstGeom prst="rect">
            <a:avLst/>
          </a:prstGeom>
          <a:noFill/>
        </p:spPr>
        <p:txBody>
          <a:bodyPr wrap="none" rtlCol="0">
            <a:spAutoFit/>
          </a:bodyPr>
          <a:lstStyle/>
          <a:p>
            <a:r>
              <a:rPr lang="en-US" dirty="0"/>
              <a:t>P2</a:t>
            </a:r>
          </a:p>
        </p:txBody>
      </p:sp>
      <p:sp>
        <p:nvSpPr>
          <p:cNvPr id="26" name="TextBox 25"/>
          <p:cNvSpPr txBox="1"/>
          <p:nvPr/>
        </p:nvSpPr>
        <p:spPr>
          <a:xfrm>
            <a:off x="969969" y="4558956"/>
            <a:ext cx="466794" cy="369332"/>
          </a:xfrm>
          <a:prstGeom prst="rect">
            <a:avLst/>
          </a:prstGeom>
          <a:noFill/>
        </p:spPr>
        <p:txBody>
          <a:bodyPr wrap="none" rtlCol="0">
            <a:spAutoFit/>
          </a:bodyPr>
          <a:lstStyle/>
          <a:p>
            <a:r>
              <a:rPr lang="en-US" dirty="0"/>
              <a:t>P3</a:t>
            </a:r>
          </a:p>
        </p:txBody>
      </p:sp>
      <p:graphicFrame>
        <p:nvGraphicFramePr>
          <p:cNvPr id="27" name="Table 26"/>
          <p:cNvGraphicFramePr>
            <a:graphicFrameLocks noGrp="1"/>
          </p:cNvGraphicFramePr>
          <p:nvPr>
            <p:extLst>
              <p:ext uri="{D42A27DB-BD31-4B8C-83A1-F6EECF244321}">
                <p14:modId xmlns:p14="http://schemas.microsoft.com/office/powerpoint/2010/main" val="4174628866"/>
              </p:ext>
            </p:extLst>
          </p:nvPr>
        </p:nvGraphicFramePr>
        <p:xfrm>
          <a:off x="4429204" y="3393564"/>
          <a:ext cx="1254183" cy="37084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bl>
          </a:graphicData>
        </a:graphic>
      </p:graphicFrame>
      <p:sp>
        <p:nvSpPr>
          <p:cNvPr id="28" name="TextBox 27"/>
          <p:cNvSpPr txBox="1"/>
          <p:nvPr/>
        </p:nvSpPr>
        <p:spPr>
          <a:xfrm>
            <a:off x="3799509" y="3403612"/>
            <a:ext cx="466794" cy="369332"/>
          </a:xfrm>
          <a:prstGeom prst="rect">
            <a:avLst/>
          </a:prstGeom>
          <a:noFill/>
        </p:spPr>
        <p:txBody>
          <a:bodyPr wrap="none" rtlCol="0">
            <a:spAutoFit/>
          </a:bodyPr>
          <a:lstStyle/>
          <a:p>
            <a:r>
              <a:rPr lang="en-US" dirty="0"/>
              <a:t>P0</a:t>
            </a:r>
          </a:p>
        </p:txBody>
      </p:sp>
      <p:cxnSp>
        <p:nvCxnSpPr>
          <p:cNvPr id="32" name="Straight Arrow Connector 31"/>
          <p:cNvCxnSpPr/>
          <p:nvPr/>
        </p:nvCxnSpPr>
        <p:spPr>
          <a:xfrm>
            <a:off x="2189514" y="35879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236684309"/>
              </p:ext>
            </p:extLst>
          </p:nvPr>
        </p:nvGraphicFramePr>
        <p:xfrm>
          <a:off x="7618265" y="3435921"/>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cxnSp>
        <p:nvCxnSpPr>
          <p:cNvPr id="36" name="Straight Arrow Connector 35"/>
          <p:cNvCxnSpPr/>
          <p:nvPr/>
        </p:nvCxnSpPr>
        <p:spPr>
          <a:xfrm flipV="1">
            <a:off x="2189514" y="3772944"/>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189514" y="3917455"/>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143981" y="4094643"/>
            <a:ext cx="1542737" cy="64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65888" y="3578984"/>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65888" y="3763937"/>
            <a:ext cx="1497204" cy="22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65888" y="3908448"/>
            <a:ext cx="1497204" cy="47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065888" y="4129895"/>
            <a:ext cx="1497204" cy="604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031176" y="3393564"/>
            <a:ext cx="466794" cy="369332"/>
          </a:xfrm>
          <a:prstGeom prst="rect">
            <a:avLst/>
          </a:prstGeom>
          <a:noFill/>
        </p:spPr>
        <p:txBody>
          <a:bodyPr wrap="none" rtlCol="0">
            <a:spAutoFit/>
          </a:bodyPr>
          <a:lstStyle/>
          <a:p>
            <a:r>
              <a:rPr lang="en-US" dirty="0"/>
              <a:t>P0</a:t>
            </a:r>
          </a:p>
        </p:txBody>
      </p:sp>
      <p:sp>
        <p:nvSpPr>
          <p:cNvPr id="44" name="TextBox 43"/>
          <p:cNvSpPr txBox="1"/>
          <p:nvPr/>
        </p:nvSpPr>
        <p:spPr>
          <a:xfrm>
            <a:off x="9031176" y="3762896"/>
            <a:ext cx="466794" cy="369332"/>
          </a:xfrm>
          <a:prstGeom prst="rect">
            <a:avLst/>
          </a:prstGeom>
          <a:noFill/>
        </p:spPr>
        <p:txBody>
          <a:bodyPr wrap="none" rtlCol="0">
            <a:spAutoFit/>
          </a:bodyPr>
          <a:lstStyle/>
          <a:p>
            <a:r>
              <a:rPr lang="en-US" dirty="0"/>
              <a:t>P1</a:t>
            </a:r>
          </a:p>
        </p:txBody>
      </p:sp>
      <p:sp>
        <p:nvSpPr>
          <p:cNvPr id="45" name="TextBox 44"/>
          <p:cNvSpPr txBox="1"/>
          <p:nvPr/>
        </p:nvSpPr>
        <p:spPr>
          <a:xfrm>
            <a:off x="9031176" y="4132228"/>
            <a:ext cx="466794" cy="369332"/>
          </a:xfrm>
          <a:prstGeom prst="rect">
            <a:avLst/>
          </a:prstGeom>
          <a:noFill/>
        </p:spPr>
        <p:txBody>
          <a:bodyPr wrap="none" rtlCol="0">
            <a:spAutoFit/>
          </a:bodyPr>
          <a:lstStyle/>
          <a:p>
            <a:r>
              <a:rPr lang="en-US" dirty="0"/>
              <a:t>P2</a:t>
            </a:r>
          </a:p>
        </p:txBody>
      </p:sp>
      <p:sp>
        <p:nvSpPr>
          <p:cNvPr id="46" name="TextBox 45"/>
          <p:cNvSpPr txBox="1"/>
          <p:nvPr/>
        </p:nvSpPr>
        <p:spPr>
          <a:xfrm>
            <a:off x="9031176" y="4497544"/>
            <a:ext cx="466794" cy="369332"/>
          </a:xfrm>
          <a:prstGeom prst="rect">
            <a:avLst/>
          </a:prstGeom>
          <a:noFill/>
        </p:spPr>
        <p:txBody>
          <a:bodyPr wrap="none" rtlCol="0">
            <a:spAutoFit/>
          </a:bodyPr>
          <a:lstStyle/>
          <a:p>
            <a:r>
              <a:rPr lang="en-US" dirty="0"/>
              <a:t>P3</a:t>
            </a:r>
          </a:p>
        </p:txBody>
      </p:sp>
    </p:spTree>
    <p:extLst>
      <p:ext uri="{BB962C8B-B14F-4D97-AF65-F5344CB8AC3E}">
        <p14:creationId xmlns:p14="http://schemas.microsoft.com/office/powerpoint/2010/main" val="29000742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Relevance</a:t>
            </a:r>
            <a:r>
              <a:rPr lang="nl-NL" dirty="0"/>
              <a:t> of MPI </a:t>
            </a:r>
            <a:r>
              <a:rPr lang="nl-NL" dirty="0" err="1"/>
              <a:t>for</a:t>
            </a:r>
            <a:r>
              <a:rPr lang="nl-NL" dirty="0"/>
              <a:t> </a:t>
            </a:r>
            <a:r>
              <a:rPr lang="nl-NL" dirty="0" err="1"/>
              <a:t>distributed</a:t>
            </a:r>
            <a:r>
              <a:rPr lang="nl-NL" dirty="0"/>
              <a:t> </a:t>
            </a:r>
            <a:r>
              <a:rPr lang="nl-NL" dirty="0" err="1"/>
              <a:t>deep</a:t>
            </a:r>
            <a:r>
              <a:rPr lang="nl-NL" dirty="0"/>
              <a:t> </a:t>
            </a:r>
            <a:r>
              <a:rPr lang="nl-NL" dirty="0" err="1"/>
              <a:t>learning</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Why is this relevant?</a:t>
            </a:r>
          </a:p>
          <a:p>
            <a:pPr>
              <a:buFont typeface="Arial" panose="020B0604020202020204" pitchFamily="34" charset="0"/>
              <a:buChar char="•"/>
            </a:pPr>
            <a:r>
              <a:rPr lang="en-US" dirty="0"/>
              <a:t>Distributed DL frameworks often support multiple communication </a:t>
            </a:r>
            <a:r>
              <a:rPr lang="en-US" dirty="0" err="1"/>
              <a:t>backends</a:t>
            </a:r>
            <a:r>
              <a:rPr lang="en-US" dirty="0"/>
              <a:t> for their collective </a:t>
            </a:r>
            <a:r>
              <a:rPr lang="en-US" dirty="0" err="1"/>
              <a:t>allreduce</a:t>
            </a:r>
            <a:r>
              <a:rPr lang="en-US" dirty="0"/>
              <a:t> operations</a:t>
            </a:r>
          </a:p>
          <a:p>
            <a:pPr>
              <a:buFont typeface="Arial" panose="020B0604020202020204" pitchFamily="34" charset="0"/>
              <a:buChar char="•"/>
            </a:pPr>
            <a:r>
              <a:rPr lang="en-US" dirty="0"/>
              <a:t>These </a:t>
            </a:r>
            <a:r>
              <a:rPr lang="en-US" dirty="0" err="1"/>
              <a:t>backends</a:t>
            </a:r>
            <a:r>
              <a:rPr lang="en-US" dirty="0"/>
              <a:t> often either implement (part of) the MPI API or something similar</a:t>
            </a:r>
          </a:p>
          <a:p>
            <a:pPr>
              <a:buFont typeface="Arial" panose="020B0604020202020204" pitchFamily="34" charset="0"/>
              <a:buChar char="•"/>
            </a:pPr>
            <a:r>
              <a:rPr lang="en-US" dirty="0"/>
              <a:t>It is important to pick a communication backend with an efficient implementation.</a:t>
            </a:r>
          </a:p>
          <a:p>
            <a:pPr>
              <a:buFont typeface="Arial" panose="020B0604020202020204" pitchFamily="34" charset="0"/>
              <a:buChar char="•"/>
            </a:pPr>
            <a:r>
              <a:rPr lang="en-US" dirty="0"/>
              <a:t>The most efficient implementation may vary per hardware.</a:t>
            </a:r>
          </a:p>
          <a:p>
            <a:pPr>
              <a:buFont typeface="Arial" panose="020B0604020202020204" pitchFamily="34" charset="0"/>
              <a:buChar char="•"/>
            </a:pPr>
            <a:r>
              <a:rPr lang="en-US" dirty="0"/>
              <a:t>Example: </a:t>
            </a:r>
            <a:r>
              <a:rPr lang="en-US" dirty="0" err="1"/>
              <a:t>Nvidia’s</a:t>
            </a:r>
            <a:r>
              <a:rPr lang="en-US" dirty="0"/>
              <a:t> NCCL library implements a subset of MPI collective operations. These implementations are highly optimized for </a:t>
            </a:r>
            <a:r>
              <a:rPr lang="en-US" dirty="0" err="1"/>
              <a:t>Nvidia</a:t>
            </a:r>
            <a:r>
              <a:rPr lang="en-US" dirty="0"/>
              <a:t> GPUs.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153321392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MPI / NCCL</a:t>
            </a:r>
          </a:p>
        </p:txBody>
      </p:sp>
      <mc:AlternateContent xmlns:mc="http://schemas.openxmlformats.org/markup-compatibility/2006" xmlns:a14="http://schemas.microsoft.com/office/drawing/2010/main">
        <mc:Choice Requires="a14">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MPI often used to communicate gradients</a:t>
                </a:r>
              </a:p>
              <a:p>
                <a:pPr>
                  <a:buFont typeface="Arial" panose="020B0604020202020204" pitchFamily="34" charset="0"/>
                  <a:buChar char="•"/>
                </a:pPr>
                <a:r>
                  <a:rPr lang="en-US" dirty="0" err="1"/>
                  <a:t>MPI_AllReduce</a:t>
                </a:r>
                <a:r>
                  <a:rPr lang="en-US" dirty="0"/>
                  <a:t> aggregates and sums gradients (remember: </a:t>
                </a:r>
                <a14:m>
                  <m:oMath xmlns:m="http://schemas.openxmlformats.org/officeDocument/2006/math">
                    <m:r>
                      <a:rPr lang="en-US" i="1" smtClean="0">
                        <a:latin typeface="Cambria Math" panose="02040503050406030204" pitchFamily="18" charset="0"/>
                      </a:rPr>
                      <m:t>𝛻</m:t>
                    </m:r>
                    <m:r>
                      <m:rPr>
                        <m:sty m:val="p"/>
                      </m:rPr>
                      <a:rPr lang="en-US">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w</m:t>
                        </m:r>
                      </m:e>
                    </m:d>
                    <m:r>
                      <a:rPr lang="en-US">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𝑗</m:t>
                        </m:r>
                      </m:sub>
                      <m:sup/>
                      <m:e>
                        <m:r>
                          <a:rPr lang="en-US" i="1">
                            <a:latin typeface="Cambria Math" panose="02040503050406030204" pitchFamily="18" charset="0"/>
                          </a:rPr>
                          <m:t>𝛻</m:t>
                        </m:r>
                        <m:r>
                          <m:rPr>
                            <m:sty m:val="p"/>
                          </m:rPr>
                          <a:rPr lang="en-US">
                            <a:latin typeface="Cambria Math" panose="02040503050406030204" pitchFamily="18" charset="0"/>
                          </a:rPr>
                          <m:t>Q</m:t>
                        </m:r>
                        <m:r>
                          <m:rPr>
                            <m:sty m:val="p"/>
                          </m:rPr>
                          <a:rPr lang="en-US" baseline="-25000">
                            <a:latin typeface="Cambria Math" panose="02040503050406030204" pitchFamily="18" charset="0"/>
                          </a:rPr>
                          <m:t>j</m:t>
                        </m:r>
                        <m:d>
                          <m:dPr>
                            <m:ctrlPr>
                              <a:rPr lang="en-US" i="1">
                                <a:latin typeface="Cambria Math" panose="02040503050406030204" pitchFamily="18" charset="0"/>
                              </a:rPr>
                            </m:ctrlPr>
                          </m:dPr>
                          <m:e>
                            <m:r>
                              <m:rPr>
                                <m:sty m:val="p"/>
                              </m:rPr>
                              <a:rPr lang="en-US">
                                <a:latin typeface="Cambria Math" panose="02040503050406030204" pitchFamily="18" charset="0"/>
                              </a:rPr>
                              <m:t>w</m:t>
                            </m:r>
                          </m:e>
                        </m:d>
                      </m:e>
                    </m:nary>
                  </m:oMath>
                </a14:m>
                <a:r>
                  <a:rPr lang="en-US" dirty="0"/>
                  <a:t>)</a:t>
                </a:r>
              </a:p>
              <a:p>
                <a:pPr>
                  <a:buFont typeface="Arial" panose="020B0604020202020204" pitchFamily="34" charset="0"/>
                  <a:buChar char="•"/>
                </a:pPr>
                <a:r>
                  <a:rPr lang="en-US" dirty="0"/>
                  <a:t>NVIDIA’s NCCL library contains an implementation of MPI routines optimized for GPU </a:t>
                </a:r>
                <a:r>
                  <a:rPr lang="en-US" dirty="0">
                    <a:sym typeface="Wingdings" panose="05000000000000000000" pitchFamily="2" charset="2"/>
                  </a:rPr>
                  <a:t> GPU communication</a:t>
                </a:r>
                <a:endParaRPr lang="en-US" dirty="0"/>
              </a:p>
            </p:txBody>
          </p:sp>
        </mc:Choice>
        <mc:Fallback xmlns="">
          <p:sp>
            <p:nvSpPr>
              <p:cNvPr id="3" name="Vertical Text Placeholder 2">
                <a:extLst>
                  <a:ext uri="{FF2B5EF4-FFF2-40B4-BE49-F238E27FC236}">
                    <a16:creationId xmlns:a16="http://schemas.microsoft.com/office/drawing/2014/main" id="{6101D17A-8471-C54C-BAB3-CE2F74484A89}"/>
                  </a:ext>
                </a:extLst>
              </p:cNvPr>
              <p:cNvSpPr>
                <a:spLocks noGrp="1" noRot="1" noChangeAspect="1" noMove="1" noResize="1" noEditPoints="1" noAdjustHandles="1" noChangeArrowheads="1" noChangeShapeType="1" noTextEdit="1"/>
              </p:cNvSpPr>
              <p:nvPr>
                <p:ph type="body" orient="vert" idx="1"/>
              </p:nvPr>
            </p:nvSpPr>
            <p:spPr>
              <a:xfrm>
                <a:off x="523807" y="1145098"/>
                <a:ext cx="8974163" cy="4712231"/>
              </a:xfrm>
              <a:blipFill>
                <a:blip r:embed="rId3"/>
                <a:stretch>
                  <a:fillRect l="-1630" t="-168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graphicFrame>
        <p:nvGraphicFramePr>
          <p:cNvPr id="6" name="Table 5">
            <a:extLst>
              <a:ext uri="{FF2B5EF4-FFF2-40B4-BE49-F238E27FC236}">
                <a16:creationId xmlns:a16="http://schemas.microsoft.com/office/drawing/2014/main" id="{4DD8B546-9762-4F03-8565-5DF9CB2ABF2D}"/>
              </a:ext>
            </a:extLst>
          </p:cNvPr>
          <p:cNvGraphicFramePr>
            <a:graphicFrameLocks noGrp="1"/>
          </p:cNvGraphicFramePr>
          <p:nvPr>
            <p:extLst>
              <p:ext uri="{D42A27DB-BD31-4B8C-83A1-F6EECF244321}">
                <p14:modId xmlns:p14="http://schemas.microsoft.com/office/powerpoint/2010/main" val="519747957"/>
              </p:ext>
            </p:extLst>
          </p:nvPr>
        </p:nvGraphicFramePr>
        <p:xfrm>
          <a:off x="2694030" y="3648128"/>
          <a:ext cx="400259" cy="1483360"/>
        </p:xfrm>
        <a:graphic>
          <a:graphicData uri="http://schemas.openxmlformats.org/drawingml/2006/table">
            <a:tbl>
              <a:tblPr firstRow="1" bandRow="1">
                <a:tableStyleId>{2D5ABB26-0587-4C30-8999-92F81FD0307C}</a:tableStyleId>
              </a:tblPr>
              <a:tblGrid>
                <a:gridCol w="400259">
                  <a:extLst>
                    <a:ext uri="{9D8B030D-6E8A-4147-A177-3AD203B41FA5}">
                      <a16:colId xmlns:a16="http://schemas.microsoft.com/office/drawing/2014/main" val="20000"/>
                    </a:ext>
                  </a:extLst>
                </a:gridCol>
              </a:tblGrid>
              <a:tr h="370840">
                <a:tc>
                  <a:txBody>
                    <a:bodyPr/>
                    <a:lstStyle/>
                    <a:p>
                      <a:pPr algn="ctr"/>
                      <a:r>
                        <a:rPr lang="en-US" dirty="0"/>
                        <a:t>A</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algn="ctr"/>
                      <a:r>
                        <a:rPr lang="en-US" dirty="0"/>
                        <a:t>B</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algn="ctr"/>
                      <a:r>
                        <a:rPr lang="en-US" dirty="0"/>
                        <a:t>C</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algn="ctr"/>
                      <a:r>
                        <a:rPr lang="en-US" dirty="0"/>
                        <a:t>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212CC074-5A96-4661-A15B-6DA042836CAE}"/>
              </a:ext>
            </a:extLst>
          </p:cNvPr>
          <p:cNvSpPr txBox="1"/>
          <p:nvPr/>
        </p:nvSpPr>
        <p:spPr>
          <a:xfrm>
            <a:off x="2064334" y="3658176"/>
            <a:ext cx="466794" cy="369332"/>
          </a:xfrm>
          <a:prstGeom prst="rect">
            <a:avLst/>
          </a:prstGeom>
          <a:noFill/>
        </p:spPr>
        <p:txBody>
          <a:bodyPr wrap="none" rtlCol="0">
            <a:spAutoFit/>
          </a:bodyPr>
          <a:lstStyle/>
          <a:p>
            <a:r>
              <a:rPr lang="en-US" dirty="0"/>
              <a:t>P0</a:t>
            </a:r>
          </a:p>
        </p:txBody>
      </p:sp>
      <p:sp>
        <p:nvSpPr>
          <p:cNvPr id="8" name="TextBox 7">
            <a:extLst>
              <a:ext uri="{FF2B5EF4-FFF2-40B4-BE49-F238E27FC236}">
                <a16:creationId xmlns:a16="http://schemas.microsoft.com/office/drawing/2014/main" id="{BE616869-4E1E-4D4B-BDD1-29243D2D84D1}"/>
              </a:ext>
            </a:extLst>
          </p:cNvPr>
          <p:cNvSpPr txBox="1"/>
          <p:nvPr/>
        </p:nvSpPr>
        <p:spPr>
          <a:xfrm>
            <a:off x="2064334" y="4027508"/>
            <a:ext cx="466794" cy="369332"/>
          </a:xfrm>
          <a:prstGeom prst="rect">
            <a:avLst/>
          </a:prstGeom>
          <a:noFill/>
        </p:spPr>
        <p:txBody>
          <a:bodyPr wrap="none" rtlCol="0">
            <a:spAutoFit/>
          </a:bodyPr>
          <a:lstStyle/>
          <a:p>
            <a:r>
              <a:rPr lang="en-US" dirty="0"/>
              <a:t>P1</a:t>
            </a:r>
          </a:p>
        </p:txBody>
      </p:sp>
      <p:sp>
        <p:nvSpPr>
          <p:cNvPr id="9" name="TextBox 8">
            <a:extLst>
              <a:ext uri="{FF2B5EF4-FFF2-40B4-BE49-F238E27FC236}">
                <a16:creationId xmlns:a16="http://schemas.microsoft.com/office/drawing/2014/main" id="{DE416E43-0A3D-4078-A71A-8B6C5DCA3311}"/>
              </a:ext>
            </a:extLst>
          </p:cNvPr>
          <p:cNvSpPr txBox="1"/>
          <p:nvPr/>
        </p:nvSpPr>
        <p:spPr>
          <a:xfrm>
            <a:off x="2064334" y="4396840"/>
            <a:ext cx="466794" cy="369332"/>
          </a:xfrm>
          <a:prstGeom prst="rect">
            <a:avLst/>
          </a:prstGeom>
          <a:noFill/>
        </p:spPr>
        <p:txBody>
          <a:bodyPr wrap="none" rtlCol="0">
            <a:spAutoFit/>
          </a:bodyPr>
          <a:lstStyle/>
          <a:p>
            <a:r>
              <a:rPr lang="en-US" dirty="0"/>
              <a:t>P2</a:t>
            </a:r>
          </a:p>
        </p:txBody>
      </p:sp>
      <p:sp>
        <p:nvSpPr>
          <p:cNvPr id="10" name="TextBox 9">
            <a:extLst>
              <a:ext uri="{FF2B5EF4-FFF2-40B4-BE49-F238E27FC236}">
                <a16:creationId xmlns:a16="http://schemas.microsoft.com/office/drawing/2014/main" id="{E8C7289C-CD71-44CE-8126-E133FF55499E}"/>
              </a:ext>
            </a:extLst>
          </p:cNvPr>
          <p:cNvSpPr txBox="1"/>
          <p:nvPr/>
        </p:nvSpPr>
        <p:spPr>
          <a:xfrm>
            <a:off x="2064334" y="4762156"/>
            <a:ext cx="466794" cy="369332"/>
          </a:xfrm>
          <a:prstGeom prst="rect">
            <a:avLst/>
          </a:prstGeom>
          <a:noFill/>
        </p:spPr>
        <p:txBody>
          <a:bodyPr wrap="none" rtlCol="0">
            <a:spAutoFit/>
          </a:bodyPr>
          <a:lstStyle/>
          <a:p>
            <a:r>
              <a:rPr lang="en-US" dirty="0"/>
              <a:t>P3</a:t>
            </a:r>
          </a:p>
        </p:txBody>
      </p:sp>
      <p:graphicFrame>
        <p:nvGraphicFramePr>
          <p:cNvPr id="11" name="Table 10">
            <a:extLst>
              <a:ext uri="{FF2B5EF4-FFF2-40B4-BE49-F238E27FC236}">
                <a16:creationId xmlns:a16="http://schemas.microsoft.com/office/drawing/2014/main" id="{8D0F587F-5885-4E7F-A2FD-56F2D5A0A5AF}"/>
              </a:ext>
            </a:extLst>
          </p:cNvPr>
          <p:cNvGraphicFramePr>
            <a:graphicFrameLocks noGrp="1"/>
          </p:cNvGraphicFramePr>
          <p:nvPr>
            <p:extLst>
              <p:ext uri="{D42A27DB-BD31-4B8C-83A1-F6EECF244321}">
                <p14:modId xmlns:p14="http://schemas.microsoft.com/office/powerpoint/2010/main" val="2607605282"/>
              </p:ext>
            </p:extLst>
          </p:nvPr>
        </p:nvGraphicFramePr>
        <p:xfrm>
          <a:off x="6838001" y="3648128"/>
          <a:ext cx="1254183" cy="1483360"/>
        </p:xfrm>
        <a:graphic>
          <a:graphicData uri="http://schemas.openxmlformats.org/drawingml/2006/table">
            <a:tbl>
              <a:tblPr firstRow="1" bandRow="1">
                <a:tableStyleId>{2D5ABB26-0587-4C30-8999-92F81FD0307C}</a:tableStyleId>
              </a:tblPr>
              <a:tblGrid>
                <a:gridCol w="1254183">
                  <a:extLst>
                    <a:ext uri="{9D8B030D-6E8A-4147-A177-3AD203B41FA5}">
                      <a16:colId xmlns:a16="http://schemas.microsoft.com/office/drawing/2014/main" val="20000"/>
                    </a:ext>
                  </a:extLst>
                </a:gridCol>
              </a:tblGrid>
              <a:tr h="370840">
                <a:tc>
                  <a:txBody>
                    <a:bodyPr/>
                    <a:lstStyle/>
                    <a:p>
                      <a:pPr algn="ct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A+B+C+D</a:t>
                      </a:r>
                    </a:p>
                  </a:txBody>
                  <a:tcPr marL="0" marR="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EDBC0"/>
                    </a:solidFill>
                  </a:tcPr>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C330D3DC-1B30-4DED-A91E-0D0C93D6AFC4}"/>
              </a:ext>
            </a:extLst>
          </p:cNvPr>
          <p:cNvSpPr txBox="1"/>
          <p:nvPr/>
        </p:nvSpPr>
        <p:spPr>
          <a:xfrm>
            <a:off x="6208306" y="3658176"/>
            <a:ext cx="466794" cy="369332"/>
          </a:xfrm>
          <a:prstGeom prst="rect">
            <a:avLst/>
          </a:prstGeom>
          <a:noFill/>
        </p:spPr>
        <p:txBody>
          <a:bodyPr wrap="none" rtlCol="0">
            <a:spAutoFit/>
          </a:bodyPr>
          <a:lstStyle/>
          <a:p>
            <a:r>
              <a:rPr lang="en-US" dirty="0"/>
              <a:t>P0</a:t>
            </a:r>
          </a:p>
        </p:txBody>
      </p:sp>
      <p:sp>
        <p:nvSpPr>
          <p:cNvPr id="13" name="TextBox 12">
            <a:extLst>
              <a:ext uri="{FF2B5EF4-FFF2-40B4-BE49-F238E27FC236}">
                <a16:creationId xmlns:a16="http://schemas.microsoft.com/office/drawing/2014/main" id="{B3EBF0BF-A012-45C4-8A68-CB8678285121}"/>
              </a:ext>
            </a:extLst>
          </p:cNvPr>
          <p:cNvSpPr txBox="1"/>
          <p:nvPr/>
        </p:nvSpPr>
        <p:spPr>
          <a:xfrm>
            <a:off x="6208306" y="4027508"/>
            <a:ext cx="466794" cy="369332"/>
          </a:xfrm>
          <a:prstGeom prst="rect">
            <a:avLst/>
          </a:prstGeom>
          <a:noFill/>
        </p:spPr>
        <p:txBody>
          <a:bodyPr wrap="none" rtlCol="0">
            <a:spAutoFit/>
          </a:bodyPr>
          <a:lstStyle/>
          <a:p>
            <a:r>
              <a:rPr lang="en-US" dirty="0"/>
              <a:t>P1</a:t>
            </a:r>
          </a:p>
        </p:txBody>
      </p:sp>
      <p:sp>
        <p:nvSpPr>
          <p:cNvPr id="14" name="TextBox 13">
            <a:extLst>
              <a:ext uri="{FF2B5EF4-FFF2-40B4-BE49-F238E27FC236}">
                <a16:creationId xmlns:a16="http://schemas.microsoft.com/office/drawing/2014/main" id="{236A5392-2045-4406-A628-9937495565A7}"/>
              </a:ext>
            </a:extLst>
          </p:cNvPr>
          <p:cNvSpPr txBox="1"/>
          <p:nvPr/>
        </p:nvSpPr>
        <p:spPr>
          <a:xfrm>
            <a:off x="6208306" y="4396840"/>
            <a:ext cx="466794" cy="369332"/>
          </a:xfrm>
          <a:prstGeom prst="rect">
            <a:avLst/>
          </a:prstGeom>
          <a:noFill/>
        </p:spPr>
        <p:txBody>
          <a:bodyPr wrap="none" rtlCol="0">
            <a:spAutoFit/>
          </a:bodyPr>
          <a:lstStyle/>
          <a:p>
            <a:r>
              <a:rPr lang="en-US" dirty="0"/>
              <a:t>P2</a:t>
            </a:r>
          </a:p>
        </p:txBody>
      </p:sp>
      <p:sp>
        <p:nvSpPr>
          <p:cNvPr id="15" name="TextBox 14">
            <a:extLst>
              <a:ext uri="{FF2B5EF4-FFF2-40B4-BE49-F238E27FC236}">
                <a16:creationId xmlns:a16="http://schemas.microsoft.com/office/drawing/2014/main" id="{A9BFC71C-BC1E-42B6-AE55-31D3C534BCE2}"/>
              </a:ext>
            </a:extLst>
          </p:cNvPr>
          <p:cNvSpPr txBox="1"/>
          <p:nvPr/>
        </p:nvSpPr>
        <p:spPr>
          <a:xfrm>
            <a:off x="6208306" y="4762156"/>
            <a:ext cx="466794" cy="369332"/>
          </a:xfrm>
          <a:prstGeom prst="rect">
            <a:avLst/>
          </a:prstGeom>
          <a:noFill/>
        </p:spPr>
        <p:txBody>
          <a:bodyPr wrap="none" rtlCol="0">
            <a:spAutoFit/>
          </a:bodyPr>
          <a:lstStyle/>
          <a:p>
            <a:r>
              <a:rPr lang="en-US" dirty="0"/>
              <a:t>P3</a:t>
            </a:r>
          </a:p>
        </p:txBody>
      </p:sp>
      <p:cxnSp>
        <p:nvCxnSpPr>
          <p:cNvPr id="16" name="Straight Arrow Connector 15">
            <a:extLst>
              <a:ext uri="{FF2B5EF4-FFF2-40B4-BE49-F238E27FC236}">
                <a16:creationId xmlns:a16="http://schemas.microsoft.com/office/drawing/2014/main" id="{2209AC5B-D275-4EA0-911D-5839372376A2}"/>
              </a:ext>
            </a:extLst>
          </p:cNvPr>
          <p:cNvCxnSpPr/>
          <p:nvPr/>
        </p:nvCxnSpPr>
        <p:spPr>
          <a:xfrm>
            <a:off x="4033179" y="4362691"/>
            <a:ext cx="1497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EC9591-D3FC-4093-AFE8-F8752A4AD1F4}"/>
              </a:ext>
            </a:extLst>
          </p:cNvPr>
          <p:cNvSpPr txBox="1"/>
          <p:nvPr/>
        </p:nvSpPr>
        <p:spPr>
          <a:xfrm>
            <a:off x="4005774" y="4020476"/>
            <a:ext cx="1605696" cy="369332"/>
          </a:xfrm>
          <a:prstGeom prst="rect">
            <a:avLst/>
          </a:prstGeom>
          <a:noFill/>
        </p:spPr>
        <p:txBody>
          <a:bodyPr wrap="none" rtlCol="0">
            <a:spAutoFit/>
          </a:bodyPr>
          <a:lstStyle/>
          <a:p>
            <a:r>
              <a:rPr lang="en-US" dirty="0" err="1"/>
              <a:t>MPI_AllReduce</a:t>
            </a:r>
            <a:endParaRPr lang="en-US" dirty="0"/>
          </a:p>
        </p:txBody>
      </p:sp>
    </p:spTree>
    <p:extLst>
      <p:ext uri="{BB962C8B-B14F-4D97-AF65-F5344CB8AC3E}">
        <p14:creationId xmlns:p14="http://schemas.microsoft.com/office/powerpoint/2010/main" val="80790344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Frameworks for distributed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TensorFlow’s tf.distribute: quite tricky to program. Lot’s of code changes needed from serial to distributed (</a:t>
            </a:r>
            <a:r>
              <a:rPr lang="nl-NL" dirty="0">
                <a:hlinkClick r:id="rId2"/>
              </a:rPr>
              <a:t>https://www.tensorflow.org/guide/distributed_training</a:t>
            </a:r>
            <a:r>
              <a:rPr lang="nl-NL" dirty="0"/>
              <a:t>)</a:t>
            </a:r>
          </a:p>
          <a:p>
            <a:pPr>
              <a:buFont typeface="Arial" panose="020B0604020202020204" pitchFamily="34" charset="0"/>
              <a:buChar char="•"/>
            </a:pPr>
            <a:r>
              <a:rPr lang="nl-NL" dirty="0"/>
              <a:t>TensorFlow + Horovod: serial =&gt; distributed with minimal code changes (</a:t>
            </a:r>
            <a:r>
              <a:rPr lang="nl-NL" dirty="0">
                <a:hlinkClick r:id="rId3"/>
              </a:rPr>
              <a:t>https://horovod.readthedocs.io/en/stable/tensorflow.html</a:t>
            </a:r>
            <a:r>
              <a:rPr lang="nl-NL" dirty="0"/>
              <a:t>)</a:t>
            </a:r>
          </a:p>
          <a:p>
            <a:pPr>
              <a:buFont typeface="Arial" panose="020B0604020202020204" pitchFamily="34" charset="0"/>
              <a:buChar char="•"/>
            </a:pPr>
            <a:r>
              <a:rPr lang="en-US" dirty="0" err="1"/>
              <a:t>PyTorch’s</a:t>
            </a:r>
            <a:r>
              <a:rPr lang="en-US" dirty="0"/>
              <a:t> </a:t>
            </a:r>
            <a:r>
              <a:rPr lang="en-US" dirty="0" err="1"/>
              <a:t>torch.distributed</a:t>
            </a:r>
            <a:r>
              <a:rPr lang="en-US" dirty="0"/>
              <a:t> (</a:t>
            </a:r>
            <a:r>
              <a:rPr lang="en-US" dirty="0">
                <a:hlinkClick r:id="rId4"/>
              </a:rPr>
              <a:t>https://pytorch.org/tutorials/intermediate/dist_tuto.html</a:t>
            </a:r>
            <a:r>
              <a:rPr lang="en-US" dirty="0"/>
              <a:t>)</a:t>
            </a:r>
          </a:p>
          <a:p>
            <a:pPr>
              <a:buFont typeface="Arial" panose="020B0604020202020204" pitchFamily="34" charset="0"/>
              <a:buChar char="•"/>
            </a:pPr>
            <a:r>
              <a:rPr lang="en-US" dirty="0" err="1"/>
              <a:t>PyTorch</a:t>
            </a:r>
            <a:r>
              <a:rPr lang="en-US" dirty="0"/>
              <a:t> + </a:t>
            </a:r>
            <a:r>
              <a:rPr lang="en-US" dirty="0" err="1"/>
              <a:t>Horovod</a:t>
            </a:r>
            <a:r>
              <a:rPr lang="en-US" dirty="0"/>
              <a:t>: </a:t>
            </a:r>
            <a:r>
              <a:rPr lang="nl-NL" dirty="0"/>
              <a:t>serial =&gt; distributed with minimal code changes (</a:t>
            </a:r>
            <a:r>
              <a:rPr lang="nl-NL" dirty="0">
                <a:hlinkClick r:id="rId5"/>
              </a:rPr>
              <a:t>https://horovod.readthedocs.io/en/stable/pytorch.html</a:t>
            </a:r>
            <a:r>
              <a:rPr lang="nl-NL" dirty="0"/>
              <a:t>)</a:t>
            </a:r>
          </a:p>
          <a:p>
            <a:pPr>
              <a:buFont typeface="Arial" panose="020B0604020202020204" pitchFamily="34" charset="0"/>
              <a:buChar char="•"/>
            </a:pPr>
            <a:r>
              <a:rPr lang="en-US" dirty="0" err="1"/>
              <a:t>PyTorch</a:t>
            </a:r>
            <a:r>
              <a:rPr lang="en-US" dirty="0"/>
              <a:t> Lightning: hides a lot of boiler plate code (also nice for serial training). Very little changes needed between serial &amp; parallel execution, especially on a SLURM cluster (</a:t>
            </a:r>
            <a:r>
              <a:rPr lang="nl-NL" dirty="0">
                <a:hlinkClick r:id="rId6"/>
              </a:rPr>
              <a:t>https://pytorch-lightning.readthedocs.io/en/latest/clouds/cluster.html#slurm-managed-cluster</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45</a:t>
            </a:fld>
            <a:endParaRPr lang="nl-NL"/>
          </a:p>
        </p:txBody>
      </p:sp>
    </p:spTree>
    <p:extLst>
      <p:ext uri="{BB962C8B-B14F-4D97-AF65-F5344CB8AC3E}">
        <p14:creationId xmlns:p14="http://schemas.microsoft.com/office/powerpoint/2010/main" val="16820922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Hands-on: data parallel with torch.distributed and PyTorch Lightning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en-US" dirty="0"/>
              <a:t>…</a:t>
            </a:r>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46</a:t>
            </a:fld>
            <a:endParaRPr lang="nl-NL"/>
          </a:p>
        </p:txBody>
      </p:sp>
    </p:spTree>
    <p:extLst>
      <p:ext uri="{BB962C8B-B14F-4D97-AF65-F5344CB8AC3E}">
        <p14:creationId xmlns:p14="http://schemas.microsoft.com/office/powerpoint/2010/main" val="110213297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Recap</a:t>
            </a:r>
            <a:r>
              <a:rPr lang="nl-NL" dirty="0"/>
              <a:t> of goal: </a:t>
            </a:r>
            <a:r>
              <a:rPr lang="nl-NL" dirty="0" err="1"/>
              <a:t>understand</a:t>
            </a:r>
            <a:r>
              <a:rPr lang="nl-NL" dirty="0"/>
              <a:t> </a:t>
            </a:r>
            <a:r>
              <a:rPr lang="nl-NL" dirty="0" err="1"/>
              <a:t>docs</a:t>
            </a:r>
            <a:r>
              <a:rPr lang="nl-NL" dirty="0"/>
              <a:t> of DL </a:t>
            </a:r>
            <a:r>
              <a:rPr lang="nl-NL" dirty="0" err="1"/>
              <a:t>frameworks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data parallelism.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a:t>
            </a:r>
            <a:r>
              <a:rPr lang="en-US" u="sng" dirty="0"/>
              <a:t>different implementations</a:t>
            </a:r>
            <a:r>
              <a:rPr lang="en-US" dirty="0"/>
              <a:t>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47</a:t>
            </a:fld>
            <a:endParaRPr lang="nl-NL"/>
          </a:p>
        </p:txBody>
      </p:sp>
    </p:spTree>
    <p:extLst>
      <p:ext uri="{BB962C8B-B14F-4D97-AF65-F5344CB8AC3E}">
        <p14:creationId xmlns:p14="http://schemas.microsoft.com/office/powerpoint/2010/main" val="4222070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Practical tips &amp; take home </a:t>
            </a:r>
            <a:r>
              <a:rPr lang="nl-NL" dirty="0" err="1"/>
              <a:t>messages</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If increased throughput is the goal, use data parallelism</a:t>
            </a:r>
          </a:p>
          <a:p>
            <a:pPr>
              <a:buFont typeface="Arial" panose="020B0604020202020204" pitchFamily="34" charset="0"/>
              <a:buChar char="•"/>
            </a:pPr>
            <a:r>
              <a:rPr lang="en-US" dirty="0"/>
              <a:t>If a large model is the goal, use model (or hybrid or pipeline) parallelism, but consider the consequences (slower training) and alternatives (model pruning, CPU-based training, </a:t>
            </a:r>
            <a:r>
              <a:rPr lang="en-US" dirty="0" err="1"/>
              <a:t>etc</a:t>
            </a:r>
            <a:r>
              <a:rPr lang="en-US" dirty="0"/>
              <a:t>)</a:t>
            </a:r>
          </a:p>
          <a:p>
            <a:pPr>
              <a:buFont typeface="Arial" panose="020B0604020202020204" pitchFamily="34" charset="0"/>
              <a:buChar char="•"/>
            </a:pPr>
            <a:r>
              <a:rPr lang="en-US" dirty="0"/>
              <a:t>Account for the difference in convergence behavior of data parallel SGD, e.g. by adjusting &amp; experimenting with the learning rate.</a:t>
            </a:r>
          </a:p>
          <a:p>
            <a:pPr>
              <a:buFont typeface="Arial" panose="020B0604020202020204" pitchFamily="34" charset="0"/>
              <a:buChar char="•"/>
            </a:pPr>
            <a:r>
              <a:rPr lang="en-US" i="1" dirty="0"/>
              <a:t>Synchronous</a:t>
            </a:r>
            <a:r>
              <a:rPr lang="en-US" dirty="0"/>
              <a:t> parallel SGD is the most common approach for distributed learning, because it is well understood. </a:t>
            </a:r>
            <a:r>
              <a:rPr lang="en-US" i="1" dirty="0">
                <a:solidFill>
                  <a:schemeClr val="bg1">
                    <a:lumMod val="50000"/>
                  </a:schemeClr>
                </a:solidFill>
              </a:rPr>
              <a:t>Asynchronous</a:t>
            </a:r>
            <a:r>
              <a:rPr lang="en-US" dirty="0">
                <a:solidFill>
                  <a:schemeClr val="bg1">
                    <a:lumMod val="50000"/>
                  </a:schemeClr>
                </a:solidFill>
              </a:rPr>
              <a:t> parallel SGD can scale very well, but convergence behavior is less clear.</a:t>
            </a:r>
          </a:p>
          <a:p>
            <a:pPr>
              <a:buFont typeface="Arial" panose="020B0604020202020204" pitchFamily="34" charset="0"/>
              <a:buChar char="•"/>
            </a:pPr>
            <a:r>
              <a:rPr lang="en-US" dirty="0"/>
              <a:t>Use an efficient backend for collective communications (e.g. NCCL)</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48</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Further</a:t>
            </a:r>
            <a:r>
              <a:rPr lang="nl-NL" dirty="0"/>
              <a:t> reading</a:t>
            </a:r>
          </a:p>
        </p:txBody>
      </p:sp>
      <p:sp>
        <p:nvSpPr>
          <p:cNvPr id="3" name="Vertical Text Placeholder 2"/>
          <p:cNvSpPr>
            <a:spLocks noGrp="1"/>
          </p:cNvSpPr>
          <p:nvPr>
            <p:ph type="body" orient="vert" idx="1"/>
          </p:nvPr>
        </p:nvSpPr>
        <p:spPr/>
        <p:txBody>
          <a:bodyPr/>
          <a:lstStyle/>
          <a:p>
            <a:r>
              <a:rPr lang="nl-NL" dirty="0"/>
              <a:t>Distributed </a:t>
            </a:r>
            <a:r>
              <a:rPr lang="nl-NL" dirty="0" err="1"/>
              <a:t>TensorFlow</a:t>
            </a:r>
            <a:r>
              <a:rPr lang="nl-NL" dirty="0"/>
              <a:t> </a:t>
            </a:r>
            <a:r>
              <a:rPr lang="nl-NL" dirty="0" err="1"/>
              <a:t>using</a:t>
            </a:r>
            <a:r>
              <a:rPr lang="nl-NL" dirty="0"/>
              <a:t> </a:t>
            </a:r>
            <a:r>
              <a:rPr lang="nl-NL" dirty="0" err="1"/>
              <a:t>Horovod</a:t>
            </a:r>
            <a:r>
              <a:rPr lang="nl-NL" dirty="0"/>
              <a:t>: </a:t>
            </a:r>
            <a:r>
              <a:rPr lang="en-US" dirty="0">
                <a:hlinkClick r:id="rId2"/>
              </a:rPr>
              <a:t>https://towardsdatascience.com/distributed-tensorflow-using-horovod-6d572f8790c4</a:t>
            </a:r>
            <a:endParaRPr lang="en-US" dirty="0"/>
          </a:p>
          <a:p>
            <a:r>
              <a:rPr lang="en-US" dirty="0"/>
              <a:t>Demystifying Parallel and Distributed Deep Learning: An In-Depth Concurrency Analysis: </a:t>
            </a:r>
            <a:r>
              <a:rPr lang="en-US" dirty="0">
                <a:hlinkClick r:id="rId3"/>
              </a:rPr>
              <a:t>https://arxiv.org/pdf/1802.09941.pdf</a:t>
            </a:r>
            <a:endParaRPr lang="en-US" dirty="0"/>
          </a:p>
          <a:p>
            <a:r>
              <a:rPr lang="en-US" dirty="0" err="1"/>
              <a:t>Prace</a:t>
            </a:r>
            <a:r>
              <a:rPr lang="en-US" dirty="0"/>
              <a:t> best practice guide for Deep Learning: </a:t>
            </a:r>
            <a:r>
              <a:rPr lang="en-US" dirty="0">
                <a:hlinkClick r:id="rId4"/>
              </a:rPr>
              <a:t>http://www.prace-ri.eu/IMG/pdf/Best-Practice-Guide-Deep-Learning.pdf</a:t>
            </a:r>
            <a:endParaRPr lang="en-US" dirty="0"/>
          </a:p>
          <a:p>
            <a:r>
              <a:rPr lang="en-US" dirty="0"/>
              <a:t>Technologies behind Distributed Deep Learning: </a:t>
            </a:r>
            <a:r>
              <a:rPr lang="en-US" dirty="0">
                <a:hlinkClick r:id="rId5"/>
              </a:rPr>
              <a:t>https://preferredresearch.jp/2018/07/10/technologies-behind-distributed-deep-learning-allreduce/</a:t>
            </a:r>
            <a:endParaRPr lang="en-US" dirty="0"/>
          </a:p>
          <a:p>
            <a:r>
              <a:rPr lang="en-US" dirty="0" err="1"/>
              <a:t>PyTorch</a:t>
            </a:r>
            <a:r>
              <a:rPr lang="en-US" dirty="0"/>
              <a:t> Distributed: </a:t>
            </a:r>
            <a:r>
              <a:rPr lang="en-US" dirty="0">
                <a:hlinkClick r:id="rId6"/>
              </a:rPr>
              <a:t>https://pytorch.org/tutorials/beginner/dist_overview.html</a:t>
            </a:r>
            <a:r>
              <a:rPr lang="en-US" dirty="0"/>
              <a:t> and </a:t>
            </a:r>
            <a:r>
              <a:rPr lang="en-US" dirty="0">
                <a:hlinkClick r:id="rId7"/>
              </a:rPr>
              <a:t>https://pytorch.org/docs/stable/distributed.html</a:t>
            </a:r>
            <a:r>
              <a:rPr lang="en-US" dirty="0"/>
              <a:t> </a:t>
            </a:r>
            <a:endParaRPr lang="nl-NL" dirty="0"/>
          </a:p>
        </p:txBody>
      </p:sp>
      <p:sp>
        <p:nvSpPr>
          <p:cNvPr id="4" name="Text Placeholder 3"/>
          <p:cNvSpPr>
            <a:spLocks noGrp="1"/>
          </p:cNvSpPr>
          <p:nvPr>
            <p:ph type="body" sz="quarter" idx="65"/>
          </p:nvPr>
        </p:nvSpPr>
        <p:spPr/>
        <p:txBody>
          <a:bodyPr/>
          <a:lstStyle/>
          <a:p>
            <a:endParaRPr lang="nl-NL"/>
          </a:p>
        </p:txBody>
      </p:sp>
      <p:sp>
        <p:nvSpPr>
          <p:cNvPr id="5" name="Slide Number Placeholder 4"/>
          <p:cNvSpPr>
            <a:spLocks noGrp="1"/>
          </p:cNvSpPr>
          <p:nvPr>
            <p:ph type="sldNum" sz="quarter" idx="12"/>
          </p:nvPr>
        </p:nvSpPr>
        <p:spPr/>
        <p:txBody>
          <a:bodyPr/>
          <a:lstStyle/>
          <a:p>
            <a:fld id="{7AD0FE45-509C-4BDF-9EDE-64426F8DF3D2}" type="slidenum">
              <a:rPr lang="nl-NL" smtClean="0"/>
              <a:t>49</a:t>
            </a:fld>
            <a:endParaRPr lang="nl-NL"/>
          </a:p>
        </p:txBody>
      </p:sp>
    </p:spTree>
    <p:extLst>
      <p:ext uri="{BB962C8B-B14F-4D97-AF65-F5344CB8AC3E}">
        <p14:creationId xmlns:p14="http://schemas.microsoft.com/office/powerpoint/2010/main" val="1114212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Goal: understand the documentation of distributed DL frameworks.</a:t>
            </a:r>
          </a:p>
          <a:p>
            <a:pPr marL="0" indent="0">
              <a:buNone/>
            </a:pPr>
            <a:r>
              <a:rPr lang="nl-NL" dirty="0" err="1"/>
              <a:t>From</a:t>
            </a:r>
            <a:r>
              <a:rPr lang="nl-NL" dirty="0"/>
              <a:t> </a:t>
            </a:r>
            <a:r>
              <a:rPr lang="nl-NL" dirty="0" err="1"/>
              <a:t>TensorFlow</a:t>
            </a:r>
            <a:r>
              <a:rPr lang="nl-NL" dirty="0"/>
              <a:t> </a:t>
            </a:r>
            <a:r>
              <a:rPr lang="nl-NL" dirty="0" err="1"/>
              <a:t>docs</a:t>
            </a:r>
            <a:r>
              <a:rPr lang="nl-NL" dirty="0"/>
              <a:t> on “</a:t>
            </a:r>
            <a:r>
              <a:rPr lang="nl-NL" dirty="0" err="1"/>
              <a:t>distribution</a:t>
            </a:r>
            <a:r>
              <a:rPr lang="nl-NL" dirty="0"/>
              <a:t> </a:t>
            </a:r>
            <a:r>
              <a:rPr lang="nl-NL" dirty="0" err="1"/>
              <a:t>strategy</a:t>
            </a:r>
            <a:r>
              <a:rPr lang="nl-NL" dirty="0"/>
              <a:t>”:</a:t>
            </a:r>
          </a:p>
          <a:p>
            <a:pPr>
              <a:buFont typeface="Arial" panose="020B0604020202020204" pitchFamily="34" charset="0"/>
              <a:buChar char="•"/>
            </a:pPr>
            <a:r>
              <a:rPr lang="en-US" dirty="0"/>
              <a:t>“</a:t>
            </a:r>
            <a:r>
              <a:rPr lang="en-US" dirty="0" err="1"/>
              <a:t>tf.distribute.Strategy</a:t>
            </a:r>
            <a:r>
              <a:rPr lang="en-US" dirty="0"/>
              <a:t> intends to cover a number of use cases along different axes… </a:t>
            </a:r>
            <a:r>
              <a:rPr lang="en-US" u="sng" dirty="0"/>
              <a:t>Synchronous vs asynchronous</a:t>
            </a:r>
            <a:r>
              <a:rPr lang="en-US" dirty="0"/>
              <a:t> training: These are two common ways of distributing training with </a:t>
            </a:r>
            <a:r>
              <a:rPr lang="en-US" u="sng" dirty="0"/>
              <a:t>data parallelism</a:t>
            </a:r>
            <a:r>
              <a:rPr lang="en-US" dirty="0"/>
              <a:t>. In sync training, all workers train over different slices of input data in sync, and aggregating gradients at each step. In </a:t>
            </a:r>
            <a:r>
              <a:rPr lang="en-US" dirty="0" err="1"/>
              <a:t>async</a:t>
            </a:r>
            <a:r>
              <a:rPr lang="en-US" dirty="0"/>
              <a:t> training, all workers are independently training over the input data and updating variables asynchronously. Typically sync training is supported via </a:t>
            </a:r>
            <a:r>
              <a:rPr lang="en-US" u="sng" dirty="0"/>
              <a:t>all-reduce</a:t>
            </a:r>
            <a:r>
              <a:rPr lang="en-US" dirty="0"/>
              <a:t> and </a:t>
            </a:r>
            <a:r>
              <a:rPr lang="en-US" dirty="0" err="1"/>
              <a:t>async</a:t>
            </a:r>
            <a:r>
              <a:rPr lang="en-US" dirty="0"/>
              <a:t> through </a:t>
            </a:r>
            <a:r>
              <a:rPr lang="en-US" u="sng" dirty="0"/>
              <a:t>parameter server architecture</a:t>
            </a:r>
            <a:r>
              <a:rPr lang="en-US" dirty="0"/>
              <a:t>.”</a:t>
            </a:r>
          </a:p>
          <a:p>
            <a:pPr>
              <a:buFont typeface="Arial" panose="020B0604020202020204" pitchFamily="34" charset="0"/>
              <a:buChar char="•"/>
            </a:pPr>
            <a:r>
              <a:rPr lang="nl-NL" dirty="0"/>
              <a:t>“</a:t>
            </a:r>
            <a:r>
              <a:rPr lang="en-US" dirty="0" err="1"/>
              <a:t>MultiWorkerMirroredStrategy</a:t>
            </a:r>
            <a:r>
              <a:rPr lang="en-US" dirty="0"/>
              <a:t> currently allows you to choose between two different implementations of </a:t>
            </a:r>
            <a:r>
              <a:rPr lang="en-US" u="sng" dirty="0"/>
              <a:t>collective ops</a:t>
            </a:r>
            <a:r>
              <a:rPr lang="en-US" dirty="0"/>
              <a:t>. </a:t>
            </a:r>
            <a:r>
              <a:rPr lang="en-US" dirty="0" err="1"/>
              <a:t>CollectiveCommunication.RING</a:t>
            </a:r>
            <a:r>
              <a:rPr lang="en-US" dirty="0"/>
              <a:t> implements ring-based collectives using </a:t>
            </a:r>
            <a:r>
              <a:rPr lang="en-US" dirty="0" err="1"/>
              <a:t>gRPC</a:t>
            </a:r>
            <a:r>
              <a:rPr lang="en-US" dirty="0"/>
              <a:t> as the communication layer. </a:t>
            </a:r>
            <a:r>
              <a:rPr lang="en-US" u="sng" dirty="0" err="1"/>
              <a:t>CollectiveCommunication.NCCL</a:t>
            </a:r>
            <a:r>
              <a:rPr lang="en-US" u="sng" dirty="0"/>
              <a:t> uses </a:t>
            </a:r>
            <a:r>
              <a:rPr lang="en-US" u="sng" dirty="0" err="1"/>
              <a:t>Nvidia's</a:t>
            </a:r>
            <a:r>
              <a:rPr lang="en-US" u="sng" dirty="0"/>
              <a:t> NCCL to implement collectives</a:t>
            </a:r>
            <a:r>
              <a:rPr lang="en-US" dirty="0"/>
              <a:t>.”</a:t>
            </a:r>
            <a:endParaRPr lang="nl-NL" dirty="0"/>
          </a:p>
          <a:p>
            <a:pPr>
              <a:buFont typeface="Arial" panose="020B0604020202020204" pitchFamily="34" charset="0"/>
              <a:buChar char="•"/>
            </a:pPr>
            <a:endParaRPr lang="nl-NL" dirty="0"/>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16472538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4F03-C8F0-47D1-88E1-B72F9E882656}"/>
              </a:ext>
            </a:extLst>
          </p:cNvPr>
          <p:cNvSpPr>
            <a:spLocks noGrp="1"/>
          </p:cNvSpPr>
          <p:nvPr>
            <p:ph type="title"/>
          </p:nvPr>
        </p:nvSpPr>
        <p:spPr/>
        <p:txBody>
          <a:bodyPr/>
          <a:lstStyle/>
          <a:p>
            <a:r>
              <a:rPr lang="en-US" dirty="0"/>
              <a:t>Parallelization: why?</a:t>
            </a:r>
          </a:p>
        </p:txBody>
      </p:sp>
      <p:sp>
        <p:nvSpPr>
          <p:cNvPr id="3" name="Vertical Text Placeholder 2">
            <a:extLst>
              <a:ext uri="{FF2B5EF4-FFF2-40B4-BE49-F238E27FC236}">
                <a16:creationId xmlns:a16="http://schemas.microsoft.com/office/drawing/2014/main" id="{9B491998-3279-40E3-B224-3E75B9A6FD1F}"/>
              </a:ext>
            </a:extLst>
          </p:cNvPr>
          <p:cNvSpPr>
            <a:spLocks noGrp="1"/>
          </p:cNvSpPr>
          <p:nvPr>
            <p:ph type="body" orient="vert" idx="1"/>
          </p:nvPr>
        </p:nvSpPr>
        <p:spPr/>
        <p:txBody>
          <a:bodyPr/>
          <a:lstStyle/>
          <a:p>
            <a:endParaRPr lang="en-US" dirty="0"/>
          </a:p>
        </p:txBody>
      </p:sp>
      <p:sp>
        <p:nvSpPr>
          <p:cNvPr id="4" name="Text Placeholder 3">
            <a:extLst>
              <a:ext uri="{FF2B5EF4-FFF2-40B4-BE49-F238E27FC236}">
                <a16:creationId xmlns:a16="http://schemas.microsoft.com/office/drawing/2014/main" id="{CB18CD1C-65FC-4E2B-A4E1-1D5ABDE05D9F}"/>
              </a:ext>
            </a:extLst>
          </p:cNvPr>
          <p:cNvSpPr>
            <a:spLocks noGrp="1"/>
          </p:cNvSpPr>
          <p:nvPr>
            <p:ph type="body" sz="quarter" idx="65"/>
          </p:nvPr>
        </p:nvSpPr>
        <p:spPr/>
        <p:txBody>
          <a:bodyPr/>
          <a:lstStyle/>
          <a:p>
            <a:endParaRPr lang="en-US" dirty="0"/>
          </a:p>
        </p:txBody>
      </p:sp>
      <p:sp>
        <p:nvSpPr>
          <p:cNvPr id="5" name="Slide Number Placeholder 4">
            <a:extLst>
              <a:ext uri="{FF2B5EF4-FFF2-40B4-BE49-F238E27FC236}">
                <a16:creationId xmlns:a16="http://schemas.microsoft.com/office/drawing/2014/main" id="{A097D20A-BE7E-4A4E-9E45-78BC83638C2F}"/>
              </a:ext>
            </a:extLst>
          </p:cNvPr>
          <p:cNvSpPr>
            <a:spLocks noGrp="1"/>
          </p:cNvSpPr>
          <p:nvPr>
            <p:ph type="sldNum" sz="quarter" idx="12"/>
          </p:nvPr>
        </p:nvSpPr>
        <p:spPr/>
        <p:txBody>
          <a:bodyPr/>
          <a:lstStyle/>
          <a:p>
            <a:fld id="{7AD0FE45-509C-4BDF-9EDE-64426F8DF3D2}" type="slidenum">
              <a:rPr lang="nl-NL" smtClean="0"/>
              <a:t>6</a:t>
            </a:fld>
            <a:endParaRPr lang="nl-NL"/>
          </a:p>
        </p:txBody>
      </p:sp>
      <p:pic>
        <p:nvPicPr>
          <p:cNvPr id="6" name="openai-compute-used-in-training-gpt-3-versus-others.png" descr="openai-compute-used-in-training-gpt-3-versus-others.png">
            <a:extLst>
              <a:ext uri="{FF2B5EF4-FFF2-40B4-BE49-F238E27FC236}">
                <a16:creationId xmlns:a16="http://schemas.microsoft.com/office/drawing/2014/main" id="{C8A607FE-46BB-42BD-8A27-F7F28281A78D}"/>
              </a:ext>
            </a:extLst>
          </p:cNvPr>
          <p:cNvPicPr/>
          <p:nvPr/>
        </p:nvPicPr>
        <p:blipFill>
          <a:blip r:embed="rId2"/>
          <a:stretch/>
        </p:blipFill>
        <p:spPr>
          <a:xfrm>
            <a:off x="523806" y="1145097"/>
            <a:ext cx="9385303" cy="5271041"/>
          </a:xfrm>
          <a:prstGeom prst="rect">
            <a:avLst/>
          </a:prstGeom>
          <a:ln w="12600">
            <a:noFill/>
          </a:ln>
        </p:spPr>
      </p:pic>
      <p:cxnSp>
        <p:nvCxnSpPr>
          <p:cNvPr id="8" name="Straight Arrow Connector 7">
            <a:extLst>
              <a:ext uri="{FF2B5EF4-FFF2-40B4-BE49-F238E27FC236}">
                <a16:creationId xmlns:a16="http://schemas.microsoft.com/office/drawing/2014/main" id="{9411D876-6A4C-4A87-A292-6C5FF61A72F6}"/>
              </a:ext>
            </a:extLst>
          </p:cNvPr>
          <p:cNvCxnSpPr/>
          <p:nvPr/>
        </p:nvCxnSpPr>
        <p:spPr>
          <a:xfrm>
            <a:off x="9497970" y="1334278"/>
            <a:ext cx="0" cy="70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BBD25AB-2CA0-47FB-A207-C02EEBAC8C14}"/>
              </a:ext>
            </a:extLst>
          </p:cNvPr>
          <p:cNvSpPr txBox="1"/>
          <p:nvPr/>
        </p:nvSpPr>
        <p:spPr>
          <a:xfrm>
            <a:off x="8450599" y="903946"/>
            <a:ext cx="2094741" cy="276999"/>
          </a:xfrm>
          <a:prstGeom prst="rect">
            <a:avLst/>
          </a:prstGeom>
          <a:noFill/>
        </p:spPr>
        <p:txBody>
          <a:bodyPr wrap="none" lIns="0" tIns="0" rIns="0" bIns="0" rtlCol="0">
            <a:spAutoFit/>
          </a:bodyPr>
          <a:lstStyle/>
          <a:p>
            <a:pPr algn="l"/>
            <a:r>
              <a:rPr lang="en-US" dirty="0"/>
              <a:t>5 years @ 1 A100 GPU</a:t>
            </a:r>
          </a:p>
        </p:txBody>
      </p:sp>
    </p:spTree>
    <p:extLst>
      <p:ext uri="{BB962C8B-B14F-4D97-AF65-F5344CB8AC3E}">
        <p14:creationId xmlns:p14="http://schemas.microsoft.com/office/powerpoint/2010/main" val="9969455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Parallelization: why?</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Faster</a:t>
            </a:r>
            <a:r>
              <a:rPr lang="nl-NL" dirty="0"/>
              <a:t> </a:t>
            </a:r>
            <a:r>
              <a:rPr lang="nl-NL" dirty="0" err="1"/>
              <a:t>trainings</a:t>
            </a:r>
            <a:r>
              <a:rPr lang="nl-NL" dirty="0"/>
              <a:t> …</a:t>
            </a:r>
          </a:p>
          <a:p>
            <a:pPr>
              <a:buFont typeface="Arial" panose="020B0604020202020204" pitchFamily="34" charset="0"/>
              <a:buChar char="•"/>
            </a:pPr>
            <a:r>
              <a:rPr lang="nl-NL" dirty="0" err="1"/>
              <a:t>Enables</a:t>
            </a:r>
            <a:r>
              <a:rPr lang="nl-NL" dirty="0"/>
              <a:t> </a:t>
            </a:r>
            <a:r>
              <a:rPr lang="nl-NL" dirty="0" err="1"/>
              <a:t>learning</a:t>
            </a:r>
            <a:r>
              <a:rPr lang="nl-NL" dirty="0"/>
              <a:t> on </a:t>
            </a:r>
            <a:r>
              <a:rPr lang="nl-NL" dirty="0" err="1"/>
              <a:t>larger</a:t>
            </a:r>
            <a:r>
              <a:rPr lang="nl-NL" dirty="0"/>
              <a:t> datasets</a:t>
            </a:r>
          </a:p>
          <a:p>
            <a:pPr>
              <a:buFont typeface="Arial" panose="020B0604020202020204" pitchFamily="34" charset="0"/>
              <a:buChar char="•"/>
            </a:pPr>
            <a:r>
              <a:rPr lang="nl-NL" dirty="0" err="1"/>
              <a:t>Enables</a:t>
            </a:r>
            <a:r>
              <a:rPr lang="nl-NL" dirty="0"/>
              <a:t> </a:t>
            </a:r>
            <a:r>
              <a:rPr lang="nl-NL" dirty="0" err="1"/>
              <a:t>improved</a:t>
            </a:r>
            <a:r>
              <a:rPr lang="nl-NL" dirty="0"/>
              <a:t> </a:t>
            </a:r>
            <a:r>
              <a:rPr lang="nl-NL" dirty="0" err="1"/>
              <a:t>accuracy</a:t>
            </a:r>
            <a:r>
              <a:rPr lang="nl-NL" dirty="0"/>
              <a:t> </a:t>
            </a:r>
            <a:r>
              <a:rPr lang="nl-NL" dirty="0" err="1"/>
              <a:t>through</a:t>
            </a:r>
            <a:r>
              <a:rPr lang="nl-NL" dirty="0"/>
              <a:t> </a:t>
            </a:r>
            <a:r>
              <a:rPr lang="nl-NL" dirty="0" err="1"/>
              <a:t>better</a:t>
            </a:r>
            <a:r>
              <a:rPr lang="nl-NL" dirty="0"/>
              <a:t> </a:t>
            </a:r>
            <a:r>
              <a:rPr lang="nl-NL" dirty="0" err="1"/>
              <a:t>hyperparemeter</a:t>
            </a:r>
            <a:r>
              <a:rPr lang="nl-NL" dirty="0"/>
              <a:t> </a:t>
            </a:r>
            <a:r>
              <a:rPr lang="nl-NL" dirty="0" err="1"/>
              <a:t>tuning</a:t>
            </a:r>
            <a:endParaRPr lang="nl-NL" dirty="0"/>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a:buFont typeface="Arial" panose="020B0604020202020204" pitchFamily="34" charset="0"/>
              <a:buChar char="•"/>
            </a:pPr>
            <a:r>
              <a:rPr lang="nl-NL" dirty="0"/>
              <a:t>…</a:t>
            </a:r>
          </a:p>
          <a:p>
            <a:pPr>
              <a:buFont typeface="Arial" panose="020B0604020202020204" pitchFamily="34" charset="0"/>
              <a:buChar char="•"/>
            </a:pPr>
            <a:endParaRPr lang="nl-NL" dirty="0"/>
          </a:p>
          <a:p>
            <a:pPr marL="0" indent="0">
              <a:buNone/>
            </a:pPr>
            <a:endParaRPr lang="nl-NL" dirty="0"/>
          </a:p>
          <a:p>
            <a:pPr marL="0" indent="0">
              <a:buNone/>
            </a:pPr>
            <a:r>
              <a:rPr lang="nl-NL" dirty="0" err="1"/>
              <a:t>Bigger</a:t>
            </a:r>
            <a:r>
              <a:rPr lang="nl-NL" dirty="0"/>
              <a:t> </a:t>
            </a:r>
            <a:r>
              <a:rPr lang="nl-NL" dirty="0" err="1"/>
              <a:t>models</a:t>
            </a:r>
            <a:r>
              <a:rPr lang="nl-NL" dirty="0"/>
              <a:t> (high memory </a:t>
            </a:r>
            <a:r>
              <a:rPr lang="nl-NL" dirty="0" err="1"/>
              <a:t>requirement</a:t>
            </a:r>
            <a:r>
              <a:rPr lang="nl-NL" dirty="0"/>
              <a:t>) …</a:t>
            </a:r>
          </a:p>
          <a:p>
            <a:pPr>
              <a:buFont typeface="Arial" panose="020B0604020202020204" pitchFamily="34" charset="0"/>
              <a:buChar char="•"/>
            </a:pPr>
            <a:r>
              <a:rPr lang="nl-NL" dirty="0" err="1"/>
              <a:t>Enables</a:t>
            </a:r>
            <a:r>
              <a:rPr lang="nl-NL" dirty="0"/>
              <a:t> </a:t>
            </a:r>
            <a:r>
              <a:rPr lang="nl-NL" dirty="0" err="1"/>
              <a:t>larger</a:t>
            </a:r>
            <a:r>
              <a:rPr lang="nl-NL" dirty="0"/>
              <a:t>, more complex </a:t>
            </a:r>
            <a:r>
              <a:rPr lang="nl-NL" dirty="0" err="1"/>
              <a:t>models</a:t>
            </a:r>
            <a:endParaRPr lang="nl-NL" dirty="0"/>
          </a:p>
          <a:p>
            <a:pPr marL="536575" lvl="1" indent="-250825">
              <a:buFont typeface="Arial" panose="020B0604020202020204" pitchFamily="34" charset="0"/>
              <a:buChar char="•"/>
            </a:pP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14347045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2072-E4A7-4A2B-A779-BF9F4E8EDA59}"/>
              </a:ext>
            </a:extLst>
          </p:cNvPr>
          <p:cNvSpPr>
            <a:spLocks noGrp="1"/>
          </p:cNvSpPr>
          <p:nvPr>
            <p:ph type="title"/>
          </p:nvPr>
        </p:nvSpPr>
        <p:spPr/>
        <p:txBody>
          <a:bodyPr/>
          <a:lstStyle/>
          <a:p>
            <a:r>
              <a:rPr lang="en-US" dirty="0"/>
              <a:t>Parallelization: when?</a:t>
            </a:r>
          </a:p>
        </p:txBody>
      </p:sp>
      <p:sp>
        <p:nvSpPr>
          <p:cNvPr id="3" name="Vertical Text Placeholder 2">
            <a:extLst>
              <a:ext uri="{FF2B5EF4-FFF2-40B4-BE49-F238E27FC236}">
                <a16:creationId xmlns:a16="http://schemas.microsoft.com/office/drawing/2014/main" id="{D732628A-0AE7-44D6-92D5-7DC0B4331144}"/>
              </a:ext>
            </a:extLst>
          </p:cNvPr>
          <p:cNvSpPr>
            <a:spLocks noGrp="1"/>
          </p:cNvSpPr>
          <p:nvPr>
            <p:ph type="body" orient="vert" idx="1"/>
          </p:nvPr>
        </p:nvSpPr>
        <p:spPr/>
        <p:txBody>
          <a:bodyPr/>
          <a:lstStyle/>
          <a:p>
            <a:endParaRPr lang="en-US"/>
          </a:p>
        </p:txBody>
      </p:sp>
      <p:sp>
        <p:nvSpPr>
          <p:cNvPr id="4" name="Text Placeholder 3">
            <a:extLst>
              <a:ext uri="{FF2B5EF4-FFF2-40B4-BE49-F238E27FC236}">
                <a16:creationId xmlns:a16="http://schemas.microsoft.com/office/drawing/2014/main" id="{0DE0EA02-C016-4211-B2D5-E4C2110D0FD4}"/>
              </a:ext>
            </a:extLst>
          </p:cNvPr>
          <p:cNvSpPr>
            <a:spLocks noGrp="1"/>
          </p:cNvSpPr>
          <p:nvPr>
            <p:ph type="body" sz="quarter" idx="65"/>
          </p:nvPr>
        </p:nvSpPr>
        <p:spPr/>
        <p:txBody>
          <a:bodyPr/>
          <a:lstStyle/>
          <a:p>
            <a:endParaRPr lang="en-US"/>
          </a:p>
        </p:txBody>
      </p:sp>
      <p:sp>
        <p:nvSpPr>
          <p:cNvPr id="5" name="Slide Number Placeholder 4">
            <a:extLst>
              <a:ext uri="{FF2B5EF4-FFF2-40B4-BE49-F238E27FC236}">
                <a16:creationId xmlns:a16="http://schemas.microsoft.com/office/drawing/2014/main" id="{C3BC3CDA-7BD3-4BF8-9385-351DC2BEFB50}"/>
              </a:ext>
            </a:extLst>
          </p:cNvPr>
          <p:cNvSpPr>
            <a:spLocks noGrp="1"/>
          </p:cNvSpPr>
          <p:nvPr>
            <p:ph type="sldNum" sz="quarter" idx="12"/>
          </p:nvPr>
        </p:nvSpPr>
        <p:spPr/>
        <p:txBody>
          <a:bodyPr/>
          <a:lstStyle/>
          <a:p>
            <a:fld id="{7AD0FE45-509C-4BDF-9EDE-64426F8DF3D2}" type="slidenum">
              <a:rPr lang="nl-NL" smtClean="0"/>
              <a:t>8</a:t>
            </a:fld>
            <a:endParaRPr lang="nl-NL"/>
          </a:p>
        </p:txBody>
      </p:sp>
      <p:sp>
        <p:nvSpPr>
          <p:cNvPr id="6" name="Google Shape;253;p29">
            <a:extLst>
              <a:ext uri="{FF2B5EF4-FFF2-40B4-BE49-F238E27FC236}">
                <a16:creationId xmlns:a16="http://schemas.microsoft.com/office/drawing/2014/main" id="{C10DD523-53C5-42BA-9AAA-3E233070CC14}"/>
              </a:ext>
            </a:extLst>
          </p:cNvPr>
          <p:cNvSpPr/>
          <p:nvPr/>
        </p:nvSpPr>
        <p:spPr>
          <a:xfrm>
            <a:off x="487041" y="1213037"/>
            <a:ext cx="9143700" cy="47361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7" name="Google Shape;254;p29">
            <a:extLst>
              <a:ext uri="{FF2B5EF4-FFF2-40B4-BE49-F238E27FC236}">
                <a16:creationId xmlns:a16="http://schemas.microsoft.com/office/drawing/2014/main" id="{4F2AAE58-4F1B-42C2-BFF8-C859F97C2FA9}"/>
              </a:ext>
            </a:extLst>
          </p:cNvPr>
          <p:cNvGrpSpPr/>
          <p:nvPr/>
        </p:nvGrpSpPr>
        <p:grpSpPr>
          <a:xfrm>
            <a:off x="1146037" y="4559251"/>
            <a:ext cx="4575375" cy="1211175"/>
            <a:chOff x="830520" y="4300560"/>
            <a:chExt cx="6100500" cy="1614900"/>
          </a:xfrm>
        </p:grpSpPr>
        <p:sp>
          <p:nvSpPr>
            <p:cNvPr id="8" name="Google Shape;255;p29">
              <a:extLst>
                <a:ext uri="{FF2B5EF4-FFF2-40B4-BE49-F238E27FC236}">
                  <a16:creationId xmlns:a16="http://schemas.microsoft.com/office/drawing/2014/main" id="{D3333802-3F9B-4240-BEAF-7211A91EC54F}"/>
                </a:ext>
              </a:extLst>
            </p:cNvPr>
            <p:cNvSpPr/>
            <p:nvPr/>
          </p:nvSpPr>
          <p:spPr>
            <a:xfrm>
              <a:off x="830520" y="4300560"/>
              <a:ext cx="6100500" cy="1614900"/>
            </a:xfrm>
            <a:prstGeom prst="ellipse">
              <a:avLst/>
            </a:prstGeom>
            <a:solidFill>
              <a:srgbClr val="00B050">
                <a:alpha val="18820"/>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 name="Google Shape;256;p29">
              <a:extLst>
                <a:ext uri="{FF2B5EF4-FFF2-40B4-BE49-F238E27FC236}">
                  <a16:creationId xmlns:a16="http://schemas.microsoft.com/office/drawing/2014/main" id="{F4282562-97E7-4F92-A860-A2D80F58441A}"/>
                </a:ext>
              </a:extLst>
            </p:cNvPr>
            <p:cNvSpPr/>
            <p:nvPr/>
          </p:nvSpPr>
          <p:spPr>
            <a:xfrm>
              <a:off x="2931833" y="4433767"/>
              <a:ext cx="1657800" cy="48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BENCHMARKS</a:t>
              </a:r>
              <a:endParaRPr sz="1200" b="0" strike="noStrike">
                <a:latin typeface="Arial"/>
                <a:ea typeface="Arial"/>
                <a:cs typeface="Arial"/>
                <a:sym typeface="Arial"/>
              </a:endParaRPr>
            </a:p>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MLPerf, others</a:t>
              </a:r>
              <a:endParaRPr sz="1200" b="0" strike="noStrike">
                <a:latin typeface="Arial"/>
                <a:ea typeface="Arial"/>
                <a:cs typeface="Arial"/>
                <a:sym typeface="Arial"/>
              </a:endParaRPr>
            </a:p>
          </p:txBody>
        </p:sp>
      </p:grpSp>
      <p:sp>
        <p:nvSpPr>
          <p:cNvPr id="10" name="Google Shape;261;p29">
            <a:extLst>
              <a:ext uri="{FF2B5EF4-FFF2-40B4-BE49-F238E27FC236}">
                <a16:creationId xmlns:a16="http://schemas.microsoft.com/office/drawing/2014/main" id="{7C6FB679-E8F6-4857-BF04-2A256A209479}"/>
              </a:ext>
            </a:extLst>
          </p:cNvPr>
          <p:cNvSpPr/>
          <p:nvPr/>
        </p:nvSpPr>
        <p:spPr>
          <a:xfrm>
            <a:off x="6684651" y="4066231"/>
            <a:ext cx="29460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0000"/>
                </a:solidFill>
                <a:latin typeface="Arial"/>
                <a:ea typeface="Arial"/>
                <a:cs typeface="Arial"/>
                <a:sym typeface="Arial"/>
              </a:rPr>
              <a:t>Model + Activations Memory</a:t>
            </a:r>
            <a:endParaRPr sz="1200" b="0" strike="noStrike">
              <a:latin typeface="Arial"/>
              <a:ea typeface="Arial"/>
              <a:cs typeface="Arial"/>
              <a:sym typeface="Arial"/>
            </a:endParaRPr>
          </a:p>
        </p:txBody>
      </p:sp>
      <p:sp>
        <p:nvSpPr>
          <p:cNvPr id="11" name="Google Shape;262;p29">
            <a:extLst>
              <a:ext uri="{FF2B5EF4-FFF2-40B4-BE49-F238E27FC236}">
                <a16:creationId xmlns:a16="http://schemas.microsoft.com/office/drawing/2014/main" id="{EA80D305-B37C-4410-851F-1697ACD6DC8B}"/>
              </a:ext>
            </a:extLst>
          </p:cNvPr>
          <p:cNvSpPr/>
          <p:nvPr/>
        </p:nvSpPr>
        <p:spPr>
          <a:xfrm rot="16200000">
            <a:off x="3605392" y="3025156"/>
            <a:ext cx="718500" cy="18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dirty="0">
                <a:solidFill>
                  <a:srgbClr val="000000"/>
                </a:solidFill>
                <a:latin typeface="Arial"/>
                <a:ea typeface="Arial"/>
                <a:cs typeface="Arial"/>
                <a:sym typeface="Arial"/>
              </a:rPr>
              <a:t>Input Size</a:t>
            </a:r>
            <a:endParaRPr sz="1200" b="0" strike="noStrike" dirty="0">
              <a:latin typeface="Arial"/>
              <a:ea typeface="Arial"/>
              <a:cs typeface="Arial"/>
              <a:sym typeface="Arial"/>
            </a:endParaRPr>
          </a:p>
        </p:txBody>
      </p:sp>
      <p:sp>
        <p:nvSpPr>
          <p:cNvPr id="12" name="Google Shape;263;p29">
            <a:extLst>
              <a:ext uri="{FF2B5EF4-FFF2-40B4-BE49-F238E27FC236}">
                <a16:creationId xmlns:a16="http://schemas.microsoft.com/office/drawing/2014/main" id="{ECC4784A-C942-4A9C-95F2-5B7DCBB487B1}"/>
              </a:ext>
            </a:extLst>
          </p:cNvPr>
          <p:cNvSpPr/>
          <p:nvPr/>
        </p:nvSpPr>
        <p:spPr>
          <a:xfrm>
            <a:off x="8980341" y="4252806"/>
            <a:ext cx="6504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sp>
        <p:nvSpPr>
          <p:cNvPr id="13" name="Google Shape;264;p29">
            <a:extLst>
              <a:ext uri="{FF2B5EF4-FFF2-40B4-BE49-F238E27FC236}">
                <a16:creationId xmlns:a16="http://schemas.microsoft.com/office/drawing/2014/main" id="{EE82AECF-91EE-4CFE-AE7F-FD401A65F867}"/>
              </a:ext>
            </a:extLst>
          </p:cNvPr>
          <p:cNvSpPr/>
          <p:nvPr/>
        </p:nvSpPr>
        <p:spPr>
          <a:xfrm>
            <a:off x="827373" y="4260081"/>
            <a:ext cx="494100" cy="182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sp>
        <p:nvSpPr>
          <p:cNvPr id="14" name="Google Shape;265;p29">
            <a:extLst>
              <a:ext uri="{FF2B5EF4-FFF2-40B4-BE49-F238E27FC236}">
                <a16:creationId xmlns:a16="http://schemas.microsoft.com/office/drawing/2014/main" id="{B9563103-9859-4C95-ACBB-C22C2B5F9CE8}"/>
              </a:ext>
            </a:extLst>
          </p:cNvPr>
          <p:cNvSpPr/>
          <p:nvPr/>
        </p:nvSpPr>
        <p:spPr>
          <a:xfrm>
            <a:off x="4193797" y="5746181"/>
            <a:ext cx="5298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Small</a:t>
            </a:r>
            <a:endParaRPr sz="1200" b="0" strike="noStrike">
              <a:latin typeface="Arial"/>
              <a:ea typeface="Arial"/>
              <a:cs typeface="Arial"/>
              <a:sym typeface="Arial"/>
            </a:endParaRPr>
          </a:p>
        </p:txBody>
      </p:sp>
      <p:cxnSp>
        <p:nvCxnSpPr>
          <p:cNvPr id="15" name="Google Shape;266;p29">
            <a:extLst>
              <a:ext uri="{FF2B5EF4-FFF2-40B4-BE49-F238E27FC236}">
                <a16:creationId xmlns:a16="http://schemas.microsoft.com/office/drawing/2014/main" id="{65F09C64-25D1-4A32-83D4-7694FB6CC6D2}"/>
              </a:ext>
            </a:extLst>
          </p:cNvPr>
          <p:cNvCxnSpPr/>
          <p:nvPr/>
        </p:nvCxnSpPr>
        <p:spPr>
          <a:xfrm>
            <a:off x="1400917" y="5029591"/>
            <a:ext cx="7772400" cy="300"/>
          </a:xfrm>
          <a:prstGeom prst="straightConnector1">
            <a:avLst/>
          </a:prstGeom>
          <a:noFill/>
          <a:ln w="12600" cap="flat" cmpd="sng">
            <a:solidFill>
              <a:schemeClr val="dk2"/>
            </a:solidFill>
            <a:prstDash val="dashDot"/>
            <a:round/>
            <a:headEnd type="none" w="sm" len="sm"/>
            <a:tailEnd type="none" w="sm" len="sm"/>
          </a:ln>
          <a:effectLst>
            <a:outerShdw blurRad="40000" dist="20000" dir="5400000" rotWithShape="0">
              <a:srgbClr val="000000">
                <a:alpha val="37650"/>
              </a:srgbClr>
            </a:outerShdw>
          </a:effectLst>
        </p:spPr>
      </p:cxnSp>
      <p:sp>
        <p:nvSpPr>
          <p:cNvPr id="16" name="Google Shape;267;p29">
            <a:extLst>
              <a:ext uri="{FF2B5EF4-FFF2-40B4-BE49-F238E27FC236}">
                <a16:creationId xmlns:a16="http://schemas.microsoft.com/office/drawing/2014/main" id="{FD9FAC52-0F0C-4068-B3A1-FAD0B73C6D49}"/>
              </a:ext>
            </a:extLst>
          </p:cNvPr>
          <p:cNvSpPr/>
          <p:nvPr/>
        </p:nvSpPr>
        <p:spPr>
          <a:xfrm>
            <a:off x="5410704" y="5056331"/>
            <a:ext cx="5673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VGG-16</a:t>
            </a:r>
            <a:endParaRPr sz="800" b="0" strike="noStrike">
              <a:latin typeface="Arial"/>
              <a:ea typeface="Arial"/>
              <a:cs typeface="Arial"/>
              <a:sym typeface="Arial"/>
            </a:endParaRPr>
          </a:p>
        </p:txBody>
      </p:sp>
      <p:grpSp>
        <p:nvGrpSpPr>
          <p:cNvPr id="17" name="Google Shape;268;p29">
            <a:extLst>
              <a:ext uri="{FF2B5EF4-FFF2-40B4-BE49-F238E27FC236}">
                <a16:creationId xmlns:a16="http://schemas.microsoft.com/office/drawing/2014/main" id="{D7197151-68AE-4A1D-B1DF-F6AA890BDED9}"/>
              </a:ext>
            </a:extLst>
          </p:cNvPr>
          <p:cNvGrpSpPr/>
          <p:nvPr/>
        </p:nvGrpSpPr>
        <p:grpSpPr>
          <a:xfrm>
            <a:off x="4878997" y="3752911"/>
            <a:ext cx="719160" cy="342900"/>
            <a:chOff x="5807800" y="3225440"/>
            <a:chExt cx="958880" cy="457200"/>
          </a:xfrm>
        </p:grpSpPr>
        <p:sp>
          <p:nvSpPr>
            <p:cNvPr id="18" name="Google Shape;269;p29">
              <a:extLst>
                <a:ext uri="{FF2B5EF4-FFF2-40B4-BE49-F238E27FC236}">
                  <a16:creationId xmlns:a16="http://schemas.microsoft.com/office/drawing/2014/main" id="{D9362961-7250-49EC-92C9-6637A7EB6158}"/>
                </a:ext>
              </a:extLst>
            </p:cNvPr>
            <p:cNvSpPr/>
            <p:nvPr/>
          </p:nvSpPr>
          <p:spPr>
            <a:xfrm>
              <a:off x="5807800" y="3225440"/>
              <a:ext cx="932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C00000"/>
                  </a:solidFill>
                  <a:latin typeface="Arial"/>
                  <a:ea typeface="Arial"/>
                  <a:cs typeface="Arial"/>
                  <a:sym typeface="Arial"/>
                </a:rPr>
                <a:t>Novartis</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M-CNN, (BS=8), 1280x1024</a:t>
              </a:r>
              <a:endParaRPr sz="800" b="0" strike="noStrike">
                <a:latin typeface="Arial"/>
                <a:ea typeface="Arial"/>
                <a:cs typeface="Arial"/>
                <a:sym typeface="Arial"/>
              </a:endParaRPr>
            </a:p>
          </p:txBody>
        </p:sp>
        <p:sp>
          <p:nvSpPr>
            <p:cNvPr id="19" name="Google Shape;270;p29">
              <a:extLst>
                <a:ext uri="{FF2B5EF4-FFF2-40B4-BE49-F238E27FC236}">
                  <a16:creationId xmlns:a16="http://schemas.microsoft.com/office/drawing/2014/main" id="{A0F540D8-249F-49A5-8829-66ED6C035468}"/>
                </a:ext>
              </a:extLst>
            </p:cNvPr>
            <p:cNvSpPr/>
            <p:nvPr/>
          </p:nvSpPr>
          <p:spPr>
            <a:xfrm>
              <a:off x="6448680" y="3268440"/>
              <a:ext cx="318000" cy="297600"/>
            </a:xfrm>
            <a:prstGeom prst="rect">
              <a:avLst/>
            </a:prstGeom>
            <a:solidFill>
              <a:srgbClr val="C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20" name="Google Shape;271;p29">
            <a:extLst>
              <a:ext uri="{FF2B5EF4-FFF2-40B4-BE49-F238E27FC236}">
                <a16:creationId xmlns:a16="http://schemas.microsoft.com/office/drawing/2014/main" id="{02FB7EB5-700B-4922-B04C-5E62EAE0C4F0}"/>
              </a:ext>
            </a:extLst>
          </p:cNvPr>
          <p:cNvSpPr/>
          <p:nvPr/>
        </p:nvSpPr>
        <p:spPr>
          <a:xfrm>
            <a:off x="1491097" y="4933741"/>
            <a:ext cx="827400" cy="228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Benchmark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ImageNet: 224x224</a:t>
            </a:r>
            <a:endParaRPr sz="800" b="0" strike="noStrike">
              <a:latin typeface="Arial"/>
              <a:ea typeface="Arial"/>
              <a:cs typeface="Arial"/>
              <a:sym typeface="Arial"/>
            </a:endParaRPr>
          </a:p>
        </p:txBody>
      </p:sp>
      <p:grpSp>
        <p:nvGrpSpPr>
          <p:cNvPr id="21" name="Google Shape;272;p29">
            <a:extLst>
              <a:ext uri="{FF2B5EF4-FFF2-40B4-BE49-F238E27FC236}">
                <a16:creationId xmlns:a16="http://schemas.microsoft.com/office/drawing/2014/main" id="{2DA379E0-EE9E-4CF3-ABFB-388B34EE88D9}"/>
              </a:ext>
            </a:extLst>
          </p:cNvPr>
          <p:cNvGrpSpPr/>
          <p:nvPr/>
        </p:nvGrpSpPr>
        <p:grpSpPr>
          <a:xfrm>
            <a:off x="7499677" y="5133271"/>
            <a:ext cx="1143675" cy="426330"/>
            <a:chOff x="9302040" y="5065920"/>
            <a:chExt cx="1524900" cy="568440"/>
          </a:xfrm>
        </p:grpSpPr>
        <p:sp>
          <p:nvSpPr>
            <p:cNvPr id="22" name="Google Shape;273;p29">
              <a:extLst>
                <a:ext uri="{FF2B5EF4-FFF2-40B4-BE49-F238E27FC236}">
                  <a16:creationId xmlns:a16="http://schemas.microsoft.com/office/drawing/2014/main" id="{EAC2D245-AD8A-4729-AA89-41DDCB41A301}"/>
                </a:ext>
              </a:extLst>
            </p:cNvPr>
            <p:cNvSpPr/>
            <p:nvPr/>
          </p:nvSpPr>
          <p:spPr>
            <a:xfrm>
              <a:off x="9367200" y="5065920"/>
              <a:ext cx="80700" cy="98400"/>
            </a:xfrm>
            <a:prstGeom prst="rect">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 name="Google Shape;274;p29">
              <a:extLst>
                <a:ext uri="{FF2B5EF4-FFF2-40B4-BE49-F238E27FC236}">
                  <a16:creationId xmlns:a16="http://schemas.microsoft.com/office/drawing/2014/main" id="{2404142B-FB1C-4EE5-9F0B-680110D3300E}"/>
                </a:ext>
              </a:extLst>
            </p:cNvPr>
            <p:cNvSpPr/>
            <p:nvPr/>
          </p:nvSpPr>
          <p:spPr>
            <a:xfrm>
              <a:off x="9302040" y="5177160"/>
              <a:ext cx="15249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Google: Transformer-LT</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Eng-French, (BS-64)</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5.9B Parameters; Mem-Est</a:t>
              </a:r>
              <a:endParaRPr sz="800" b="0" strike="noStrike" dirty="0">
                <a:latin typeface="Arial"/>
                <a:ea typeface="Arial"/>
                <a:cs typeface="Arial"/>
                <a:sym typeface="Arial"/>
              </a:endParaRPr>
            </a:p>
          </p:txBody>
        </p:sp>
      </p:grpSp>
      <p:grpSp>
        <p:nvGrpSpPr>
          <p:cNvPr id="24" name="Google Shape;275;p29">
            <a:extLst>
              <a:ext uri="{FF2B5EF4-FFF2-40B4-BE49-F238E27FC236}">
                <a16:creationId xmlns:a16="http://schemas.microsoft.com/office/drawing/2014/main" id="{5E978822-FA32-432E-89A9-547A9F9DF32F}"/>
              </a:ext>
            </a:extLst>
          </p:cNvPr>
          <p:cNvGrpSpPr/>
          <p:nvPr/>
        </p:nvGrpSpPr>
        <p:grpSpPr>
          <a:xfrm>
            <a:off x="5247318" y="1326875"/>
            <a:ext cx="1273573" cy="1248984"/>
            <a:chOff x="5844713" y="-610110"/>
            <a:chExt cx="2424000" cy="2377200"/>
          </a:xfrm>
        </p:grpSpPr>
        <p:sp>
          <p:nvSpPr>
            <p:cNvPr id="25" name="Google Shape;276;p29">
              <a:extLst>
                <a:ext uri="{FF2B5EF4-FFF2-40B4-BE49-F238E27FC236}">
                  <a16:creationId xmlns:a16="http://schemas.microsoft.com/office/drawing/2014/main" id="{31085891-7B54-429F-AA47-7D0A5464B41E}"/>
                </a:ext>
              </a:extLst>
            </p:cNvPr>
            <p:cNvSpPr/>
            <p:nvPr/>
          </p:nvSpPr>
          <p:spPr>
            <a:xfrm flipH="1">
              <a:off x="5844713" y="-610110"/>
              <a:ext cx="2424000" cy="2377200"/>
            </a:xfrm>
            <a:prstGeom prst="cube">
              <a:avLst>
                <a:gd name="adj" fmla="val 25000"/>
              </a:avLst>
            </a:prstGeom>
            <a:solidFill>
              <a:srgbClr val="ECF2EC"/>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 name="Google Shape;277;p29">
              <a:extLst>
                <a:ext uri="{FF2B5EF4-FFF2-40B4-BE49-F238E27FC236}">
                  <a16:creationId xmlns:a16="http://schemas.microsoft.com/office/drawing/2014/main" id="{1E207853-BF41-41CA-A3FF-CC353AA057C0}"/>
                </a:ext>
              </a:extLst>
            </p:cNvPr>
            <p:cNvSpPr/>
            <p:nvPr/>
          </p:nvSpPr>
          <p:spPr>
            <a:xfrm>
              <a:off x="7007831" y="382269"/>
              <a:ext cx="1079023" cy="9238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Oil-Gas</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Seismic Images (&gt;4K^3)</a:t>
              </a:r>
              <a:endParaRPr sz="800" b="0" strike="noStrike" dirty="0">
                <a:latin typeface="Arial"/>
                <a:ea typeface="Arial"/>
                <a:cs typeface="Arial"/>
                <a:sym typeface="Arial"/>
              </a:endParaRPr>
            </a:p>
          </p:txBody>
        </p:sp>
      </p:grpSp>
      <p:sp>
        <p:nvSpPr>
          <p:cNvPr id="27" name="Google Shape;278;p29">
            <a:extLst>
              <a:ext uri="{FF2B5EF4-FFF2-40B4-BE49-F238E27FC236}">
                <a16:creationId xmlns:a16="http://schemas.microsoft.com/office/drawing/2014/main" id="{13315612-CBD9-46CD-ACF9-A6949B795A65}"/>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 name="Google Shape;279;p29">
            <a:extLst>
              <a:ext uri="{FF2B5EF4-FFF2-40B4-BE49-F238E27FC236}">
                <a16:creationId xmlns:a16="http://schemas.microsoft.com/office/drawing/2014/main" id="{260F3DDC-3A74-46E8-9EB9-1D91D4CF7D1E}"/>
              </a:ext>
            </a:extLst>
          </p:cNvPr>
          <p:cNvSpPr/>
          <p:nvPr/>
        </p:nvSpPr>
        <p:spPr>
          <a:xfrm>
            <a:off x="2046757" y="4922401"/>
            <a:ext cx="286500" cy="11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BS=6</a:t>
            </a:r>
            <a:endParaRPr sz="800" b="0" strike="noStrike">
              <a:latin typeface="Arial"/>
              <a:ea typeface="Arial"/>
              <a:cs typeface="Arial"/>
              <a:sym typeface="Arial"/>
            </a:endParaRPr>
          </a:p>
        </p:txBody>
      </p:sp>
      <p:grpSp>
        <p:nvGrpSpPr>
          <p:cNvPr id="29" name="Google Shape;280;p29">
            <a:extLst>
              <a:ext uri="{FF2B5EF4-FFF2-40B4-BE49-F238E27FC236}">
                <a16:creationId xmlns:a16="http://schemas.microsoft.com/office/drawing/2014/main" id="{4E9E4D9D-8BC2-4841-BBB7-AD8B8EB12EA0}"/>
              </a:ext>
            </a:extLst>
          </p:cNvPr>
          <p:cNvGrpSpPr/>
          <p:nvPr/>
        </p:nvGrpSpPr>
        <p:grpSpPr>
          <a:xfrm>
            <a:off x="5225467" y="4676981"/>
            <a:ext cx="2274155" cy="342900"/>
            <a:chOff x="6269760" y="4457533"/>
            <a:chExt cx="3032207" cy="457200"/>
          </a:xfrm>
        </p:grpSpPr>
        <p:sp>
          <p:nvSpPr>
            <p:cNvPr id="30" name="Google Shape;281;p29">
              <a:extLst>
                <a:ext uri="{FF2B5EF4-FFF2-40B4-BE49-F238E27FC236}">
                  <a16:creationId xmlns:a16="http://schemas.microsoft.com/office/drawing/2014/main" id="{AD5439CB-3C8E-4492-8B7F-85AAF8EE148C}"/>
                </a:ext>
              </a:extLst>
            </p:cNvPr>
            <p:cNvSpPr/>
            <p:nvPr/>
          </p:nvSpPr>
          <p:spPr>
            <a:xfrm>
              <a:off x="6269760" y="4535280"/>
              <a:ext cx="80700" cy="98400"/>
            </a:xfrm>
            <a:prstGeom prst="rect">
              <a:avLst/>
            </a:prstGeom>
            <a:solidFill>
              <a:srgbClr val="515254"/>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 name="Google Shape;282;p29">
              <a:extLst>
                <a:ext uri="{FF2B5EF4-FFF2-40B4-BE49-F238E27FC236}">
                  <a16:creationId xmlns:a16="http://schemas.microsoft.com/office/drawing/2014/main" id="{B62B917A-7005-45D5-A81B-E0303BEF1ADD}"/>
                </a:ext>
              </a:extLst>
            </p:cNvPr>
            <p:cNvSpPr/>
            <p:nvPr/>
          </p:nvSpPr>
          <p:spPr>
            <a:xfrm>
              <a:off x="6416267" y="4457533"/>
              <a:ext cx="288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525255"/>
                  </a:solidFill>
                  <a:latin typeface="Arial"/>
                  <a:ea typeface="Arial"/>
                  <a:cs typeface="Arial"/>
                  <a:sym typeface="Arial"/>
                </a:rPr>
                <a:t>DellEMC</a:t>
              </a:r>
              <a:r>
                <a:rPr lang="en" sz="800" b="0"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Transformer-LT Big (Eng-Ger),(BS=64)</a:t>
              </a:r>
              <a:endParaRPr sz="800" b="0" strike="noStrike">
                <a:latin typeface="Arial"/>
                <a:ea typeface="Arial"/>
                <a:cs typeface="Arial"/>
                <a:sym typeface="Arial"/>
              </a:endParaRPr>
            </a:p>
          </p:txBody>
        </p:sp>
      </p:grpSp>
      <p:grpSp>
        <p:nvGrpSpPr>
          <p:cNvPr id="32" name="Google Shape;283;p29">
            <a:extLst>
              <a:ext uri="{FF2B5EF4-FFF2-40B4-BE49-F238E27FC236}">
                <a16:creationId xmlns:a16="http://schemas.microsoft.com/office/drawing/2014/main" id="{115AAF54-0B99-4CC5-8C41-F001FC425808}"/>
              </a:ext>
            </a:extLst>
          </p:cNvPr>
          <p:cNvGrpSpPr/>
          <p:nvPr/>
        </p:nvGrpSpPr>
        <p:grpSpPr>
          <a:xfrm>
            <a:off x="4723537" y="3148506"/>
            <a:ext cx="2726460" cy="342900"/>
            <a:chOff x="5600520" y="2419567"/>
            <a:chExt cx="3635280" cy="457200"/>
          </a:xfrm>
        </p:grpSpPr>
        <p:sp>
          <p:nvSpPr>
            <p:cNvPr id="33" name="Google Shape;284;p29">
              <a:extLst>
                <a:ext uri="{FF2B5EF4-FFF2-40B4-BE49-F238E27FC236}">
                  <a16:creationId xmlns:a16="http://schemas.microsoft.com/office/drawing/2014/main" id="{C80B5B1A-3D52-455F-83DC-47EC5BE33743}"/>
                </a:ext>
              </a:extLst>
            </p:cNvPr>
            <p:cNvSpPr/>
            <p:nvPr/>
          </p:nvSpPr>
          <p:spPr>
            <a:xfrm flipH="1">
              <a:off x="5600520" y="2476080"/>
              <a:ext cx="196200" cy="195600"/>
            </a:xfrm>
            <a:prstGeom prst="cube">
              <a:avLst>
                <a:gd name="adj" fmla="val 25000"/>
              </a:avLst>
            </a:prstGeom>
            <a:solidFill>
              <a:srgbClr val="FF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 name="Google Shape;285;p29">
              <a:extLst>
                <a:ext uri="{FF2B5EF4-FFF2-40B4-BE49-F238E27FC236}">
                  <a16:creationId xmlns:a16="http://schemas.microsoft.com/office/drawing/2014/main" id="{D23ACA37-F3C6-40E3-B6A1-44CB136CC3C4}"/>
                </a:ext>
              </a:extLst>
            </p:cNvPr>
            <p:cNvSpPr/>
            <p:nvPr/>
          </p:nvSpPr>
          <p:spPr>
            <a:xfrm>
              <a:off x="5803200" y="2419567"/>
              <a:ext cx="34326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00"/>
                  </a:solidFill>
                  <a:latin typeface="Arial"/>
                  <a:ea typeface="Arial"/>
                  <a:cs typeface="Arial"/>
                  <a:sym typeface="Arial"/>
                </a:rPr>
                <a:t>Netherlands Kancer Inst </a:t>
              </a:r>
              <a:r>
                <a:rPr lang="en" sz="800" b="0" strike="noStrike">
                  <a:solidFill>
                    <a:srgbClr val="003C71"/>
                  </a:solidFill>
                  <a:latin typeface="Arial"/>
                  <a:ea typeface="Arial"/>
                  <a:cs typeface="Arial"/>
                  <a:sym typeface="Arial"/>
                </a:rPr>
                <a:t>(NKI): P-GANS, (BS=1)</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500x500x500</a:t>
              </a:r>
              <a:endParaRPr sz="800" b="0" strike="noStrike">
                <a:latin typeface="Arial"/>
                <a:ea typeface="Arial"/>
                <a:cs typeface="Arial"/>
                <a:sym typeface="Arial"/>
              </a:endParaRPr>
            </a:p>
          </p:txBody>
        </p:sp>
      </p:grpSp>
      <p:sp>
        <p:nvSpPr>
          <p:cNvPr id="35" name="Google Shape;286;p29">
            <a:extLst>
              <a:ext uri="{FF2B5EF4-FFF2-40B4-BE49-F238E27FC236}">
                <a16:creationId xmlns:a16="http://schemas.microsoft.com/office/drawing/2014/main" id="{9CF95834-4841-4532-9087-3103F4B2D1C9}"/>
              </a:ext>
            </a:extLst>
          </p:cNvPr>
          <p:cNvSpPr/>
          <p:nvPr/>
        </p:nvSpPr>
        <p:spPr>
          <a:xfrm>
            <a:off x="653557" y="5853631"/>
            <a:ext cx="3279900" cy="160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b="1" u="sng" strike="noStrike" dirty="0">
                <a:solidFill>
                  <a:srgbClr val="003C71"/>
                </a:solidFill>
                <a:latin typeface="Arial"/>
                <a:ea typeface="Arial"/>
                <a:cs typeface="Arial"/>
                <a:sym typeface="Arial"/>
              </a:rPr>
              <a:t>Source: Kushal Datta &amp; Vikram Saletore, AIPG, Intel</a:t>
            </a:r>
            <a:endParaRPr sz="1100" b="0" strike="noStrike" dirty="0">
              <a:latin typeface="Arial"/>
              <a:ea typeface="Arial"/>
              <a:cs typeface="Arial"/>
              <a:sym typeface="Arial"/>
            </a:endParaRPr>
          </a:p>
        </p:txBody>
      </p:sp>
      <p:sp>
        <p:nvSpPr>
          <p:cNvPr id="36" name="Google Shape;287;p29">
            <a:extLst>
              <a:ext uri="{FF2B5EF4-FFF2-40B4-BE49-F238E27FC236}">
                <a16:creationId xmlns:a16="http://schemas.microsoft.com/office/drawing/2014/main" id="{F3872B77-CE4A-4455-90EC-C1710D3BC5D1}"/>
              </a:ext>
            </a:extLst>
          </p:cNvPr>
          <p:cNvSpPr/>
          <p:nvPr/>
        </p:nvSpPr>
        <p:spPr>
          <a:xfrm>
            <a:off x="4055974" y="1469906"/>
            <a:ext cx="567300" cy="182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200" b="1" strike="noStrike">
                <a:solidFill>
                  <a:srgbClr val="003C71"/>
                </a:solidFill>
                <a:latin typeface="Arial"/>
                <a:ea typeface="Arial"/>
                <a:cs typeface="Arial"/>
                <a:sym typeface="Arial"/>
              </a:rPr>
              <a:t>Large</a:t>
            </a:r>
            <a:endParaRPr sz="1200" b="0" strike="noStrike">
              <a:latin typeface="Arial"/>
              <a:ea typeface="Arial"/>
              <a:cs typeface="Arial"/>
              <a:sym typeface="Arial"/>
            </a:endParaRPr>
          </a:p>
        </p:txBody>
      </p:sp>
      <p:grpSp>
        <p:nvGrpSpPr>
          <p:cNvPr id="37" name="Google Shape;288;p29">
            <a:extLst>
              <a:ext uri="{FF2B5EF4-FFF2-40B4-BE49-F238E27FC236}">
                <a16:creationId xmlns:a16="http://schemas.microsoft.com/office/drawing/2014/main" id="{09A2B254-EBE2-44BF-8BCC-FC6C8AA499C3}"/>
              </a:ext>
            </a:extLst>
          </p:cNvPr>
          <p:cNvGrpSpPr/>
          <p:nvPr/>
        </p:nvGrpSpPr>
        <p:grpSpPr>
          <a:xfrm>
            <a:off x="4682767" y="4362421"/>
            <a:ext cx="746775" cy="410400"/>
            <a:chOff x="5546160" y="4038120"/>
            <a:chExt cx="995700" cy="547200"/>
          </a:xfrm>
        </p:grpSpPr>
        <p:sp>
          <p:nvSpPr>
            <p:cNvPr id="38" name="Google Shape;289;p29">
              <a:extLst>
                <a:ext uri="{FF2B5EF4-FFF2-40B4-BE49-F238E27FC236}">
                  <a16:creationId xmlns:a16="http://schemas.microsoft.com/office/drawing/2014/main" id="{5459CFF1-FF2B-4BA7-A296-ADC70A169EDD}"/>
                </a:ext>
              </a:extLst>
            </p:cNvPr>
            <p:cNvSpPr/>
            <p:nvPr/>
          </p:nvSpPr>
          <p:spPr>
            <a:xfrm>
              <a:off x="5630400" y="4038120"/>
              <a:ext cx="45300" cy="70500"/>
            </a:xfrm>
            <a:prstGeom prst="rect">
              <a:avLst/>
            </a:prstGeom>
            <a:solidFill>
              <a:srgbClr val="FF00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 name="Google Shape;290;p29">
              <a:extLst>
                <a:ext uri="{FF2B5EF4-FFF2-40B4-BE49-F238E27FC236}">
                  <a16:creationId xmlns:a16="http://schemas.microsoft.com/office/drawing/2014/main" id="{9E2B7929-F25C-4713-AFC9-E6987EB518DC}"/>
                </a:ext>
              </a:extLst>
            </p:cNvPr>
            <p:cNvSpPr/>
            <p:nvPr/>
          </p:nvSpPr>
          <p:spPr>
            <a:xfrm>
              <a:off x="5546160" y="4128120"/>
              <a:ext cx="9957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FF00FF"/>
                  </a:solidFill>
                  <a:latin typeface="Arial"/>
                  <a:ea typeface="Arial"/>
                  <a:cs typeface="Arial"/>
                  <a:sym typeface="Arial"/>
                </a:rPr>
                <a:t>CERN</a:t>
              </a:r>
              <a:r>
                <a:rPr lang="en" sz="800" b="0" strike="noStrike">
                  <a:solidFill>
                    <a:srgbClr val="003C71"/>
                  </a:solidFill>
                  <a:latin typeface="Arial"/>
                  <a:ea typeface="Arial"/>
                  <a:cs typeface="Arial"/>
                  <a:sym typeface="Arial"/>
                </a:rPr>
                <a:t>: 3D-GANs, (BS=128), 25x25x25</a:t>
              </a:r>
              <a:endParaRPr sz="800" b="0" strike="noStrike">
                <a:latin typeface="Arial"/>
                <a:ea typeface="Arial"/>
                <a:cs typeface="Arial"/>
                <a:sym typeface="Arial"/>
              </a:endParaRPr>
            </a:p>
          </p:txBody>
        </p:sp>
      </p:grpSp>
      <p:grpSp>
        <p:nvGrpSpPr>
          <p:cNvPr id="40" name="Google Shape;291;p29">
            <a:extLst>
              <a:ext uri="{FF2B5EF4-FFF2-40B4-BE49-F238E27FC236}">
                <a16:creationId xmlns:a16="http://schemas.microsoft.com/office/drawing/2014/main" id="{B795EA7D-5D0C-41E1-8E8F-74E8792AF3C3}"/>
              </a:ext>
            </a:extLst>
          </p:cNvPr>
          <p:cNvGrpSpPr/>
          <p:nvPr/>
        </p:nvGrpSpPr>
        <p:grpSpPr>
          <a:xfrm>
            <a:off x="3999667" y="1700221"/>
            <a:ext cx="445995" cy="4065106"/>
            <a:chOff x="4635360" y="488520"/>
            <a:chExt cx="594660" cy="5420142"/>
          </a:xfrm>
        </p:grpSpPr>
        <p:sp>
          <p:nvSpPr>
            <p:cNvPr id="41" name="Google Shape;292;p29">
              <a:extLst>
                <a:ext uri="{FF2B5EF4-FFF2-40B4-BE49-F238E27FC236}">
                  <a16:creationId xmlns:a16="http://schemas.microsoft.com/office/drawing/2014/main" id="{31C9160B-C167-47D5-B8BF-98714368BA2F}"/>
                </a:ext>
              </a:extLst>
            </p:cNvPr>
            <p:cNvSpPr/>
            <p:nvPr/>
          </p:nvSpPr>
          <p:spPr>
            <a:xfrm>
              <a:off x="5176440" y="488520"/>
              <a:ext cx="2160" cy="542014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sp>
        <p:sp>
          <p:nvSpPr>
            <p:cNvPr id="42" name="Google Shape;293;p29">
              <a:extLst>
                <a:ext uri="{FF2B5EF4-FFF2-40B4-BE49-F238E27FC236}">
                  <a16:creationId xmlns:a16="http://schemas.microsoft.com/office/drawing/2014/main" id="{2AB8909A-A798-465B-A220-DFA640229EB5}"/>
                </a:ext>
              </a:extLst>
            </p:cNvPr>
            <p:cNvSpPr/>
            <p:nvPr/>
          </p:nvSpPr>
          <p:spPr>
            <a:xfrm>
              <a:off x="4797000" y="4722480"/>
              <a:ext cx="2883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1MB</a:t>
              </a:r>
              <a:endParaRPr sz="800" b="0" strike="noStrike">
                <a:latin typeface="Arial"/>
                <a:ea typeface="Arial"/>
                <a:cs typeface="Arial"/>
                <a:sym typeface="Arial"/>
              </a:endParaRPr>
            </a:p>
          </p:txBody>
        </p:sp>
        <p:sp>
          <p:nvSpPr>
            <p:cNvPr id="43" name="Google Shape;294;p29">
              <a:extLst>
                <a:ext uri="{FF2B5EF4-FFF2-40B4-BE49-F238E27FC236}">
                  <a16:creationId xmlns:a16="http://schemas.microsoft.com/office/drawing/2014/main" id="{7DC0B3ED-CAA2-487C-99C4-38611B57CEF8}"/>
                </a:ext>
              </a:extLst>
            </p:cNvPr>
            <p:cNvSpPr/>
            <p:nvPr/>
          </p:nvSpPr>
          <p:spPr>
            <a:xfrm>
              <a:off x="4715640" y="3798360"/>
              <a:ext cx="366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C00000"/>
                  </a:solidFill>
                  <a:latin typeface="Arial"/>
                  <a:ea typeface="Arial"/>
                  <a:cs typeface="Arial"/>
                  <a:sym typeface="Arial"/>
                </a:rPr>
                <a:t>10MB</a:t>
              </a:r>
              <a:endParaRPr sz="800" b="0" strike="noStrike">
                <a:latin typeface="Arial"/>
                <a:ea typeface="Arial"/>
                <a:cs typeface="Arial"/>
                <a:sym typeface="Arial"/>
              </a:endParaRPr>
            </a:p>
          </p:txBody>
        </p:sp>
        <p:sp>
          <p:nvSpPr>
            <p:cNvPr id="44" name="Google Shape;295;p29">
              <a:extLst>
                <a:ext uri="{FF2B5EF4-FFF2-40B4-BE49-F238E27FC236}">
                  <a16:creationId xmlns:a16="http://schemas.microsoft.com/office/drawing/2014/main" id="{C464257A-7574-4677-86C5-901729188414}"/>
                </a:ext>
              </a:extLst>
            </p:cNvPr>
            <p:cNvSpPr/>
            <p:nvPr/>
          </p:nvSpPr>
          <p:spPr>
            <a:xfrm>
              <a:off x="4635360" y="308988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45" name="Google Shape;296;p29">
              <a:extLst>
                <a:ext uri="{FF2B5EF4-FFF2-40B4-BE49-F238E27FC236}">
                  <a16:creationId xmlns:a16="http://schemas.microsoft.com/office/drawing/2014/main" id="{41B7C370-6223-4505-92E6-2528C4EAAE1A}"/>
                </a:ext>
              </a:extLst>
            </p:cNvPr>
            <p:cNvSpPr/>
            <p:nvPr/>
          </p:nvSpPr>
          <p:spPr>
            <a:xfrm>
              <a:off x="4811760" y="226620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46" name="Google Shape;297;p29">
              <a:extLst>
                <a:ext uri="{FF2B5EF4-FFF2-40B4-BE49-F238E27FC236}">
                  <a16:creationId xmlns:a16="http://schemas.microsoft.com/office/drawing/2014/main" id="{A14A4645-A4F4-4115-AB42-65E0D6CE1EA3}"/>
                </a:ext>
              </a:extLst>
            </p:cNvPr>
            <p:cNvSpPr/>
            <p:nvPr/>
          </p:nvSpPr>
          <p:spPr>
            <a:xfrm>
              <a:off x="4730760" y="143640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10GB</a:t>
              </a:r>
              <a:endParaRPr sz="800" b="0" strike="noStrike">
                <a:latin typeface="Arial"/>
                <a:ea typeface="Arial"/>
                <a:cs typeface="Arial"/>
                <a:sym typeface="Arial"/>
              </a:endParaRPr>
            </a:p>
          </p:txBody>
        </p:sp>
        <p:sp>
          <p:nvSpPr>
            <p:cNvPr id="47" name="Google Shape;298;p29">
              <a:extLst>
                <a:ext uri="{FF2B5EF4-FFF2-40B4-BE49-F238E27FC236}">
                  <a16:creationId xmlns:a16="http://schemas.microsoft.com/office/drawing/2014/main" id="{399F9339-426C-45EB-B3E7-9E3D2FD11052}"/>
                </a:ext>
              </a:extLst>
            </p:cNvPr>
            <p:cNvSpPr/>
            <p:nvPr/>
          </p:nvSpPr>
          <p:spPr>
            <a:xfrm>
              <a:off x="4650480" y="58536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48" name="Google Shape;299;p29">
              <a:extLst>
                <a:ext uri="{FF2B5EF4-FFF2-40B4-BE49-F238E27FC236}">
                  <a16:creationId xmlns:a16="http://schemas.microsoft.com/office/drawing/2014/main" id="{58660CC8-FEDD-446F-BE6F-7CBEE8EF9960}"/>
                </a:ext>
              </a:extLst>
            </p:cNvPr>
            <p:cNvSpPr/>
            <p:nvPr/>
          </p:nvSpPr>
          <p:spPr>
            <a:xfrm>
              <a:off x="4681800" y="5550840"/>
              <a:ext cx="4050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0.1MB</a:t>
              </a:r>
              <a:endParaRPr sz="800" b="0" strike="noStrike">
                <a:latin typeface="Arial"/>
                <a:ea typeface="Arial"/>
                <a:cs typeface="Arial"/>
                <a:sym typeface="Arial"/>
              </a:endParaRPr>
            </a:p>
          </p:txBody>
        </p:sp>
        <p:grpSp>
          <p:nvGrpSpPr>
            <p:cNvPr id="49" name="Google Shape;300;p29">
              <a:extLst>
                <a:ext uri="{FF2B5EF4-FFF2-40B4-BE49-F238E27FC236}">
                  <a16:creationId xmlns:a16="http://schemas.microsoft.com/office/drawing/2014/main" id="{0870EF8E-E2D9-4AAB-AFC7-63142DD46FD9}"/>
                </a:ext>
              </a:extLst>
            </p:cNvPr>
            <p:cNvGrpSpPr/>
            <p:nvPr/>
          </p:nvGrpSpPr>
          <p:grpSpPr>
            <a:xfrm>
              <a:off x="5121720" y="674640"/>
              <a:ext cx="108300" cy="4960740"/>
              <a:chOff x="5121720" y="674640"/>
              <a:chExt cx="108300" cy="4960740"/>
            </a:xfrm>
          </p:grpSpPr>
          <p:grpSp>
            <p:nvGrpSpPr>
              <p:cNvPr id="50" name="Google Shape;301;p29">
                <a:extLst>
                  <a:ext uri="{FF2B5EF4-FFF2-40B4-BE49-F238E27FC236}">
                    <a16:creationId xmlns:a16="http://schemas.microsoft.com/office/drawing/2014/main" id="{C85E7549-32C7-4465-8E28-67C0370BC373}"/>
                  </a:ext>
                </a:extLst>
              </p:cNvPr>
              <p:cNvGrpSpPr/>
              <p:nvPr/>
            </p:nvGrpSpPr>
            <p:grpSpPr>
              <a:xfrm>
                <a:off x="5121720" y="4807800"/>
                <a:ext cx="108300" cy="827580"/>
                <a:chOff x="5121720" y="4807800"/>
                <a:chExt cx="108300" cy="827580"/>
              </a:xfrm>
            </p:grpSpPr>
            <p:cxnSp>
              <p:nvCxnSpPr>
                <p:cNvPr id="106" name="Google Shape;302;p29">
                  <a:extLst>
                    <a:ext uri="{FF2B5EF4-FFF2-40B4-BE49-F238E27FC236}">
                      <a16:creationId xmlns:a16="http://schemas.microsoft.com/office/drawing/2014/main" id="{A1AA59A6-22EE-496F-920A-9A78B3CB8E45}"/>
                    </a:ext>
                  </a:extLst>
                </p:cNvPr>
                <p:cNvCxnSpPr/>
                <p:nvPr/>
              </p:nvCxnSpPr>
              <p:spPr>
                <a:xfrm>
                  <a:off x="5121720" y="5386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7" name="Google Shape;303;p29">
                  <a:extLst>
                    <a:ext uri="{FF2B5EF4-FFF2-40B4-BE49-F238E27FC236}">
                      <a16:creationId xmlns:a16="http://schemas.microsoft.com/office/drawing/2014/main" id="{62C6AE76-1F63-42AB-AAC3-E6F5188E2DF0}"/>
                    </a:ext>
                  </a:extLst>
                </p:cNvPr>
                <p:cNvCxnSpPr/>
                <p:nvPr/>
              </p:nvCxnSpPr>
              <p:spPr>
                <a:xfrm>
                  <a:off x="5121720" y="5239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8" name="Google Shape;304;p29">
                  <a:extLst>
                    <a:ext uri="{FF2B5EF4-FFF2-40B4-BE49-F238E27FC236}">
                      <a16:creationId xmlns:a16="http://schemas.microsoft.com/office/drawing/2014/main" id="{508666DE-B2C7-4C02-B883-A887EEFB8015}"/>
                    </a:ext>
                  </a:extLst>
                </p:cNvPr>
                <p:cNvCxnSpPr/>
                <p:nvPr/>
              </p:nvCxnSpPr>
              <p:spPr>
                <a:xfrm>
                  <a:off x="5121720" y="5136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9" name="Google Shape;305;p29">
                  <a:extLst>
                    <a:ext uri="{FF2B5EF4-FFF2-40B4-BE49-F238E27FC236}">
                      <a16:creationId xmlns:a16="http://schemas.microsoft.com/office/drawing/2014/main" id="{CC952192-829F-4FB9-BA71-3B5C25AD074C}"/>
                    </a:ext>
                  </a:extLst>
                </p:cNvPr>
                <p:cNvCxnSpPr/>
                <p:nvPr/>
              </p:nvCxnSpPr>
              <p:spPr>
                <a:xfrm>
                  <a:off x="5121720" y="5056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0" name="Google Shape;306;p29">
                  <a:extLst>
                    <a:ext uri="{FF2B5EF4-FFF2-40B4-BE49-F238E27FC236}">
                      <a16:creationId xmlns:a16="http://schemas.microsoft.com/office/drawing/2014/main" id="{D64FF04A-CFD7-41E2-A800-0CE2EE850C62}"/>
                    </a:ext>
                  </a:extLst>
                </p:cNvPr>
                <p:cNvCxnSpPr/>
                <p:nvPr/>
              </p:nvCxnSpPr>
              <p:spPr>
                <a:xfrm>
                  <a:off x="5121720" y="4992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1" name="Google Shape;307;p29">
                  <a:extLst>
                    <a:ext uri="{FF2B5EF4-FFF2-40B4-BE49-F238E27FC236}">
                      <a16:creationId xmlns:a16="http://schemas.microsoft.com/office/drawing/2014/main" id="{8402A763-028C-405B-BF12-F6B63A9FE6E3}"/>
                    </a:ext>
                  </a:extLst>
                </p:cNvPr>
                <p:cNvCxnSpPr/>
                <p:nvPr/>
              </p:nvCxnSpPr>
              <p:spPr>
                <a:xfrm>
                  <a:off x="5121720" y="493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2" name="Google Shape;308;p29">
                  <a:extLst>
                    <a:ext uri="{FF2B5EF4-FFF2-40B4-BE49-F238E27FC236}">
                      <a16:creationId xmlns:a16="http://schemas.microsoft.com/office/drawing/2014/main" id="{DEB6484E-F3E0-4550-8F9E-812C035385B8}"/>
                    </a:ext>
                  </a:extLst>
                </p:cNvPr>
                <p:cNvCxnSpPr/>
                <p:nvPr/>
              </p:nvCxnSpPr>
              <p:spPr>
                <a:xfrm>
                  <a:off x="5121720" y="4891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3" name="Google Shape;309;p29">
                  <a:extLst>
                    <a:ext uri="{FF2B5EF4-FFF2-40B4-BE49-F238E27FC236}">
                      <a16:creationId xmlns:a16="http://schemas.microsoft.com/office/drawing/2014/main" id="{677D086A-3B2A-41CE-9F6B-7E48D1B38CF5}"/>
                    </a:ext>
                  </a:extLst>
                </p:cNvPr>
                <p:cNvCxnSpPr/>
                <p:nvPr/>
              </p:nvCxnSpPr>
              <p:spPr>
                <a:xfrm>
                  <a:off x="5121720" y="4847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4" name="Google Shape;310;p29">
                  <a:extLst>
                    <a:ext uri="{FF2B5EF4-FFF2-40B4-BE49-F238E27FC236}">
                      <a16:creationId xmlns:a16="http://schemas.microsoft.com/office/drawing/2014/main" id="{0FE5B707-7947-4944-AEE5-94B645D6FB3D}"/>
                    </a:ext>
                  </a:extLst>
                </p:cNvPr>
                <p:cNvCxnSpPr/>
                <p:nvPr/>
              </p:nvCxnSpPr>
              <p:spPr>
                <a:xfrm>
                  <a:off x="5121720" y="563508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15" name="Google Shape;311;p29">
                  <a:extLst>
                    <a:ext uri="{FF2B5EF4-FFF2-40B4-BE49-F238E27FC236}">
                      <a16:creationId xmlns:a16="http://schemas.microsoft.com/office/drawing/2014/main" id="{D9B17BB0-F896-4467-BBC0-98CADC872888}"/>
                    </a:ext>
                  </a:extLst>
                </p:cNvPr>
                <p:cNvCxnSpPr/>
                <p:nvPr/>
              </p:nvCxnSpPr>
              <p:spPr>
                <a:xfrm>
                  <a:off x="5121720" y="4807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1" name="Google Shape;312;p29">
                <a:extLst>
                  <a:ext uri="{FF2B5EF4-FFF2-40B4-BE49-F238E27FC236}">
                    <a16:creationId xmlns:a16="http://schemas.microsoft.com/office/drawing/2014/main" id="{D600557E-96CD-4227-9773-BFF0A5D2425B}"/>
                  </a:ext>
                </a:extLst>
              </p:cNvPr>
              <p:cNvGrpSpPr/>
              <p:nvPr/>
            </p:nvGrpSpPr>
            <p:grpSpPr>
              <a:xfrm>
                <a:off x="5121720" y="3980880"/>
                <a:ext cx="108300" cy="827940"/>
                <a:chOff x="5121720" y="3980880"/>
                <a:chExt cx="108300" cy="827940"/>
              </a:xfrm>
            </p:grpSpPr>
            <p:cxnSp>
              <p:nvCxnSpPr>
                <p:cNvPr id="96" name="Google Shape;313;p29">
                  <a:extLst>
                    <a:ext uri="{FF2B5EF4-FFF2-40B4-BE49-F238E27FC236}">
                      <a16:creationId xmlns:a16="http://schemas.microsoft.com/office/drawing/2014/main" id="{8F8A5409-E724-48E2-A15B-AF5A4F9D3BC4}"/>
                    </a:ext>
                  </a:extLst>
                </p:cNvPr>
                <p:cNvCxnSpPr/>
                <p:nvPr/>
              </p:nvCxnSpPr>
              <p:spPr>
                <a:xfrm>
                  <a:off x="5121720" y="45601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7" name="Google Shape;314;p29">
                  <a:extLst>
                    <a:ext uri="{FF2B5EF4-FFF2-40B4-BE49-F238E27FC236}">
                      <a16:creationId xmlns:a16="http://schemas.microsoft.com/office/drawing/2014/main" id="{41AD4197-3B5A-44EC-B87C-7B77EC5B42B4}"/>
                    </a:ext>
                  </a:extLst>
                </p:cNvPr>
                <p:cNvCxnSpPr/>
                <p:nvPr/>
              </p:nvCxnSpPr>
              <p:spPr>
                <a:xfrm>
                  <a:off x="5121720" y="4412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8" name="Google Shape;315;p29">
                  <a:extLst>
                    <a:ext uri="{FF2B5EF4-FFF2-40B4-BE49-F238E27FC236}">
                      <a16:creationId xmlns:a16="http://schemas.microsoft.com/office/drawing/2014/main" id="{114AA311-46F2-4880-A030-F6C76A89CE8B}"/>
                    </a:ext>
                  </a:extLst>
                </p:cNvPr>
                <p:cNvCxnSpPr/>
                <p:nvPr/>
              </p:nvCxnSpPr>
              <p:spPr>
                <a:xfrm>
                  <a:off x="5121720" y="430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9" name="Google Shape;316;p29">
                  <a:extLst>
                    <a:ext uri="{FF2B5EF4-FFF2-40B4-BE49-F238E27FC236}">
                      <a16:creationId xmlns:a16="http://schemas.microsoft.com/office/drawing/2014/main" id="{2280697D-41F8-444C-85FC-6F113D4790CC}"/>
                    </a:ext>
                  </a:extLst>
                </p:cNvPr>
                <p:cNvCxnSpPr/>
                <p:nvPr/>
              </p:nvCxnSpPr>
              <p:spPr>
                <a:xfrm>
                  <a:off x="5121720" y="4230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0" name="Google Shape;317;p29">
                  <a:extLst>
                    <a:ext uri="{FF2B5EF4-FFF2-40B4-BE49-F238E27FC236}">
                      <a16:creationId xmlns:a16="http://schemas.microsoft.com/office/drawing/2014/main" id="{9EE9188A-D04F-45E4-90B5-5C2A1C86CC41}"/>
                    </a:ext>
                  </a:extLst>
                </p:cNvPr>
                <p:cNvCxnSpPr/>
                <p:nvPr/>
              </p:nvCxnSpPr>
              <p:spPr>
                <a:xfrm>
                  <a:off x="5121720" y="4165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1" name="Google Shape;318;p29">
                  <a:extLst>
                    <a:ext uri="{FF2B5EF4-FFF2-40B4-BE49-F238E27FC236}">
                      <a16:creationId xmlns:a16="http://schemas.microsoft.com/office/drawing/2014/main" id="{130C33CF-7020-41AD-B105-B5D0DAF8377A}"/>
                    </a:ext>
                  </a:extLst>
                </p:cNvPr>
                <p:cNvCxnSpPr/>
                <p:nvPr/>
              </p:nvCxnSpPr>
              <p:spPr>
                <a:xfrm>
                  <a:off x="5121720" y="4106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2" name="Google Shape;319;p29">
                  <a:extLst>
                    <a:ext uri="{FF2B5EF4-FFF2-40B4-BE49-F238E27FC236}">
                      <a16:creationId xmlns:a16="http://schemas.microsoft.com/office/drawing/2014/main" id="{4A42BFC8-659A-4EA7-B71B-352995C15DE2}"/>
                    </a:ext>
                  </a:extLst>
                </p:cNvPr>
                <p:cNvCxnSpPr/>
                <p:nvPr/>
              </p:nvCxnSpPr>
              <p:spPr>
                <a:xfrm>
                  <a:off x="5121720" y="4064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3" name="Google Shape;320;p29">
                  <a:extLst>
                    <a:ext uri="{FF2B5EF4-FFF2-40B4-BE49-F238E27FC236}">
                      <a16:creationId xmlns:a16="http://schemas.microsoft.com/office/drawing/2014/main" id="{024D1FEF-2B30-4F8B-B820-635D2C33F539}"/>
                    </a:ext>
                  </a:extLst>
                </p:cNvPr>
                <p:cNvCxnSpPr/>
                <p:nvPr/>
              </p:nvCxnSpPr>
              <p:spPr>
                <a:xfrm>
                  <a:off x="5121720" y="40208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4" name="Google Shape;321;p29">
                  <a:extLst>
                    <a:ext uri="{FF2B5EF4-FFF2-40B4-BE49-F238E27FC236}">
                      <a16:creationId xmlns:a16="http://schemas.microsoft.com/office/drawing/2014/main" id="{077A82F6-3D7E-450D-8191-D891F728FBEB}"/>
                    </a:ext>
                  </a:extLst>
                </p:cNvPr>
                <p:cNvCxnSpPr/>
                <p:nvPr/>
              </p:nvCxnSpPr>
              <p:spPr>
                <a:xfrm>
                  <a:off x="5121720" y="48085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105" name="Google Shape;322;p29">
                  <a:extLst>
                    <a:ext uri="{FF2B5EF4-FFF2-40B4-BE49-F238E27FC236}">
                      <a16:creationId xmlns:a16="http://schemas.microsoft.com/office/drawing/2014/main" id="{307B59E9-9EC2-4C2D-9BAF-2363662CBF6B}"/>
                    </a:ext>
                  </a:extLst>
                </p:cNvPr>
                <p:cNvCxnSpPr/>
                <p:nvPr/>
              </p:nvCxnSpPr>
              <p:spPr>
                <a:xfrm>
                  <a:off x="5121720" y="3980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2" name="Google Shape;323;p29">
                <a:extLst>
                  <a:ext uri="{FF2B5EF4-FFF2-40B4-BE49-F238E27FC236}">
                    <a16:creationId xmlns:a16="http://schemas.microsoft.com/office/drawing/2014/main" id="{D263C2D7-1E00-4BF0-8753-F28DB902729D}"/>
                  </a:ext>
                </a:extLst>
              </p:cNvPr>
              <p:cNvGrpSpPr/>
              <p:nvPr/>
            </p:nvGrpSpPr>
            <p:grpSpPr>
              <a:xfrm>
                <a:off x="5121720" y="3154680"/>
                <a:ext cx="108300" cy="827580"/>
                <a:chOff x="5121720" y="3154680"/>
                <a:chExt cx="108300" cy="827580"/>
              </a:xfrm>
            </p:grpSpPr>
            <p:cxnSp>
              <p:nvCxnSpPr>
                <p:cNvPr id="86" name="Google Shape;324;p29">
                  <a:extLst>
                    <a:ext uri="{FF2B5EF4-FFF2-40B4-BE49-F238E27FC236}">
                      <a16:creationId xmlns:a16="http://schemas.microsoft.com/office/drawing/2014/main" id="{6991F9FB-469F-4B27-BAF2-DA05C03B167C}"/>
                    </a:ext>
                  </a:extLst>
                </p:cNvPr>
                <p:cNvCxnSpPr/>
                <p:nvPr/>
              </p:nvCxnSpPr>
              <p:spPr>
                <a:xfrm>
                  <a:off x="5121720" y="3733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7" name="Google Shape;325;p29">
                  <a:extLst>
                    <a:ext uri="{FF2B5EF4-FFF2-40B4-BE49-F238E27FC236}">
                      <a16:creationId xmlns:a16="http://schemas.microsoft.com/office/drawing/2014/main" id="{5C412DB1-154A-437B-807D-8B5D84B92B6A}"/>
                    </a:ext>
                  </a:extLst>
                </p:cNvPr>
                <p:cNvCxnSpPr/>
                <p:nvPr/>
              </p:nvCxnSpPr>
              <p:spPr>
                <a:xfrm>
                  <a:off x="5121720" y="3586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8" name="Google Shape;326;p29">
                  <a:extLst>
                    <a:ext uri="{FF2B5EF4-FFF2-40B4-BE49-F238E27FC236}">
                      <a16:creationId xmlns:a16="http://schemas.microsoft.com/office/drawing/2014/main" id="{A1F496C4-9548-4F01-969B-A36EC49A6E13}"/>
                    </a:ext>
                  </a:extLst>
                </p:cNvPr>
                <p:cNvCxnSpPr/>
                <p:nvPr/>
              </p:nvCxnSpPr>
              <p:spPr>
                <a:xfrm>
                  <a:off x="5121720" y="3483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9" name="Google Shape;327;p29">
                  <a:extLst>
                    <a:ext uri="{FF2B5EF4-FFF2-40B4-BE49-F238E27FC236}">
                      <a16:creationId xmlns:a16="http://schemas.microsoft.com/office/drawing/2014/main" id="{82D84AF9-533D-4812-BA59-6C38F1179D73}"/>
                    </a:ext>
                  </a:extLst>
                </p:cNvPr>
                <p:cNvCxnSpPr/>
                <p:nvPr/>
              </p:nvCxnSpPr>
              <p:spPr>
                <a:xfrm>
                  <a:off x="5121720" y="3403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0" name="Google Shape;328;p29">
                  <a:extLst>
                    <a:ext uri="{FF2B5EF4-FFF2-40B4-BE49-F238E27FC236}">
                      <a16:creationId xmlns:a16="http://schemas.microsoft.com/office/drawing/2014/main" id="{7683AA4C-7BE2-4358-A259-77F7768E6103}"/>
                    </a:ext>
                  </a:extLst>
                </p:cNvPr>
                <p:cNvCxnSpPr/>
                <p:nvPr/>
              </p:nvCxnSpPr>
              <p:spPr>
                <a:xfrm>
                  <a:off x="5121720" y="33393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1" name="Google Shape;329;p29">
                  <a:extLst>
                    <a:ext uri="{FF2B5EF4-FFF2-40B4-BE49-F238E27FC236}">
                      <a16:creationId xmlns:a16="http://schemas.microsoft.com/office/drawing/2014/main" id="{E53E149D-23E6-4BD9-98CD-E834D090E25A}"/>
                    </a:ext>
                  </a:extLst>
                </p:cNvPr>
                <p:cNvCxnSpPr/>
                <p:nvPr/>
              </p:nvCxnSpPr>
              <p:spPr>
                <a:xfrm>
                  <a:off x="5121720" y="32799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2" name="Google Shape;330;p29">
                  <a:extLst>
                    <a:ext uri="{FF2B5EF4-FFF2-40B4-BE49-F238E27FC236}">
                      <a16:creationId xmlns:a16="http://schemas.microsoft.com/office/drawing/2014/main" id="{4C672C7D-4AF1-47A4-9BD9-FCF6B42C35AF}"/>
                    </a:ext>
                  </a:extLst>
                </p:cNvPr>
                <p:cNvCxnSpPr/>
                <p:nvPr/>
              </p:nvCxnSpPr>
              <p:spPr>
                <a:xfrm>
                  <a:off x="5121720" y="3238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3" name="Google Shape;331;p29">
                  <a:extLst>
                    <a:ext uri="{FF2B5EF4-FFF2-40B4-BE49-F238E27FC236}">
                      <a16:creationId xmlns:a16="http://schemas.microsoft.com/office/drawing/2014/main" id="{F6D18DF3-AB05-40EC-82AF-FC629CD79730}"/>
                    </a:ext>
                  </a:extLst>
                </p:cNvPr>
                <p:cNvCxnSpPr/>
                <p:nvPr/>
              </p:nvCxnSpPr>
              <p:spPr>
                <a:xfrm>
                  <a:off x="5121720" y="3194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4" name="Google Shape;332;p29">
                  <a:extLst>
                    <a:ext uri="{FF2B5EF4-FFF2-40B4-BE49-F238E27FC236}">
                      <a16:creationId xmlns:a16="http://schemas.microsoft.com/office/drawing/2014/main" id="{20FAC35C-9C4D-4502-99F0-CFD536040E0C}"/>
                    </a:ext>
                  </a:extLst>
                </p:cNvPr>
                <p:cNvCxnSpPr/>
                <p:nvPr/>
              </p:nvCxnSpPr>
              <p:spPr>
                <a:xfrm>
                  <a:off x="5121720" y="398196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95" name="Google Shape;333;p29">
                  <a:extLst>
                    <a:ext uri="{FF2B5EF4-FFF2-40B4-BE49-F238E27FC236}">
                      <a16:creationId xmlns:a16="http://schemas.microsoft.com/office/drawing/2014/main" id="{0778F750-C11D-4CD5-BB3E-F80859E73C01}"/>
                    </a:ext>
                  </a:extLst>
                </p:cNvPr>
                <p:cNvCxnSpPr/>
                <p:nvPr/>
              </p:nvCxnSpPr>
              <p:spPr>
                <a:xfrm>
                  <a:off x="5121720" y="3154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3" name="Google Shape;334;p29">
                <a:extLst>
                  <a:ext uri="{FF2B5EF4-FFF2-40B4-BE49-F238E27FC236}">
                    <a16:creationId xmlns:a16="http://schemas.microsoft.com/office/drawing/2014/main" id="{547FC232-C7C5-465A-93CF-7EB4E5568CFB}"/>
                  </a:ext>
                </a:extLst>
              </p:cNvPr>
              <p:cNvGrpSpPr/>
              <p:nvPr/>
            </p:nvGrpSpPr>
            <p:grpSpPr>
              <a:xfrm>
                <a:off x="5121720" y="2329560"/>
                <a:ext cx="108300" cy="827580"/>
                <a:chOff x="5121720" y="2329560"/>
                <a:chExt cx="108300" cy="827580"/>
              </a:xfrm>
            </p:grpSpPr>
            <p:cxnSp>
              <p:nvCxnSpPr>
                <p:cNvPr id="76" name="Google Shape;335;p29">
                  <a:extLst>
                    <a:ext uri="{FF2B5EF4-FFF2-40B4-BE49-F238E27FC236}">
                      <a16:creationId xmlns:a16="http://schemas.microsoft.com/office/drawing/2014/main" id="{970019C1-3C03-4BEF-BE9C-D7EC226D53E8}"/>
                    </a:ext>
                  </a:extLst>
                </p:cNvPr>
                <p:cNvCxnSpPr/>
                <p:nvPr/>
              </p:nvCxnSpPr>
              <p:spPr>
                <a:xfrm>
                  <a:off x="5121720" y="29084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7" name="Google Shape;336;p29">
                  <a:extLst>
                    <a:ext uri="{FF2B5EF4-FFF2-40B4-BE49-F238E27FC236}">
                      <a16:creationId xmlns:a16="http://schemas.microsoft.com/office/drawing/2014/main" id="{AF12F67E-7375-49D5-88F3-742AC0F5537B}"/>
                    </a:ext>
                  </a:extLst>
                </p:cNvPr>
                <p:cNvCxnSpPr/>
                <p:nvPr/>
              </p:nvCxnSpPr>
              <p:spPr>
                <a:xfrm>
                  <a:off x="5121720" y="27612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8" name="Google Shape;337;p29">
                  <a:extLst>
                    <a:ext uri="{FF2B5EF4-FFF2-40B4-BE49-F238E27FC236}">
                      <a16:creationId xmlns:a16="http://schemas.microsoft.com/office/drawing/2014/main" id="{DAA60ED6-83CE-4E75-8D5B-7E1321287B9C}"/>
                    </a:ext>
                  </a:extLst>
                </p:cNvPr>
                <p:cNvCxnSpPr/>
                <p:nvPr/>
              </p:nvCxnSpPr>
              <p:spPr>
                <a:xfrm>
                  <a:off x="5121720" y="2658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9" name="Google Shape;338;p29">
                  <a:extLst>
                    <a:ext uri="{FF2B5EF4-FFF2-40B4-BE49-F238E27FC236}">
                      <a16:creationId xmlns:a16="http://schemas.microsoft.com/office/drawing/2014/main" id="{8DEA910D-C304-4D35-9A6E-E6FD0C66777C}"/>
                    </a:ext>
                  </a:extLst>
                </p:cNvPr>
                <p:cNvCxnSpPr/>
                <p:nvPr/>
              </p:nvCxnSpPr>
              <p:spPr>
                <a:xfrm>
                  <a:off x="5121720" y="2578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0" name="Google Shape;339;p29">
                  <a:extLst>
                    <a:ext uri="{FF2B5EF4-FFF2-40B4-BE49-F238E27FC236}">
                      <a16:creationId xmlns:a16="http://schemas.microsoft.com/office/drawing/2014/main" id="{702411A1-9E07-4C6D-8B98-80A2FEEC49EE}"/>
                    </a:ext>
                  </a:extLst>
                </p:cNvPr>
                <p:cNvCxnSpPr/>
                <p:nvPr/>
              </p:nvCxnSpPr>
              <p:spPr>
                <a:xfrm>
                  <a:off x="5121720" y="25142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1" name="Google Shape;340;p29">
                  <a:extLst>
                    <a:ext uri="{FF2B5EF4-FFF2-40B4-BE49-F238E27FC236}">
                      <a16:creationId xmlns:a16="http://schemas.microsoft.com/office/drawing/2014/main" id="{2B033D31-C959-4CD1-B6FF-E752A7C0AE24}"/>
                    </a:ext>
                  </a:extLst>
                </p:cNvPr>
                <p:cNvCxnSpPr/>
                <p:nvPr/>
              </p:nvCxnSpPr>
              <p:spPr>
                <a:xfrm>
                  <a:off x="5121720" y="24544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2" name="Google Shape;341;p29">
                  <a:extLst>
                    <a:ext uri="{FF2B5EF4-FFF2-40B4-BE49-F238E27FC236}">
                      <a16:creationId xmlns:a16="http://schemas.microsoft.com/office/drawing/2014/main" id="{2ED1FBB6-6478-4494-B9F5-137F26BBE302}"/>
                    </a:ext>
                  </a:extLst>
                </p:cNvPr>
                <p:cNvCxnSpPr/>
                <p:nvPr/>
              </p:nvCxnSpPr>
              <p:spPr>
                <a:xfrm>
                  <a:off x="5121720" y="24130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3" name="Google Shape;342;p29">
                  <a:extLst>
                    <a:ext uri="{FF2B5EF4-FFF2-40B4-BE49-F238E27FC236}">
                      <a16:creationId xmlns:a16="http://schemas.microsoft.com/office/drawing/2014/main" id="{D3E60604-DE76-438C-90EB-85E3F1A0A733}"/>
                    </a:ext>
                  </a:extLst>
                </p:cNvPr>
                <p:cNvCxnSpPr/>
                <p:nvPr/>
              </p:nvCxnSpPr>
              <p:spPr>
                <a:xfrm>
                  <a:off x="5121720" y="236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4" name="Google Shape;343;p29">
                  <a:extLst>
                    <a:ext uri="{FF2B5EF4-FFF2-40B4-BE49-F238E27FC236}">
                      <a16:creationId xmlns:a16="http://schemas.microsoft.com/office/drawing/2014/main" id="{08B1ADD6-3B82-468B-BEAF-4A107FBCC2C2}"/>
                    </a:ext>
                  </a:extLst>
                </p:cNvPr>
                <p:cNvCxnSpPr/>
                <p:nvPr/>
              </p:nvCxnSpPr>
              <p:spPr>
                <a:xfrm>
                  <a:off x="5121720" y="31568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85" name="Google Shape;344;p29">
                  <a:extLst>
                    <a:ext uri="{FF2B5EF4-FFF2-40B4-BE49-F238E27FC236}">
                      <a16:creationId xmlns:a16="http://schemas.microsoft.com/office/drawing/2014/main" id="{3BC2B7CD-FA2B-47E1-ADCF-249A49BD7739}"/>
                    </a:ext>
                  </a:extLst>
                </p:cNvPr>
                <p:cNvCxnSpPr/>
                <p:nvPr/>
              </p:nvCxnSpPr>
              <p:spPr>
                <a:xfrm>
                  <a:off x="5121720" y="23295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4" name="Google Shape;345;p29">
                <a:extLst>
                  <a:ext uri="{FF2B5EF4-FFF2-40B4-BE49-F238E27FC236}">
                    <a16:creationId xmlns:a16="http://schemas.microsoft.com/office/drawing/2014/main" id="{C221D1A1-231F-4F7E-9520-6C2B27537D3F}"/>
                  </a:ext>
                </a:extLst>
              </p:cNvPr>
              <p:cNvGrpSpPr/>
              <p:nvPr/>
            </p:nvGrpSpPr>
            <p:grpSpPr>
              <a:xfrm>
                <a:off x="5121720" y="1500120"/>
                <a:ext cx="108300" cy="827580"/>
                <a:chOff x="5121720" y="1500120"/>
                <a:chExt cx="108300" cy="827580"/>
              </a:xfrm>
            </p:grpSpPr>
            <p:cxnSp>
              <p:nvCxnSpPr>
                <p:cNvPr id="66" name="Google Shape;346;p29">
                  <a:extLst>
                    <a:ext uri="{FF2B5EF4-FFF2-40B4-BE49-F238E27FC236}">
                      <a16:creationId xmlns:a16="http://schemas.microsoft.com/office/drawing/2014/main" id="{DE67DB9D-4CA3-44E0-8AF6-BC4D5281EDF8}"/>
                    </a:ext>
                  </a:extLst>
                </p:cNvPr>
                <p:cNvCxnSpPr/>
                <p:nvPr/>
              </p:nvCxnSpPr>
              <p:spPr>
                <a:xfrm>
                  <a:off x="5121720" y="20790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7" name="Google Shape;347;p29">
                  <a:extLst>
                    <a:ext uri="{FF2B5EF4-FFF2-40B4-BE49-F238E27FC236}">
                      <a16:creationId xmlns:a16="http://schemas.microsoft.com/office/drawing/2014/main" id="{2EDACD16-569A-4922-BB2C-07BC484827ED}"/>
                    </a:ext>
                  </a:extLst>
                </p:cNvPr>
                <p:cNvCxnSpPr/>
                <p:nvPr/>
              </p:nvCxnSpPr>
              <p:spPr>
                <a:xfrm>
                  <a:off x="5121720" y="1931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8" name="Google Shape;348;p29">
                  <a:extLst>
                    <a:ext uri="{FF2B5EF4-FFF2-40B4-BE49-F238E27FC236}">
                      <a16:creationId xmlns:a16="http://schemas.microsoft.com/office/drawing/2014/main" id="{802B823F-640E-4A03-A02F-71277522BC8B}"/>
                    </a:ext>
                  </a:extLst>
                </p:cNvPr>
                <p:cNvCxnSpPr/>
                <p:nvPr/>
              </p:nvCxnSpPr>
              <p:spPr>
                <a:xfrm>
                  <a:off x="5121720" y="1829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9" name="Google Shape;349;p29">
                  <a:extLst>
                    <a:ext uri="{FF2B5EF4-FFF2-40B4-BE49-F238E27FC236}">
                      <a16:creationId xmlns:a16="http://schemas.microsoft.com/office/drawing/2014/main" id="{C2E2DD6B-954E-4928-AADF-23DE42C2E195}"/>
                    </a:ext>
                  </a:extLst>
                </p:cNvPr>
                <p:cNvCxnSpPr/>
                <p:nvPr/>
              </p:nvCxnSpPr>
              <p:spPr>
                <a:xfrm>
                  <a:off x="5121720" y="17488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0" name="Google Shape;350;p29">
                  <a:extLst>
                    <a:ext uri="{FF2B5EF4-FFF2-40B4-BE49-F238E27FC236}">
                      <a16:creationId xmlns:a16="http://schemas.microsoft.com/office/drawing/2014/main" id="{E9A650E6-5983-4CC0-9F4A-0A50C5C6066A}"/>
                    </a:ext>
                  </a:extLst>
                </p:cNvPr>
                <p:cNvCxnSpPr/>
                <p:nvPr/>
              </p:nvCxnSpPr>
              <p:spPr>
                <a:xfrm>
                  <a:off x="5121720" y="16848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1" name="Google Shape;351;p29">
                  <a:extLst>
                    <a:ext uri="{FF2B5EF4-FFF2-40B4-BE49-F238E27FC236}">
                      <a16:creationId xmlns:a16="http://schemas.microsoft.com/office/drawing/2014/main" id="{FB5C81D8-1851-445A-BD6D-682FBFC56399}"/>
                    </a:ext>
                  </a:extLst>
                </p:cNvPr>
                <p:cNvCxnSpPr/>
                <p:nvPr/>
              </p:nvCxnSpPr>
              <p:spPr>
                <a:xfrm>
                  <a:off x="5121720" y="16250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2" name="Google Shape;352;p29">
                  <a:extLst>
                    <a:ext uri="{FF2B5EF4-FFF2-40B4-BE49-F238E27FC236}">
                      <a16:creationId xmlns:a16="http://schemas.microsoft.com/office/drawing/2014/main" id="{88929CCE-0ADA-4677-BAEB-6904D8CC96EB}"/>
                    </a:ext>
                  </a:extLst>
                </p:cNvPr>
                <p:cNvCxnSpPr/>
                <p:nvPr/>
              </p:nvCxnSpPr>
              <p:spPr>
                <a:xfrm>
                  <a:off x="5121720" y="158364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3" name="Google Shape;353;p29">
                  <a:extLst>
                    <a:ext uri="{FF2B5EF4-FFF2-40B4-BE49-F238E27FC236}">
                      <a16:creationId xmlns:a16="http://schemas.microsoft.com/office/drawing/2014/main" id="{921BCD89-9227-4603-8565-D41D8482B89C}"/>
                    </a:ext>
                  </a:extLst>
                </p:cNvPr>
                <p:cNvCxnSpPr/>
                <p:nvPr/>
              </p:nvCxnSpPr>
              <p:spPr>
                <a:xfrm>
                  <a:off x="5121720" y="15397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4" name="Google Shape;354;p29">
                  <a:extLst>
                    <a:ext uri="{FF2B5EF4-FFF2-40B4-BE49-F238E27FC236}">
                      <a16:creationId xmlns:a16="http://schemas.microsoft.com/office/drawing/2014/main" id="{9089F1B2-1984-4F12-B89F-DD3BB1131884}"/>
                    </a:ext>
                  </a:extLst>
                </p:cNvPr>
                <p:cNvCxnSpPr/>
                <p:nvPr/>
              </p:nvCxnSpPr>
              <p:spPr>
                <a:xfrm>
                  <a:off x="5121720" y="232740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75" name="Google Shape;355;p29">
                  <a:extLst>
                    <a:ext uri="{FF2B5EF4-FFF2-40B4-BE49-F238E27FC236}">
                      <a16:creationId xmlns:a16="http://schemas.microsoft.com/office/drawing/2014/main" id="{24F15888-3D5E-4E4B-8765-F3188BFD8098}"/>
                    </a:ext>
                  </a:extLst>
                </p:cNvPr>
                <p:cNvCxnSpPr/>
                <p:nvPr/>
              </p:nvCxnSpPr>
              <p:spPr>
                <a:xfrm>
                  <a:off x="5121720" y="15001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55" name="Google Shape;356;p29">
                <a:extLst>
                  <a:ext uri="{FF2B5EF4-FFF2-40B4-BE49-F238E27FC236}">
                    <a16:creationId xmlns:a16="http://schemas.microsoft.com/office/drawing/2014/main" id="{E824BE55-CD03-4ADC-8FF2-DF4AB1964838}"/>
                  </a:ext>
                </a:extLst>
              </p:cNvPr>
              <p:cNvGrpSpPr/>
              <p:nvPr/>
            </p:nvGrpSpPr>
            <p:grpSpPr>
              <a:xfrm>
                <a:off x="5121720" y="674640"/>
                <a:ext cx="108300" cy="827580"/>
                <a:chOff x="5121720" y="674640"/>
                <a:chExt cx="108300" cy="827580"/>
              </a:xfrm>
            </p:grpSpPr>
            <p:cxnSp>
              <p:nvCxnSpPr>
                <p:cNvPr id="56" name="Google Shape;357;p29">
                  <a:extLst>
                    <a:ext uri="{FF2B5EF4-FFF2-40B4-BE49-F238E27FC236}">
                      <a16:creationId xmlns:a16="http://schemas.microsoft.com/office/drawing/2014/main" id="{8A6875FC-62FF-4819-A2A1-CAD9C3F7B80A}"/>
                    </a:ext>
                  </a:extLst>
                </p:cNvPr>
                <p:cNvCxnSpPr/>
                <p:nvPr/>
              </p:nvCxnSpPr>
              <p:spPr>
                <a:xfrm>
                  <a:off x="5121720" y="12535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7" name="Google Shape;358;p29">
                  <a:extLst>
                    <a:ext uri="{FF2B5EF4-FFF2-40B4-BE49-F238E27FC236}">
                      <a16:creationId xmlns:a16="http://schemas.microsoft.com/office/drawing/2014/main" id="{2B74D1AC-DDD4-4F43-98A8-A7C317852266}"/>
                    </a:ext>
                  </a:extLst>
                </p:cNvPr>
                <p:cNvCxnSpPr/>
                <p:nvPr/>
              </p:nvCxnSpPr>
              <p:spPr>
                <a:xfrm>
                  <a:off x="5121720" y="11062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8" name="Google Shape;359;p29">
                  <a:extLst>
                    <a:ext uri="{FF2B5EF4-FFF2-40B4-BE49-F238E27FC236}">
                      <a16:creationId xmlns:a16="http://schemas.microsoft.com/office/drawing/2014/main" id="{0892A64A-D0E6-411A-B6F1-12EEEEFDB453}"/>
                    </a:ext>
                  </a:extLst>
                </p:cNvPr>
                <p:cNvCxnSpPr/>
                <p:nvPr/>
              </p:nvCxnSpPr>
              <p:spPr>
                <a:xfrm>
                  <a:off x="5121720" y="100368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59" name="Google Shape;360;p29">
                  <a:extLst>
                    <a:ext uri="{FF2B5EF4-FFF2-40B4-BE49-F238E27FC236}">
                      <a16:creationId xmlns:a16="http://schemas.microsoft.com/office/drawing/2014/main" id="{B45F93CF-3E97-4482-810D-BB8C76247D3C}"/>
                    </a:ext>
                  </a:extLst>
                </p:cNvPr>
                <p:cNvCxnSpPr/>
                <p:nvPr/>
              </p:nvCxnSpPr>
              <p:spPr>
                <a:xfrm>
                  <a:off x="5121720" y="9237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0" name="Google Shape;361;p29">
                  <a:extLst>
                    <a:ext uri="{FF2B5EF4-FFF2-40B4-BE49-F238E27FC236}">
                      <a16:creationId xmlns:a16="http://schemas.microsoft.com/office/drawing/2014/main" id="{FFF5F60E-BCCF-46F7-8EC6-A520E6221348}"/>
                    </a:ext>
                  </a:extLst>
                </p:cNvPr>
                <p:cNvCxnSpPr/>
                <p:nvPr/>
              </p:nvCxnSpPr>
              <p:spPr>
                <a:xfrm>
                  <a:off x="5121720" y="8593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1" name="Google Shape;362;p29">
                  <a:extLst>
                    <a:ext uri="{FF2B5EF4-FFF2-40B4-BE49-F238E27FC236}">
                      <a16:creationId xmlns:a16="http://schemas.microsoft.com/office/drawing/2014/main" id="{B75FE48F-41FD-494E-B785-F3110259FE10}"/>
                    </a:ext>
                  </a:extLst>
                </p:cNvPr>
                <p:cNvCxnSpPr/>
                <p:nvPr/>
              </p:nvCxnSpPr>
              <p:spPr>
                <a:xfrm>
                  <a:off x="5121720" y="79992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2" name="Google Shape;363;p29">
                  <a:extLst>
                    <a:ext uri="{FF2B5EF4-FFF2-40B4-BE49-F238E27FC236}">
                      <a16:creationId xmlns:a16="http://schemas.microsoft.com/office/drawing/2014/main" id="{601D78A8-CFA6-4985-AB63-3521B6F46EA3}"/>
                    </a:ext>
                  </a:extLst>
                </p:cNvPr>
                <p:cNvCxnSpPr/>
                <p:nvPr/>
              </p:nvCxnSpPr>
              <p:spPr>
                <a:xfrm>
                  <a:off x="5121720" y="75816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3" name="Google Shape;364;p29">
                  <a:extLst>
                    <a:ext uri="{FF2B5EF4-FFF2-40B4-BE49-F238E27FC236}">
                      <a16:creationId xmlns:a16="http://schemas.microsoft.com/office/drawing/2014/main" id="{B945C640-7AD7-4103-B5A4-FB067106D77D}"/>
                    </a:ext>
                  </a:extLst>
                </p:cNvPr>
                <p:cNvCxnSpPr/>
                <p:nvPr/>
              </p:nvCxnSpPr>
              <p:spPr>
                <a:xfrm>
                  <a:off x="5121720" y="714600"/>
                  <a:ext cx="108300" cy="300"/>
                </a:xfrm>
                <a:prstGeom prst="straightConnector1">
                  <a:avLst/>
                </a:prstGeom>
                <a:noFill/>
                <a:ln w="19075"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4" name="Google Shape;365;p29">
                  <a:extLst>
                    <a:ext uri="{FF2B5EF4-FFF2-40B4-BE49-F238E27FC236}">
                      <a16:creationId xmlns:a16="http://schemas.microsoft.com/office/drawing/2014/main" id="{247973CF-D6F9-4BCC-8CA0-6E9D6DBD35FB}"/>
                    </a:ext>
                  </a:extLst>
                </p:cNvPr>
                <p:cNvCxnSpPr/>
                <p:nvPr/>
              </p:nvCxnSpPr>
              <p:spPr>
                <a:xfrm>
                  <a:off x="5121720" y="150192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cxnSp>
              <p:nvCxnSpPr>
                <p:cNvPr id="65" name="Google Shape;366;p29">
                  <a:extLst>
                    <a:ext uri="{FF2B5EF4-FFF2-40B4-BE49-F238E27FC236}">
                      <a16:creationId xmlns:a16="http://schemas.microsoft.com/office/drawing/2014/main" id="{D0CE5671-EA9D-4BA0-A59D-EFFF3F6E71A7}"/>
                    </a:ext>
                  </a:extLst>
                </p:cNvPr>
                <p:cNvCxnSpPr/>
                <p:nvPr/>
              </p:nvCxnSpPr>
              <p:spPr>
                <a:xfrm>
                  <a:off x="5121720" y="674640"/>
                  <a:ext cx="108300" cy="300"/>
                </a:xfrm>
                <a:prstGeom prst="straightConnector1">
                  <a:avLst/>
                </a:prstGeom>
                <a:noFill/>
                <a:ln w="38150" cap="flat" cmpd="sng">
                  <a:solidFill>
                    <a:schemeClr val="dk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16" name="Google Shape;367;p29">
            <a:extLst>
              <a:ext uri="{FF2B5EF4-FFF2-40B4-BE49-F238E27FC236}">
                <a16:creationId xmlns:a16="http://schemas.microsoft.com/office/drawing/2014/main" id="{D76EFFFC-308F-4316-9C78-65E12C53F82C}"/>
              </a:ext>
            </a:extLst>
          </p:cNvPr>
          <p:cNvGrpSpPr/>
          <p:nvPr/>
        </p:nvGrpSpPr>
        <p:grpSpPr>
          <a:xfrm>
            <a:off x="1495957" y="4281421"/>
            <a:ext cx="7302960" cy="291015"/>
            <a:chOff x="1297080" y="3930120"/>
            <a:chExt cx="9737280" cy="388020"/>
          </a:xfrm>
        </p:grpSpPr>
        <p:sp>
          <p:nvSpPr>
            <p:cNvPr id="117" name="Google Shape;368;p29">
              <a:extLst>
                <a:ext uri="{FF2B5EF4-FFF2-40B4-BE49-F238E27FC236}">
                  <a16:creationId xmlns:a16="http://schemas.microsoft.com/office/drawing/2014/main" id="{CA2D2E5F-673D-4524-8E8C-AB1C8293488F}"/>
                </a:ext>
              </a:extLst>
            </p:cNvPr>
            <p:cNvSpPr/>
            <p:nvPr/>
          </p:nvSpPr>
          <p:spPr>
            <a:xfrm rot="10800000" flipH="1">
              <a:off x="1297080" y="3982338"/>
              <a:ext cx="9737280" cy="8262"/>
            </a:xfrm>
            <a:custGeom>
              <a:avLst/>
              <a:gdLst/>
              <a:ahLst/>
              <a:cxnLst/>
              <a:rect l="l" t="t" r="r" b="b"/>
              <a:pathLst>
                <a:path w="21600" h="21600" extrusionOk="0">
                  <a:moveTo>
                    <a:pt x="0" y="0"/>
                  </a:moveTo>
                  <a:lnTo>
                    <a:pt x="21600" y="21600"/>
                  </a:lnTo>
                </a:path>
              </a:pathLst>
            </a:custGeom>
            <a:noFill/>
            <a:ln w="25400" cap="flat" cmpd="sng">
              <a:solidFill>
                <a:schemeClr val="dk2"/>
              </a:solidFill>
              <a:prstDash val="solid"/>
              <a:round/>
              <a:headEnd type="triangle" w="med" len="med"/>
              <a:tailEnd type="triangle" w="med" len="med"/>
            </a:ln>
            <a:effectLst>
              <a:outerShdw blurRad="40000" dist="20000" dir="5400000" rotWithShape="0">
                <a:srgbClr val="000000">
                  <a:alpha val="37650"/>
                </a:srgbClr>
              </a:outerShdw>
            </a:effectLst>
          </p:spPr>
        </p:sp>
        <p:sp>
          <p:nvSpPr>
            <p:cNvPr id="118" name="Google Shape;369;p29">
              <a:extLst>
                <a:ext uri="{FF2B5EF4-FFF2-40B4-BE49-F238E27FC236}">
                  <a16:creationId xmlns:a16="http://schemas.microsoft.com/office/drawing/2014/main" id="{0CBFBB2A-A934-4700-9294-1E2A3C5DDAA0}"/>
                </a:ext>
              </a:extLst>
            </p:cNvPr>
            <p:cNvSpPr/>
            <p:nvPr/>
          </p:nvSpPr>
          <p:spPr>
            <a:xfrm>
              <a:off x="1297080" y="4150440"/>
              <a:ext cx="444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100MB</a:t>
              </a:r>
              <a:endParaRPr sz="800" b="0" strike="noStrike">
                <a:latin typeface="Arial"/>
                <a:ea typeface="Arial"/>
                <a:cs typeface="Arial"/>
                <a:sym typeface="Arial"/>
              </a:endParaRPr>
            </a:p>
          </p:txBody>
        </p:sp>
        <p:sp>
          <p:nvSpPr>
            <p:cNvPr id="119" name="Google Shape;370;p29">
              <a:extLst>
                <a:ext uri="{FF2B5EF4-FFF2-40B4-BE49-F238E27FC236}">
                  <a16:creationId xmlns:a16="http://schemas.microsoft.com/office/drawing/2014/main" id="{99FC0F23-83BC-4521-9B22-24DECC207189}"/>
                </a:ext>
              </a:extLst>
            </p:cNvPr>
            <p:cNvSpPr/>
            <p:nvPr/>
          </p:nvSpPr>
          <p:spPr>
            <a:xfrm>
              <a:off x="3225240" y="4150440"/>
              <a:ext cx="2802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1GB</a:t>
              </a:r>
              <a:endParaRPr sz="800" b="0" strike="noStrike">
                <a:latin typeface="Arial"/>
                <a:ea typeface="Arial"/>
                <a:cs typeface="Arial"/>
                <a:sym typeface="Arial"/>
              </a:endParaRPr>
            </a:p>
          </p:txBody>
        </p:sp>
        <p:sp>
          <p:nvSpPr>
            <p:cNvPr id="120" name="Google Shape;371;p29">
              <a:extLst>
                <a:ext uri="{FF2B5EF4-FFF2-40B4-BE49-F238E27FC236}">
                  <a16:creationId xmlns:a16="http://schemas.microsoft.com/office/drawing/2014/main" id="{BBC29056-2E1D-4D80-A8B4-8E1401BAD4BB}"/>
                </a:ext>
              </a:extLst>
            </p:cNvPr>
            <p:cNvSpPr/>
            <p:nvPr/>
          </p:nvSpPr>
          <p:spPr>
            <a:xfrm>
              <a:off x="5218200" y="4049640"/>
              <a:ext cx="3579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FF0000"/>
                  </a:solidFill>
                  <a:latin typeface="Arial"/>
                  <a:ea typeface="Arial"/>
                  <a:cs typeface="Arial"/>
                  <a:sym typeface="Arial"/>
                </a:rPr>
                <a:t>10GB</a:t>
              </a:r>
              <a:endParaRPr sz="800" b="0" strike="noStrike">
                <a:latin typeface="Arial"/>
                <a:ea typeface="Arial"/>
                <a:cs typeface="Arial"/>
                <a:sym typeface="Arial"/>
              </a:endParaRPr>
            </a:p>
          </p:txBody>
        </p:sp>
        <p:sp>
          <p:nvSpPr>
            <p:cNvPr id="121" name="Google Shape;372;p29">
              <a:extLst>
                <a:ext uri="{FF2B5EF4-FFF2-40B4-BE49-F238E27FC236}">
                  <a16:creationId xmlns:a16="http://schemas.microsoft.com/office/drawing/2014/main" id="{C9560E6E-8B21-4D3D-B80E-FF9A9F5F7549}"/>
                </a:ext>
              </a:extLst>
            </p:cNvPr>
            <p:cNvSpPr/>
            <p:nvPr/>
          </p:nvSpPr>
          <p:spPr>
            <a:xfrm>
              <a:off x="6841800" y="4143240"/>
              <a:ext cx="4356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100GB</a:t>
              </a:r>
              <a:endParaRPr sz="800" b="0" strike="noStrike">
                <a:latin typeface="Arial"/>
                <a:ea typeface="Arial"/>
                <a:cs typeface="Arial"/>
                <a:sym typeface="Arial"/>
              </a:endParaRPr>
            </a:p>
          </p:txBody>
        </p:sp>
        <p:sp>
          <p:nvSpPr>
            <p:cNvPr id="122" name="Google Shape;373;p29">
              <a:extLst>
                <a:ext uri="{FF2B5EF4-FFF2-40B4-BE49-F238E27FC236}">
                  <a16:creationId xmlns:a16="http://schemas.microsoft.com/office/drawing/2014/main" id="{B7FC6C3C-6038-4CF2-BEF1-8031A6113E3D}"/>
                </a:ext>
              </a:extLst>
            </p:cNvPr>
            <p:cNvSpPr/>
            <p:nvPr/>
          </p:nvSpPr>
          <p:spPr>
            <a:xfrm>
              <a:off x="8651880" y="4142880"/>
              <a:ext cx="51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1000GB</a:t>
              </a:r>
              <a:endParaRPr sz="800" b="0" strike="noStrike">
                <a:latin typeface="Arial"/>
                <a:ea typeface="Arial"/>
                <a:cs typeface="Arial"/>
                <a:sym typeface="Arial"/>
              </a:endParaRPr>
            </a:p>
          </p:txBody>
        </p:sp>
        <p:sp>
          <p:nvSpPr>
            <p:cNvPr id="123" name="Google Shape;374;p29">
              <a:extLst>
                <a:ext uri="{FF2B5EF4-FFF2-40B4-BE49-F238E27FC236}">
                  <a16:creationId xmlns:a16="http://schemas.microsoft.com/office/drawing/2014/main" id="{EEA8BBBB-79FA-4A69-9C7E-42D42A115B01}"/>
                </a:ext>
              </a:extLst>
            </p:cNvPr>
            <p:cNvSpPr/>
            <p:nvPr/>
          </p:nvSpPr>
          <p:spPr>
            <a:xfrm>
              <a:off x="10605960" y="4122000"/>
              <a:ext cx="334800" cy="16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800" b="0" strike="noStrike">
                  <a:solidFill>
                    <a:srgbClr val="000000"/>
                  </a:solidFill>
                  <a:latin typeface="Arial"/>
                  <a:ea typeface="Arial"/>
                  <a:cs typeface="Arial"/>
                  <a:sym typeface="Arial"/>
                </a:rPr>
                <a:t>10TB</a:t>
              </a:r>
              <a:endParaRPr sz="800" b="0" strike="noStrike">
                <a:latin typeface="Arial"/>
                <a:ea typeface="Arial"/>
                <a:cs typeface="Arial"/>
                <a:sym typeface="Arial"/>
              </a:endParaRPr>
            </a:p>
          </p:txBody>
        </p:sp>
        <p:grpSp>
          <p:nvGrpSpPr>
            <p:cNvPr id="124" name="Google Shape;375;p29">
              <a:extLst>
                <a:ext uri="{FF2B5EF4-FFF2-40B4-BE49-F238E27FC236}">
                  <a16:creationId xmlns:a16="http://schemas.microsoft.com/office/drawing/2014/main" id="{17C46875-64A8-4BF5-849A-1D41EC36CDE9}"/>
                </a:ext>
              </a:extLst>
            </p:cNvPr>
            <p:cNvGrpSpPr/>
            <p:nvPr/>
          </p:nvGrpSpPr>
          <p:grpSpPr>
            <a:xfrm>
              <a:off x="1519560" y="3930120"/>
              <a:ext cx="9169140" cy="139800"/>
              <a:chOff x="1519560" y="3930120"/>
              <a:chExt cx="9169140" cy="139800"/>
            </a:xfrm>
          </p:grpSpPr>
          <p:grpSp>
            <p:nvGrpSpPr>
              <p:cNvPr id="125" name="Google Shape;376;p29">
                <a:extLst>
                  <a:ext uri="{FF2B5EF4-FFF2-40B4-BE49-F238E27FC236}">
                    <a16:creationId xmlns:a16="http://schemas.microsoft.com/office/drawing/2014/main" id="{D32AAFB1-D805-4334-9B68-DD654DAE2149}"/>
                  </a:ext>
                </a:extLst>
              </p:cNvPr>
              <p:cNvGrpSpPr/>
              <p:nvPr/>
            </p:nvGrpSpPr>
            <p:grpSpPr>
              <a:xfrm>
                <a:off x="1519560" y="3930120"/>
                <a:ext cx="1834860" cy="139800"/>
                <a:chOff x="1519560" y="3930120"/>
                <a:chExt cx="1834860" cy="139800"/>
              </a:xfrm>
            </p:grpSpPr>
            <p:cxnSp>
              <p:nvCxnSpPr>
                <p:cNvPr id="170" name="Google Shape;377;p29">
                  <a:extLst>
                    <a:ext uri="{FF2B5EF4-FFF2-40B4-BE49-F238E27FC236}">
                      <a16:creationId xmlns:a16="http://schemas.microsoft.com/office/drawing/2014/main" id="{8BF571F4-4060-4FC2-8835-231A226488D0}"/>
                    </a:ext>
                  </a:extLst>
                </p:cNvPr>
                <p:cNvCxnSpPr/>
                <p:nvPr/>
              </p:nvCxnSpPr>
              <p:spPr>
                <a:xfrm>
                  <a:off x="207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 name="Google Shape;378;p29">
                  <a:extLst>
                    <a:ext uri="{FF2B5EF4-FFF2-40B4-BE49-F238E27FC236}">
                      <a16:creationId xmlns:a16="http://schemas.microsoft.com/office/drawing/2014/main" id="{C2F2C6E3-8A81-46CF-881D-8935BC1520C4}"/>
                    </a:ext>
                  </a:extLst>
                </p:cNvPr>
                <p:cNvCxnSpPr/>
                <p:nvPr/>
              </p:nvCxnSpPr>
              <p:spPr>
                <a:xfrm>
                  <a:off x="239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2" name="Google Shape;379;p29">
                  <a:extLst>
                    <a:ext uri="{FF2B5EF4-FFF2-40B4-BE49-F238E27FC236}">
                      <a16:creationId xmlns:a16="http://schemas.microsoft.com/office/drawing/2014/main" id="{DDC96D15-05D5-44B1-AB7D-66F5885FB90B}"/>
                    </a:ext>
                  </a:extLst>
                </p:cNvPr>
                <p:cNvCxnSpPr/>
                <p:nvPr/>
              </p:nvCxnSpPr>
              <p:spPr>
                <a:xfrm>
                  <a:off x="2624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3" name="Google Shape;380;p29">
                  <a:extLst>
                    <a:ext uri="{FF2B5EF4-FFF2-40B4-BE49-F238E27FC236}">
                      <a16:creationId xmlns:a16="http://schemas.microsoft.com/office/drawing/2014/main" id="{E4B7C60D-91AE-48B7-98B5-B7667EAD7784}"/>
                    </a:ext>
                  </a:extLst>
                </p:cNvPr>
                <p:cNvCxnSpPr/>
                <p:nvPr/>
              </p:nvCxnSpPr>
              <p:spPr>
                <a:xfrm>
                  <a:off x="2802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4" name="Google Shape;381;p29">
                  <a:extLst>
                    <a:ext uri="{FF2B5EF4-FFF2-40B4-BE49-F238E27FC236}">
                      <a16:creationId xmlns:a16="http://schemas.microsoft.com/office/drawing/2014/main" id="{AAD905A7-6CD8-4E10-9EEE-9C3202984095}"/>
                    </a:ext>
                  </a:extLst>
                </p:cNvPr>
                <p:cNvCxnSpPr/>
                <p:nvPr/>
              </p:nvCxnSpPr>
              <p:spPr>
                <a:xfrm>
                  <a:off x="2944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5" name="Google Shape;382;p29">
                  <a:extLst>
                    <a:ext uri="{FF2B5EF4-FFF2-40B4-BE49-F238E27FC236}">
                      <a16:creationId xmlns:a16="http://schemas.microsoft.com/office/drawing/2014/main" id="{DA1EE72B-82B6-4793-81FC-5F7850B1B95C}"/>
                    </a:ext>
                  </a:extLst>
                </p:cNvPr>
                <p:cNvCxnSpPr/>
                <p:nvPr/>
              </p:nvCxnSpPr>
              <p:spPr>
                <a:xfrm>
                  <a:off x="3076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6" name="Google Shape;383;p29">
                  <a:extLst>
                    <a:ext uri="{FF2B5EF4-FFF2-40B4-BE49-F238E27FC236}">
                      <a16:creationId xmlns:a16="http://schemas.microsoft.com/office/drawing/2014/main" id="{2C7550E6-D863-4F85-AA91-F218090ED9BA}"/>
                    </a:ext>
                  </a:extLst>
                </p:cNvPr>
                <p:cNvCxnSpPr/>
                <p:nvPr/>
              </p:nvCxnSpPr>
              <p:spPr>
                <a:xfrm>
                  <a:off x="316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7" name="Google Shape;384;p29">
                  <a:extLst>
                    <a:ext uri="{FF2B5EF4-FFF2-40B4-BE49-F238E27FC236}">
                      <a16:creationId xmlns:a16="http://schemas.microsoft.com/office/drawing/2014/main" id="{50D98905-E4C7-41B0-8472-876D40788E75}"/>
                    </a:ext>
                  </a:extLst>
                </p:cNvPr>
                <p:cNvCxnSpPr/>
                <p:nvPr/>
              </p:nvCxnSpPr>
              <p:spPr>
                <a:xfrm>
                  <a:off x="32659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8" name="Google Shape;385;p29">
                  <a:extLst>
                    <a:ext uri="{FF2B5EF4-FFF2-40B4-BE49-F238E27FC236}">
                      <a16:creationId xmlns:a16="http://schemas.microsoft.com/office/drawing/2014/main" id="{82C3B5B9-FAB2-40A0-9546-E55BC549480E}"/>
                    </a:ext>
                  </a:extLst>
                </p:cNvPr>
                <p:cNvCxnSpPr/>
                <p:nvPr/>
              </p:nvCxnSpPr>
              <p:spPr>
                <a:xfrm>
                  <a:off x="15195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9" name="Google Shape;386;p29">
                  <a:extLst>
                    <a:ext uri="{FF2B5EF4-FFF2-40B4-BE49-F238E27FC236}">
                      <a16:creationId xmlns:a16="http://schemas.microsoft.com/office/drawing/2014/main" id="{AD887B07-AE91-4C1C-9B45-202E14EE9EF5}"/>
                    </a:ext>
                  </a:extLst>
                </p:cNvPr>
                <p:cNvCxnSpPr/>
                <p:nvPr/>
              </p:nvCxnSpPr>
              <p:spPr>
                <a:xfrm>
                  <a:off x="33541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6" name="Google Shape;387;p29">
                <a:extLst>
                  <a:ext uri="{FF2B5EF4-FFF2-40B4-BE49-F238E27FC236}">
                    <a16:creationId xmlns:a16="http://schemas.microsoft.com/office/drawing/2014/main" id="{41A62F12-BE67-4150-9C99-6A056B75C76D}"/>
                  </a:ext>
                </a:extLst>
              </p:cNvPr>
              <p:cNvGrpSpPr/>
              <p:nvPr/>
            </p:nvGrpSpPr>
            <p:grpSpPr>
              <a:xfrm>
                <a:off x="3353040" y="3930120"/>
                <a:ext cx="1834500" cy="139800"/>
                <a:chOff x="3353040" y="3930120"/>
                <a:chExt cx="1834500" cy="139800"/>
              </a:xfrm>
            </p:grpSpPr>
            <p:cxnSp>
              <p:nvCxnSpPr>
                <p:cNvPr id="160" name="Google Shape;388;p29">
                  <a:extLst>
                    <a:ext uri="{FF2B5EF4-FFF2-40B4-BE49-F238E27FC236}">
                      <a16:creationId xmlns:a16="http://schemas.microsoft.com/office/drawing/2014/main" id="{F59BED20-4924-494F-8777-BCDD235EBF8A}"/>
                    </a:ext>
                  </a:extLst>
                </p:cNvPr>
                <p:cNvCxnSpPr/>
                <p:nvPr/>
              </p:nvCxnSpPr>
              <p:spPr>
                <a:xfrm>
                  <a:off x="3903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1" name="Google Shape;389;p29">
                  <a:extLst>
                    <a:ext uri="{FF2B5EF4-FFF2-40B4-BE49-F238E27FC236}">
                      <a16:creationId xmlns:a16="http://schemas.microsoft.com/office/drawing/2014/main" id="{2F70F9B0-5D98-4B4B-9FD9-43898C64E415}"/>
                    </a:ext>
                  </a:extLst>
                </p:cNvPr>
                <p:cNvCxnSpPr/>
                <p:nvPr/>
              </p:nvCxnSpPr>
              <p:spPr>
                <a:xfrm>
                  <a:off x="4230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2" name="Google Shape;390;p29">
                  <a:extLst>
                    <a:ext uri="{FF2B5EF4-FFF2-40B4-BE49-F238E27FC236}">
                      <a16:creationId xmlns:a16="http://schemas.microsoft.com/office/drawing/2014/main" id="{BC897879-0AB4-47DD-9A82-B7C3FF356420}"/>
                    </a:ext>
                  </a:extLst>
                </p:cNvPr>
                <p:cNvCxnSpPr/>
                <p:nvPr/>
              </p:nvCxnSpPr>
              <p:spPr>
                <a:xfrm>
                  <a:off x="4457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3" name="Google Shape;391;p29">
                  <a:extLst>
                    <a:ext uri="{FF2B5EF4-FFF2-40B4-BE49-F238E27FC236}">
                      <a16:creationId xmlns:a16="http://schemas.microsoft.com/office/drawing/2014/main" id="{5A2EA584-BB0A-4F3E-A441-601DD562226A}"/>
                    </a:ext>
                  </a:extLst>
                </p:cNvPr>
                <p:cNvCxnSpPr/>
                <p:nvPr/>
              </p:nvCxnSpPr>
              <p:spPr>
                <a:xfrm>
                  <a:off x="46353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4" name="Google Shape;392;p29">
                  <a:extLst>
                    <a:ext uri="{FF2B5EF4-FFF2-40B4-BE49-F238E27FC236}">
                      <a16:creationId xmlns:a16="http://schemas.microsoft.com/office/drawing/2014/main" id="{788CC78A-E88D-4E79-9ED4-99DA03C41D4A}"/>
                    </a:ext>
                  </a:extLst>
                </p:cNvPr>
                <p:cNvCxnSpPr/>
                <p:nvPr/>
              </p:nvCxnSpPr>
              <p:spPr>
                <a:xfrm>
                  <a:off x="47775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5" name="Google Shape;393;p29">
                  <a:extLst>
                    <a:ext uri="{FF2B5EF4-FFF2-40B4-BE49-F238E27FC236}">
                      <a16:creationId xmlns:a16="http://schemas.microsoft.com/office/drawing/2014/main" id="{A0508A90-42AE-43DD-8284-3F93DB307F67}"/>
                    </a:ext>
                  </a:extLst>
                </p:cNvPr>
                <p:cNvCxnSpPr/>
                <p:nvPr/>
              </p:nvCxnSpPr>
              <p:spPr>
                <a:xfrm>
                  <a:off x="4910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6" name="Google Shape;394;p29">
                  <a:extLst>
                    <a:ext uri="{FF2B5EF4-FFF2-40B4-BE49-F238E27FC236}">
                      <a16:creationId xmlns:a16="http://schemas.microsoft.com/office/drawing/2014/main" id="{F6921B66-E725-4BB6-9529-AA6588059545}"/>
                    </a:ext>
                  </a:extLst>
                </p:cNvPr>
                <p:cNvCxnSpPr/>
                <p:nvPr/>
              </p:nvCxnSpPr>
              <p:spPr>
                <a:xfrm>
                  <a:off x="5001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7" name="Google Shape;395;p29">
                  <a:extLst>
                    <a:ext uri="{FF2B5EF4-FFF2-40B4-BE49-F238E27FC236}">
                      <a16:creationId xmlns:a16="http://schemas.microsoft.com/office/drawing/2014/main" id="{2C81EBF0-C2C0-4E4B-9995-95B11DB3F4A2}"/>
                    </a:ext>
                  </a:extLst>
                </p:cNvPr>
                <p:cNvCxnSpPr/>
                <p:nvPr/>
              </p:nvCxnSpPr>
              <p:spPr>
                <a:xfrm>
                  <a:off x="509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8" name="Google Shape;396;p29">
                  <a:extLst>
                    <a:ext uri="{FF2B5EF4-FFF2-40B4-BE49-F238E27FC236}">
                      <a16:creationId xmlns:a16="http://schemas.microsoft.com/office/drawing/2014/main" id="{8BF1485E-B1F2-4F1A-A4C2-ED1993DE0062}"/>
                    </a:ext>
                  </a:extLst>
                </p:cNvPr>
                <p:cNvCxnSpPr/>
                <p:nvPr/>
              </p:nvCxnSpPr>
              <p:spPr>
                <a:xfrm>
                  <a:off x="33530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69" name="Google Shape;397;p29">
                  <a:extLst>
                    <a:ext uri="{FF2B5EF4-FFF2-40B4-BE49-F238E27FC236}">
                      <a16:creationId xmlns:a16="http://schemas.microsoft.com/office/drawing/2014/main" id="{F50ED4D4-DE29-4BDC-A0E5-33BB4A238B49}"/>
                    </a:ext>
                  </a:extLst>
                </p:cNvPr>
                <p:cNvCxnSpPr/>
                <p:nvPr/>
              </p:nvCxnSpPr>
              <p:spPr>
                <a:xfrm>
                  <a:off x="5187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7" name="Google Shape;398;p29">
                <a:extLst>
                  <a:ext uri="{FF2B5EF4-FFF2-40B4-BE49-F238E27FC236}">
                    <a16:creationId xmlns:a16="http://schemas.microsoft.com/office/drawing/2014/main" id="{2EB64681-6937-449B-A056-37FF38153F1F}"/>
                  </a:ext>
                </a:extLst>
              </p:cNvPr>
              <p:cNvGrpSpPr/>
              <p:nvPr/>
            </p:nvGrpSpPr>
            <p:grpSpPr>
              <a:xfrm>
                <a:off x="5185080" y="3930120"/>
                <a:ext cx="1834860" cy="139800"/>
                <a:chOff x="5185080" y="3930120"/>
                <a:chExt cx="1834860" cy="139800"/>
              </a:xfrm>
            </p:grpSpPr>
            <p:cxnSp>
              <p:nvCxnSpPr>
                <p:cNvPr id="150" name="Google Shape;399;p29">
                  <a:extLst>
                    <a:ext uri="{FF2B5EF4-FFF2-40B4-BE49-F238E27FC236}">
                      <a16:creationId xmlns:a16="http://schemas.microsoft.com/office/drawing/2014/main" id="{D9A6A708-90E5-450E-A325-B7689EAE3194}"/>
                    </a:ext>
                  </a:extLst>
                </p:cNvPr>
                <p:cNvCxnSpPr/>
                <p:nvPr/>
              </p:nvCxnSpPr>
              <p:spPr>
                <a:xfrm>
                  <a:off x="57358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1" name="Google Shape;400;p29">
                  <a:extLst>
                    <a:ext uri="{FF2B5EF4-FFF2-40B4-BE49-F238E27FC236}">
                      <a16:creationId xmlns:a16="http://schemas.microsoft.com/office/drawing/2014/main" id="{CF3CC2C0-4344-44BD-A0BE-F6278A4EA1C5}"/>
                    </a:ext>
                  </a:extLst>
                </p:cNvPr>
                <p:cNvCxnSpPr/>
                <p:nvPr/>
              </p:nvCxnSpPr>
              <p:spPr>
                <a:xfrm>
                  <a:off x="6062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2" name="Google Shape;401;p29">
                  <a:extLst>
                    <a:ext uri="{FF2B5EF4-FFF2-40B4-BE49-F238E27FC236}">
                      <a16:creationId xmlns:a16="http://schemas.microsoft.com/office/drawing/2014/main" id="{072B06CF-AFD6-4D43-8954-F8B861F46D6C}"/>
                    </a:ext>
                  </a:extLst>
                </p:cNvPr>
                <p:cNvCxnSpPr/>
                <p:nvPr/>
              </p:nvCxnSpPr>
              <p:spPr>
                <a:xfrm>
                  <a:off x="6290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3" name="Google Shape;402;p29">
                  <a:extLst>
                    <a:ext uri="{FF2B5EF4-FFF2-40B4-BE49-F238E27FC236}">
                      <a16:creationId xmlns:a16="http://schemas.microsoft.com/office/drawing/2014/main" id="{6C142B69-59A5-4D47-9D95-7B52FC58C7C6}"/>
                    </a:ext>
                  </a:extLst>
                </p:cNvPr>
                <p:cNvCxnSpPr/>
                <p:nvPr/>
              </p:nvCxnSpPr>
              <p:spPr>
                <a:xfrm>
                  <a:off x="6467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4" name="Google Shape;403;p29">
                  <a:extLst>
                    <a:ext uri="{FF2B5EF4-FFF2-40B4-BE49-F238E27FC236}">
                      <a16:creationId xmlns:a16="http://schemas.microsoft.com/office/drawing/2014/main" id="{EB0F19B8-E440-4D59-9E29-7D52B3FDE723}"/>
                    </a:ext>
                  </a:extLst>
                </p:cNvPr>
                <p:cNvCxnSpPr/>
                <p:nvPr/>
              </p:nvCxnSpPr>
              <p:spPr>
                <a:xfrm>
                  <a:off x="6609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5" name="Google Shape;404;p29">
                  <a:extLst>
                    <a:ext uri="{FF2B5EF4-FFF2-40B4-BE49-F238E27FC236}">
                      <a16:creationId xmlns:a16="http://schemas.microsoft.com/office/drawing/2014/main" id="{D96E87D7-4882-40D7-B5E5-B18E7B73EC08}"/>
                    </a:ext>
                  </a:extLst>
                </p:cNvPr>
                <p:cNvCxnSpPr/>
                <p:nvPr/>
              </p:nvCxnSpPr>
              <p:spPr>
                <a:xfrm>
                  <a:off x="67420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6" name="Google Shape;405;p29">
                  <a:extLst>
                    <a:ext uri="{FF2B5EF4-FFF2-40B4-BE49-F238E27FC236}">
                      <a16:creationId xmlns:a16="http://schemas.microsoft.com/office/drawing/2014/main" id="{4A617B6F-9EA3-4713-BAA5-42E923E2406D}"/>
                    </a:ext>
                  </a:extLst>
                </p:cNvPr>
                <p:cNvCxnSpPr/>
                <p:nvPr/>
              </p:nvCxnSpPr>
              <p:spPr>
                <a:xfrm>
                  <a:off x="68342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7" name="Google Shape;406;p29">
                  <a:extLst>
                    <a:ext uri="{FF2B5EF4-FFF2-40B4-BE49-F238E27FC236}">
                      <a16:creationId xmlns:a16="http://schemas.microsoft.com/office/drawing/2014/main" id="{A035856A-4528-4011-A815-3C784E5F2B5E}"/>
                    </a:ext>
                  </a:extLst>
                </p:cNvPr>
                <p:cNvCxnSpPr/>
                <p:nvPr/>
              </p:nvCxnSpPr>
              <p:spPr>
                <a:xfrm>
                  <a:off x="69314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8" name="Google Shape;407;p29">
                  <a:extLst>
                    <a:ext uri="{FF2B5EF4-FFF2-40B4-BE49-F238E27FC236}">
                      <a16:creationId xmlns:a16="http://schemas.microsoft.com/office/drawing/2014/main" id="{AD81BD55-208F-4AE5-98CD-726F59C4B249}"/>
                    </a:ext>
                  </a:extLst>
                </p:cNvPr>
                <p:cNvCxnSpPr/>
                <p:nvPr/>
              </p:nvCxnSpPr>
              <p:spPr>
                <a:xfrm>
                  <a:off x="518508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59" name="Google Shape;408;p29">
                  <a:extLst>
                    <a:ext uri="{FF2B5EF4-FFF2-40B4-BE49-F238E27FC236}">
                      <a16:creationId xmlns:a16="http://schemas.microsoft.com/office/drawing/2014/main" id="{C773364F-A3A1-4753-9798-702EC992527D}"/>
                    </a:ext>
                  </a:extLst>
                </p:cNvPr>
                <p:cNvCxnSpPr/>
                <p:nvPr/>
              </p:nvCxnSpPr>
              <p:spPr>
                <a:xfrm>
                  <a:off x="7019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8" name="Google Shape;409;p29">
                <a:extLst>
                  <a:ext uri="{FF2B5EF4-FFF2-40B4-BE49-F238E27FC236}">
                    <a16:creationId xmlns:a16="http://schemas.microsoft.com/office/drawing/2014/main" id="{9A703408-EDA9-40F1-A5CA-F3B70766819D}"/>
                  </a:ext>
                </a:extLst>
              </p:cNvPr>
              <p:cNvGrpSpPr/>
              <p:nvPr/>
            </p:nvGrpSpPr>
            <p:grpSpPr>
              <a:xfrm>
                <a:off x="7014960" y="3930120"/>
                <a:ext cx="1834860" cy="139800"/>
                <a:chOff x="7014960" y="3930120"/>
                <a:chExt cx="1834860" cy="139800"/>
              </a:xfrm>
            </p:grpSpPr>
            <p:cxnSp>
              <p:nvCxnSpPr>
                <p:cNvPr id="140" name="Google Shape;410;p29">
                  <a:extLst>
                    <a:ext uri="{FF2B5EF4-FFF2-40B4-BE49-F238E27FC236}">
                      <a16:creationId xmlns:a16="http://schemas.microsoft.com/office/drawing/2014/main" id="{CEF24140-7080-4199-A918-16AC95BA4B5C}"/>
                    </a:ext>
                  </a:extLst>
                </p:cNvPr>
                <p:cNvCxnSpPr/>
                <p:nvPr/>
              </p:nvCxnSpPr>
              <p:spPr>
                <a:xfrm>
                  <a:off x="75654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1" name="Google Shape;411;p29">
                  <a:extLst>
                    <a:ext uri="{FF2B5EF4-FFF2-40B4-BE49-F238E27FC236}">
                      <a16:creationId xmlns:a16="http://schemas.microsoft.com/office/drawing/2014/main" id="{919D7EC4-FB18-43B8-A3BF-F1D8B03F75D8}"/>
                    </a:ext>
                  </a:extLst>
                </p:cNvPr>
                <p:cNvCxnSpPr/>
                <p:nvPr/>
              </p:nvCxnSpPr>
              <p:spPr>
                <a:xfrm>
                  <a:off x="7892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2" name="Google Shape;412;p29">
                  <a:extLst>
                    <a:ext uri="{FF2B5EF4-FFF2-40B4-BE49-F238E27FC236}">
                      <a16:creationId xmlns:a16="http://schemas.microsoft.com/office/drawing/2014/main" id="{E7D23C67-C4CA-4385-B389-7296B9039166}"/>
                    </a:ext>
                  </a:extLst>
                </p:cNvPr>
                <p:cNvCxnSpPr/>
                <p:nvPr/>
              </p:nvCxnSpPr>
              <p:spPr>
                <a:xfrm>
                  <a:off x="81198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3" name="Google Shape;413;p29">
                  <a:extLst>
                    <a:ext uri="{FF2B5EF4-FFF2-40B4-BE49-F238E27FC236}">
                      <a16:creationId xmlns:a16="http://schemas.microsoft.com/office/drawing/2014/main" id="{09254689-C9C8-4B41-848E-21DBDC0B853C}"/>
                    </a:ext>
                  </a:extLst>
                </p:cNvPr>
                <p:cNvCxnSpPr/>
                <p:nvPr/>
              </p:nvCxnSpPr>
              <p:spPr>
                <a:xfrm>
                  <a:off x="82972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4" name="Google Shape;414;p29">
                  <a:extLst>
                    <a:ext uri="{FF2B5EF4-FFF2-40B4-BE49-F238E27FC236}">
                      <a16:creationId xmlns:a16="http://schemas.microsoft.com/office/drawing/2014/main" id="{C5F12B95-5B69-4546-916B-E874F836E445}"/>
                    </a:ext>
                  </a:extLst>
                </p:cNvPr>
                <p:cNvCxnSpPr/>
                <p:nvPr/>
              </p:nvCxnSpPr>
              <p:spPr>
                <a:xfrm>
                  <a:off x="843948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5" name="Google Shape;415;p29">
                  <a:extLst>
                    <a:ext uri="{FF2B5EF4-FFF2-40B4-BE49-F238E27FC236}">
                      <a16:creationId xmlns:a16="http://schemas.microsoft.com/office/drawing/2014/main" id="{007AA38A-9E20-44EC-9263-2A94D50C14C1}"/>
                    </a:ext>
                  </a:extLst>
                </p:cNvPr>
                <p:cNvCxnSpPr/>
                <p:nvPr/>
              </p:nvCxnSpPr>
              <p:spPr>
                <a:xfrm>
                  <a:off x="8571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6" name="Google Shape;416;p29">
                  <a:extLst>
                    <a:ext uri="{FF2B5EF4-FFF2-40B4-BE49-F238E27FC236}">
                      <a16:creationId xmlns:a16="http://schemas.microsoft.com/office/drawing/2014/main" id="{D006F657-C8B6-414B-BD77-8B232647E798}"/>
                    </a:ext>
                  </a:extLst>
                </p:cNvPr>
                <p:cNvCxnSpPr/>
                <p:nvPr/>
              </p:nvCxnSpPr>
              <p:spPr>
                <a:xfrm>
                  <a:off x="86637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7" name="Google Shape;417;p29">
                  <a:extLst>
                    <a:ext uri="{FF2B5EF4-FFF2-40B4-BE49-F238E27FC236}">
                      <a16:creationId xmlns:a16="http://schemas.microsoft.com/office/drawing/2014/main" id="{931B9694-209A-41BE-AB15-9BDD36365367}"/>
                    </a:ext>
                  </a:extLst>
                </p:cNvPr>
                <p:cNvCxnSpPr/>
                <p:nvPr/>
              </p:nvCxnSpPr>
              <p:spPr>
                <a:xfrm>
                  <a:off x="876096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8" name="Google Shape;418;p29">
                  <a:extLst>
                    <a:ext uri="{FF2B5EF4-FFF2-40B4-BE49-F238E27FC236}">
                      <a16:creationId xmlns:a16="http://schemas.microsoft.com/office/drawing/2014/main" id="{44313E23-DE4B-4F6E-B882-BB9B7CE0D4B8}"/>
                    </a:ext>
                  </a:extLst>
                </p:cNvPr>
                <p:cNvCxnSpPr/>
                <p:nvPr/>
              </p:nvCxnSpPr>
              <p:spPr>
                <a:xfrm>
                  <a:off x="701496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49" name="Google Shape;419;p29">
                  <a:extLst>
                    <a:ext uri="{FF2B5EF4-FFF2-40B4-BE49-F238E27FC236}">
                      <a16:creationId xmlns:a16="http://schemas.microsoft.com/office/drawing/2014/main" id="{B25B7B5F-31F3-4F6B-A28E-8A437BB16A0B}"/>
                    </a:ext>
                  </a:extLst>
                </p:cNvPr>
                <p:cNvCxnSpPr/>
                <p:nvPr/>
              </p:nvCxnSpPr>
              <p:spPr>
                <a:xfrm>
                  <a:off x="8849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nvGrpSpPr>
              <p:cNvPr id="129" name="Google Shape;420;p29">
                <a:extLst>
                  <a:ext uri="{FF2B5EF4-FFF2-40B4-BE49-F238E27FC236}">
                    <a16:creationId xmlns:a16="http://schemas.microsoft.com/office/drawing/2014/main" id="{44F70B5C-2B59-4556-8C3A-01B0B8547FB7}"/>
                  </a:ext>
                </a:extLst>
              </p:cNvPr>
              <p:cNvGrpSpPr/>
              <p:nvPr/>
            </p:nvGrpSpPr>
            <p:grpSpPr>
              <a:xfrm>
                <a:off x="8853840" y="3930120"/>
                <a:ext cx="1834860" cy="139800"/>
                <a:chOff x="8853840" y="3930120"/>
                <a:chExt cx="1834860" cy="139800"/>
              </a:xfrm>
            </p:grpSpPr>
            <p:cxnSp>
              <p:nvCxnSpPr>
                <p:cNvPr id="130" name="Google Shape;421;p29">
                  <a:extLst>
                    <a:ext uri="{FF2B5EF4-FFF2-40B4-BE49-F238E27FC236}">
                      <a16:creationId xmlns:a16="http://schemas.microsoft.com/office/drawing/2014/main" id="{4844B522-EDDD-4ED9-A631-059622312A48}"/>
                    </a:ext>
                  </a:extLst>
                </p:cNvPr>
                <p:cNvCxnSpPr/>
                <p:nvPr/>
              </p:nvCxnSpPr>
              <p:spPr>
                <a:xfrm>
                  <a:off x="94046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1" name="Google Shape;422;p29">
                  <a:extLst>
                    <a:ext uri="{FF2B5EF4-FFF2-40B4-BE49-F238E27FC236}">
                      <a16:creationId xmlns:a16="http://schemas.microsoft.com/office/drawing/2014/main" id="{F09908F6-D73B-4D1F-B5D8-808A55B33E17}"/>
                    </a:ext>
                  </a:extLst>
                </p:cNvPr>
                <p:cNvCxnSpPr/>
                <p:nvPr/>
              </p:nvCxnSpPr>
              <p:spPr>
                <a:xfrm>
                  <a:off x="9731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2" name="Google Shape;423;p29">
                  <a:extLst>
                    <a:ext uri="{FF2B5EF4-FFF2-40B4-BE49-F238E27FC236}">
                      <a16:creationId xmlns:a16="http://schemas.microsoft.com/office/drawing/2014/main" id="{7C5DCD4A-0196-4548-B12C-EFC65257647E}"/>
                    </a:ext>
                  </a:extLst>
                </p:cNvPr>
                <p:cNvCxnSpPr/>
                <p:nvPr/>
              </p:nvCxnSpPr>
              <p:spPr>
                <a:xfrm>
                  <a:off x="99590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3" name="Google Shape;424;p29">
                  <a:extLst>
                    <a:ext uri="{FF2B5EF4-FFF2-40B4-BE49-F238E27FC236}">
                      <a16:creationId xmlns:a16="http://schemas.microsoft.com/office/drawing/2014/main" id="{1CD27871-B4CD-45F5-84FF-2D4DD110EF12}"/>
                    </a:ext>
                  </a:extLst>
                </p:cNvPr>
                <p:cNvCxnSpPr/>
                <p:nvPr/>
              </p:nvCxnSpPr>
              <p:spPr>
                <a:xfrm>
                  <a:off x="101365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4" name="Google Shape;425;p29">
                  <a:extLst>
                    <a:ext uri="{FF2B5EF4-FFF2-40B4-BE49-F238E27FC236}">
                      <a16:creationId xmlns:a16="http://schemas.microsoft.com/office/drawing/2014/main" id="{495FF165-D037-46C5-BF41-4FACE73EBCE5}"/>
                    </a:ext>
                  </a:extLst>
                </p:cNvPr>
                <p:cNvCxnSpPr/>
                <p:nvPr/>
              </p:nvCxnSpPr>
              <p:spPr>
                <a:xfrm>
                  <a:off x="1027872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5" name="Google Shape;426;p29">
                  <a:extLst>
                    <a:ext uri="{FF2B5EF4-FFF2-40B4-BE49-F238E27FC236}">
                      <a16:creationId xmlns:a16="http://schemas.microsoft.com/office/drawing/2014/main" id="{92A3BA25-FB35-4C72-ACF2-FF6F62C6CD0B}"/>
                    </a:ext>
                  </a:extLst>
                </p:cNvPr>
                <p:cNvCxnSpPr/>
                <p:nvPr/>
              </p:nvCxnSpPr>
              <p:spPr>
                <a:xfrm>
                  <a:off x="1041084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6" name="Google Shape;427;p29">
                  <a:extLst>
                    <a:ext uri="{FF2B5EF4-FFF2-40B4-BE49-F238E27FC236}">
                      <a16:creationId xmlns:a16="http://schemas.microsoft.com/office/drawing/2014/main" id="{728E0B5D-8A22-41CC-9CC6-35E17EA1615D}"/>
                    </a:ext>
                  </a:extLst>
                </p:cNvPr>
                <p:cNvCxnSpPr/>
                <p:nvPr/>
              </p:nvCxnSpPr>
              <p:spPr>
                <a:xfrm>
                  <a:off x="105030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7" name="Google Shape;428;p29">
                  <a:extLst>
                    <a:ext uri="{FF2B5EF4-FFF2-40B4-BE49-F238E27FC236}">
                      <a16:creationId xmlns:a16="http://schemas.microsoft.com/office/drawing/2014/main" id="{18DA1D8D-97F1-4DD1-9145-537316D34618}"/>
                    </a:ext>
                  </a:extLst>
                </p:cNvPr>
                <p:cNvCxnSpPr/>
                <p:nvPr/>
              </p:nvCxnSpPr>
              <p:spPr>
                <a:xfrm>
                  <a:off x="10600200" y="3930120"/>
                  <a:ext cx="300" cy="139800"/>
                </a:xfrm>
                <a:prstGeom prst="straightConnector1">
                  <a:avLst/>
                </a:prstGeom>
                <a:noFill/>
                <a:ln w="19075"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8" name="Google Shape;429;p29">
                  <a:extLst>
                    <a:ext uri="{FF2B5EF4-FFF2-40B4-BE49-F238E27FC236}">
                      <a16:creationId xmlns:a16="http://schemas.microsoft.com/office/drawing/2014/main" id="{9CD7A6D0-39E4-4E09-BAC9-2F078EE7D765}"/>
                    </a:ext>
                  </a:extLst>
                </p:cNvPr>
                <p:cNvCxnSpPr/>
                <p:nvPr/>
              </p:nvCxnSpPr>
              <p:spPr>
                <a:xfrm>
                  <a:off x="885384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39" name="Google Shape;430;p29">
                  <a:extLst>
                    <a:ext uri="{FF2B5EF4-FFF2-40B4-BE49-F238E27FC236}">
                      <a16:creationId xmlns:a16="http://schemas.microsoft.com/office/drawing/2014/main" id="{910662E0-37E4-4E18-A89E-BF1591ADC923}"/>
                    </a:ext>
                  </a:extLst>
                </p:cNvPr>
                <p:cNvCxnSpPr/>
                <p:nvPr/>
              </p:nvCxnSpPr>
              <p:spPr>
                <a:xfrm>
                  <a:off x="10688400" y="3930120"/>
                  <a:ext cx="300" cy="139800"/>
                </a:xfrm>
                <a:prstGeom prst="straightConnector1">
                  <a:avLst/>
                </a:prstGeom>
                <a:noFill/>
                <a:ln w="3815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grpSp>
      </p:grpSp>
      <p:grpSp>
        <p:nvGrpSpPr>
          <p:cNvPr id="180" name="Google Shape;431;p29">
            <a:extLst>
              <a:ext uri="{FF2B5EF4-FFF2-40B4-BE49-F238E27FC236}">
                <a16:creationId xmlns:a16="http://schemas.microsoft.com/office/drawing/2014/main" id="{E1F0D327-718A-4CD0-A107-88A325B7DF6C}"/>
              </a:ext>
            </a:extLst>
          </p:cNvPr>
          <p:cNvGrpSpPr/>
          <p:nvPr/>
        </p:nvGrpSpPr>
        <p:grpSpPr>
          <a:xfrm>
            <a:off x="5152027" y="5108701"/>
            <a:ext cx="834075" cy="451440"/>
            <a:chOff x="6171840" y="5033160"/>
            <a:chExt cx="1112100" cy="601920"/>
          </a:xfrm>
        </p:grpSpPr>
        <p:sp>
          <p:nvSpPr>
            <p:cNvPr id="181" name="Google Shape;432;p29">
              <a:extLst>
                <a:ext uri="{FF2B5EF4-FFF2-40B4-BE49-F238E27FC236}">
                  <a16:creationId xmlns:a16="http://schemas.microsoft.com/office/drawing/2014/main" id="{10BE84F6-8D8E-4401-821E-100D1FEE7A3C}"/>
                </a:ext>
              </a:extLst>
            </p:cNvPr>
            <p:cNvSpPr/>
            <p:nvPr/>
          </p:nvSpPr>
          <p:spPr>
            <a:xfrm>
              <a:off x="6249960" y="5033160"/>
              <a:ext cx="80700" cy="98400"/>
            </a:xfrm>
            <a:prstGeom prst="rect">
              <a:avLst/>
            </a:prstGeom>
            <a:solidFill>
              <a:srgbClr val="00FF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2" name="Google Shape;433;p29">
              <a:extLst>
                <a:ext uri="{FF2B5EF4-FFF2-40B4-BE49-F238E27FC236}">
                  <a16:creationId xmlns:a16="http://schemas.microsoft.com/office/drawing/2014/main" id="{C5D009B2-7D27-4072-ACAB-C49F869D221E}"/>
                </a:ext>
              </a:extLst>
            </p:cNvPr>
            <p:cNvSpPr/>
            <p:nvPr/>
          </p:nvSpPr>
          <p:spPr>
            <a:xfrm>
              <a:off x="6171840" y="5177880"/>
              <a:ext cx="11121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00"/>
                  </a:solidFill>
                  <a:latin typeface="Arial"/>
                  <a:ea typeface="Arial"/>
                  <a:cs typeface="Arial"/>
                  <a:sym typeface="Arial"/>
                </a:rPr>
                <a:t>GENCI/CINES</a:t>
              </a:r>
              <a:r>
                <a:rPr lang="en" sz="800" b="1" strike="noStrike">
                  <a:solidFill>
                    <a:srgbClr val="003C71"/>
                  </a:solidFill>
                  <a:latin typeface="Arial"/>
                  <a:ea typeface="Arial"/>
                  <a:cs typeface="Arial"/>
                  <a:sym typeface="Arial"/>
                </a:rPr>
                <a:t>:</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Pl@ntNet, (BS=16),</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224x224</a:t>
              </a:r>
              <a:endParaRPr sz="800" b="0" strike="noStrike">
                <a:latin typeface="Arial"/>
                <a:ea typeface="Arial"/>
                <a:cs typeface="Arial"/>
                <a:sym typeface="Arial"/>
              </a:endParaRPr>
            </a:p>
          </p:txBody>
        </p:sp>
      </p:grpSp>
      <p:grpSp>
        <p:nvGrpSpPr>
          <p:cNvPr id="183" name="Google Shape;434;p29">
            <a:extLst>
              <a:ext uri="{FF2B5EF4-FFF2-40B4-BE49-F238E27FC236}">
                <a16:creationId xmlns:a16="http://schemas.microsoft.com/office/drawing/2014/main" id="{B0AFE07C-6490-4539-A216-A2C7A26219DF}"/>
              </a:ext>
            </a:extLst>
          </p:cNvPr>
          <p:cNvGrpSpPr/>
          <p:nvPr/>
        </p:nvGrpSpPr>
        <p:grpSpPr>
          <a:xfrm>
            <a:off x="5365327" y="3557681"/>
            <a:ext cx="2584945" cy="228600"/>
            <a:chOff x="6456240" y="2965133"/>
            <a:chExt cx="3446593" cy="304800"/>
          </a:xfrm>
        </p:grpSpPr>
        <p:sp>
          <p:nvSpPr>
            <p:cNvPr id="184" name="Google Shape;435;p29">
              <a:extLst>
                <a:ext uri="{FF2B5EF4-FFF2-40B4-BE49-F238E27FC236}">
                  <a16:creationId xmlns:a16="http://schemas.microsoft.com/office/drawing/2014/main" id="{64E2C3B2-3048-4E90-A0A0-4796D95119F8}"/>
                </a:ext>
              </a:extLst>
            </p:cNvPr>
            <p:cNvSpPr/>
            <p:nvPr/>
          </p:nvSpPr>
          <p:spPr>
            <a:xfrm>
              <a:off x="6456240" y="2967480"/>
              <a:ext cx="289200" cy="288000"/>
            </a:xfrm>
            <a:prstGeom prst="rect">
              <a:avLst/>
            </a:prstGeom>
            <a:solidFill>
              <a:srgbClr val="0000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5" name="Google Shape;436;p29">
              <a:extLst>
                <a:ext uri="{FF2B5EF4-FFF2-40B4-BE49-F238E27FC236}">
                  <a16:creationId xmlns:a16="http://schemas.microsoft.com/office/drawing/2014/main" id="{32860306-511C-4470-90C8-2143171833F4}"/>
                </a:ext>
              </a:extLst>
            </p:cNvPr>
            <p:cNvSpPr/>
            <p:nvPr/>
          </p:nvSpPr>
          <p:spPr>
            <a:xfrm>
              <a:off x="6759733" y="2965133"/>
              <a:ext cx="3143100" cy="30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0000"/>
                  </a:solidFill>
                  <a:latin typeface="Arial"/>
                  <a:ea typeface="Arial"/>
                  <a:cs typeface="Arial"/>
                  <a:sym typeface="Arial"/>
                </a:rPr>
                <a:t>DellEMC</a:t>
              </a:r>
              <a:r>
                <a:rPr lang="en" sz="800">
                  <a:solidFill>
                    <a:srgbClr val="003C71"/>
                  </a:solidFill>
                </a:rPr>
                <a:t>, </a:t>
              </a:r>
              <a:r>
                <a:rPr lang="en" sz="800" b="0" strike="noStrike">
                  <a:solidFill>
                    <a:srgbClr val="003C71"/>
                  </a:solidFill>
                  <a:latin typeface="Arial"/>
                  <a:ea typeface="Arial"/>
                  <a:cs typeface="Arial"/>
                  <a:sym typeface="Arial"/>
                </a:rPr>
                <a:t>AI Radiologist</a:t>
              </a:r>
              <a:r>
                <a:rPr lang="en" sz="800">
                  <a:solidFill>
                    <a:srgbClr val="003C71"/>
                  </a:solidFill>
                </a:rPr>
                <a:t>: </a:t>
              </a:r>
              <a:r>
                <a:rPr lang="en" sz="800" b="0" strike="noStrike">
                  <a:solidFill>
                    <a:srgbClr val="003C71"/>
                  </a:solidFill>
                  <a:latin typeface="Arial"/>
                  <a:ea typeface="Arial"/>
                  <a:cs typeface="Arial"/>
                  <a:sym typeface="Arial"/>
                </a:rPr>
                <a:t>ResNet-59, (BS=64)</a:t>
              </a:r>
              <a:endParaRPr sz="800"/>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896x896</a:t>
              </a:r>
              <a:endParaRPr sz="800" b="0" strike="noStrike">
                <a:latin typeface="Arial"/>
                <a:ea typeface="Arial"/>
                <a:cs typeface="Arial"/>
                <a:sym typeface="Arial"/>
              </a:endParaRPr>
            </a:p>
          </p:txBody>
        </p:sp>
      </p:grpSp>
      <p:grpSp>
        <p:nvGrpSpPr>
          <p:cNvPr id="186" name="Google Shape;437;p29">
            <a:extLst>
              <a:ext uri="{FF2B5EF4-FFF2-40B4-BE49-F238E27FC236}">
                <a16:creationId xmlns:a16="http://schemas.microsoft.com/office/drawing/2014/main" id="{B4BE48C4-7B67-45DB-B13E-5B0AE543C156}"/>
              </a:ext>
            </a:extLst>
          </p:cNvPr>
          <p:cNvGrpSpPr/>
          <p:nvPr/>
        </p:nvGrpSpPr>
        <p:grpSpPr>
          <a:xfrm>
            <a:off x="7744027" y="1972111"/>
            <a:ext cx="1035990" cy="1128150"/>
            <a:chOff x="9627840" y="851040"/>
            <a:chExt cx="1381320" cy="1504200"/>
          </a:xfrm>
        </p:grpSpPr>
        <p:sp>
          <p:nvSpPr>
            <p:cNvPr id="187" name="Google Shape;438;p29">
              <a:extLst>
                <a:ext uri="{FF2B5EF4-FFF2-40B4-BE49-F238E27FC236}">
                  <a16:creationId xmlns:a16="http://schemas.microsoft.com/office/drawing/2014/main" id="{4B2A455F-9382-4B85-B957-08EBE8804372}"/>
                </a:ext>
              </a:extLst>
            </p:cNvPr>
            <p:cNvSpPr/>
            <p:nvPr/>
          </p:nvSpPr>
          <p:spPr>
            <a:xfrm flipH="1">
              <a:off x="10275060" y="851040"/>
              <a:ext cx="734100" cy="1028400"/>
            </a:xfrm>
            <a:prstGeom prst="cube">
              <a:avLst>
                <a:gd name="adj" fmla="val 25000"/>
              </a:avLst>
            </a:prstGeom>
            <a:solidFill>
              <a:srgbClr val="538CD5"/>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8" name="Google Shape;439;p29">
              <a:extLst>
                <a:ext uri="{FF2B5EF4-FFF2-40B4-BE49-F238E27FC236}">
                  <a16:creationId xmlns:a16="http://schemas.microsoft.com/office/drawing/2014/main" id="{ED7DD3BA-FFEF-41C1-8BA9-DD477E4F6BA6}"/>
                </a:ext>
              </a:extLst>
            </p:cNvPr>
            <p:cNvSpPr/>
            <p:nvPr/>
          </p:nvSpPr>
          <p:spPr>
            <a:xfrm>
              <a:off x="9627840" y="1745640"/>
              <a:ext cx="1084800" cy="6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B0F0"/>
                  </a:solidFill>
                  <a:latin typeface="Arial"/>
                  <a:ea typeface="Arial"/>
                  <a:cs typeface="Arial"/>
                  <a:sym typeface="Arial"/>
                </a:rPr>
                <a:t>MaxPlanck</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MS-D CNN (BS=1), Inference, 2304x1280x1024)</a:t>
              </a:r>
              <a:endParaRPr sz="800" b="0" strike="noStrike">
                <a:latin typeface="Arial"/>
                <a:ea typeface="Arial"/>
                <a:cs typeface="Arial"/>
                <a:sym typeface="Arial"/>
              </a:endParaRPr>
            </a:p>
          </p:txBody>
        </p:sp>
      </p:grpSp>
      <p:grpSp>
        <p:nvGrpSpPr>
          <p:cNvPr id="189" name="Google Shape;440;p29">
            <a:extLst>
              <a:ext uri="{FF2B5EF4-FFF2-40B4-BE49-F238E27FC236}">
                <a16:creationId xmlns:a16="http://schemas.microsoft.com/office/drawing/2014/main" id="{F26B2D47-E3A7-492E-9D5C-2EA7B9F365A7}"/>
              </a:ext>
            </a:extLst>
          </p:cNvPr>
          <p:cNvGrpSpPr/>
          <p:nvPr/>
        </p:nvGrpSpPr>
        <p:grpSpPr>
          <a:xfrm>
            <a:off x="7261807" y="1364318"/>
            <a:ext cx="859680" cy="640782"/>
            <a:chOff x="8258400" y="-2866320"/>
            <a:chExt cx="4261800" cy="3675000"/>
          </a:xfrm>
        </p:grpSpPr>
        <p:sp>
          <p:nvSpPr>
            <p:cNvPr id="190" name="Google Shape;441;p29">
              <a:extLst>
                <a:ext uri="{FF2B5EF4-FFF2-40B4-BE49-F238E27FC236}">
                  <a16:creationId xmlns:a16="http://schemas.microsoft.com/office/drawing/2014/main" id="{F3E611ED-69F1-42C3-B2E9-BB8654EC965C}"/>
                </a:ext>
              </a:extLst>
            </p:cNvPr>
            <p:cNvSpPr/>
            <p:nvPr/>
          </p:nvSpPr>
          <p:spPr>
            <a:xfrm>
              <a:off x="8258400" y="-2866320"/>
              <a:ext cx="4261800" cy="3675000"/>
            </a:xfrm>
            <a:prstGeom prst="rect">
              <a:avLst/>
            </a:prstGeom>
            <a:solidFill>
              <a:srgbClr val="69FEB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1" name="Google Shape;442;p29">
              <a:extLst>
                <a:ext uri="{FF2B5EF4-FFF2-40B4-BE49-F238E27FC236}">
                  <a16:creationId xmlns:a16="http://schemas.microsoft.com/office/drawing/2014/main" id="{6545CADB-20C3-4212-A471-D063C48BDF6E}"/>
                </a:ext>
              </a:extLst>
            </p:cNvPr>
            <p:cNvSpPr/>
            <p:nvPr/>
          </p:nvSpPr>
          <p:spPr>
            <a:xfrm>
              <a:off x="8584029" y="-2077683"/>
              <a:ext cx="3838198" cy="23575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dirty="0">
                  <a:solidFill>
                    <a:srgbClr val="FF0000"/>
                  </a:solidFill>
                  <a:latin typeface="Arial"/>
                  <a:ea typeface="Arial"/>
                  <a:cs typeface="Arial"/>
                  <a:sym typeface="Arial"/>
                </a:rPr>
                <a:t>Ra</a:t>
              </a:r>
              <a:r>
                <a:rPr lang="en" sz="800" b="1" dirty="0">
                  <a:solidFill>
                    <a:srgbClr val="FF0000"/>
                  </a:solidFill>
                </a:rPr>
                <a:t>dboud</a:t>
              </a:r>
              <a:r>
                <a:rPr lang="en" sz="800" b="1" strike="noStrike" dirty="0">
                  <a:solidFill>
                    <a:srgbClr val="FF0000"/>
                  </a:solidFill>
                  <a:latin typeface="Arial"/>
                  <a:ea typeface="Arial"/>
                  <a:cs typeface="Arial"/>
                  <a:sym typeface="Arial"/>
                </a:rPr>
                <a:t> UMC</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Histopathology</a:t>
              </a:r>
              <a:endParaRPr sz="800" b="0" strike="noStrike" dirty="0">
                <a:latin typeface="Arial"/>
                <a:ea typeface="Arial"/>
                <a:cs typeface="Arial"/>
                <a:sym typeface="Arial"/>
              </a:endParaRPr>
            </a:p>
            <a:p>
              <a:pPr marL="0" marR="0" lvl="0" indent="0" algn="l" rtl="0">
                <a:lnSpc>
                  <a:spcPct val="100000"/>
                </a:lnSpc>
                <a:spcBef>
                  <a:spcPts val="0"/>
                </a:spcBef>
                <a:spcAft>
                  <a:spcPts val="0"/>
                </a:spcAft>
                <a:buNone/>
              </a:pPr>
              <a:r>
                <a:rPr lang="en" sz="800" b="0" strike="noStrike" dirty="0">
                  <a:solidFill>
                    <a:srgbClr val="003C71"/>
                  </a:solidFill>
                  <a:latin typeface="Arial"/>
                  <a:ea typeface="Arial"/>
                  <a:cs typeface="Arial"/>
                  <a:sym typeface="Arial"/>
                </a:rPr>
                <a:t>100Kx200K</a:t>
              </a:r>
              <a:endParaRPr sz="800" b="0" strike="noStrike" dirty="0">
                <a:latin typeface="Arial"/>
                <a:ea typeface="Arial"/>
                <a:cs typeface="Arial"/>
                <a:sym typeface="Arial"/>
              </a:endParaRPr>
            </a:p>
          </p:txBody>
        </p:sp>
      </p:grpSp>
      <p:grpSp>
        <p:nvGrpSpPr>
          <p:cNvPr id="192" name="Google Shape;443;p29">
            <a:extLst>
              <a:ext uri="{FF2B5EF4-FFF2-40B4-BE49-F238E27FC236}">
                <a16:creationId xmlns:a16="http://schemas.microsoft.com/office/drawing/2014/main" id="{F9FF5E09-C4AD-4844-B9F5-2421839CFA0B}"/>
              </a:ext>
            </a:extLst>
          </p:cNvPr>
          <p:cNvGrpSpPr/>
          <p:nvPr/>
        </p:nvGrpSpPr>
        <p:grpSpPr>
          <a:xfrm>
            <a:off x="5929957" y="3834906"/>
            <a:ext cx="2789591" cy="342900"/>
            <a:chOff x="7209080" y="3334767"/>
            <a:chExt cx="3719455" cy="457200"/>
          </a:xfrm>
        </p:grpSpPr>
        <p:sp>
          <p:nvSpPr>
            <p:cNvPr id="193" name="Google Shape;444;p29">
              <a:extLst>
                <a:ext uri="{FF2B5EF4-FFF2-40B4-BE49-F238E27FC236}">
                  <a16:creationId xmlns:a16="http://schemas.microsoft.com/office/drawing/2014/main" id="{271852CA-712D-411B-8092-B8603F826360}"/>
                </a:ext>
              </a:extLst>
            </p:cNvPr>
            <p:cNvSpPr/>
            <p:nvPr/>
          </p:nvSpPr>
          <p:spPr>
            <a:xfrm>
              <a:off x="7209080" y="3353840"/>
              <a:ext cx="146100" cy="158700"/>
            </a:xfrm>
            <a:prstGeom prst="rect">
              <a:avLst/>
            </a:prstGeom>
            <a:solidFill>
              <a:srgbClr val="00FFFF"/>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4" name="Google Shape;445;p29">
              <a:extLst>
                <a:ext uri="{FF2B5EF4-FFF2-40B4-BE49-F238E27FC236}">
                  <a16:creationId xmlns:a16="http://schemas.microsoft.com/office/drawing/2014/main" id="{4C688CDC-343F-4668-8839-318029B708DF}"/>
                </a:ext>
              </a:extLst>
            </p:cNvPr>
            <p:cNvSpPr/>
            <p:nvPr/>
          </p:nvSpPr>
          <p:spPr>
            <a:xfrm>
              <a:off x="7384034" y="3334767"/>
              <a:ext cx="3544500" cy="45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1" strike="noStrike">
                  <a:solidFill>
                    <a:srgbClr val="00FFFF"/>
                  </a:solidFill>
                  <a:latin typeface="Arial"/>
                  <a:ea typeface="Arial"/>
                  <a:cs typeface="Arial"/>
                  <a:sym typeface="Arial"/>
                </a:rPr>
                <a:t>DellEMC</a:t>
              </a:r>
              <a:r>
                <a:rPr lang="en" sz="800">
                  <a:solidFill>
                    <a:srgbClr val="003C71"/>
                  </a:solidFill>
                </a:rPr>
                <a:t>,</a:t>
              </a:r>
              <a:r>
                <a:rPr lang="en" sz="800" b="0" strike="noStrike">
                  <a:solidFill>
                    <a:srgbClr val="003C71"/>
                  </a:solidFill>
                  <a:latin typeface="Arial"/>
                  <a:ea typeface="Arial"/>
                  <a:cs typeface="Arial"/>
                  <a:sym typeface="Arial"/>
                </a:rPr>
                <a:t> AI Radiologist: </a:t>
              </a:r>
              <a:r>
                <a:rPr lang="en" sz="800">
                  <a:solidFill>
                    <a:srgbClr val="003C71"/>
                  </a:solidFill>
                </a:rPr>
                <a:t> </a:t>
              </a:r>
              <a:r>
                <a:rPr lang="en" sz="800" b="0" strike="noStrike">
                  <a:solidFill>
                    <a:srgbClr val="003C71"/>
                  </a:solidFill>
                  <a:latin typeface="Arial"/>
                  <a:ea typeface="Arial"/>
                  <a:cs typeface="Arial"/>
                  <a:sym typeface="Arial"/>
                </a:rPr>
                <a:t>AmoebaNet(2,512), (BS=64),</a:t>
              </a:r>
              <a:endParaRPr sz="800" b="0" strike="noStrike">
                <a:latin typeface="Arial"/>
                <a:ea typeface="Arial"/>
                <a:cs typeface="Arial"/>
                <a:sym typeface="Arial"/>
              </a:endParaRPr>
            </a:p>
            <a:p>
              <a:pPr marL="0" marR="0" lvl="0" indent="0" algn="l" rtl="0">
                <a:lnSpc>
                  <a:spcPct val="100000"/>
                </a:lnSpc>
                <a:spcBef>
                  <a:spcPts val="0"/>
                </a:spcBef>
                <a:spcAft>
                  <a:spcPts val="0"/>
                </a:spcAft>
                <a:buNone/>
              </a:pPr>
              <a:r>
                <a:rPr lang="en" sz="800" b="0" strike="noStrike">
                  <a:solidFill>
                    <a:srgbClr val="003C71"/>
                  </a:solidFill>
                  <a:latin typeface="Arial"/>
                  <a:ea typeface="Arial"/>
                  <a:cs typeface="Arial"/>
                  <a:sym typeface="Arial"/>
                </a:rPr>
                <a:t>480x480</a:t>
              </a:r>
              <a:endParaRPr sz="800" b="0" strike="noStrike">
                <a:latin typeface="Arial"/>
                <a:ea typeface="Arial"/>
                <a:cs typeface="Arial"/>
                <a:sym typeface="Arial"/>
              </a:endParaRPr>
            </a:p>
          </p:txBody>
        </p:sp>
      </p:grpSp>
      <p:sp>
        <p:nvSpPr>
          <p:cNvPr id="195" name="Google Shape;446;p29">
            <a:extLst>
              <a:ext uri="{FF2B5EF4-FFF2-40B4-BE49-F238E27FC236}">
                <a16:creationId xmlns:a16="http://schemas.microsoft.com/office/drawing/2014/main" id="{F8564BD9-2D0F-4037-83A8-AC628EA36B29}"/>
              </a:ext>
            </a:extLst>
          </p:cNvPr>
          <p:cNvSpPr/>
          <p:nvPr/>
        </p:nvSpPr>
        <p:spPr>
          <a:xfrm>
            <a:off x="3758898" y="5119381"/>
            <a:ext cx="5673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7030A0"/>
                </a:solidFill>
                <a:latin typeface="Arial"/>
                <a:ea typeface="Arial"/>
                <a:cs typeface="Arial"/>
                <a:sym typeface="Arial"/>
              </a:rPr>
              <a:t>GoogleNet</a:t>
            </a:r>
            <a:endParaRPr sz="800" b="0" strike="noStrike">
              <a:latin typeface="Arial"/>
              <a:ea typeface="Arial"/>
              <a:cs typeface="Arial"/>
              <a:sym typeface="Arial"/>
            </a:endParaRPr>
          </a:p>
        </p:txBody>
      </p:sp>
      <p:sp>
        <p:nvSpPr>
          <p:cNvPr id="196" name="Google Shape;447;p29">
            <a:extLst>
              <a:ext uri="{FF2B5EF4-FFF2-40B4-BE49-F238E27FC236}">
                <a16:creationId xmlns:a16="http://schemas.microsoft.com/office/drawing/2014/main" id="{02BD30BD-7B65-48F1-B6B3-461DD747102A}"/>
              </a:ext>
            </a:extLst>
          </p:cNvPr>
          <p:cNvSpPr/>
          <p:nvPr/>
        </p:nvSpPr>
        <p:spPr>
          <a:xfrm rot="16200000">
            <a:off x="4322072" y="4683659"/>
            <a:ext cx="4650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558ED5"/>
                </a:solidFill>
                <a:latin typeface="Arial"/>
                <a:ea typeface="Arial"/>
                <a:cs typeface="Arial"/>
                <a:sym typeface="Arial"/>
              </a:rPr>
              <a:t>RNet-50</a:t>
            </a:r>
            <a:endParaRPr sz="800" b="0" strike="noStrike">
              <a:latin typeface="Arial"/>
              <a:ea typeface="Arial"/>
              <a:cs typeface="Arial"/>
              <a:sym typeface="Arial"/>
            </a:endParaRPr>
          </a:p>
        </p:txBody>
      </p:sp>
      <p:sp>
        <p:nvSpPr>
          <p:cNvPr id="197" name="Google Shape;448;p29">
            <a:extLst>
              <a:ext uri="{FF2B5EF4-FFF2-40B4-BE49-F238E27FC236}">
                <a16:creationId xmlns:a16="http://schemas.microsoft.com/office/drawing/2014/main" id="{BF49ACAA-064E-4D7C-8B97-8B6E7908C4A3}"/>
              </a:ext>
            </a:extLst>
          </p:cNvPr>
          <p:cNvSpPr/>
          <p:nvPr/>
        </p:nvSpPr>
        <p:spPr>
          <a:xfrm rot="16200000">
            <a:off x="4548297" y="5282055"/>
            <a:ext cx="4815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226C6"/>
                </a:solidFill>
                <a:latin typeface="Arial"/>
                <a:ea typeface="Arial"/>
                <a:cs typeface="Arial"/>
                <a:sym typeface="Arial"/>
              </a:rPr>
              <a:t>RNet-101</a:t>
            </a:r>
            <a:endParaRPr sz="800" b="0" strike="noStrike">
              <a:latin typeface="Arial"/>
              <a:ea typeface="Arial"/>
              <a:cs typeface="Arial"/>
              <a:sym typeface="Arial"/>
            </a:endParaRPr>
          </a:p>
        </p:txBody>
      </p:sp>
      <p:sp>
        <p:nvSpPr>
          <p:cNvPr id="198" name="Google Shape;449;p29">
            <a:extLst>
              <a:ext uri="{FF2B5EF4-FFF2-40B4-BE49-F238E27FC236}">
                <a16:creationId xmlns:a16="http://schemas.microsoft.com/office/drawing/2014/main" id="{28CF8013-F1F6-4122-941D-890DCF0B0BC5}"/>
              </a:ext>
            </a:extLst>
          </p:cNvPr>
          <p:cNvSpPr/>
          <p:nvPr/>
        </p:nvSpPr>
        <p:spPr>
          <a:xfrm>
            <a:off x="4172737" y="4993951"/>
            <a:ext cx="60600" cy="73800"/>
          </a:xfrm>
          <a:prstGeom prst="rect">
            <a:avLst/>
          </a:prstGeom>
          <a:solidFill>
            <a:srgbClr val="7030A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9" name="Google Shape;450;p29">
            <a:extLst>
              <a:ext uri="{FF2B5EF4-FFF2-40B4-BE49-F238E27FC236}">
                <a16:creationId xmlns:a16="http://schemas.microsoft.com/office/drawing/2014/main" id="{A5C62098-8E34-4F37-8095-FDAF5AD4B114}"/>
              </a:ext>
            </a:extLst>
          </p:cNvPr>
          <p:cNvSpPr/>
          <p:nvPr/>
        </p:nvSpPr>
        <p:spPr>
          <a:xfrm>
            <a:off x="4514827" y="4993951"/>
            <a:ext cx="60600" cy="73800"/>
          </a:xfrm>
          <a:prstGeom prst="rect">
            <a:avLst/>
          </a:prstGeom>
          <a:solidFill>
            <a:srgbClr val="00B0F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0" name="Google Shape;451;p29">
            <a:extLst>
              <a:ext uri="{FF2B5EF4-FFF2-40B4-BE49-F238E27FC236}">
                <a16:creationId xmlns:a16="http://schemas.microsoft.com/office/drawing/2014/main" id="{0653CE29-971B-4E21-81F0-7A531182A7BA}"/>
              </a:ext>
            </a:extLst>
          </p:cNvPr>
          <p:cNvSpPr/>
          <p:nvPr/>
        </p:nvSpPr>
        <p:spPr>
          <a:xfrm>
            <a:off x="4754317" y="4993951"/>
            <a:ext cx="60600" cy="73800"/>
          </a:xfrm>
          <a:prstGeom prst="rect">
            <a:avLst/>
          </a:prstGeom>
          <a:solidFill>
            <a:srgbClr val="0226C6"/>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1" name="Google Shape;452;p29">
            <a:extLst>
              <a:ext uri="{FF2B5EF4-FFF2-40B4-BE49-F238E27FC236}">
                <a16:creationId xmlns:a16="http://schemas.microsoft.com/office/drawing/2014/main" id="{7FD5841D-EA26-4D14-964E-2445211EE4A4}"/>
              </a:ext>
            </a:extLst>
          </p:cNvPr>
          <p:cNvSpPr/>
          <p:nvPr/>
        </p:nvSpPr>
        <p:spPr>
          <a:xfrm>
            <a:off x="5331577" y="5000701"/>
            <a:ext cx="60600" cy="73800"/>
          </a:xfrm>
          <a:prstGeom prst="rect">
            <a:avLst/>
          </a:prstGeom>
          <a:solidFill>
            <a:srgbClr val="00A600"/>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2" name="Google Shape;453;p29">
            <a:extLst>
              <a:ext uri="{FF2B5EF4-FFF2-40B4-BE49-F238E27FC236}">
                <a16:creationId xmlns:a16="http://schemas.microsoft.com/office/drawing/2014/main" id="{5632819B-4965-453A-82C4-1EC9268AF150}"/>
              </a:ext>
            </a:extLst>
          </p:cNvPr>
          <p:cNvSpPr/>
          <p:nvPr/>
        </p:nvSpPr>
        <p:spPr>
          <a:xfrm rot="16200000">
            <a:off x="4770572" y="5375131"/>
            <a:ext cx="6477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800" b="0" strike="noStrike">
                <a:solidFill>
                  <a:srgbClr val="000000"/>
                </a:solidFill>
                <a:latin typeface="Arial"/>
                <a:ea typeface="Arial"/>
                <a:cs typeface="Arial"/>
                <a:sym typeface="Arial"/>
              </a:rPr>
              <a:t>Inception-v3</a:t>
            </a:r>
            <a:endParaRPr sz="800" b="0" strike="noStrike">
              <a:latin typeface="Arial"/>
              <a:ea typeface="Arial"/>
              <a:cs typeface="Arial"/>
              <a:sym typeface="Arial"/>
            </a:endParaRPr>
          </a:p>
        </p:txBody>
      </p:sp>
      <p:sp>
        <p:nvSpPr>
          <p:cNvPr id="203" name="Google Shape;454;p29">
            <a:extLst>
              <a:ext uri="{FF2B5EF4-FFF2-40B4-BE49-F238E27FC236}">
                <a16:creationId xmlns:a16="http://schemas.microsoft.com/office/drawing/2014/main" id="{A184785F-4D81-4511-817A-1FD0B3281FE1}"/>
              </a:ext>
            </a:extLst>
          </p:cNvPr>
          <p:cNvSpPr/>
          <p:nvPr/>
        </p:nvSpPr>
        <p:spPr>
          <a:xfrm>
            <a:off x="5067517" y="4992061"/>
            <a:ext cx="60600" cy="73800"/>
          </a:xfrm>
          <a:prstGeom prst="rect">
            <a:avLst/>
          </a:prstGeom>
          <a:solidFill>
            <a:schemeClr val="dk1"/>
          </a:solidFill>
          <a:ln>
            <a:noFill/>
          </a:ln>
          <a:effectLst>
            <a:outerShdw blurRad="40000" dist="23000" dir="5400000" rotWithShape="0">
              <a:srgbClr val="000000">
                <a:alpha val="3490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04" name="Oval 203">
            <a:extLst>
              <a:ext uri="{FF2B5EF4-FFF2-40B4-BE49-F238E27FC236}">
                <a16:creationId xmlns:a16="http://schemas.microsoft.com/office/drawing/2014/main" id="{1332C831-64F0-423F-941D-ABECCB826E60}"/>
              </a:ext>
            </a:extLst>
          </p:cNvPr>
          <p:cNvSpPr/>
          <p:nvPr/>
        </p:nvSpPr>
        <p:spPr>
          <a:xfrm rot="2683317">
            <a:off x="4402500" y="1377664"/>
            <a:ext cx="5819216" cy="3671481"/>
          </a:xfrm>
          <a:prstGeom prst="ellipse">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4020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ppt_w</p:attrName>
                                        </p:attrNameLst>
                                      </p:cBhvr>
                                      <p:tavLst>
                                        <p:tav tm="0">
                                          <p:val>
                                            <p:strVal val="0"/>
                                          </p:val>
                                        </p:tav>
                                        <p:tav tm="100000">
                                          <p:val>
                                            <p:strVal val="#ppt_w"/>
                                          </p:val>
                                        </p:tav>
                                      </p:tavLst>
                                    </p:anim>
                                    <p:anim calcmode="lin" valueType="num">
                                      <p:cBhvr additive="base">
                                        <p:cTn id="8" dur="500"/>
                                        <p:tgtEl>
                                          <p:spTgt spid="3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80"/>
                                        </p:tgtEl>
                                        <p:attrNameLst>
                                          <p:attrName>style.visibility</p:attrName>
                                        </p:attrNameLst>
                                      </p:cBhvr>
                                      <p:to>
                                        <p:strVal val="visible"/>
                                      </p:to>
                                    </p:set>
                                    <p:anim calcmode="lin" valueType="num">
                                      <p:cBhvr additive="base">
                                        <p:cTn id="13" dur="500"/>
                                        <p:tgtEl>
                                          <p:spTgt spid="180"/>
                                        </p:tgtEl>
                                        <p:attrNameLst>
                                          <p:attrName>ppt_w</p:attrName>
                                        </p:attrNameLst>
                                      </p:cBhvr>
                                      <p:tavLst>
                                        <p:tav tm="0">
                                          <p:val>
                                            <p:strVal val="0"/>
                                          </p:val>
                                        </p:tav>
                                        <p:tav tm="100000">
                                          <p:val>
                                            <p:strVal val="#ppt_w"/>
                                          </p:val>
                                        </p:tav>
                                      </p:tavLst>
                                    </p:anim>
                                    <p:anim calcmode="lin" valueType="num">
                                      <p:cBhvr additive="base">
                                        <p:cTn id="14" dur="500"/>
                                        <p:tgtEl>
                                          <p:spTgt spid="180"/>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ppt_w</p:attrName>
                                        </p:attrNameLst>
                                      </p:cBhvr>
                                      <p:tavLst>
                                        <p:tav tm="0">
                                          <p:val>
                                            <p:strVal val="0"/>
                                          </p:val>
                                        </p:tav>
                                        <p:tav tm="100000">
                                          <p:val>
                                            <p:strVal val="#ppt_w"/>
                                          </p:val>
                                        </p:tav>
                                      </p:tavLst>
                                    </p:anim>
                                    <p:anim calcmode="lin" valueType="num">
                                      <p:cBhvr additive="base">
                                        <p:cTn id="20" dur="500"/>
                                        <p:tgtEl>
                                          <p:spTgt spid="29"/>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ppt_w</p:attrName>
                                        </p:attrNameLst>
                                      </p:cBhvr>
                                      <p:tavLst>
                                        <p:tav tm="0">
                                          <p:val>
                                            <p:strVal val="0"/>
                                          </p:val>
                                        </p:tav>
                                        <p:tav tm="100000">
                                          <p:val>
                                            <p:strVal val="#ppt_w"/>
                                          </p:val>
                                        </p:tav>
                                      </p:tavLst>
                                    </p:anim>
                                    <p:anim calcmode="lin" valueType="num">
                                      <p:cBhvr additive="base">
                                        <p:cTn id="26" dur="500"/>
                                        <p:tgtEl>
                                          <p:spTgt spid="21"/>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ppt_w</p:attrName>
                                        </p:attrNameLst>
                                      </p:cBhvr>
                                      <p:tavLst>
                                        <p:tav tm="0">
                                          <p:val>
                                            <p:strVal val="0"/>
                                          </p:val>
                                        </p:tav>
                                        <p:tav tm="100000">
                                          <p:val>
                                            <p:strVal val="#ppt_w"/>
                                          </p:val>
                                        </p:tav>
                                      </p:tavLst>
                                    </p:anim>
                                    <p:anim calcmode="lin" valueType="num">
                                      <p:cBhvr additive="base">
                                        <p:cTn id="32" dur="500"/>
                                        <p:tgtEl>
                                          <p:spTgt spid="17"/>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83"/>
                                        </p:tgtEl>
                                        <p:attrNameLst>
                                          <p:attrName>style.visibility</p:attrName>
                                        </p:attrNameLst>
                                      </p:cBhvr>
                                      <p:to>
                                        <p:strVal val="visible"/>
                                      </p:to>
                                    </p:set>
                                    <p:anim calcmode="lin" valueType="num">
                                      <p:cBhvr additive="base">
                                        <p:cTn id="37" dur="500"/>
                                        <p:tgtEl>
                                          <p:spTgt spid="183"/>
                                        </p:tgtEl>
                                        <p:attrNameLst>
                                          <p:attrName>ppt_w</p:attrName>
                                        </p:attrNameLst>
                                      </p:cBhvr>
                                      <p:tavLst>
                                        <p:tav tm="0">
                                          <p:val>
                                            <p:strVal val="0"/>
                                          </p:val>
                                        </p:tav>
                                        <p:tav tm="100000">
                                          <p:val>
                                            <p:strVal val="#ppt_w"/>
                                          </p:val>
                                        </p:tav>
                                      </p:tavLst>
                                    </p:anim>
                                    <p:anim calcmode="lin" valueType="num">
                                      <p:cBhvr additive="base">
                                        <p:cTn id="38" dur="500"/>
                                        <p:tgtEl>
                                          <p:spTgt spid="183"/>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p:tgtEl>
                                          <p:spTgt spid="32"/>
                                        </p:tgtEl>
                                        <p:attrNameLst>
                                          <p:attrName>ppt_w</p:attrName>
                                        </p:attrNameLst>
                                      </p:cBhvr>
                                      <p:tavLst>
                                        <p:tav tm="0">
                                          <p:val>
                                            <p:strVal val="0"/>
                                          </p:val>
                                        </p:tav>
                                        <p:tav tm="100000">
                                          <p:val>
                                            <p:strVal val="#ppt_w"/>
                                          </p:val>
                                        </p:tav>
                                      </p:tavLst>
                                    </p:anim>
                                    <p:anim calcmode="lin" valueType="num">
                                      <p:cBhvr additive="base">
                                        <p:cTn id="44" dur="500"/>
                                        <p:tgtEl>
                                          <p:spTgt spid="32"/>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92"/>
                                        </p:tgtEl>
                                        <p:attrNameLst>
                                          <p:attrName>style.visibility</p:attrName>
                                        </p:attrNameLst>
                                      </p:cBhvr>
                                      <p:to>
                                        <p:strVal val="visible"/>
                                      </p:to>
                                    </p:set>
                                    <p:anim calcmode="lin" valueType="num">
                                      <p:cBhvr additive="base">
                                        <p:cTn id="49" dur="500"/>
                                        <p:tgtEl>
                                          <p:spTgt spid="192"/>
                                        </p:tgtEl>
                                        <p:attrNameLst>
                                          <p:attrName>ppt_w</p:attrName>
                                        </p:attrNameLst>
                                      </p:cBhvr>
                                      <p:tavLst>
                                        <p:tav tm="0">
                                          <p:val>
                                            <p:strVal val="0"/>
                                          </p:val>
                                        </p:tav>
                                        <p:tav tm="100000">
                                          <p:val>
                                            <p:strVal val="#ppt_w"/>
                                          </p:val>
                                        </p:tav>
                                      </p:tavLst>
                                    </p:anim>
                                    <p:anim calcmode="lin" valueType="num">
                                      <p:cBhvr additive="base">
                                        <p:cTn id="50" dur="500"/>
                                        <p:tgtEl>
                                          <p:spTgt spid="192"/>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86"/>
                                        </p:tgtEl>
                                        <p:attrNameLst>
                                          <p:attrName>style.visibility</p:attrName>
                                        </p:attrNameLst>
                                      </p:cBhvr>
                                      <p:to>
                                        <p:strVal val="visible"/>
                                      </p:to>
                                    </p:set>
                                    <p:anim calcmode="lin" valueType="num">
                                      <p:cBhvr additive="base">
                                        <p:cTn id="55" dur="500"/>
                                        <p:tgtEl>
                                          <p:spTgt spid="186"/>
                                        </p:tgtEl>
                                        <p:attrNameLst>
                                          <p:attrName>ppt_w</p:attrName>
                                        </p:attrNameLst>
                                      </p:cBhvr>
                                      <p:tavLst>
                                        <p:tav tm="0">
                                          <p:val>
                                            <p:strVal val="0"/>
                                          </p:val>
                                        </p:tav>
                                        <p:tav tm="100000">
                                          <p:val>
                                            <p:strVal val="#ppt_w"/>
                                          </p:val>
                                        </p:tav>
                                      </p:tavLst>
                                    </p:anim>
                                    <p:anim calcmode="lin" valueType="num">
                                      <p:cBhvr additive="base">
                                        <p:cTn id="56" dur="500"/>
                                        <p:tgtEl>
                                          <p:spTgt spid="186"/>
                                        </p:tgtEl>
                                        <p:attrNameLst>
                                          <p:attrName>ppt_h</p:attrName>
                                        </p:attrNameLst>
                                      </p:cBhvr>
                                      <p:tavLst>
                                        <p:tav tm="0">
                                          <p:val>
                                            <p:str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ppt_w</p:attrName>
                                        </p:attrNameLst>
                                      </p:cBhvr>
                                      <p:tavLst>
                                        <p:tav tm="0">
                                          <p:val>
                                            <p:strVal val="0"/>
                                          </p:val>
                                        </p:tav>
                                        <p:tav tm="100000">
                                          <p:val>
                                            <p:strVal val="#ppt_w"/>
                                          </p:val>
                                        </p:tav>
                                      </p:tavLst>
                                    </p:anim>
                                    <p:anim calcmode="lin" valueType="num">
                                      <p:cBhvr additive="base">
                                        <p:cTn id="62" dur="500"/>
                                        <p:tgtEl>
                                          <p:spTgt spid="24"/>
                                        </p:tgtEl>
                                        <p:attrNameLst>
                                          <p:attrName>ppt_h</p:attrName>
                                        </p:attrNameLst>
                                      </p:cBhvr>
                                      <p:tavLst>
                                        <p:tav tm="0">
                                          <p:val>
                                            <p:str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189"/>
                                        </p:tgtEl>
                                        <p:attrNameLst>
                                          <p:attrName>style.visibility</p:attrName>
                                        </p:attrNameLst>
                                      </p:cBhvr>
                                      <p:to>
                                        <p:strVal val="visible"/>
                                      </p:to>
                                    </p:set>
                                    <p:anim calcmode="lin" valueType="num">
                                      <p:cBhvr additive="base">
                                        <p:cTn id="67" dur="500"/>
                                        <p:tgtEl>
                                          <p:spTgt spid="189"/>
                                        </p:tgtEl>
                                        <p:attrNameLst>
                                          <p:attrName>ppt_w</p:attrName>
                                        </p:attrNameLst>
                                      </p:cBhvr>
                                      <p:tavLst>
                                        <p:tav tm="0">
                                          <p:val>
                                            <p:strVal val="0"/>
                                          </p:val>
                                        </p:tav>
                                        <p:tav tm="100000">
                                          <p:val>
                                            <p:strVal val="#ppt_w"/>
                                          </p:val>
                                        </p:tav>
                                      </p:tavLst>
                                    </p:anim>
                                    <p:anim calcmode="lin" valueType="num">
                                      <p:cBhvr additive="base">
                                        <p:cTn id="68" dur="500"/>
                                        <p:tgtEl>
                                          <p:spTgt spid="189"/>
                                        </p:tgtEl>
                                        <p:attrNameLst>
                                          <p:attrName>ppt_h</p:attrName>
                                        </p:attrNameLst>
                                      </p:cBhvr>
                                      <p:tavLst>
                                        <p:tav tm="0">
                                          <p:val>
                                            <p:str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Parallelization</a:t>
            </a:r>
            <a:r>
              <a:rPr lang="nl-NL" dirty="0"/>
              <a:t>: </a:t>
            </a:r>
            <a:r>
              <a:rPr lang="nl-NL" dirty="0" err="1"/>
              <a:t>the</a:t>
            </a:r>
            <a:r>
              <a:rPr lang="nl-NL" dirty="0"/>
              <a:t> basics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marL="0" indent="0">
              <a:buNone/>
            </a:pPr>
            <a:r>
              <a:rPr lang="nl-NL" dirty="0" err="1"/>
              <a:t>What</a:t>
            </a:r>
            <a:r>
              <a:rPr lang="nl-NL" dirty="0"/>
              <a:t> is parallel computing?</a:t>
            </a:r>
          </a:p>
          <a:p>
            <a:pPr marL="342900" indent="-342900">
              <a:buFont typeface="Arial" panose="020B0604020202020204" pitchFamily="34" charset="0"/>
              <a:buChar char="•"/>
            </a:pPr>
            <a:r>
              <a:rPr lang="en-US" dirty="0"/>
              <a:t>Multiple processors or computers working on a single computational problem</a:t>
            </a:r>
            <a:endParaRPr lang="nl-NL" dirty="0"/>
          </a:p>
          <a:p>
            <a:pPr marL="536575" lvl="1" indent="-250825">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Tree>
    <p:extLst>
      <p:ext uri="{BB962C8B-B14F-4D97-AF65-F5344CB8AC3E}">
        <p14:creationId xmlns:p14="http://schemas.microsoft.com/office/powerpoint/2010/main" val="143292676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18555</TotalTime>
  <Words>3388</Words>
  <Application>Microsoft Office PowerPoint</Application>
  <PresentationFormat>Widescreen</PresentationFormat>
  <Paragraphs>582</Paragraphs>
  <Slides>49</Slides>
  <Notes>3</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Calibri</vt:lpstr>
      <vt:lpstr>Calibri Light</vt:lpstr>
      <vt:lpstr>Cambria Math</vt:lpstr>
      <vt:lpstr>Courier New</vt:lpstr>
      <vt:lpstr>Helvetica Neue</vt:lpstr>
      <vt:lpstr>Open Sans</vt:lpstr>
      <vt:lpstr>Oswald</vt:lpstr>
      <vt:lpstr>SURF</vt:lpstr>
      <vt:lpstr>(INSTRUCTIES)</vt:lpstr>
      <vt:lpstr>PowerPoint Presentation</vt:lpstr>
      <vt:lpstr>PowerPoint Presentation</vt:lpstr>
      <vt:lpstr>Program</vt:lpstr>
      <vt:lpstr>Parallel computing for Deep Learning</vt:lpstr>
      <vt:lpstr>Parallel computing for Deep Learning</vt:lpstr>
      <vt:lpstr>Parallelization: why?</vt:lpstr>
      <vt:lpstr>Parallelization: why?</vt:lpstr>
      <vt:lpstr>Parallelization: when?</vt:lpstr>
      <vt:lpstr>Parallelization: the basics</vt:lpstr>
      <vt:lpstr>Parallelization: the basics</vt:lpstr>
      <vt:lpstr>Parallelization: the basics</vt:lpstr>
      <vt:lpstr>Parallelization: the basics</vt:lpstr>
      <vt:lpstr>Types of parallelization</vt:lpstr>
      <vt:lpstr>Types of parallelization</vt:lpstr>
      <vt:lpstr>Types of parallelization</vt:lpstr>
      <vt:lpstr>Data Parallelism</vt:lpstr>
      <vt:lpstr>Model parallelism</vt:lpstr>
      <vt:lpstr>Hybrid model/data parallelism</vt:lpstr>
      <vt:lpstr>Pipeline parallelism</vt:lpstr>
      <vt:lpstr>What type of parallelism is applicable?</vt:lpstr>
      <vt:lpstr>What type of parallelism is applicable?</vt:lpstr>
      <vt:lpstr>What type of parallelism is applicable?</vt:lpstr>
      <vt:lpstr>What type of parallelism is applicable?</vt:lpstr>
      <vt:lpstr>Hands-on: hyperparameter grid search on an HPC system</vt:lpstr>
      <vt:lpstr>Data parallel stochastic gradient descent</vt:lpstr>
      <vt:lpstr>Stochastic gradient descent (SGD)</vt:lpstr>
      <vt:lpstr>Data parallel synchronous SGD</vt:lpstr>
      <vt:lpstr>Data parallel synchronous SGD</vt:lpstr>
      <vt:lpstr>Data parallel synchronous SGD</vt:lpstr>
      <vt:lpstr>Decentralized data parallel synchronous SGD</vt:lpstr>
      <vt:lpstr>Centralized data parallel synchronous SGD</vt:lpstr>
      <vt:lpstr>Centralized vs decentralized</vt:lpstr>
      <vt:lpstr>Data parallel asynchronous SGD</vt:lpstr>
      <vt:lpstr>Data parallel asynchronous SGD</vt:lpstr>
      <vt:lpstr>Data parallel SGD</vt:lpstr>
      <vt:lpstr>Communicating gradients…</vt:lpstr>
      <vt:lpstr>A bit of history</vt:lpstr>
      <vt:lpstr>The Message Passing Interface (MPI)</vt:lpstr>
      <vt:lpstr>The Message Passing Interface (MPI)</vt:lpstr>
      <vt:lpstr>The Message Passing Interface (MPI)</vt:lpstr>
      <vt:lpstr>The Message Passing Interface (MPI)</vt:lpstr>
      <vt:lpstr>The Message Passing Interface (MPI)</vt:lpstr>
      <vt:lpstr>Relevance of MPI for distributed deep learning</vt:lpstr>
      <vt:lpstr>MPI / NCCL</vt:lpstr>
      <vt:lpstr>Frameworks for distributed learning</vt:lpstr>
      <vt:lpstr>Hands-on: data parallel with torch.distributed and PyTorch Lightning</vt:lpstr>
      <vt:lpstr>Recap of goal: understand docs of DL frameworks</vt:lpstr>
      <vt:lpstr>Practical tips &amp; take home messages</vt:lpstr>
      <vt:lpstr>Further reading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Caspar van Leeuwen</cp:lastModifiedBy>
  <cp:revision>501</cp:revision>
  <cp:lastPrinted>2019-06-12T07:01:08Z</cp:lastPrinted>
  <dcterms:created xsi:type="dcterms:W3CDTF">2018-10-01T11:25:03Z</dcterms:created>
  <dcterms:modified xsi:type="dcterms:W3CDTF">2023-05-15T14:21:09Z</dcterms:modified>
  <cp:category/>
</cp:coreProperties>
</file>