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9"/>
  </p:notesMasterIdLst>
  <p:handoutMasterIdLst>
    <p:handoutMasterId r:id="rId10"/>
  </p:handoutMasterIdLst>
  <p:sldIdLst>
    <p:sldId id="513" r:id="rId3"/>
    <p:sldId id="514" r:id="rId4"/>
    <p:sldId id="503" r:id="rId5"/>
    <p:sldId id="516" r:id="rId6"/>
    <p:sldId id="519" r:id="rId7"/>
    <p:sldId id="518" r:id="rId8"/>
  </p:sldIdLst>
  <p:sldSz cx="12192000" cy="6858000"/>
  <p:notesSz cx="6858000" cy="9144000"/>
  <p:custDataLst>
    <p:tags r:id="rId11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513"/>
            <p14:sldId id="514"/>
            <p14:sldId id="503"/>
            <p14:sldId id="516"/>
            <p14:sldId id="519"/>
            <p14:sldId id="518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02A33E"/>
    <a:srgbClr val="1E63A9"/>
    <a:srgbClr val="00A3ED"/>
    <a:srgbClr val="FF0101"/>
    <a:srgbClr val="FBA638"/>
    <a:srgbClr val="FFCC00"/>
    <a:srgbClr val="76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8" autoAdjust="0"/>
    <p:restoredTop sz="93395" autoAdjust="0"/>
  </p:normalViewPr>
  <p:slideViewPr>
    <p:cSldViewPr snapToGrid="0">
      <p:cViewPr varScale="1">
        <p:scale>
          <a:sx n="103" d="100"/>
          <a:sy n="103" d="100"/>
        </p:scale>
        <p:origin x="33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15-5-2023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15-5-2023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D7F65-5299-4383-99A9-3EF851E1080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131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15-5-2023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15-5-2023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15-5-2023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15-5-2023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15-5-2023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urohpc-ju.europa.e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snellius.surf.nl/jhssrf001" TargetMode="External"/><Relationship Id="rId2" Type="http://schemas.openxmlformats.org/officeDocument/2006/relationships/hyperlink" Target="https://jupyter.lisa.surfsara.nl/jhlsrf02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9732-9FD5-AF0D-E22F-33BDC83C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on HPC systems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3C820-18B4-D61F-80CD-F53426DCD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/>
              <a:t>16 May 2023</a:t>
            </a:r>
          </a:p>
          <a:p>
            <a:r>
              <a:rPr lang="en-US" dirty="0"/>
              <a:t>Trainers: Robert Jan Schlimbach, Yue Zhao, Caspar van Leeuwen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3FB1A-B4CB-FC35-6ECB-2F0273AB5A4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D5657-1A3F-C92A-F6D1-45E17FE1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</a:t>
            </a:fld>
            <a:endParaRPr lang="nl-NL"/>
          </a:p>
        </p:txBody>
      </p:sp>
      <p:pic>
        <p:nvPicPr>
          <p:cNvPr id="2050" name="Picture 2" descr="logo surf - Stichting Academisch Erfgoed">
            <a:extLst>
              <a:ext uri="{FF2B5EF4-FFF2-40B4-BE49-F238E27FC236}">
                <a16:creationId xmlns:a16="http://schemas.microsoft.com/office/drawing/2014/main" id="{48D72101-E3EA-E551-C705-A1AB057F4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113" y="3887845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ccess to EuroHPC supercomputers now open | etp4hpc">
            <a:extLst>
              <a:ext uri="{FF2B5EF4-FFF2-40B4-BE49-F238E27FC236}">
                <a16:creationId xmlns:a16="http://schemas.microsoft.com/office/drawing/2014/main" id="{3445A5F6-DB10-CAB7-3C90-034491F1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23" y="2215406"/>
            <a:ext cx="4850566" cy="285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ercomputing, Data and AI: The role of the national ...">
            <a:extLst>
              <a:ext uri="{FF2B5EF4-FFF2-40B4-BE49-F238E27FC236}">
                <a16:creationId xmlns:a16="http://schemas.microsoft.com/office/drawing/2014/main" id="{C2921341-4895-36CB-62BD-E5BE54C8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35" y="5041740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6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F32B-93BA-82DD-F9CD-BCC427C2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EuroCC</a:t>
            </a:r>
            <a:r>
              <a:rPr lang="en-US" dirty="0"/>
              <a:t> &amp;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3B113-D579-6222-1C05-BFDC874B2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EuroHPC</a:t>
            </a:r>
            <a:r>
              <a:rPr lang="en-US" dirty="0"/>
              <a:t> JU:</a:t>
            </a:r>
          </a:p>
          <a:p>
            <a:r>
              <a:rPr lang="en-US" dirty="0"/>
              <a:t>joint initiative between EU, EU member states, and private partners to develop a World Class Supercomputing Ecosystem in Europe </a:t>
            </a:r>
          </a:p>
          <a:p>
            <a:r>
              <a:rPr lang="en-US" dirty="0">
                <a:hlinkClick r:id="rId2"/>
              </a:rPr>
              <a:t>https://eurohpc-ju.europa.eu/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EuroCC</a:t>
            </a:r>
            <a:endParaRPr lang="en-US" dirty="0"/>
          </a:p>
          <a:p>
            <a:r>
              <a:rPr lang="en-US" dirty="0"/>
              <a:t>A key program in </a:t>
            </a:r>
            <a:r>
              <a:rPr lang="en-US" dirty="0" err="1"/>
              <a:t>EuroHPC</a:t>
            </a:r>
            <a:r>
              <a:rPr lang="en-US" dirty="0"/>
              <a:t> JU</a:t>
            </a:r>
          </a:p>
          <a:p>
            <a:r>
              <a:rPr lang="en-US" dirty="0" err="1"/>
              <a:t>EuroCC</a:t>
            </a:r>
            <a:r>
              <a:rPr lang="en-US" dirty="0"/>
              <a:t> acts as gateway for industry and academia to find providers with suitable HPC expertise</a:t>
            </a:r>
          </a:p>
          <a:p>
            <a:r>
              <a:rPr lang="en-US" dirty="0" err="1"/>
              <a:t>EuroCC</a:t>
            </a:r>
            <a:r>
              <a:rPr lang="en-US" dirty="0"/>
              <a:t> facilitates HPC-skill oriented trainings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BBC3A-13A4-0A7A-71E1-3FDF567035E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44B2-347B-7428-AB7C-4F9C10AB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35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E669-EA46-E143-9ACD-7930B8B2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99" y="272177"/>
            <a:ext cx="11149188" cy="600744"/>
          </a:xfrm>
        </p:spPr>
        <p:txBody>
          <a:bodyPr/>
          <a:lstStyle/>
          <a:p>
            <a:r>
              <a:rPr lang="en-US" dirty="0"/>
              <a:t>About SURF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4D60B-031A-B34C-89D7-11C0D9A8A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620318" cy="46288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Collaborative organization for ICT in Dutch education and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Competence Center in </a:t>
            </a:r>
            <a:r>
              <a:rPr lang="en-US" dirty="0" err="1"/>
              <a:t>EuroCC</a:t>
            </a:r>
            <a:r>
              <a:rPr lang="en-US" dirty="0"/>
              <a:t> for The Netherlands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HPC services (and many others, data storage, cloud, networking,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93713" lvl="1" indent="-254000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D0DF8-0F02-7741-A9E6-03724B8341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32C2-B3E8-1A45-80C1-ABEB97F9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  <p:pic>
        <p:nvPicPr>
          <p:cNvPr id="23" name="Picture 2" descr="logo surf - Stichting Academisch Erfgoed">
            <a:extLst>
              <a:ext uri="{FF2B5EF4-FFF2-40B4-BE49-F238E27FC236}">
                <a16:creationId xmlns:a16="http://schemas.microsoft.com/office/drawing/2014/main" id="{0B3C043D-2878-D1B7-A2E4-9DB05F083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331" y="572549"/>
            <a:ext cx="2419544" cy="12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nfluence Mobile - SURF User Knowledge Base">
            <a:extLst>
              <a:ext uri="{FF2B5EF4-FFF2-40B4-BE49-F238E27FC236}">
                <a16:creationId xmlns:a16="http://schemas.microsoft.com/office/drawing/2014/main" id="{841CBE6D-561C-B16D-AF2C-0456E2DF0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13" y="2964261"/>
            <a:ext cx="5386785" cy="362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20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1BB7-FB20-7441-B7DD-B342356E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plan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1D17A-8471-C54C-BAB3-CE2F7448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1145098"/>
            <a:ext cx="8974163" cy="4456846"/>
          </a:xfrm>
        </p:spPr>
        <p:txBody>
          <a:bodyPr/>
          <a:lstStyle/>
          <a:p>
            <a:r>
              <a:rPr lang="nl-NL" sz="1600" dirty="0"/>
              <a:t>9:30 – 9:45	Welcome and course overview (Caspar van Leeuwen)</a:t>
            </a:r>
          </a:p>
          <a:p>
            <a:r>
              <a:rPr lang="nl-NL" sz="1600" dirty="0"/>
              <a:t>9:45 – 11:00	Software installations on HPC systems (Caspar van Leeuwen)</a:t>
            </a:r>
          </a:p>
          <a:p>
            <a:r>
              <a:rPr lang="nl-NL" sz="1600" dirty="0"/>
              <a:t>11:00 – 11:15	Coffee break</a:t>
            </a:r>
          </a:p>
          <a:p>
            <a:r>
              <a:rPr lang="nl-NL" sz="1600" dirty="0"/>
              <a:t>11:15 – 12:30	</a:t>
            </a:r>
            <a:r>
              <a:rPr lang="en-US" sz="1600" dirty="0"/>
              <a:t>Packed file formats (Thomas van </a:t>
            </a:r>
            <a:r>
              <a:rPr lang="en-US" sz="1600" dirty="0" err="1"/>
              <a:t>Osch</a:t>
            </a:r>
            <a:r>
              <a:rPr lang="en-US" sz="1600" dirty="0"/>
              <a:t>)</a:t>
            </a:r>
          </a:p>
          <a:p>
            <a:r>
              <a:rPr lang="nl-NL" sz="1600" dirty="0"/>
              <a:t>12:30 – 13:30	Lunch Break</a:t>
            </a:r>
          </a:p>
          <a:p>
            <a:r>
              <a:rPr lang="nl-NL" sz="1600" dirty="0"/>
              <a:t>13:30 – 15:00	</a:t>
            </a:r>
            <a:r>
              <a:rPr lang="en-US" sz="1600" dirty="0"/>
              <a:t>Parallel Computing for Deep Learning (Caspar van Leeuwen &amp; Yue Zhao)</a:t>
            </a:r>
          </a:p>
          <a:p>
            <a:r>
              <a:rPr lang="en-US" sz="1600" dirty="0"/>
              <a:t>15:00</a:t>
            </a:r>
            <a:r>
              <a:rPr lang="nl-NL" sz="1600" dirty="0"/>
              <a:t> – </a:t>
            </a:r>
            <a:r>
              <a:rPr lang="en-US" sz="1600" dirty="0"/>
              <a:t>15:15	Coffee Break</a:t>
            </a:r>
            <a:endParaRPr lang="nl-NL" sz="1600" dirty="0"/>
          </a:p>
          <a:p>
            <a:r>
              <a:rPr lang="nl-NL" sz="1600" dirty="0"/>
              <a:t>15:15 – 16:00	</a:t>
            </a:r>
            <a:r>
              <a:rPr lang="en-US" sz="1600" dirty="0"/>
              <a:t>Hardware and software features to accelerate deep learning (Robert Jan Schlimbach)</a:t>
            </a:r>
            <a:endParaRPr lang="nl-NL" sz="1600" dirty="0"/>
          </a:p>
          <a:p>
            <a:r>
              <a:rPr lang="nl-NL" sz="1600" dirty="0"/>
              <a:t>16:00 – 16:50	Profiling to understand your neural network’s performance (</a:t>
            </a:r>
            <a:r>
              <a:rPr lang="en-US" sz="1600" dirty="0"/>
              <a:t>Robert Jan Schlimbach</a:t>
            </a:r>
            <a:r>
              <a:rPr lang="nl-NL" sz="1600" dirty="0"/>
              <a:t>)</a:t>
            </a:r>
          </a:p>
          <a:p>
            <a:r>
              <a:rPr lang="nl-NL" sz="1600" dirty="0"/>
              <a:t>16:50 – 17:00	Questions, wrap up</a:t>
            </a:r>
          </a:p>
          <a:p>
            <a:pPr lvl="1"/>
            <a:endParaRPr lang="nl-NL" sz="1400" dirty="0"/>
          </a:p>
          <a:p>
            <a:endParaRPr lang="nl-NL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1EB90-6063-084B-AEBB-B08C20B74B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74DB4-4BA2-7747-8C62-E3DFFBAE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3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5767-74A3-1EA3-D20E-C10ACEF3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Introductions!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B08AE-F352-85E2-FA48-DE5077416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3 sentences, tell 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Your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Your job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you’re attending this course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D6633-81BC-8DCB-EA7B-A6E533EE9E9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E6D02-38E5-A878-F144-22B5370F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52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A913-F237-C654-BBE8-114D565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16D99-7206-344A-6A7E-7A95C3284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to </a:t>
            </a:r>
            <a:r>
              <a:rPr lang="en-US" i="1" dirty="0"/>
              <a:t>two</a:t>
            </a:r>
            <a:r>
              <a:rPr lang="en-US" dirty="0"/>
              <a:t> systems for this course</a:t>
            </a:r>
          </a:p>
          <a:p>
            <a:r>
              <a:rPr lang="en-US" dirty="0"/>
              <a:t>Lisa Cluster (GPU-based </a:t>
            </a:r>
            <a:r>
              <a:rPr lang="en-US" dirty="0" err="1"/>
              <a:t>Jupyter</a:t>
            </a:r>
            <a:r>
              <a:rPr lang="en-US" dirty="0"/>
              <a:t> Notebook environment)</a:t>
            </a:r>
          </a:p>
          <a:p>
            <a:pPr marL="512763" lvl="1"/>
            <a:r>
              <a:rPr lang="en-US" dirty="0"/>
              <a:t>Did you get an initiation for SRAM? And after registering, did you get another login ‘jhlsrf024-XXX’?</a:t>
            </a:r>
          </a:p>
          <a:p>
            <a:pPr marL="512763" lvl="1"/>
            <a:r>
              <a:rPr lang="en-US" dirty="0"/>
              <a:t>Try to login at </a:t>
            </a:r>
            <a:r>
              <a:rPr lang="en-US" dirty="0">
                <a:hlinkClick r:id="rId2"/>
              </a:rPr>
              <a:t>https://jupyter.lisa.surfsara.nl/jhlsrf024</a:t>
            </a:r>
            <a:r>
              <a:rPr lang="en-US" dirty="0"/>
              <a:t> </a:t>
            </a:r>
          </a:p>
          <a:p>
            <a:r>
              <a:rPr lang="en-US" dirty="0" err="1"/>
              <a:t>Snellius</a:t>
            </a:r>
            <a:r>
              <a:rPr lang="en-US" dirty="0"/>
              <a:t> Supercomputer (CPU-based </a:t>
            </a:r>
            <a:r>
              <a:rPr lang="en-US" dirty="0" err="1"/>
              <a:t>Jupyter</a:t>
            </a:r>
            <a:r>
              <a:rPr lang="en-US" dirty="0"/>
              <a:t> Notebook environment, GPU batch jobs)</a:t>
            </a:r>
          </a:p>
          <a:p>
            <a:pPr marL="569913" lvl="1"/>
            <a:r>
              <a:rPr lang="en-US" dirty="0"/>
              <a:t>Did you get a login ‘</a:t>
            </a:r>
            <a:r>
              <a:rPr lang="en-US" dirty="0" err="1"/>
              <a:t>scurXXX</a:t>
            </a:r>
            <a:r>
              <a:rPr lang="en-US" dirty="0"/>
              <a:t>’?</a:t>
            </a:r>
          </a:p>
          <a:p>
            <a:pPr marL="569913" lvl="1"/>
            <a:r>
              <a:rPr lang="en-US" dirty="0"/>
              <a:t>Try to login at </a:t>
            </a:r>
            <a:r>
              <a:rPr lang="en-US" dirty="0">
                <a:hlinkClick r:id="rId3"/>
              </a:rPr>
              <a:t>https://jupyter.snellius.surf.nl/jhssrf001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If not, let me know!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67D30-A7D6-A9CA-2B22-444926D4FE7F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913DC-0A8D-16CF-55D8-7D271DBA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79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18225</TotalTime>
  <Words>354</Words>
  <Application>Microsoft Office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Open Sans</vt:lpstr>
      <vt:lpstr>Oswald</vt:lpstr>
      <vt:lpstr>SURF</vt:lpstr>
      <vt:lpstr>(INSTRUCTIES)</vt:lpstr>
      <vt:lpstr>Machine Learning on HPC systems</vt:lpstr>
      <vt:lpstr>About EuroCC &amp; EuroHPC JU</vt:lpstr>
      <vt:lpstr>About SURF</vt:lpstr>
      <vt:lpstr>Course plan</vt:lpstr>
      <vt:lpstr>Introductions!</vt:lpstr>
      <vt:lpstr>Logins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Caspar van Leeuwen</cp:lastModifiedBy>
  <cp:revision>489</cp:revision>
  <cp:lastPrinted>2019-06-12T07:01:08Z</cp:lastPrinted>
  <dcterms:created xsi:type="dcterms:W3CDTF">2018-10-01T11:25:03Z</dcterms:created>
  <dcterms:modified xsi:type="dcterms:W3CDTF">2023-05-15T13:49:50Z</dcterms:modified>
  <cp:category/>
</cp:coreProperties>
</file>