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8" d="100"/>
          <a:sy n="58" d="100"/>
        </p:scale>
        <p:origin x="9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255-81CE-4132-8F5A-A60F56069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A89B2-E0BF-415D-BEF4-1029CBA4A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1A66B-65CA-45B7-BBD6-C6920B4D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68F-E20C-43E5-B393-88D3D50FD9A0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8124-BCAF-4C41-87B3-44458F38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C504-7FAB-4834-B162-1D9DE626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2FE-62D7-4658-B5B9-7E08DCEBE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39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9CB7-4231-41CA-BA9A-BDF1AA50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7A749-0CF9-41B4-B5A5-21228FB2D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5369-6471-44A0-AFEF-FA92337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68F-E20C-43E5-B393-88D3D50FD9A0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6E01-E587-4596-9001-339FC583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5073B-8F81-43B2-9D40-B7E13E7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2FE-62D7-4658-B5B9-7E08DCEBE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2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0BB6C-2B48-418F-9771-4FBE50821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CBC66-3965-45F9-A29B-978F3C9D4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F31F-A40A-4A99-A420-4552E8FB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68F-E20C-43E5-B393-88D3D50FD9A0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0B0E-BF7D-4F1D-B5D5-A3DAEFAF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91E9-CED3-48EA-9CD5-6F8B213E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2FE-62D7-4658-B5B9-7E08DCEBE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E01-1F3D-4903-89CD-8EFBC8B5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7500-DA7C-4087-A9F6-EFB86432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8B74-E308-4154-BBC2-9C69ADF0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68F-E20C-43E5-B393-88D3D50FD9A0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3016A-4DB1-49C3-9454-F93DC40F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EF89-467C-4D66-85E7-7C8D487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2FE-62D7-4658-B5B9-7E08DCEBE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6873-258F-49AF-B005-C86230C2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8C1BA-11B0-4D00-AFE1-CA8212AAB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63D00-8C65-4FFB-8942-AAEDC377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68F-E20C-43E5-B393-88D3D50FD9A0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7A86C-6C6A-439E-9789-AF36D95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C3473-11D9-4202-B271-29C39933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2FE-62D7-4658-B5B9-7E08DCEBE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73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D9B9-7191-46C9-90D9-9551DC98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B70A-6346-4073-9503-9DF7486FC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0E8D8-3F72-425B-98E6-91FCB66D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40513-B267-4CEF-AC73-5527F110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68F-E20C-43E5-B393-88D3D50FD9A0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F45B-569C-404E-9C07-BA08FCC5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0EBB-66CA-4300-B952-0B4BF6F7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2FE-62D7-4658-B5B9-7E08DCEBE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63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8F36-9487-4D68-A76F-4EBABA84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03A9-D954-4673-844A-29D30B8B2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2D73E-BE29-4088-8184-3AC67838A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C5EFA-4EEB-47BA-9876-71E9960C7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894C0-0ED3-462B-96CE-BF5192145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5E9AB-9D8C-4C6D-816D-334600B9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68F-E20C-43E5-B393-88D3D50FD9A0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99348-2B8C-4B89-80D3-B9CF4C3C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D73D4-EE1F-4C5F-8AB0-C439B6B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2FE-62D7-4658-B5B9-7E08DCEBE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0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48EB-0B8C-4E78-BF2D-B7CED202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02128-80FE-4C26-BE9E-64F0DA17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68F-E20C-43E5-B393-88D3D50FD9A0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C9A31-26FE-4FE2-BCC6-BD18BE86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3BB40-7A5F-46BD-8774-CF4EB25B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2FE-62D7-4658-B5B9-7E08DCEBE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529FF-505E-4DEE-AB80-80A071E4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68F-E20C-43E5-B393-88D3D50FD9A0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AD804-B2B9-4369-9DDB-3C2203CB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34C8-324F-4BAC-9512-A3659602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2FE-62D7-4658-B5B9-7E08DCEBE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7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A278-2E42-45D3-BF02-690B45D9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F722B-5A7F-4426-ABDA-CBCC6390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6BC4-BBC0-405D-B630-B16233625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96FA7-3310-43AC-BC23-DCCF1EF2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68F-E20C-43E5-B393-88D3D50FD9A0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97B7C-EC8D-4339-873B-66FD7E02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066EF-C27E-4224-AEB9-566E1F15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2FE-62D7-4658-B5B9-7E08DCEBE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9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A7CD-C2C4-461A-BEFE-F2A43895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00E19-A516-4A75-BAFA-989C41BFB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F0B7F-9E58-4287-A16F-1CA824E8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C06D6-C072-4B3B-8A34-7B7A0323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68F-E20C-43E5-B393-88D3D50FD9A0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8A78-20A3-42AD-8E16-97A101F1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51589-3980-47EC-923A-E972CAA0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2FE-62D7-4658-B5B9-7E08DCEBE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15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215505-FCB7-48D9-911C-1886ED5E05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54797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16" imgW="395" imgH="394" progId="TCLayout.ActiveDocument.1">
                  <p:embed/>
                </p:oleObj>
              </mc:Choice>
              <mc:Fallback>
                <p:oleObj name="think-cell Slide" r:id="rId1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761DBEB-EA83-4E1C-AFB4-4EC710292AE4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29632-E5BC-4FD8-BF94-51261C01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F5E9D-47CA-4381-BEC2-6BEB2FAA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1198-1D56-4890-B48E-4D79911E1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468F-E20C-43E5-B393-88D3D50FD9A0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AD49-64B1-4C0D-AD81-C0A6BB6CC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C64CC-A12C-4BCD-84DE-630E83DEF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9F2FE-62D7-4658-B5B9-7E08DCEBE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8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DE735AA-51F6-40CE-92BB-3E6E78320F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7369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8D89DE7-E299-4B9F-8DD8-5DB563162DF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6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18CF5-723D-491E-8EAF-7D5329130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Seattle road accident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725B4-0949-4262-822B-E572A707C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34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C025355-BEC7-4C31-97C4-616B6F0923A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5343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5E58105-EF80-4B2F-B3EB-603FC63C6B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D56A4-0DCC-45E3-AD99-91478B51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problem and 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9B23-E90F-4EFE-8E1D-A21C0F0B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recent years many municipalities around the world gained access to large sets of traffic / road accident data that is still </a:t>
            </a:r>
            <a:r>
              <a:rPr lang="en-US" b="1" dirty="0"/>
              <a:t>relatively underutilized</a:t>
            </a:r>
          </a:p>
          <a:p>
            <a:r>
              <a:rPr lang="en-US" dirty="0"/>
              <a:t>The </a:t>
            </a:r>
            <a:r>
              <a:rPr lang="en-US" b="1" dirty="0"/>
              <a:t>key objective </a:t>
            </a:r>
            <a:r>
              <a:rPr lang="en-US" dirty="0"/>
              <a:t>of the report is to </a:t>
            </a:r>
            <a:r>
              <a:rPr lang="en-US" b="1" dirty="0"/>
              <a:t>predict the severity of the road accident</a:t>
            </a:r>
            <a:r>
              <a:rPr lang="en-US" dirty="0"/>
              <a:t> based on the various data points such as weather and road condition, accident coordinates and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Analysis is based on the data provided by </a:t>
            </a:r>
            <a:r>
              <a:rPr lang="en-US" b="1" dirty="0"/>
              <a:t>Seattle municipality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45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2A7A37F-B8BD-462C-9270-58853CB3525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1342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10EA783-EABD-4B2E-ABD4-FE4BECEC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1DB2-8EC7-4C81-BB8E-CCDEF577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We have leveraged </a:t>
            </a:r>
            <a:r>
              <a:rPr lang="en-US" b="1" dirty="0"/>
              <a:t>Multivariable Logistic Regression, Random Forest, </a:t>
            </a:r>
            <a:r>
              <a:rPr lang="en-US" b="1" dirty="0" err="1"/>
              <a:t>XGBoost</a:t>
            </a:r>
            <a:r>
              <a:rPr lang="en-US" b="1" dirty="0"/>
              <a:t> and Deep Learning models</a:t>
            </a:r>
            <a:r>
              <a:rPr lang="en-US" dirty="0"/>
              <a:t> and followed this methodology:</a:t>
            </a:r>
          </a:p>
          <a:p>
            <a:pPr lvl="0"/>
            <a:r>
              <a:rPr lang="en-US" dirty="0"/>
              <a:t>Split the cleaned data into train and test sets</a:t>
            </a:r>
          </a:p>
          <a:p>
            <a:pPr lvl="0"/>
            <a:r>
              <a:rPr lang="en-US" b="1" dirty="0"/>
              <a:t>Balance out the training set only</a:t>
            </a:r>
            <a:r>
              <a:rPr lang="en-US" dirty="0"/>
              <a:t> by random </a:t>
            </a:r>
            <a:r>
              <a:rPr lang="en-US" dirty="0" err="1"/>
              <a:t>undersampling</a:t>
            </a:r>
            <a:r>
              <a:rPr lang="en-US" dirty="0"/>
              <a:t> to have a 50:50 split for positive and negative results</a:t>
            </a:r>
          </a:p>
          <a:p>
            <a:pPr lvl="0"/>
            <a:r>
              <a:rPr lang="en-US" dirty="0"/>
              <a:t>Standardize train and test data </a:t>
            </a:r>
          </a:p>
          <a:p>
            <a:pPr lvl="0"/>
            <a:r>
              <a:rPr lang="en-US" dirty="0"/>
              <a:t>Create a subset of training data for Grid Search purposes (in order to shorten computing time)</a:t>
            </a:r>
          </a:p>
          <a:p>
            <a:pPr lvl="0"/>
            <a:r>
              <a:rPr lang="en-US" dirty="0"/>
              <a:t>Initialize the machine learning model </a:t>
            </a:r>
          </a:p>
          <a:p>
            <a:pPr lvl="0"/>
            <a:r>
              <a:rPr lang="en-US" dirty="0"/>
              <a:t>Run Randomized Grid Search on subset of the data (see step 3) to help tune the hyperparameters</a:t>
            </a:r>
          </a:p>
          <a:p>
            <a:pPr lvl="0"/>
            <a:r>
              <a:rPr lang="en-US" dirty="0"/>
              <a:t>Initialize and run the model with tuned hyperparameters from the previous step on full training data</a:t>
            </a:r>
          </a:p>
          <a:p>
            <a:r>
              <a:rPr lang="en-US" dirty="0"/>
              <a:t>Predict results for imbalanced test dataset and output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79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9DFEE03-9E90-4287-84DC-A6EFD306B28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65731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696DA97-15F0-4084-B4FD-C634E0EA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FEC8D1-B098-4D3D-8A8D-C3350035A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48286"/>
              </p:ext>
            </p:extLst>
          </p:nvPr>
        </p:nvGraphicFramePr>
        <p:xfrm>
          <a:off x="1301975" y="2030026"/>
          <a:ext cx="8778458" cy="3401288"/>
        </p:xfrm>
        <a:graphic>
          <a:graphicData uri="http://schemas.openxmlformats.org/drawingml/2006/table">
            <a:tbl>
              <a:tblPr firstRow="1" firstCol="1" bandRow="1"/>
              <a:tblGrid>
                <a:gridCol w="1755302">
                  <a:extLst>
                    <a:ext uri="{9D8B030D-6E8A-4147-A177-3AD203B41FA5}">
                      <a16:colId xmlns:a16="http://schemas.microsoft.com/office/drawing/2014/main" val="1366611748"/>
                    </a:ext>
                  </a:extLst>
                </a:gridCol>
                <a:gridCol w="1755302">
                  <a:extLst>
                    <a:ext uri="{9D8B030D-6E8A-4147-A177-3AD203B41FA5}">
                      <a16:colId xmlns:a16="http://schemas.microsoft.com/office/drawing/2014/main" val="71120090"/>
                    </a:ext>
                  </a:extLst>
                </a:gridCol>
                <a:gridCol w="1755302">
                  <a:extLst>
                    <a:ext uri="{9D8B030D-6E8A-4147-A177-3AD203B41FA5}">
                      <a16:colId xmlns:a16="http://schemas.microsoft.com/office/drawing/2014/main" val="940966801"/>
                    </a:ext>
                  </a:extLst>
                </a:gridCol>
                <a:gridCol w="1756276">
                  <a:extLst>
                    <a:ext uri="{9D8B030D-6E8A-4147-A177-3AD203B41FA5}">
                      <a16:colId xmlns:a16="http://schemas.microsoft.com/office/drawing/2014/main" val="3253545691"/>
                    </a:ext>
                  </a:extLst>
                </a:gridCol>
                <a:gridCol w="1756276">
                  <a:extLst>
                    <a:ext uri="{9D8B030D-6E8A-4147-A177-3AD203B41FA5}">
                      <a16:colId xmlns:a16="http://schemas.microsoft.com/office/drawing/2014/main" val="3442452762"/>
                    </a:ext>
                  </a:extLst>
                </a:gridCol>
              </a:tblGrid>
              <a:tr h="90071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Meiryo" panose="020B0604030504040204" pitchFamily="34" charset="-128"/>
                          <a:cs typeface="Dubai" panose="020B0503030403030204" pitchFamily="34" charset="-78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ubai" panose="020B0503030403030204" pitchFamily="34" charset="-78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Meiryo" panose="020B0604030504040204" pitchFamily="34" charset="-128"/>
                          <a:cs typeface="Dubai" panose="020B0503030403030204" pitchFamily="34" charset="-78"/>
                        </a:rPr>
                        <a:t>Multivariable Logistic Regression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ubai" panose="020B0503030403030204" pitchFamily="34" charset="-78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Meiryo" panose="020B0604030504040204" pitchFamily="34" charset="-128"/>
                          <a:cs typeface="Dubai" panose="020B0503030403030204" pitchFamily="34" charset="-78"/>
                        </a:rPr>
                        <a:t>Random Forest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ubai" panose="020B0503030403030204" pitchFamily="34" charset="-78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Meiryo" panose="020B0604030504040204" pitchFamily="34" charset="-128"/>
                          <a:cs typeface="Dubai" panose="020B0503030403030204" pitchFamily="34" charset="-78"/>
                        </a:rPr>
                        <a:t>XGBoost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ubai" panose="020B0503030403030204" pitchFamily="34" charset="-78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Meiryo" panose="020B0604030504040204" pitchFamily="34" charset="-128"/>
                          <a:cs typeface="Dubai" panose="020B0503030403030204" pitchFamily="34" charset="-78"/>
                        </a:rPr>
                        <a:t>Deep Learning (1 hidden layer of 128 neurons)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ubai" panose="020B0503030403030204" pitchFamily="34" charset="-78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81736"/>
                  </a:ext>
                </a:extLst>
              </a:tr>
              <a:tr h="300236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Accuracy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0.675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0.683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0.688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0.694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777734"/>
                  </a:ext>
                </a:extLst>
              </a:tr>
              <a:tr h="99939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Balanced accuracy (average of recall)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0.709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0.713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0.716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0.711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469667"/>
                  </a:ext>
                </a:extLst>
              </a:tr>
              <a:tr h="300236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F1 score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0.606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0.61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0.614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0.607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553776"/>
                  </a:ext>
                </a:extLst>
              </a:tr>
              <a:tr h="300236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Recall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0.798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0.792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0.792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0.755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627710"/>
                  </a:ext>
                </a:extLst>
              </a:tr>
              <a:tr h="300236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Precision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0.489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0.496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0.501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0.507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19941"/>
                  </a:ext>
                </a:extLst>
              </a:tr>
              <a:tr h="300236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AUC ROC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0.791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0.797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0.799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ubai" panose="020B0503030403030204" pitchFamily="34" charset="-78"/>
                        </a:rPr>
                        <a:t>0.795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83306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0570AF1-E3C2-4F41-BDB2-8D8C31C7B82F}"/>
              </a:ext>
            </a:extLst>
          </p:cNvPr>
          <p:cNvSpPr/>
          <p:nvPr/>
        </p:nvSpPr>
        <p:spPr>
          <a:xfrm>
            <a:off x="6096000" y="1509309"/>
            <a:ext cx="2100549" cy="3922005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315196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CB3A471-1A1D-4DE0-988E-1D5BE5DED53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7497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5D8CE75-2E76-455A-A68C-DA33F63ED74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9A95A-D730-407D-9EB4-EEE9B3A2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E5E6-9F71-4272-9F91-57422425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more machine learning algorithms (</a:t>
            </a:r>
            <a:r>
              <a:rPr lang="en-GB" dirty="0" err="1"/>
              <a:t>e.g</a:t>
            </a:r>
            <a:r>
              <a:rPr lang="en-GB" dirty="0"/>
              <a:t> .SVM and K-Nearest Neighbours) and compare performance</a:t>
            </a:r>
          </a:p>
          <a:p>
            <a:r>
              <a:rPr lang="en-GB" dirty="0"/>
              <a:t>Create more features, e.g. extract granular data like district name from the coordinates</a:t>
            </a:r>
          </a:p>
          <a:p>
            <a:r>
              <a:rPr lang="en-GB" dirty="0"/>
              <a:t>Remove some irrelevant features based on inferential statistical analysis</a:t>
            </a:r>
          </a:p>
          <a:p>
            <a:r>
              <a:rPr lang="en-GB" dirty="0"/>
              <a:t>Use a more comprehensive dataset located at Seattle municipality website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515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aR9GhFFnJWPHCYA3alC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plGIiLCyBP.1GBjxQY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UrS4gobVcwAFFq384_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i5tolUfdE9uFtjM0V6A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309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think-cell Slide</vt:lpstr>
      <vt:lpstr>Seattle road accident analysis</vt:lpstr>
      <vt:lpstr>Business problem and data description</vt:lpstr>
      <vt:lpstr>Methodology</vt:lpstr>
      <vt:lpstr>Results</vt:lpstr>
      <vt:lpstr>Further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road accident analysis</dc:title>
  <dc:creator>Vorobiov, Nikita</dc:creator>
  <cp:lastModifiedBy>Vorobiov, Nikita</cp:lastModifiedBy>
  <cp:revision>6</cp:revision>
  <dcterms:created xsi:type="dcterms:W3CDTF">2020-09-29T14:50:20Z</dcterms:created>
  <dcterms:modified xsi:type="dcterms:W3CDTF">2020-09-29T15:09:30Z</dcterms:modified>
</cp:coreProperties>
</file>