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2438400"/>
            <a:ext cx="9144000" cy="457200"/>
          </a:xfrm>
          <a:prstGeom prst="rect">
            <a:avLst/>
          </a:prstGeom>
          <a:solidFill>
            <a:schemeClr val="accent1">
              <a:shade val="75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914400"/>
            <a:ext cx="9144000" cy="1524000"/>
          </a:xfrm>
          <a:prstGeom prst="rect">
            <a:avLst/>
          </a:prstGeom>
          <a:solidFill>
            <a:srgbClr val="000000">
              <a:alpha val="89800"/>
            </a:srgb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476108"/>
            <a:ext cx="8305800" cy="381000"/>
          </a:xfrm>
        </p:spPr>
        <p:txBody>
          <a:bodyPr>
            <a:noAutofit/>
          </a:bodyPr>
          <a:lstStyle>
            <a:lvl1pPr marL="0" indent="0" algn="l">
              <a:buNone/>
              <a:defRPr sz="2000" spc="100" baseline="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305800" cy="1295400"/>
          </a:xfrm>
        </p:spPr>
        <p:txBody>
          <a:bodyPr anchor="ctr" anchorCtr="0">
            <a:noAutofit/>
          </a:bodyPr>
          <a:lstStyle>
            <a:lvl1pPr algn="l">
              <a:defRPr sz="4800" cap="all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01926"/>
            <a:ext cx="9144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926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4958864"/>
            <a:ext cx="9144000" cy="457200"/>
          </a:xfrm>
          <a:prstGeom prst="rect">
            <a:avLst/>
          </a:prstGeom>
          <a:solidFill>
            <a:schemeClr val="accent1">
              <a:shade val="75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3429000"/>
            <a:ext cx="9144000" cy="1527048"/>
          </a:xfrm>
          <a:prstGeom prst="rect">
            <a:avLst/>
          </a:prstGeom>
          <a:solidFill>
            <a:srgbClr val="000000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>
              <a:buNone/>
              <a:defRPr sz="4200" b="0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457200"/>
          </a:xfrm>
        </p:spPr>
        <p:txBody>
          <a:bodyPr anchor="ctr"/>
          <a:lstStyle>
            <a:lvl1pPr>
              <a:buNone/>
              <a:defRPr sz="2000" spc="100" baseline="0">
                <a:solidFill>
                  <a:srgbClr val="FFFFFF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301926"/>
            <a:ext cx="9144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838200"/>
          </a:xfrm>
          <a:solidFill>
            <a:schemeClr val="accent1">
              <a:alpha val="83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82880" tIns="91440" bIns="9144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2"/>
          </p:nvPr>
        </p:nvSpPr>
        <p:spPr>
          <a:xfrm>
            <a:off x="457200" y="2220558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20558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71600"/>
            <a:ext cx="4040188" cy="838200"/>
          </a:xfrm>
          <a:solidFill>
            <a:schemeClr val="accent2">
              <a:alpha val="83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82880" tIns="91440" bIns="9144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01926"/>
            <a:ext cx="9144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590800" cy="685800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563892" y="4337173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381000"/>
            <a:ext cx="2133600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47800" y="0"/>
            <a:ext cx="1175303" cy="633656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9403" y="0"/>
            <a:ext cx="2302797" cy="2378511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0" y="3276600"/>
            <a:ext cx="891076" cy="886968"/>
          </a:xfrm>
          <a:prstGeom prst="ellipse">
            <a:avLst/>
          </a:prstGeom>
          <a:solidFill>
            <a:schemeClr val="tx2"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3097" y="1721630"/>
            <a:ext cx="1402570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4038600"/>
            <a:ext cx="1554480" cy="1554480"/>
          </a:xfrm>
          <a:prstGeom prst="ellipse">
            <a:avLst/>
          </a:prstGeom>
          <a:solidFill>
            <a:schemeClr val="tx2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52400" y="2362200"/>
            <a:ext cx="457200" cy="45720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752600" y="381000"/>
            <a:ext cx="457200" cy="457200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79120" y="2514600"/>
            <a:ext cx="2011680" cy="2011680"/>
          </a:xfrm>
          <a:prstGeom prst="ellipse">
            <a:avLst/>
          </a:prstGeom>
          <a:solidFill>
            <a:schemeClr val="bg2"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5715000"/>
            <a:ext cx="1600200" cy="1143000"/>
          </a:xfrm>
          <a:prstGeom prst="rect">
            <a:avLst/>
          </a:prstGeom>
          <a:solidFill>
            <a:schemeClr val="accent1">
              <a:shade val="75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323393" y="5875179"/>
            <a:ext cx="731520" cy="73152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0970" y="5212570"/>
            <a:ext cx="1645430" cy="164543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0" y="6357144"/>
            <a:ext cx="3429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5448" y="6318504"/>
            <a:ext cx="118872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2743200" y="228600"/>
            <a:ext cx="62484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1752" y="1600200"/>
            <a:ext cx="2057400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301752" y="384048"/>
            <a:ext cx="2057400" cy="11430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solidFill>
                  <a:srgbClr val="FFFFFF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2590800" cy="685800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3892" y="4337173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381000"/>
            <a:ext cx="2133600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47800" y="0"/>
            <a:ext cx="1175303" cy="633656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9403" y="0"/>
            <a:ext cx="2302797" cy="2378511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0" y="3276600"/>
            <a:ext cx="891076" cy="886968"/>
          </a:xfrm>
          <a:prstGeom prst="ellipse">
            <a:avLst/>
          </a:prstGeom>
          <a:solidFill>
            <a:schemeClr val="tx2"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3097" y="1721630"/>
            <a:ext cx="1402570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9600" y="4038600"/>
            <a:ext cx="1554480" cy="1554480"/>
          </a:xfrm>
          <a:prstGeom prst="ellipse">
            <a:avLst/>
          </a:prstGeom>
          <a:solidFill>
            <a:schemeClr val="tx2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752600" y="381000"/>
            <a:ext cx="457200" cy="457200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79120" y="2514600"/>
            <a:ext cx="2011680" cy="2011680"/>
          </a:xfrm>
          <a:prstGeom prst="ellipse">
            <a:avLst/>
          </a:prstGeom>
          <a:solidFill>
            <a:schemeClr val="bg2"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0" y="5715000"/>
            <a:ext cx="1600200" cy="1143000"/>
          </a:xfrm>
          <a:prstGeom prst="rect">
            <a:avLst/>
          </a:prstGeom>
          <a:solidFill>
            <a:schemeClr val="accent1">
              <a:shade val="75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323393" y="5875179"/>
            <a:ext cx="731520" cy="73152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0970" y="5212570"/>
            <a:ext cx="1645430" cy="164543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52400" y="2362200"/>
            <a:ext cx="457200" cy="45720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5448" y="6318504"/>
            <a:ext cx="118872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2057400" cy="11430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solidFill>
                  <a:srgbClr val="FFFFFF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90800" y="0"/>
            <a:ext cx="6553200" cy="5943600"/>
          </a:xfrm>
          <a:solidFill>
            <a:schemeClr val="bg2"/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600200"/>
            <a:ext cx="2057400" cy="42672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2292526"/>
            <a:ext cx="2743200" cy="2127074"/>
          </a:xfrm>
          <a:prstGeom prst="rect">
            <a:avLst/>
          </a:prstGeom>
          <a:solidFill>
            <a:schemeClr val="accent1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977827" y="5072066"/>
            <a:ext cx="1758141" cy="1739481"/>
          </a:xfrm>
          <a:prstGeom prst="ellipse">
            <a:avLst/>
          </a:prstGeom>
          <a:solidFill>
            <a:schemeClr val="accent1">
              <a:tint val="90000"/>
              <a:shade val="45000"/>
              <a:satMod val="200000"/>
              <a:alpha val="13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0"/>
            <a:ext cx="3886200" cy="3048000"/>
          </a:xfrm>
          <a:prstGeom prst="rect">
            <a:avLst/>
          </a:prstGeom>
          <a:solidFill>
            <a:schemeClr val="accent1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4114800"/>
            <a:ext cx="2362200" cy="2463018"/>
          </a:xfrm>
          <a:prstGeom prst="rect">
            <a:avLst/>
          </a:prstGeom>
          <a:solidFill>
            <a:schemeClr val="bg2">
              <a:tint val="60000"/>
              <a:alpha val="7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178687" y="2389810"/>
            <a:ext cx="2174118" cy="2174118"/>
          </a:xfrm>
          <a:prstGeom prst="ellipse">
            <a:avLst/>
          </a:prstGeom>
          <a:solidFill>
            <a:schemeClr val="accent1">
              <a:tint val="75000"/>
              <a:shade val="50000"/>
              <a:satMod val="200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384588" y="5842728"/>
            <a:ext cx="1011260" cy="101126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2493" y="1427132"/>
            <a:ext cx="2047390" cy="2047390"/>
          </a:xfrm>
          <a:prstGeom prst="ellipse">
            <a:avLst/>
          </a:prstGeom>
          <a:solidFill>
            <a:srgbClr val="C1E8E4">
              <a:alpha val="10980"/>
            </a:srgb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4300" y="4803322"/>
            <a:ext cx="1959428" cy="1959428"/>
          </a:xfrm>
          <a:prstGeom prst="ellipse">
            <a:avLst/>
          </a:prstGeom>
          <a:solidFill>
            <a:srgbClr val="C1E8E4">
              <a:alpha val="12157"/>
            </a:srgb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021092" y="4578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72385" y="4626825"/>
            <a:ext cx="1515880" cy="1394583"/>
          </a:xfrm>
          <a:prstGeom prst="ellipse">
            <a:avLst/>
          </a:prstGeom>
          <a:solidFill>
            <a:schemeClr val="accent1">
              <a:tint val="100000"/>
              <a:satMod val="275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06" y="361813"/>
            <a:ext cx="2512694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95400" y="0"/>
            <a:ext cx="1524000" cy="609600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9403" y="212289"/>
            <a:ext cx="2022300" cy="2022300"/>
          </a:xfrm>
          <a:prstGeom prst="ellipse">
            <a:avLst/>
          </a:prstGeom>
          <a:solidFill>
            <a:schemeClr val="accent1">
              <a:tint val="100000"/>
              <a:satMod val="275000"/>
              <a:alpha val="15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200" y="3962400"/>
            <a:ext cx="891076" cy="886968"/>
          </a:xfrm>
          <a:prstGeom prst="ellipse">
            <a:avLst/>
          </a:prstGeom>
          <a:solidFill>
            <a:schemeClr val="accent1">
              <a:tint val="75000"/>
              <a:satMod val="20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21357" y="1507438"/>
            <a:ext cx="1402570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369253" y="466436"/>
            <a:ext cx="1595105" cy="1595105"/>
          </a:xfrm>
          <a:prstGeom prst="ellipse">
            <a:avLst/>
          </a:prstGeom>
          <a:solidFill>
            <a:schemeClr val="accent1">
              <a:tint val="100000"/>
              <a:satMod val="275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189756" y="2967572"/>
            <a:ext cx="3234945" cy="3234944"/>
          </a:xfrm>
          <a:prstGeom prst="ellipse">
            <a:avLst/>
          </a:prstGeom>
          <a:solidFill>
            <a:schemeClr val="accent1">
              <a:tint val="100000"/>
              <a:satMod val="18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2600" y="6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51220" y="4665220"/>
            <a:ext cx="2192780" cy="2192780"/>
          </a:xfrm>
          <a:prstGeom prst="ellipse">
            <a:avLst/>
          </a:prstGeom>
          <a:solidFill>
            <a:schemeClr val="accent1">
              <a:tint val="75000"/>
              <a:shade val="50000"/>
              <a:satMod val="200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00200" y="3705807"/>
            <a:ext cx="1195876" cy="1198294"/>
          </a:xfrm>
          <a:prstGeom prst="ellipse">
            <a:avLst/>
          </a:prstGeom>
          <a:solidFill>
            <a:schemeClr val="accent1">
              <a:tint val="75000"/>
              <a:satMod val="20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24600" y="228600"/>
            <a:ext cx="822960" cy="822960"/>
          </a:xfrm>
          <a:prstGeom prst="ellipse">
            <a:avLst/>
          </a:prstGeom>
          <a:solidFill>
            <a:schemeClr val="accent1">
              <a:tint val="90000"/>
              <a:satMod val="275000"/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077200" y="6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10200" y="6324600"/>
            <a:ext cx="1524000" cy="5334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011692" y="6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357144"/>
            <a:ext cx="2974848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357144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55448" y="6315075"/>
            <a:ext cx="1188720" cy="457200"/>
          </a:xfrm>
          <a:prstGeom prst="rect">
            <a:avLst/>
          </a:prstGeom>
          <a:noFill/>
        </p:spPr>
        <p:txBody>
          <a:bodyPr vert="horz" lIns="0" tIns="0" rIns="0" bIns="0" anchor="ctr" anchorCtr="1">
            <a:normAutofit/>
          </a:bodyPr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sz="38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700"/>
        </a:spcBef>
        <a:buClr>
          <a:schemeClr val="accent2"/>
        </a:buClr>
        <a:buSzPct val="85000"/>
        <a:buFont typeface="Wingdings 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600"/>
        </a:spcBef>
        <a:buClr>
          <a:schemeClr val="accent1"/>
        </a:buClr>
        <a:buSzPct val="85000"/>
        <a:buFont typeface="Wingdings 2"/>
        <a:buChar char="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500"/>
        </a:spcBef>
        <a:buClr>
          <a:schemeClr val="accent3"/>
        </a:buClr>
        <a:buSzPct val="85000"/>
        <a:buFont typeface="Wingdings 2"/>
        <a:buChar char="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400"/>
        </a:spcBef>
        <a:buClr>
          <a:schemeClr val="accent4"/>
        </a:buClr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ct val="20000"/>
        </a:spcBef>
        <a:buClr>
          <a:schemeClr val="accent5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ct val="20000"/>
        </a:spcBef>
        <a:buClr>
          <a:schemeClr val="accent5"/>
        </a:buClr>
        <a:buFont typeface="Wingdings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6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me_solar_pan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8875" y="3018234"/>
            <a:ext cx="6826250" cy="38397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1242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Nikolas Wolfe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Dept of Computer and Information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Sciences and Engineering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December 8, 2009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-304800"/>
            <a:ext cx="77724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cap="none" dirty="0" smtClean="0">
                <a:latin typeface="Garamond" pitchFamily="18" charset="0"/>
              </a:rPr>
              <a:t>Magna Cum Laude Thesis Defense:</a:t>
            </a:r>
            <a:br>
              <a:rPr lang="en-US" cap="none" dirty="0" smtClean="0">
                <a:latin typeface="Garamond" pitchFamily="18" charset="0"/>
              </a:rPr>
            </a:br>
            <a:endParaRPr lang="en-US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10668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Garamond" pitchFamily="18" charset="0"/>
              </a:rPr>
              <a:t>An Open-Source Remote Monitoring System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 </a:t>
            </a:r>
          </a:p>
          <a:p>
            <a:pPr lvl="1">
              <a:buNone/>
            </a:pPr>
            <a:r>
              <a:rPr lang="en-US" sz="2000" i="1" dirty="0" smtClean="0"/>
              <a:t>To lower the cost and improve the quality of remote monitoring and the sustainability of renewable energy systems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Problem</a:t>
            </a:r>
          </a:p>
          <a:p>
            <a:pPr lvl="1">
              <a:buNone/>
            </a:pPr>
            <a:r>
              <a:rPr lang="en-US" sz="2000" i="1" dirty="0" smtClean="0"/>
              <a:t>Existing monitoring technologies are expensive, limited, and proprietary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>
              <a:buNone/>
            </a:pPr>
            <a:r>
              <a:rPr lang="en-US" sz="2000" i="1" dirty="0" smtClean="0"/>
              <a:t>To develop an open-source monitoring system for  </a:t>
            </a:r>
            <a:r>
              <a:rPr lang="en-US" sz="2000" i="1" smtClean="0"/>
              <a:t>remote power </a:t>
            </a:r>
            <a:r>
              <a:rPr lang="en-US" sz="2000" i="1" dirty="0" smtClean="0"/>
              <a:t>systems that minimizes after-installation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open-source monitoring system for remote solar power systems</a:t>
            </a:r>
          </a:p>
          <a:p>
            <a:endParaRPr lang="en-US" dirty="0" smtClean="0"/>
          </a:p>
          <a:p>
            <a:r>
              <a:rPr lang="en-US" dirty="0" smtClean="0"/>
              <a:t>Two Parts:</a:t>
            </a:r>
          </a:p>
          <a:p>
            <a:pPr>
              <a:buNone/>
            </a:pPr>
            <a:endParaRPr lang="en-US" sz="1400" dirty="0" smtClean="0"/>
          </a:p>
          <a:p>
            <a:pPr lvl="1">
              <a:buNone/>
            </a:pPr>
            <a:r>
              <a:rPr lang="en-US" dirty="0" smtClean="0"/>
              <a:t>1.)  Hardware Component: Interfaces with charge controller, transmits data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2.)  Software Component: Stores and analyzes data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Inspiration?</a:t>
            </a:r>
            <a:endParaRPr lang="en-US" dirty="0"/>
          </a:p>
        </p:txBody>
      </p:sp>
      <p:pic>
        <p:nvPicPr>
          <p:cNvPr id="4" name="Content Placeholder 3" descr="sanyang_health_clinic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6768353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648200" y="1981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Why doesn’t this work?</a:t>
            </a:r>
            <a:endParaRPr lang="en-US" sz="2400" dirty="0">
              <a:solidFill>
                <a:schemeClr val="bg1"/>
              </a:solidFill>
              <a:latin typeface="Garamond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5410994" y="2590006"/>
            <a:ext cx="4572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19200" y="6172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Sanyang, The Gambia, Summer 2007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1.) Solar is common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2.) Projects using solar routinely fail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3.) Maintenance requires trained personnel, but also information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4.) Remote Monitoring can provide essential information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5.) Existing systems are limited and proprietary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6.) This technology should be open source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Extemp</a:t>
            </a:r>
            <a:r>
              <a:rPr lang="en-US" dirty="0" smtClean="0"/>
              <a:t>… sorry folks, finals.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rrency">
  <a:themeElements>
    <a:clrScheme name="Currency">
      <a:dk1>
        <a:sysClr val="windowText" lastClr="000000"/>
      </a:dk1>
      <a:lt1>
        <a:sysClr val="window" lastClr="FFFFFF"/>
      </a:lt1>
      <a:dk2>
        <a:srgbClr val="4A606E"/>
      </a:dk2>
      <a:lt2>
        <a:srgbClr val="D1E1E3"/>
      </a:lt2>
      <a:accent1>
        <a:srgbClr val="79B5B0"/>
      </a:accent1>
      <a:accent2>
        <a:srgbClr val="B4BC4C"/>
      </a:accent2>
      <a:accent3>
        <a:srgbClr val="B77851"/>
      </a:accent3>
      <a:accent4>
        <a:srgbClr val="776A5B"/>
      </a:accent4>
      <a:accent5>
        <a:srgbClr val="B6AD76"/>
      </a:accent5>
      <a:accent6>
        <a:srgbClr val="95AEB1"/>
      </a:accent6>
      <a:hlink>
        <a:srgbClr val="3ECCED"/>
      </a:hlink>
      <a:folHlink>
        <a:srgbClr val="2C6C93"/>
      </a:folHlink>
    </a:clrScheme>
    <a:fontScheme name="Currency">
      <a:majorFont>
        <a:latin typeface="Constantia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10000"/>
              </a:schemeClr>
            </a:gs>
            <a:gs pos="47500">
              <a:schemeClr val="phClr">
                <a:tint val="35000"/>
                <a:satMod val="110000"/>
              </a:schemeClr>
            </a:gs>
            <a:gs pos="58500">
              <a:schemeClr val="phClr">
                <a:tint val="35000"/>
                <a:satMod val="110000"/>
              </a:schemeClr>
            </a:gs>
            <a:gs pos="100000">
              <a:schemeClr val="phClr">
                <a:tint val="8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2000"/>
                <a:satMod val="105000"/>
              </a:schemeClr>
            </a:gs>
            <a:gs pos="47500">
              <a:schemeClr val="phClr">
                <a:shade val="89000"/>
                <a:satMod val="105000"/>
              </a:schemeClr>
            </a:gs>
            <a:gs pos="58500">
              <a:schemeClr val="phClr">
                <a:shade val="89000"/>
                <a:satMod val="105000"/>
              </a:schemeClr>
            </a:gs>
            <a:gs pos="100000">
              <a:schemeClr val="phClr">
                <a:shade val="52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60000" cap="flat" cmpd="thickThin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5400000" algn="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38100" dir="54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84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50800" dist="63500" dir="5400000" algn="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840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20000"/>
                <a:satMod val="3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8000"/>
                <a:shade val="98000"/>
                <a:satMod val="120000"/>
              </a:schemeClr>
              <a:schemeClr val="phClr">
                <a:tint val="86000"/>
                <a:shade val="92000"/>
                <a:satMod val="150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</Template>
  <TotalTime>1271</TotalTime>
  <Words>169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Currency</vt:lpstr>
      <vt:lpstr>  Magna Cum Laude Thesis Defense: </vt:lpstr>
      <vt:lpstr>Summary</vt:lpstr>
      <vt:lpstr>High Level Design</vt:lpstr>
      <vt:lpstr>Inspiration?</vt:lpstr>
      <vt:lpstr>Premises</vt:lpstr>
      <vt:lpstr>Extemp… sorry folks, finals.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Project: Presentation 1</dc:title>
  <dc:creator/>
  <cp:lastModifiedBy>Nikolas Wolfe</cp:lastModifiedBy>
  <cp:revision>108</cp:revision>
  <dcterms:created xsi:type="dcterms:W3CDTF">2006-08-16T00:00:00Z</dcterms:created>
  <dcterms:modified xsi:type="dcterms:W3CDTF">2009-12-08T19:09:27Z</dcterms:modified>
</cp:coreProperties>
</file>