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F5AB4-0A3A-4754-B822-A14044357E26}">
  <a:tblStyle styleId="{069F5AB4-0A3A-4754-B822-A14044357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2844701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2844701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Operates on principle of generating new plausible datapoints, rather than duplicating instances of minority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give a brief overview of the algorithm: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SMOTE first selects a random sample from a </a:t>
            </a:r>
            <a:r>
              <a:rPr lang="en"/>
              <a:t>minority</a:t>
            </a:r>
            <a:r>
              <a:rPr lang="en"/>
              <a:t> class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Find k NN within the same class, randomly select one of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Compute vector in </a:t>
            </a:r>
            <a:r>
              <a:rPr lang="en"/>
              <a:t>feature</a:t>
            </a:r>
            <a:r>
              <a:rPr lang="en"/>
              <a:t> space which connects that </a:t>
            </a:r>
            <a:r>
              <a:rPr lang="en"/>
              <a:t>selected</a:t>
            </a:r>
            <a:r>
              <a:rPr lang="en"/>
              <a:t> sample to its neighbor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New sample is synthesized along this line by: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Taking the distance between the chosen neighbor and sample </a:t>
            </a:r>
            <a:r>
              <a:rPr b="1" lang="en"/>
              <a:t>(z-x)</a:t>
            </a:r>
            <a:r>
              <a:rPr lang="en"/>
              <a:t>, multiply the difference by a random number between 0-1 </a:t>
            </a:r>
            <a:r>
              <a:rPr b="1" lang="en"/>
              <a:t>(lambda), </a:t>
            </a:r>
            <a:r>
              <a:rPr lang="en"/>
              <a:t>add this value to the feature vector of the chosen sample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12844701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12844701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1343e35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1343e35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Billy:  parameters = # boosting stages, learning rate, max depth of each tree in the ensemble, etc.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2844701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12844701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-SVM multiclass </a:t>
            </a:r>
            <a:r>
              <a:rPr lang="en"/>
              <a:t>classification</a:t>
            </a:r>
            <a:r>
              <a:rPr lang="en"/>
              <a:t> done via All Pairs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-Grid search was used to tune regularization </a:t>
            </a:r>
            <a:r>
              <a:rPr lang="en"/>
              <a:t>parameter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-different kernel types, rbf, linear were explored → linear was the best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174689f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174689f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174689f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174689f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-kNN </a:t>
            </a:r>
            <a:r>
              <a:rPr lang="en"/>
              <a:t>performed</a:t>
            </a:r>
            <a:r>
              <a:rPr lang="en"/>
              <a:t> the </a:t>
            </a:r>
            <a:r>
              <a:rPr lang="en"/>
              <a:t>worst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-RF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-artif2 dataset performed the best, but </a:t>
            </a:r>
            <a:r>
              <a:rPr lang="en"/>
              <a:t>likely</a:t>
            </a:r>
            <a:r>
              <a:rPr lang="en"/>
              <a:t> b/c its overfitting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f4b730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f4b730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036e56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036e56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f4b7307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f4b7307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-kNN performed the worst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-RF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-artif2 dataset performed the best, but likely b/c its overfitting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12844701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12844701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284470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284470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343e35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343e35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2844701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2844701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2844701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1284470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2844701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2844701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12844701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12844701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score:</a:t>
            </a:r>
            <a:br>
              <a:rPr lang="en"/>
            </a:br>
            <a:r>
              <a:rPr b="1" lang="en"/>
              <a:t>x</a:t>
            </a:r>
            <a:r>
              <a:rPr lang="en"/>
              <a:t> is original value of feature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</a:t>
            </a:r>
            <a:r>
              <a:rPr lang="en"/>
              <a:t> is the mean of each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Sigma</a:t>
            </a:r>
            <a:r>
              <a:rPr lang="en"/>
              <a:t> is standard deviation of each feature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12844701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12844701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2844701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12844701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8050" y="675550"/>
            <a:ext cx="54117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&amp; Stellar Classification Using Various ML Algorithms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93025" y="3335950"/>
            <a:ext cx="47268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Robert Cervone-Richards, </a:t>
            </a:r>
            <a:r>
              <a:rPr lang="en" sz="2400"/>
              <a:t>William Geddes, &amp; </a:t>
            </a:r>
            <a:r>
              <a:rPr lang="en" sz="2400"/>
              <a:t>Nikolay Popov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168625" y="393750"/>
            <a:ext cx="7469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Augmentation </a:t>
            </a:r>
            <a:r>
              <a:rPr lang="en" sz="3000"/>
              <a:t>Method #3: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Synthetic Minority Oversampling Technique (SMOTE)</a:t>
            </a:r>
            <a:endParaRPr sz="2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297125" y="1406525"/>
            <a:ext cx="83406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</a:t>
            </a:r>
            <a:r>
              <a:rPr baseline="-25000" lang="en" sz="2000"/>
              <a:t>new</a:t>
            </a:r>
            <a:r>
              <a:rPr lang="en" sz="2000"/>
              <a:t>=  x + 𝝀(z - x)</a:t>
            </a:r>
            <a:endParaRPr sz="20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37" y="2024975"/>
            <a:ext cx="6794576" cy="2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25740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kNN Results</a:t>
            </a:r>
            <a:endParaRPr sz="3000"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257450" y="8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2244800"/>
                <a:gridCol w="2999850"/>
                <a:gridCol w="1120150"/>
                <a:gridCol w="226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79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Original 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81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“G” examples harvested from Internet; “K” &amp; “G” examples copy/pasted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76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“M” examples deleted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99.7%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+Synthetic 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25735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GBM </a:t>
            </a:r>
            <a:r>
              <a:rPr lang="en" sz="3000"/>
              <a:t>Results</a:t>
            </a:r>
            <a:endParaRPr sz="3000"/>
          </a:p>
        </p:txBody>
      </p:sp>
      <p:graphicFrame>
        <p:nvGraphicFramePr>
          <p:cNvPr id="207" name="Google Shape;207;p24"/>
          <p:cNvGraphicFramePr/>
          <p:nvPr/>
        </p:nvGraphicFramePr>
        <p:xfrm>
          <a:off x="257450" y="8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2244800"/>
                <a:gridCol w="2999850"/>
                <a:gridCol w="1120150"/>
                <a:gridCol w="226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89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Original 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“G” examples harvested from Internet; “K” &amp; “G” examples copy/pasted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85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“M” examples deleted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94%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99.8%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+Synthetic 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5"/>
          <p:cNvGraphicFramePr/>
          <p:nvPr/>
        </p:nvGraphicFramePr>
        <p:xfrm>
          <a:off x="257450" y="8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2244800"/>
                <a:gridCol w="2999850"/>
                <a:gridCol w="1120150"/>
                <a:gridCol w="226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83.1%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Original 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94.2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“G” examples harvested from Internet; “K” &amp; “G” examples copy/pasted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86.8%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“M” examples deleted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86.3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92.7%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+Synthetic 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3" name="Google Shape;213;p25"/>
          <p:cNvSpPr txBox="1"/>
          <p:nvPr>
            <p:ph type="title"/>
          </p:nvPr>
        </p:nvSpPr>
        <p:spPr>
          <a:xfrm>
            <a:off x="25740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r>
              <a:rPr lang="en" sz="3000"/>
              <a:t> Results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26"/>
          <p:cNvGraphicFramePr/>
          <p:nvPr/>
        </p:nvGraphicFramePr>
        <p:xfrm>
          <a:off x="257450" y="8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2244800"/>
                <a:gridCol w="2999850"/>
                <a:gridCol w="1120150"/>
                <a:gridCol w="226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Original 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90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“G” examples harvested from Internet; “K” &amp; “G” examples copy/pasted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88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“M” examples deleted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98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98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+Synthetic 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>
            <p:ph type="title"/>
          </p:nvPr>
        </p:nvSpPr>
        <p:spPr>
          <a:xfrm>
            <a:off x="25740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Results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00" y="777300"/>
            <a:ext cx="6977802" cy="41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25740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Histogram (CCR)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8"/>
          <p:cNvGraphicFramePr/>
          <p:nvPr/>
        </p:nvGraphicFramePr>
        <p:xfrm>
          <a:off x="96725" y="8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1916975"/>
                <a:gridCol w="2820575"/>
                <a:gridCol w="1053200"/>
                <a:gridCol w="1053200"/>
                <a:gridCol w="1053200"/>
                <a:gridCol w="1053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kNN 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GBM 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SVM 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RF CCR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79%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89%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83.1%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94.2%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76%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85%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86.8%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94%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86.3%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99.7%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99.8%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92.7%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8"/>
          <p:cNvSpPr txBox="1"/>
          <p:nvPr>
            <p:ph type="title"/>
          </p:nvPr>
        </p:nvSpPr>
        <p:spPr>
          <a:xfrm>
            <a:off x="96650" y="82675"/>
            <a:ext cx="89505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CCR Scores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9"/>
          <p:cNvGraphicFramePr/>
          <p:nvPr/>
        </p:nvGraphicFramePr>
        <p:xfrm>
          <a:off x="193750" y="8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{069F5AB4-0A3A-4754-B822-A14044357E26}</a:tableStyleId>
              </a:tblPr>
              <a:tblGrid>
                <a:gridCol w="2021150"/>
                <a:gridCol w="2701050"/>
                <a:gridCol w="1008575"/>
                <a:gridCol w="1008575"/>
                <a:gridCol w="1008575"/>
                <a:gridCol w="100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Samples of each label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kNN F-1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GBM F-1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SVM F-1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RF F-1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0.89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csv #3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61; B: 46; O: 40; A: 19; F: 17; K: 12; G: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0.87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0.87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211; B: 146; O: 140; A: 119; F: 117; K: 306; G: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Artificial Data Method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400; B: 400; O: 400; A: 400; F: 400; K: 400; G: 400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1.0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1.0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MK SMOTE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M: 111; B: 111; O: 111; A: 111; F: 111; K: 111; G: 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0.96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9"/>
          <p:cNvSpPr txBox="1"/>
          <p:nvPr>
            <p:ph type="title"/>
          </p:nvPr>
        </p:nvSpPr>
        <p:spPr>
          <a:xfrm>
            <a:off x="193700" y="82675"/>
            <a:ext cx="87564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F-1 Scores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57400" y="0"/>
            <a:ext cx="8629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Histogram (F-1 Scores)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168625" y="393750"/>
            <a:ext cx="7469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113900" y="1567550"/>
            <a:ext cx="75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Stellar classification is an important and challenging task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Machine learning algorithms, such as the five we investigated, can be highly useful for stellar classification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However, good data is hard to find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 augmentation techniques can improve the performance of machine learning algorithms and are not difficult to implement, nor do they increase computational complexity or algorithmic runtime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06900" y="393650"/>
            <a:ext cx="67302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stellar classification?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75950" y="1567550"/>
            <a:ext cx="75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There are many different types of stars in the universe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most common system for stellar classification is called the Morgan-Keenan (MK)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system includes seven categories:  O, B, A, F, G, K, &amp; 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categories are roughly in order of temperature, but there is significant overlap and variation, so other features are necessary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76100" y="393650"/>
            <a:ext cx="7592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the significance of stellar classification?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75950" y="1567550"/>
            <a:ext cx="75921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There are many reasons why a scientist or astronomer would want to know what type of star they are looking at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Stellar classification can allow a </a:t>
            </a:r>
            <a:r>
              <a:rPr lang="en" sz="2000"/>
              <a:t>scientist to predict how a star will evolve (for example, when it will go supernova)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Knowing the distribution of stars in a galaxy can help scientists understand the properties of the galaxy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Observing different types of stars and how they change over time can provide clues about how stars form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68625" y="393750"/>
            <a:ext cx="7469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original goal: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13900" y="1567550"/>
            <a:ext cx="75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Our original goal was to apply six different ML algorithms to a dataset of stellar characteristics to see which one(s) performed the best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first dataset we used was huge (10,000 data points) but classified unknown space objects as galaxies, stars, or quasars, which was not exactly what we wanted to 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were able to find a labeled dataset which we could use for our goal of MK classification, but…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829600" y="393750"/>
            <a:ext cx="54849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MK</a:t>
            </a:r>
            <a:r>
              <a:rPr lang="en" sz="3000"/>
              <a:t> classification of main sequence stars</a:t>
            </a:r>
            <a:endParaRPr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588" y="1485675"/>
            <a:ext cx="5484816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/>
          <p:nvPr/>
        </p:nvSpPr>
        <p:spPr>
          <a:xfrm>
            <a:off x="7050825" y="2227825"/>
            <a:ext cx="561000" cy="28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803200" y="2139925"/>
            <a:ext cx="79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yikes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68625" y="393750"/>
            <a:ext cx="7469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main challenge: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13900" y="1567550"/>
            <a:ext cx="75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Since </a:t>
            </a:r>
            <a:r>
              <a:rPr lang="en" sz="2000"/>
              <a:t>there</a:t>
            </a:r>
            <a:r>
              <a:rPr lang="en" sz="2000"/>
              <a:t> are so few “O” stars in the universe, there were very few “O” stars in the labeled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Surprisingly, there were even fewer “K” examples in the dataset:  only 1 out of 240 data points was a “K” star!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made techniques such as cross-validation impossible, because we had more splits than “K” examples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Also</a:t>
            </a:r>
            <a:r>
              <a:rPr lang="en" sz="2000"/>
              <a:t>, since 76.5% of all stars are “M” stars, 111 out of 240 data points were “M” stars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168625" y="393750"/>
            <a:ext cx="7469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new goal: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07125" y="1418700"/>
            <a:ext cx="75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</a:t>
            </a:r>
            <a:r>
              <a:rPr lang="en" sz="2000"/>
              <a:t>pply four different ML algorithms to a dataset of stellar characteristics to see which one(s) performed the best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*AND*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Investigate different methods for data augmentation, since perfect (or even good) data can be hard to find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Note: All datasets used were </a:t>
            </a:r>
            <a:r>
              <a:rPr lang="en" sz="2000"/>
              <a:t>normalized</a:t>
            </a:r>
            <a:r>
              <a:rPr lang="en" sz="2000"/>
              <a:t> → z = (x - μ)/σ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168625" y="393750"/>
            <a:ext cx="7592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Augmentation Method #1: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Over- and under-representation</a:t>
            </a:r>
            <a:endParaRPr sz="2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68625" y="1447950"/>
            <a:ext cx="75921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Over-representation of under-represented classes: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First we simply copied and pasted the one “K” data point five times to be able to do 5-fold cross-validation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Then we found four extra “G” examples online and added them to the dataset, and copy/pasted again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Under-representation of over-represented classes: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Kept above changes *and* randomly deleted “M” examples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This actually made our results worse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* No synthetic data was “created” for this method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114650"/>
            <a:ext cx="70389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Augmentation </a:t>
            </a:r>
            <a:r>
              <a:rPr lang="en" sz="3000"/>
              <a:t>Method #2:</a:t>
            </a:r>
            <a:br>
              <a:rPr lang="en" sz="3000"/>
            </a:br>
            <a:r>
              <a:rPr lang="en" sz="2000"/>
              <a:t>Min-Max Ranged Data Generation</a:t>
            </a:r>
            <a:endParaRPr sz="20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6906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Found ranges of feature values from found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these to generate evenly distributed points for each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overlap exists between classes</a:t>
            </a:r>
            <a:endParaRPr sz="2000"/>
          </a:p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4933221" y="16906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Looked up ranges for star feature values online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Plugged into Matlab script to generate table of evenly distributed points for each spectral class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Low overlap between classes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Ranges were distinct 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466100" y="1151875"/>
            <a:ext cx="306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Kaggle Dataset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817275" y="1151875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Online Data Ranges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