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75" r:id="rId2"/>
  </p:sldMasterIdLst>
  <p:notesMasterIdLst>
    <p:notesMasterId r:id="rId9"/>
  </p:notesMasterIdLst>
  <p:handoutMasterIdLst>
    <p:handoutMasterId r:id="rId10"/>
  </p:handoutMasterIdLst>
  <p:sldIdLst>
    <p:sldId id="256" r:id="rId3"/>
    <p:sldId id="257"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20" d="100"/>
          <a:sy n="120" d="100"/>
        </p:scale>
        <p:origin x="-1208" y="3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59A192F-8750-8F4F-8A17-E56D63FE8FD4}" type="datetimeFigureOut">
              <a:rPr lang="en-US" smtClean="0"/>
              <a:t>3/08/16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081B9C-331F-2D47-A846-24D5D0F23E9A}" type="slidenum">
              <a:rPr lang="en-US" smtClean="0"/>
              <a:t>‹#›</a:t>
            </a:fld>
            <a:endParaRPr lang="en-US"/>
          </a:p>
        </p:txBody>
      </p:sp>
    </p:spTree>
    <p:extLst>
      <p:ext uri="{BB962C8B-B14F-4D97-AF65-F5344CB8AC3E}">
        <p14:creationId xmlns:p14="http://schemas.microsoft.com/office/powerpoint/2010/main" val="10287301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21D3CB-D664-B64B-B702-91B54FD9CAD3}" type="datetimeFigureOut">
              <a:rPr lang="en-US" smtClean="0"/>
              <a:t>3/08/16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68385A-2033-4048-8FD3-D2570502FA23}" type="slidenum">
              <a:rPr lang="en-US" smtClean="0"/>
              <a:t>‹#›</a:t>
            </a:fld>
            <a:endParaRPr lang="en-US"/>
          </a:p>
        </p:txBody>
      </p:sp>
    </p:spTree>
    <p:extLst>
      <p:ext uri="{BB962C8B-B14F-4D97-AF65-F5344CB8AC3E}">
        <p14:creationId xmlns:p14="http://schemas.microsoft.com/office/powerpoint/2010/main" val="28307197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1519" y="2607962"/>
            <a:ext cx="8583184" cy="868789"/>
          </a:xfrm>
          <a:prstGeom prst="rect">
            <a:avLst/>
          </a:prstGeom>
        </p:spPr>
        <p:txBody>
          <a:bodyPr/>
          <a:lstStyle>
            <a:lvl1pPr>
              <a:defRPr sz="5500"/>
            </a:lvl1pPr>
          </a:lstStyle>
          <a:p>
            <a:r>
              <a:rPr lang="en-US" dirty="0" smtClean="0"/>
              <a:t>CLICK TO EDIT TITLE STYLE</a:t>
            </a:r>
            <a:endParaRPr lang="en-US" dirty="0"/>
          </a:p>
        </p:txBody>
      </p:sp>
      <p:sp>
        <p:nvSpPr>
          <p:cNvPr id="3" name="Subtitle 2"/>
          <p:cNvSpPr>
            <a:spLocks noGrp="1"/>
          </p:cNvSpPr>
          <p:nvPr>
            <p:ph type="subTitle" idx="1"/>
          </p:nvPr>
        </p:nvSpPr>
        <p:spPr>
          <a:xfrm>
            <a:off x="1371600" y="3494412"/>
            <a:ext cx="6400800" cy="7207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20874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457200" y="274638"/>
            <a:ext cx="8229600" cy="1143000"/>
          </a:xfrm>
          <a:prstGeom prst="rect">
            <a:avLst/>
          </a:prstGeom>
        </p:spPr>
        <p:txBody>
          <a:bodyPr vert="horz"/>
          <a:lstStyle>
            <a:lvl1pPr>
              <a:defRPr>
                <a:solidFill>
                  <a:schemeClr val="accent3"/>
                </a:solidFill>
              </a:defRPr>
            </a:lvl1pPr>
          </a:lstStyle>
          <a:p>
            <a:r>
              <a:rPr lang="en-US" dirty="0" smtClean="0"/>
              <a:t>CLICK TO EDIT MASTER TITLE STYLE</a:t>
            </a:r>
            <a:endParaRPr lang="en-US" dirty="0"/>
          </a:p>
        </p:txBody>
      </p:sp>
      <p:sp>
        <p:nvSpPr>
          <p:cNvPr id="12" name="Text Placeholder 11"/>
          <p:cNvSpPr>
            <a:spLocks noGrp="1"/>
          </p:cNvSpPr>
          <p:nvPr>
            <p:ph type="body" sz="quarter" idx="13"/>
          </p:nvPr>
        </p:nvSpPr>
        <p:spPr>
          <a:xfrm>
            <a:off x="457200" y="1755775"/>
            <a:ext cx="8229600" cy="3729274"/>
          </a:xfrm>
          <a:prstGeom prst="rect">
            <a:avLst/>
          </a:prstGeom>
        </p:spPr>
        <p:txBody>
          <a:bodyPr vert="horz"/>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14"/>
          </p:nvPr>
        </p:nvSpPr>
        <p:spPr/>
        <p:txBody>
          <a:bodyPr/>
          <a:lstStyle/>
          <a:p>
            <a:fld id="{8727A6D7-2FF4-F242-86A5-4A2B6210CF7A}" type="slidenum">
              <a:rPr lang="en-US" smtClean="0"/>
              <a:pPr/>
              <a:t>‹#›</a:t>
            </a:fld>
            <a:endParaRPr lang="en-US"/>
          </a:p>
        </p:txBody>
      </p:sp>
    </p:spTree>
    <p:extLst>
      <p:ext uri="{BB962C8B-B14F-4D97-AF65-F5344CB8AC3E}">
        <p14:creationId xmlns:p14="http://schemas.microsoft.com/office/powerpoint/2010/main" val="29942524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2909430"/>
            <a:ext cx="9144001" cy="3948570"/>
          </a:xfrm>
          <a:prstGeom prst="rect">
            <a:avLst/>
          </a:prstGeom>
          <a:gradFill flip="none" rotWithShape="1">
            <a:gsLst>
              <a:gs pos="0">
                <a:srgbClr val="668BC7"/>
              </a:gs>
              <a:gs pos="100000">
                <a:srgbClr val="FFFFFF"/>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descr="Final Logo-0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6825" y="721422"/>
            <a:ext cx="3580668" cy="1420080"/>
          </a:xfrm>
          <a:prstGeom prst="rect">
            <a:avLst/>
          </a:prstGeom>
        </p:spPr>
      </p:pic>
      <p:pic>
        <p:nvPicPr>
          <p:cNvPr id="5" name="Picture 4"/>
          <p:cNvPicPr>
            <a:picLocks noChangeAspect="1"/>
          </p:cNvPicPr>
          <p:nvPr userDrawn="1"/>
        </p:nvPicPr>
        <p:blipFill>
          <a:blip r:embed="rId4"/>
          <a:stretch>
            <a:fillRect/>
          </a:stretch>
        </p:blipFill>
        <p:spPr>
          <a:xfrm>
            <a:off x="3757085" y="4739233"/>
            <a:ext cx="1619497" cy="1616400"/>
          </a:xfrm>
          <a:prstGeom prst="rect">
            <a:avLst/>
          </a:prstGeom>
        </p:spPr>
      </p:pic>
    </p:spTree>
    <p:extLst>
      <p:ext uri="{BB962C8B-B14F-4D97-AF65-F5344CB8AC3E}">
        <p14:creationId xmlns:p14="http://schemas.microsoft.com/office/powerpoint/2010/main" val="1836489659"/>
      </p:ext>
    </p:extLst>
  </p:cSld>
  <p:clrMap bg1="lt1" tx1="dk1" bg2="lt2" tx2="dk2" accent1="accent1" accent2="accent2" accent3="accent3" accent4="accent4" accent5="accent5" accent6="accent6" hlink="hlink" folHlink="folHlink"/>
  <p:sldLayoutIdLst>
    <p:sldLayoutId id="2147483678"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5922818"/>
            <a:ext cx="6124424" cy="681182"/>
          </a:xfrm>
          <a:prstGeom prst="rect">
            <a:avLst/>
          </a:prstGeom>
          <a:gradFill flip="none" rotWithShape="1">
            <a:gsLst>
              <a:gs pos="11000">
                <a:srgbClr val="668BC7"/>
              </a:gs>
              <a:gs pos="95000">
                <a:srgbClr val="FFFFFF"/>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Final Logo-0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4423" y="5922818"/>
            <a:ext cx="1800965" cy="714256"/>
          </a:xfrm>
          <a:prstGeom prst="rect">
            <a:avLst/>
          </a:prstGeom>
        </p:spPr>
      </p:pic>
      <p:sp>
        <p:nvSpPr>
          <p:cNvPr id="12" name="Slide Number Placeholder 11"/>
          <p:cNvSpPr>
            <a:spLocks noGrp="1"/>
          </p:cNvSpPr>
          <p:nvPr>
            <p:ph type="sldNum" sz="quarter" idx="4"/>
          </p:nvPr>
        </p:nvSpPr>
        <p:spPr>
          <a:xfrm>
            <a:off x="229753" y="6079217"/>
            <a:ext cx="2133600" cy="365125"/>
          </a:xfrm>
          <a:prstGeom prst="rect">
            <a:avLst/>
          </a:prstGeom>
        </p:spPr>
        <p:txBody>
          <a:bodyPr vert="horz" lIns="91440" tIns="45720" rIns="91440" bIns="45720" rtlCol="0" anchor="ctr"/>
          <a:lstStyle>
            <a:lvl1pPr algn="l">
              <a:defRPr sz="1200">
                <a:solidFill>
                  <a:schemeClr val="bg1"/>
                </a:solidFill>
              </a:defRPr>
            </a:lvl1pPr>
          </a:lstStyle>
          <a:p>
            <a:fld id="{8727A6D7-2FF4-F242-86A5-4A2B6210CF7A}" type="slidenum">
              <a:rPr lang="en-US" smtClean="0"/>
              <a:pPr/>
              <a:t>‹#›</a:t>
            </a:fld>
            <a:endParaRPr lang="en-US"/>
          </a:p>
        </p:txBody>
      </p:sp>
      <p:pic>
        <p:nvPicPr>
          <p:cNvPr id="5" name="Picture 4" descr="Final_Seal Logo-0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91209" y="5829871"/>
            <a:ext cx="845324" cy="834223"/>
          </a:xfrm>
          <a:prstGeom prst="rect">
            <a:avLst/>
          </a:prstGeom>
        </p:spPr>
      </p:pic>
      <p:cxnSp>
        <p:nvCxnSpPr>
          <p:cNvPr id="3" name="Straight Connector 2"/>
          <p:cNvCxnSpPr/>
          <p:nvPr userDrawn="1"/>
        </p:nvCxnSpPr>
        <p:spPr>
          <a:xfrm>
            <a:off x="8074020" y="5922818"/>
            <a:ext cx="0" cy="714256"/>
          </a:xfrm>
          <a:prstGeom prst="line">
            <a:avLst/>
          </a:prstGeom>
          <a:ln w="6350" cmpd="sng">
            <a:solidFill>
              <a:schemeClr val="accent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8125920"/>
      </p:ext>
    </p:extLst>
  </p:cSld>
  <p:clrMap bg1="lt1" tx1="dk1" bg2="lt2" tx2="dk2" accent1="accent1" accent2="accent2" accent3="accent3" accent4="accent4" accent5="accent5" accent6="accent6" hlink="hlink" folHlink="folHlink"/>
  <p:sldLayoutIdLst>
    <p:sldLayoutId id="2147483676" r:id="rId1"/>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1519" y="2607962"/>
            <a:ext cx="8447663" cy="868789"/>
          </a:xfrm>
        </p:spPr>
        <p:txBody>
          <a:bodyPr/>
          <a:lstStyle/>
          <a:p>
            <a:r>
              <a:rPr lang="en-US" sz="4800" dirty="0" smtClean="0"/>
              <a:t>Corporate &amp; Consultant Profiles</a:t>
            </a:r>
            <a:endParaRPr lang="en-US" sz="4800" dirty="0"/>
          </a:p>
        </p:txBody>
      </p:sp>
      <p:sp>
        <p:nvSpPr>
          <p:cNvPr id="3" name="Subtitle 2"/>
          <p:cNvSpPr>
            <a:spLocks noGrp="1"/>
          </p:cNvSpPr>
          <p:nvPr>
            <p:ph type="subTitle" idx="1"/>
          </p:nvPr>
        </p:nvSpPr>
        <p:spPr/>
        <p:txBody>
          <a:bodyPr/>
          <a:lstStyle/>
          <a:p>
            <a:r>
              <a:rPr lang="en-US" dirty="0" smtClean="0"/>
              <a:t>Overview</a:t>
            </a:r>
            <a:endParaRPr lang="en-US" dirty="0"/>
          </a:p>
        </p:txBody>
      </p:sp>
    </p:spTree>
    <p:extLst>
      <p:ext uri="{BB962C8B-B14F-4D97-AF65-F5344CB8AC3E}">
        <p14:creationId xmlns:p14="http://schemas.microsoft.com/office/powerpoint/2010/main" val="2566542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8727A6D7-2FF4-F242-86A5-4A2B6210CF7A}" type="slidenum">
              <a:rPr lang="en-US" smtClean="0"/>
              <a:pPr/>
              <a:t>2</a:t>
            </a:fld>
            <a:endParaRPr lang="en-US"/>
          </a:p>
        </p:txBody>
      </p:sp>
      <p:sp>
        <p:nvSpPr>
          <p:cNvPr id="6" name="Title 1"/>
          <p:cNvSpPr>
            <a:spLocks noGrp="1"/>
          </p:cNvSpPr>
          <p:nvPr>
            <p:ph type="title"/>
          </p:nvPr>
        </p:nvSpPr>
        <p:spPr>
          <a:xfrm>
            <a:off x="238239" y="290139"/>
            <a:ext cx="8334261" cy="771884"/>
          </a:xfrm>
        </p:spPr>
        <p:txBody>
          <a:bodyPr/>
          <a:lstStyle/>
          <a:p>
            <a:pPr defTabSz="995363">
              <a:spcBef>
                <a:spcPts val="400"/>
              </a:spcBef>
              <a:spcAft>
                <a:spcPts val="100"/>
              </a:spcAft>
              <a:tabLst>
                <a:tab pos="3228975" algn="l"/>
                <a:tab pos="4665663" algn="r"/>
              </a:tabLst>
            </a:pPr>
            <a:r>
              <a:rPr lang="en-US" b="1" dirty="0" smtClean="0"/>
              <a:t>Duncan Unwin</a:t>
            </a:r>
            <a:br>
              <a:rPr lang="en-US" b="1" dirty="0" smtClean="0"/>
            </a:br>
            <a:r>
              <a:rPr lang="en-US" b="1" dirty="0" smtClean="0">
                <a:solidFill>
                  <a:schemeClr val="accent5"/>
                </a:solidFill>
              </a:rPr>
              <a:t/>
            </a:r>
            <a:br>
              <a:rPr lang="en-US" b="1" dirty="0" smtClean="0">
                <a:solidFill>
                  <a:schemeClr val="accent5"/>
                </a:solidFill>
              </a:rPr>
            </a:br>
            <a:r>
              <a:rPr lang="en-AU" b="1" dirty="0">
                <a:solidFill>
                  <a:srgbClr val="808189"/>
                </a:solidFill>
                <a:latin typeface="+mn-lt"/>
                <a:cs typeface="Times New Roman" panose="02020603050405020304" pitchFamily="18" charset="0"/>
              </a:rPr>
              <a:t/>
            </a:r>
            <a:br>
              <a:rPr lang="en-AU" b="1" dirty="0">
                <a:solidFill>
                  <a:srgbClr val="808189"/>
                </a:solidFill>
                <a:latin typeface="+mn-lt"/>
                <a:cs typeface="Times New Roman" panose="02020603050405020304" pitchFamily="18" charset="0"/>
              </a:rPr>
            </a:br>
            <a:endParaRPr lang="en-US" b="1" dirty="0">
              <a:solidFill>
                <a:srgbClr val="808189"/>
              </a:solidFill>
              <a:latin typeface="+mn-lt"/>
            </a:endParaRPr>
          </a:p>
        </p:txBody>
      </p:sp>
      <p:sp>
        <p:nvSpPr>
          <p:cNvPr id="7" name="Text Placeholder 2"/>
          <p:cNvSpPr>
            <a:spLocks noGrp="1"/>
          </p:cNvSpPr>
          <p:nvPr>
            <p:ph type="body" sz="quarter" idx="13"/>
          </p:nvPr>
        </p:nvSpPr>
        <p:spPr>
          <a:xfrm>
            <a:off x="238239" y="1122366"/>
            <a:ext cx="3940061" cy="4585015"/>
          </a:xfrm>
        </p:spPr>
        <p:txBody>
          <a:bodyPr>
            <a:noAutofit/>
          </a:bodyPr>
          <a:lstStyle/>
          <a:p>
            <a:pPr marL="0" indent="0">
              <a:buNone/>
            </a:pPr>
            <a:r>
              <a:rPr lang="en-US" sz="1150" b="1" dirty="0" smtClean="0"/>
              <a:t>General </a:t>
            </a:r>
            <a:r>
              <a:rPr lang="en-US" sz="1150" b="1" dirty="0"/>
              <a:t>Overview</a:t>
            </a:r>
          </a:p>
          <a:p>
            <a:pPr marL="0" indent="0">
              <a:buNone/>
            </a:pPr>
            <a:r>
              <a:rPr lang="en-US" sz="1150" dirty="0" smtClean="0"/>
              <a:t>Duncan </a:t>
            </a:r>
            <a:r>
              <a:rPr lang="en-US" sz="1150" dirty="0"/>
              <a:t>is </a:t>
            </a:r>
            <a:r>
              <a:rPr lang="en-US" sz="1150" dirty="0" smtClean="0"/>
              <a:t>a highly </a:t>
            </a:r>
            <a:r>
              <a:rPr lang="en-US" sz="1150" dirty="0"/>
              <a:t>experienced IT executive, architect, program and project manager with expertise in complex systems integration, ICT business case development and ICT transformation across the following </a:t>
            </a:r>
            <a:r>
              <a:rPr lang="en-US" sz="1150" dirty="0" smtClean="0"/>
              <a:t>industries:</a:t>
            </a:r>
            <a:endParaRPr lang="en-US" sz="1150" dirty="0"/>
          </a:p>
          <a:p>
            <a:r>
              <a:rPr lang="en-US" sz="1150" dirty="0"/>
              <a:t>State and federal government</a:t>
            </a:r>
          </a:p>
          <a:p>
            <a:r>
              <a:rPr lang="en-US" sz="1150" dirty="0"/>
              <a:t>Banking</a:t>
            </a:r>
          </a:p>
          <a:p>
            <a:r>
              <a:rPr lang="en-US" sz="1150" dirty="0"/>
              <a:t>Insurance</a:t>
            </a:r>
          </a:p>
          <a:p>
            <a:r>
              <a:rPr lang="en-US" sz="1150" dirty="0"/>
              <a:t>Health</a:t>
            </a:r>
          </a:p>
          <a:p>
            <a:r>
              <a:rPr lang="en-US" sz="1150" dirty="0"/>
              <a:t>Manufacturing</a:t>
            </a:r>
          </a:p>
          <a:p>
            <a:pPr marL="0" indent="0" defTabSz="995363">
              <a:spcBef>
                <a:spcPts val="300"/>
              </a:spcBef>
              <a:spcAft>
                <a:spcPts val="200"/>
              </a:spcAft>
              <a:buClr>
                <a:schemeClr val="tx1"/>
              </a:buClr>
              <a:buNone/>
              <a:tabLst>
                <a:tab pos="3228975" algn="l"/>
                <a:tab pos="4665663" algn="r"/>
              </a:tabLst>
            </a:pPr>
            <a:endParaRPr lang="en-AU" sz="1150" dirty="0" smtClean="0">
              <a:solidFill>
                <a:srgbClr val="668BC7"/>
              </a:solidFill>
              <a:latin typeface="+mj-lt"/>
              <a:cs typeface="Times New Roman" panose="02020603050405020304" pitchFamily="18" charset="0"/>
            </a:endParaRPr>
          </a:p>
          <a:p>
            <a:pPr marL="0" indent="0">
              <a:buNone/>
            </a:pPr>
            <a:r>
              <a:rPr lang="en-US" sz="1150" b="1" dirty="0"/>
              <a:t>Experience Overview</a:t>
            </a:r>
          </a:p>
          <a:p>
            <a:pPr marL="0" indent="0">
              <a:buNone/>
            </a:pPr>
            <a:r>
              <a:rPr lang="en-US" sz="1150" dirty="0"/>
              <a:t>Duncan has executive and general management experience (IT Manager, CIO, and GM) combined with extensive experience in senior enterprise architecture and program management roles. Duncan’s primary area of focus is IT-enabled business change and ICT transformation. He combines analytical skills together with interpersonal competencies required for effective consulting and change leadership and has particular abilities and experience.</a:t>
            </a:r>
          </a:p>
          <a:p>
            <a:pPr marL="0" indent="0" defTabSz="995363">
              <a:spcBef>
                <a:spcPts val="300"/>
              </a:spcBef>
              <a:spcAft>
                <a:spcPts val="200"/>
              </a:spcAft>
              <a:buClr>
                <a:schemeClr val="tx1"/>
              </a:buClr>
              <a:buNone/>
              <a:tabLst>
                <a:tab pos="3228975" algn="l"/>
                <a:tab pos="4665663" algn="r"/>
              </a:tabLst>
            </a:pPr>
            <a:endParaRPr lang="en-AU" sz="1150" dirty="0">
              <a:solidFill>
                <a:srgbClr val="668BC7"/>
              </a:solidFill>
              <a:latin typeface="+mj-lt"/>
              <a:cs typeface="Times New Roman" panose="02020603050405020304" pitchFamily="18" charset="0"/>
            </a:endParaRPr>
          </a:p>
        </p:txBody>
      </p:sp>
      <p:sp>
        <p:nvSpPr>
          <p:cNvPr id="8" name="Slide Number Placeholder 3"/>
          <p:cNvSpPr txBox="1">
            <a:spLocks/>
          </p:cNvSpPr>
          <p:nvPr/>
        </p:nvSpPr>
        <p:spPr>
          <a:xfrm>
            <a:off x="229753" y="6079217"/>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27A6D7-2FF4-F242-86A5-4A2B6210CF7A}" type="slidenum">
              <a:rPr lang="en-US" smtClean="0"/>
              <a:pPr/>
              <a:t>2</a:t>
            </a:fld>
            <a:endParaRPr lang="en-US" dirty="0"/>
          </a:p>
        </p:txBody>
      </p:sp>
      <p:sp>
        <p:nvSpPr>
          <p:cNvPr id="9" name="Text Placeholder 2"/>
          <p:cNvSpPr txBox="1">
            <a:spLocks/>
          </p:cNvSpPr>
          <p:nvPr/>
        </p:nvSpPr>
        <p:spPr>
          <a:xfrm>
            <a:off x="4636212" y="1122365"/>
            <a:ext cx="3936288" cy="4585015"/>
          </a:xfrm>
          <a:prstGeom prst="rect">
            <a:avLst/>
          </a:prstGeom>
        </p:spPr>
        <p:txBody>
          <a:bodyPr vert="horz">
            <a:noAutofit/>
          </a:bodyPr>
          <a:lstStyle>
            <a:lvl1pPr marL="342900" indent="-342900" algn="l" defTabSz="457200" rtl="0" eaLnBrk="1" latinLnBrk="0" hangingPunct="1">
              <a:spcBef>
                <a:spcPct val="20000"/>
              </a:spcBef>
              <a:buFont typeface="Arial"/>
              <a:buChar char="•"/>
              <a:defRPr sz="3200" kern="1200">
                <a:solidFill>
                  <a:schemeClr val="accent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accent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accent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150" b="1" dirty="0" smtClean="0"/>
              <a:t>Key </a:t>
            </a:r>
            <a:r>
              <a:rPr lang="en-US" sz="1150" b="1" dirty="0"/>
              <a:t>Competencies</a:t>
            </a:r>
          </a:p>
          <a:p>
            <a:r>
              <a:rPr lang="en-US" sz="1150" dirty="0"/>
              <a:t>ICT Strategic Planning</a:t>
            </a:r>
          </a:p>
          <a:p>
            <a:r>
              <a:rPr lang="en-US" sz="1150" dirty="0"/>
              <a:t>Information Policy &amp; Governance</a:t>
            </a:r>
          </a:p>
          <a:p>
            <a:r>
              <a:rPr lang="en-US" sz="1150" dirty="0"/>
              <a:t>Information Security</a:t>
            </a:r>
          </a:p>
          <a:p>
            <a:r>
              <a:rPr lang="en-US" sz="1150" dirty="0"/>
              <a:t>Digital, E-Commerce and Payments Business Architecture</a:t>
            </a:r>
          </a:p>
          <a:p>
            <a:r>
              <a:rPr lang="en-US" sz="1150" dirty="0"/>
              <a:t>Managing large complex systems integration </a:t>
            </a:r>
            <a:r>
              <a:rPr lang="en-US" sz="1150" dirty="0" err="1"/>
              <a:t>programmes</a:t>
            </a:r>
            <a:endParaRPr lang="en-US" sz="1150" dirty="0"/>
          </a:p>
          <a:p>
            <a:r>
              <a:rPr lang="en-US" sz="1150" dirty="0"/>
              <a:t>Business Case Development</a:t>
            </a:r>
          </a:p>
          <a:p>
            <a:r>
              <a:rPr lang="en-US" sz="1150" dirty="0"/>
              <a:t>Procurement Strategies</a:t>
            </a:r>
          </a:p>
          <a:p>
            <a:r>
              <a:rPr lang="en-US" sz="1150" dirty="0"/>
              <a:t>Business Process improvements using Lean Philosophies</a:t>
            </a:r>
          </a:p>
          <a:p>
            <a:r>
              <a:rPr lang="en-US" sz="1150" dirty="0"/>
              <a:t>Leading digital and ICT transformation </a:t>
            </a:r>
            <a:r>
              <a:rPr lang="en-US" sz="1150" dirty="0" err="1" smtClean="0"/>
              <a:t>programme</a:t>
            </a:r>
            <a:endParaRPr lang="en-US" sz="1150" dirty="0" smtClean="0"/>
          </a:p>
          <a:p>
            <a:endParaRPr lang="en-US" sz="1150" dirty="0"/>
          </a:p>
          <a:p>
            <a:pPr marL="0" indent="0">
              <a:buNone/>
            </a:pPr>
            <a:r>
              <a:rPr lang="en-US" sz="1150" b="1" dirty="0"/>
              <a:t>Qualifications and Memberships</a:t>
            </a:r>
          </a:p>
          <a:p>
            <a:r>
              <a:rPr lang="en-US" sz="1150" dirty="0"/>
              <a:t>Masters in Information Systems (</a:t>
            </a:r>
            <a:r>
              <a:rPr lang="en-US" sz="1150" dirty="0" err="1"/>
              <a:t>Hons</a:t>
            </a:r>
            <a:r>
              <a:rPr lang="en-US" sz="1150" dirty="0"/>
              <a:t>), Griffith University</a:t>
            </a:r>
          </a:p>
          <a:p>
            <a:r>
              <a:rPr lang="en-US" sz="1150" dirty="0"/>
              <a:t>Certificate in Bank Card Management (Distinction), VISA business school (UK)</a:t>
            </a:r>
          </a:p>
          <a:p>
            <a:r>
              <a:rPr lang="en-US" sz="1150" dirty="0"/>
              <a:t>Diploma in Government, ADF</a:t>
            </a:r>
          </a:p>
          <a:p>
            <a:r>
              <a:rPr lang="en-US" sz="1150" dirty="0"/>
              <a:t>Diploma in Telecommunications Management, ADF</a:t>
            </a:r>
          </a:p>
          <a:p>
            <a:r>
              <a:rPr lang="en-US" sz="1150" dirty="0"/>
              <a:t>PRINCE2 Foundation</a:t>
            </a:r>
          </a:p>
          <a:p>
            <a:r>
              <a:rPr lang="en-US" sz="1150" dirty="0"/>
              <a:t>Lead Auditor in </a:t>
            </a:r>
            <a:r>
              <a:rPr lang="en-US" sz="1150" dirty="0" smtClean="0"/>
              <a:t>ISO27001</a:t>
            </a:r>
            <a:endParaRPr lang="en-US" sz="1150" dirty="0"/>
          </a:p>
        </p:txBody>
      </p:sp>
      <p:sp>
        <p:nvSpPr>
          <p:cNvPr id="10" name="Text Placeholder 2"/>
          <p:cNvSpPr txBox="1">
            <a:spLocks/>
          </p:cNvSpPr>
          <p:nvPr/>
        </p:nvSpPr>
        <p:spPr>
          <a:xfrm>
            <a:off x="5780350" y="1312867"/>
            <a:ext cx="3196708" cy="4668833"/>
          </a:xfrm>
          <a:prstGeom prst="rect">
            <a:avLst/>
          </a:prstGeom>
        </p:spPr>
        <p:txBody>
          <a:bodyPr vert="horz">
            <a:normAutofit/>
          </a:bodyPr>
          <a:lstStyle>
            <a:lvl1pPr marL="342900" indent="-342900" algn="l" defTabSz="457200" rtl="0" eaLnBrk="1" latinLnBrk="0" hangingPunct="1">
              <a:spcBef>
                <a:spcPct val="20000"/>
              </a:spcBef>
              <a:buFont typeface="Arial"/>
              <a:buChar char="•"/>
              <a:defRPr sz="3200" kern="1200">
                <a:solidFill>
                  <a:schemeClr val="accent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accent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accent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000" dirty="0" smtClean="0"/>
              <a:t> </a:t>
            </a:r>
            <a:endParaRPr lang="en-US" sz="1000" dirty="0"/>
          </a:p>
        </p:txBody>
      </p:sp>
    </p:spTree>
    <p:extLst>
      <p:ext uri="{BB962C8B-B14F-4D97-AF65-F5344CB8AC3E}">
        <p14:creationId xmlns:p14="http://schemas.microsoft.com/office/powerpoint/2010/main" val="2823618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8727A6D7-2FF4-F242-86A5-4A2B6210CF7A}" type="slidenum">
              <a:rPr lang="en-US" smtClean="0"/>
              <a:pPr/>
              <a:t>3</a:t>
            </a:fld>
            <a:endParaRPr lang="en-US"/>
          </a:p>
        </p:txBody>
      </p:sp>
      <p:sp>
        <p:nvSpPr>
          <p:cNvPr id="5" name="Title 1"/>
          <p:cNvSpPr>
            <a:spLocks noGrp="1"/>
          </p:cNvSpPr>
          <p:nvPr>
            <p:ph type="title"/>
          </p:nvPr>
        </p:nvSpPr>
        <p:spPr>
          <a:xfrm>
            <a:off x="238239" y="290139"/>
            <a:ext cx="8334261" cy="771884"/>
          </a:xfrm>
        </p:spPr>
        <p:txBody>
          <a:bodyPr/>
          <a:lstStyle/>
          <a:p>
            <a:pPr defTabSz="995363">
              <a:spcBef>
                <a:spcPts val="400"/>
              </a:spcBef>
              <a:spcAft>
                <a:spcPts val="100"/>
              </a:spcAft>
              <a:tabLst>
                <a:tab pos="3228975" algn="l"/>
                <a:tab pos="4665663" algn="r"/>
              </a:tabLst>
            </a:pPr>
            <a:r>
              <a:rPr lang="en-US" b="1" dirty="0" smtClean="0"/>
              <a:t>Graham Richards</a:t>
            </a:r>
            <a:endParaRPr lang="en-US" b="1" dirty="0">
              <a:solidFill>
                <a:srgbClr val="808189"/>
              </a:solidFill>
              <a:latin typeface="+mn-lt"/>
            </a:endParaRPr>
          </a:p>
        </p:txBody>
      </p:sp>
      <p:sp>
        <p:nvSpPr>
          <p:cNvPr id="6" name="Text Placeholder 2"/>
          <p:cNvSpPr>
            <a:spLocks noGrp="1"/>
          </p:cNvSpPr>
          <p:nvPr>
            <p:ph type="body" sz="quarter" idx="13"/>
          </p:nvPr>
        </p:nvSpPr>
        <p:spPr>
          <a:xfrm>
            <a:off x="238239" y="1122366"/>
            <a:ext cx="3940061" cy="4585015"/>
          </a:xfrm>
        </p:spPr>
        <p:txBody>
          <a:bodyPr>
            <a:noAutofit/>
          </a:bodyPr>
          <a:lstStyle/>
          <a:p>
            <a:pPr marL="0" indent="0">
              <a:buNone/>
            </a:pPr>
            <a:r>
              <a:rPr lang="en-US" sz="1050" b="1" dirty="0" smtClean="0"/>
              <a:t>General Overview</a:t>
            </a:r>
            <a:endParaRPr lang="en-US" sz="1050" dirty="0" smtClean="0"/>
          </a:p>
          <a:p>
            <a:pPr marL="0" indent="0">
              <a:buNone/>
            </a:pPr>
            <a:r>
              <a:rPr lang="en-US" sz="1050" dirty="0" smtClean="0"/>
              <a:t>Graham’s </a:t>
            </a:r>
            <a:r>
              <a:rPr lang="en-US" sz="1050" dirty="0"/>
              <a:t>career to date has principally been in Information Technology. Graham commenced his career as a graduate with an IT vendor selling business systems and then moved on to a large construction and property management client as IT Manager. From there as the construction industry business slowed and Graham was recruited by Accenture. The majority of Graham’s earlier career was with Accenture in the Consulting practice. In the last 4 years in an attempt to balance lifestyle, Graham took on several internal CIO roles including CIO for Asia Pacific, and Global Service Desk Director (establishment and operation).</a:t>
            </a:r>
          </a:p>
          <a:p>
            <a:pPr marL="0" indent="0">
              <a:buNone/>
            </a:pPr>
            <a:endParaRPr lang="en-US" sz="1050" b="1" dirty="0" smtClean="0"/>
          </a:p>
          <a:p>
            <a:pPr marL="0" indent="0">
              <a:buNone/>
            </a:pPr>
            <a:r>
              <a:rPr lang="en-US" sz="1050" b="1" dirty="0" smtClean="0"/>
              <a:t>Experience Overview</a:t>
            </a:r>
            <a:endParaRPr lang="en-US" sz="1050" b="1" dirty="0"/>
          </a:p>
          <a:p>
            <a:pPr marL="0" indent="0">
              <a:buNone/>
            </a:pPr>
            <a:r>
              <a:rPr lang="en-US" sz="1050" dirty="0"/>
              <a:t>Through his extensive experience Graham has gained considerable executive level experience in building, managing and delivering software (</a:t>
            </a:r>
            <a:r>
              <a:rPr lang="en-US" sz="1050" dirty="0" err="1"/>
              <a:t>epayments</a:t>
            </a:r>
            <a:r>
              <a:rPr lang="en-US" sz="1050" dirty="0"/>
              <a:t> – clients included Amex, </a:t>
            </a:r>
            <a:r>
              <a:rPr lang="en-US" sz="1050" dirty="0" err="1"/>
              <a:t>Mastercard</a:t>
            </a:r>
            <a:r>
              <a:rPr lang="en-US" sz="1050" dirty="0"/>
              <a:t>, HSBC). After this bubble burst Graham became a contractor focusing mostly on consulting and managing ICT based projects leveraging his business integration experience (people, process, technology)</a:t>
            </a:r>
            <a:r>
              <a:rPr lang="en-US" sz="1050" dirty="0" smtClean="0"/>
              <a:t>.</a:t>
            </a:r>
          </a:p>
          <a:p>
            <a:pPr marL="0" indent="0">
              <a:buNone/>
            </a:pPr>
            <a:endParaRPr lang="en-US" sz="1050" dirty="0" smtClean="0"/>
          </a:p>
          <a:p>
            <a:pPr marL="0" indent="0">
              <a:buNone/>
            </a:pPr>
            <a:r>
              <a:rPr lang="en-US" sz="1050" dirty="0" smtClean="0"/>
              <a:t>More </a:t>
            </a:r>
            <a:r>
              <a:rPr lang="en-US" sz="1050" dirty="0"/>
              <a:t>recently as a contract employee with the Queensland department of Housing and Public Works Graham’s roles have included assisting the CIO with restructure of the ICT group, establishing a PMO, managing various projects and Programs of work (COTS and software development) and conducting a number of reviews, the more recent a major ERP implementation followed by a program of work delivering significant operational and business systems improvements.</a:t>
            </a:r>
          </a:p>
          <a:p>
            <a:pPr marL="0" indent="0">
              <a:buNone/>
            </a:pPr>
            <a:endParaRPr lang="en-US" sz="1050" dirty="0"/>
          </a:p>
        </p:txBody>
      </p:sp>
      <p:sp>
        <p:nvSpPr>
          <p:cNvPr id="7" name="Text Placeholder 2"/>
          <p:cNvSpPr txBox="1">
            <a:spLocks/>
          </p:cNvSpPr>
          <p:nvPr/>
        </p:nvSpPr>
        <p:spPr>
          <a:xfrm>
            <a:off x="4636212" y="1122365"/>
            <a:ext cx="3936288" cy="4585015"/>
          </a:xfrm>
          <a:prstGeom prst="rect">
            <a:avLst/>
          </a:prstGeom>
        </p:spPr>
        <p:txBody>
          <a:bodyPr vert="horz">
            <a:noAutofit/>
          </a:bodyPr>
          <a:lstStyle>
            <a:lvl1pPr marL="342900" indent="-342900" algn="l" defTabSz="457200" rtl="0" eaLnBrk="1" latinLnBrk="0" hangingPunct="1">
              <a:spcBef>
                <a:spcPct val="20000"/>
              </a:spcBef>
              <a:buFont typeface="Arial"/>
              <a:buChar char="•"/>
              <a:defRPr sz="3200" kern="1200">
                <a:solidFill>
                  <a:schemeClr val="accent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accent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accent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050" b="1" dirty="0" smtClean="0"/>
              <a:t>Key </a:t>
            </a:r>
            <a:r>
              <a:rPr lang="en-US" sz="1050" b="1" dirty="0"/>
              <a:t>Competencies</a:t>
            </a:r>
          </a:p>
          <a:p>
            <a:pPr marL="0" indent="0">
              <a:buNone/>
            </a:pPr>
            <a:r>
              <a:rPr lang="en-US" sz="1050" b="1" dirty="0" smtClean="0"/>
              <a:t>Program </a:t>
            </a:r>
            <a:r>
              <a:rPr lang="en-US" sz="1050" b="1" dirty="0"/>
              <a:t>&amp; Project Management</a:t>
            </a:r>
            <a:endParaRPr lang="en-US" sz="1050" dirty="0"/>
          </a:p>
          <a:p>
            <a:r>
              <a:rPr lang="en-US" sz="1050" dirty="0"/>
              <a:t>Commercial off the shelf sourcing and implementation</a:t>
            </a:r>
          </a:p>
          <a:p>
            <a:r>
              <a:rPr lang="en-US" sz="1050" dirty="0"/>
              <a:t>Software Development</a:t>
            </a:r>
          </a:p>
          <a:p>
            <a:r>
              <a:rPr lang="en-US" sz="1050" dirty="0" err="1"/>
              <a:t>eCommerce</a:t>
            </a:r>
            <a:r>
              <a:rPr lang="en-US" sz="1050" dirty="0"/>
              <a:t> &amp; Middleware implementation</a:t>
            </a:r>
          </a:p>
          <a:p>
            <a:r>
              <a:rPr lang="en-US" sz="1050" dirty="0"/>
              <a:t>Infrastructure </a:t>
            </a:r>
            <a:r>
              <a:rPr lang="en-US" sz="1050" dirty="0" err="1"/>
              <a:t>Modernisation</a:t>
            </a:r>
            <a:endParaRPr lang="en-US" sz="1050" dirty="0"/>
          </a:p>
          <a:p>
            <a:pPr marL="0" indent="0">
              <a:buNone/>
            </a:pPr>
            <a:endParaRPr lang="en-US" sz="1050" b="1" dirty="0" smtClean="0"/>
          </a:p>
          <a:p>
            <a:pPr marL="0" indent="0">
              <a:buNone/>
            </a:pPr>
            <a:r>
              <a:rPr lang="en-US" sz="1050" b="1" dirty="0" smtClean="0"/>
              <a:t>Consulting</a:t>
            </a:r>
            <a:r>
              <a:rPr lang="en-US" sz="1050" b="1" dirty="0"/>
              <a:t>/Business Analysis/Solution Architecture</a:t>
            </a:r>
            <a:endParaRPr lang="en-US" sz="1050" dirty="0"/>
          </a:p>
          <a:p>
            <a:r>
              <a:rPr lang="en-US" sz="1050" dirty="0"/>
              <a:t>ICT Strategic Planning</a:t>
            </a:r>
          </a:p>
          <a:p>
            <a:r>
              <a:rPr lang="en-US" sz="1050" dirty="0"/>
              <a:t>Business Transformation</a:t>
            </a:r>
          </a:p>
          <a:p>
            <a:r>
              <a:rPr lang="en-US" sz="1050" dirty="0"/>
              <a:t>Business Systems Analyst</a:t>
            </a:r>
          </a:p>
          <a:p>
            <a:pPr marL="0" indent="0">
              <a:buNone/>
            </a:pPr>
            <a:endParaRPr lang="en-US" sz="1050" b="1" dirty="0" smtClean="0"/>
          </a:p>
          <a:p>
            <a:pPr marL="0" indent="0">
              <a:buNone/>
            </a:pPr>
            <a:r>
              <a:rPr lang="en-US" sz="1050" b="1" dirty="0" smtClean="0"/>
              <a:t>IT </a:t>
            </a:r>
            <a:r>
              <a:rPr lang="en-US" sz="1050" b="1" dirty="0"/>
              <a:t>Management</a:t>
            </a:r>
            <a:endParaRPr lang="en-US" sz="1050" dirty="0"/>
          </a:p>
          <a:p>
            <a:r>
              <a:rPr lang="en-US" sz="1050" dirty="0"/>
              <a:t>CIO/IT Manager,</a:t>
            </a:r>
          </a:p>
          <a:p>
            <a:r>
              <a:rPr lang="en-US" sz="1050" dirty="0"/>
              <a:t>Service Delivery and Professional Services</a:t>
            </a:r>
          </a:p>
          <a:p>
            <a:r>
              <a:rPr lang="en-US" sz="1050" dirty="0"/>
              <a:t>Project Management Office</a:t>
            </a:r>
          </a:p>
          <a:p>
            <a:pPr marL="0" indent="0">
              <a:buNone/>
            </a:pPr>
            <a:endParaRPr lang="en-US" sz="1050" b="1" dirty="0" smtClean="0"/>
          </a:p>
          <a:p>
            <a:pPr marL="0" indent="0">
              <a:buNone/>
            </a:pPr>
            <a:r>
              <a:rPr lang="en-US" sz="1050" b="1" dirty="0" smtClean="0"/>
              <a:t>Qualifications </a:t>
            </a:r>
            <a:r>
              <a:rPr lang="en-US" sz="1050" b="1" dirty="0"/>
              <a:t>&amp; Memberships</a:t>
            </a:r>
          </a:p>
          <a:p>
            <a:r>
              <a:rPr lang="en-US" sz="1050" dirty="0"/>
              <a:t>Bachelor of Economics(Econometrics &amp; Psychology)</a:t>
            </a:r>
          </a:p>
          <a:p>
            <a:r>
              <a:rPr lang="en-US" sz="1050" dirty="0"/>
              <a:t>Managing Successful Programs (MSP) Foundation</a:t>
            </a:r>
          </a:p>
          <a:p>
            <a:r>
              <a:rPr lang="en-US" sz="1050" dirty="0"/>
              <a:t>PRINCE2 Foundation</a:t>
            </a:r>
          </a:p>
          <a:p>
            <a:r>
              <a:rPr lang="en-US" sz="1050" dirty="0"/>
              <a:t>ITILv3 Foundation</a:t>
            </a:r>
          </a:p>
        </p:txBody>
      </p:sp>
    </p:spTree>
    <p:extLst>
      <p:ext uri="{BB962C8B-B14F-4D97-AF65-F5344CB8AC3E}">
        <p14:creationId xmlns:p14="http://schemas.microsoft.com/office/powerpoint/2010/main" val="303475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8727A6D7-2FF4-F242-86A5-4A2B6210CF7A}" type="slidenum">
              <a:rPr lang="en-US" smtClean="0"/>
              <a:pPr/>
              <a:t>4</a:t>
            </a:fld>
            <a:endParaRPr lang="en-US"/>
          </a:p>
        </p:txBody>
      </p:sp>
      <p:sp>
        <p:nvSpPr>
          <p:cNvPr id="5" name="Title 1"/>
          <p:cNvSpPr>
            <a:spLocks noGrp="1"/>
          </p:cNvSpPr>
          <p:nvPr>
            <p:ph type="title"/>
          </p:nvPr>
        </p:nvSpPr>
        <p:spPr>
          <a:xfrm>
            <a:off x="238239" y="290139"/>
            <a:ext cx="8334261" cy="771884"/>
          </a:xfrm>
        </p:spPr>
        <p:txBody>
          <a:bodyPr/>
          <a:lstStyle/>
          <a:p>
            <a:pPr defTabSz="995363">
              <a:spcBef>
                <a:spcPts val="400"/>
              </a:spcBef>
              <a:spcAft>
                <a:spcPts val="100"/>
              </a:spcAft>
              <a:tabLst>
                <a:tab pos="3228975" algn="l"/>
                <a:tab pos="4665663" algn="r"/>
              </a:tabLst>
            </a:pPr>
            <a:r>
              <a:rPr lang="en-US" b="1" dirty="0" smtClean="0"/>
              <a:t>John Radford</a:t>
            </a:r>
            <a:endParaRPr lang="en-US" b="1" dirty="0">
              <a:solidFill>
                <a:srgbClr val="808189"/>
              </a:solidFill>
              <a:latin typeface="+mn-lt"/>
            </a:endParaRPr>
          </a:p>
        </p:txBody>
      </p:sp>
      <p:sp>
        <p:nvSpPr>
          <p:cNvPr id="6" name="Text Placeholder 2"/>
          <p:cNvSpPr>
            <a:spLocks noGrp="1"/>
          </p:cNvSpPr>
          <p:nvPr>
            <p:ph type="body" sz="quarter" idx="13"/>
          </p:nvPr>
        </p:nvSpPr>
        <p:spPr>
          <a:xfrm>
            <a:off x="238239" y="1122366"/>
            <a:ext cx="3940061" cy="4585015"/>
          </a:xfrm>
        </p:spPr>
        <p:txBody>
          <a:bodyPr>
            <a:noAutofit/>
          </a:bodyPr>
          <a:lstStyle/>
          <a:p>
            <a:pPr marL="0" indent="0">
              <a:buNone/>
            </a:pPr>
            <a:r>
              <a:rPr lang="en-US" sz="1150" b="1" dirty="0" smtClean="0"/>
              <a:t>General </a:t>
            </a:r>
            <a:r>
              <a:rPr lang="en-US" sz="1150" b="1" dirty="0"/>
              <a:t>Overview</a:t>
            </a:r>
          </a:p>
          <a:p>
            <a:pPr marL="0" indent="0">
              <a:buNone/>
            </a:pPr>
            <a:r>
              <a:rPr lang="en-US" sz="1150" dirty="0"/>
              <a:t>John is an executive-facing Enterprise Architect with over 20 years of professional project delivery and governance experience for multiple private sector and government clients in Australia and the UK. Formal qualifications in enterprise architecture (TOGAF9) and project management (PRINCE2) augment this experience, and provide the foundations for a balanced and analytical approach to establishing and managing strategic change over extended timeframes.</a:t>
            </a:r>
          </a:p>
          <a:p>
            <a:pPr marL="0" indent="0">
              <a:buNone/>
            </a:pPr>
            <a:endParaRPr lang="en-US" sz="1150" b="1" dirty="0" smtClean="0"/>
          </a:p>
          <a:p>
            <a:pPr marL="0" indent="0">
              <a:buNone/>
            </a:pPr>
            <a:r>
              <a:rPr lang="en-US" sz="1150" b="1" dirty="0" smtClean="0"/>
              <a:t>Experience </a:t>
            </a:r>
            <a:r>
              <a:rPr lang="en-US" sz="1150" b="1" dirty="0"/>
              <a:t>Overview</a:t>
            </a:r>
          </a:p>
          <a:p>
            <a:pPr marL="0" indent="0">
              <a:buNone/>
            </a:pPr>
            <a:r>
              <a:rPr lang="en-US" sz="1150" dirty="0"/>
              <a:t>John is a technology-savvy strategic advisor who is a specialist in the definition and capture of architectures across the full business, data, application and technology domains.  He is passionate about establishing traceability between strategic business motivators, services, processes, and the people and technologies who support them</a:t>
            </a:r>
            <a:r>
              <a:rPr lang="en-US" sz="1150" dirty="0" smtClean="0"/>
              <a:t>.</a:t>
            </a:r>
            <a:endParaRPr lang="en-US" sz="1150" dirty="0"/>
          </a:p>
        </p:txBody>
      </p:sp>
      <p:sp>
        <p:nvSpPr>
          <p:cNvPr id="7" name="Text Placeholder 2"/>
          <p:cNvSpPr txBox="1">
            <a:spLocks/>
          </p:cNvSpPr>
          <p:nvPr/>
        </p:nvSpPr>
        <p:spPr>
          <a:xfrm>
            <a:off x="4636212" y="1122365"/>
            <a:ext cx="3936288" cy="4585015"/>
          </a:xfrm>
          <a:prstGeom prst="rect">
            <a:avLst/>
          </a:prstGeom>
        </p:spPr>
        <p:txBody>
          <a:bodyPr vert="horz">
            <a:noAutofit/>
          </a:bodyPr>
          <a:lstStyle>
            <a:lvl1pPr marL="342900" indent="-342900" algn="l" defTabSz="457200" rtl="0" eaLnBrk="1" latinLnBrk="0" hangingPunct="1">
              <a:spcBef>
                <a:spcPct val="20000"/>
              </a:spcBef>
              <a:buFont typeface="Arial"/>
              <a:buChar char="•"/>
              <a:defRPr sz="3200" kern="1200">
                <a:solidFill>
                  <a:schemeClr val="accent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accent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accent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150" b="1" dirty="0"/>
              <a:t>Key Competencies</a:t>
            </a:r>
          </a:p>
          <a:p>
            <a:r>
              <a:rPr lang="en-US" sz="1150" dirty="0"/>
              <a:t>Structuring and capturing Enterprise Architecture knowledge</a:t>
            </a:r>
          </a:p>
          <a:p>
            <a:r>
              <a:rPr lang="en-US" sz="1150" dirty="0"/>
              <a:t>Selecting and delivering Enterprise Architecture tooling</a:t>
            </a:r>
          </a:p>
          <a:p>
            <a:r>
              <a:rPr lang="en-US" sz="1150" dirty="0"/>
              <a:t>Establishing and providing Project architectural templates and governance</a:t>
            </a:r>
          </a:p>
          <a:p>
            <a:r>
              <a:rPr lang="en-US" sz="1150" dirty="0"/>
              <a:t>Establishing mechanisms for the Governance and Management of Enterprise IT</a:t>
            </a:r>
          </a:p>
          <a:p>
            <a:r>
              <a:rPr lang="en-US" sz="1150" dirty="0"/>
              <a:t>Systems Integration capability establishment</a:t>
            </a:r>
          </a:p>
          <a:p>
            <a:pPr marL="0" indent="0">
              <a:buNone/>
            </a:pPr>
            <a:endParaRPr lang="en-US" sz="1150" b="1" dirty="0" smtClean="0"/>
          </a:p>
          <a:p>
            <a:pPr marL="0" indent="0">
              <a:buNone/>
            </a:pPr>
            <a:r>
              <a:rPr lang="en-US" sz="1150" b="1" dirty="0" smtClean="0"/>
              <a:t>Qualifications </a:t>
            </a:r>
            <a:r>
              <a:rPr lang="en-US" sz="1150" b="1" dirty="0"/>
              <a:t>and Memberships</a:t>
            </a:r>
          </a:p>
          <a:p>
            <a:r>
              <a:rPr lang="en-US" sz="1150" dirty="0"/>
              <a:t>BA(</a:t>
            </a:r>
            <a:r>
              <a:rPr lang="en-US" sz="1150" dirty="0" err="1"/>
              <a:t>Hons</a:t>
            </a:r>
            <a:r>
              <a:rPr lang="en-US" sz="1150" dirty="0"/>
              <a:t>) Computing and Information Systems, Brighton, UK (1997)</a:t>
            </a:r>
          </a:p>
          <a:p>
            <a:r>
              <a:rPr lang="en-US" sz="1150" dirty="0"/>
              <a:t>TOGAF9 Certified (2010)</a:t>
            </a:r>
          </a:p>
          <a:p>
            <a:r>
              <a:rPr lang="en-US" sz="1150" dirty="0"/>
              <a:t>PRINCE2 Practitioner (2009)</a:t>
            </a:r>
          </a:p>
          <a:p>
            <a:r>
              <a:rPr lang="en-US" sz="1150" dirty="0" smtClean="0"/>
              <a:t>ISACA</a:t>
            </a:r>
            <a:endParaRPr lang="en-US" sz="1150" dirty="0"/>
          </a:p>
        </p:txBody>
      </p:sp>
    </p:spTree>
    <p:extLst>
      <p:ext uri="{BB962C8B-B14F-4D97-AF65-F5344CB8AC3E}">
        <p14:creationId xmlns:p14="http://schemas.microsoft.com/office/powerpoint/2010/main" val="181989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8727A6D7-2FF4-F242-86A5-4A2B6210CF7A}" type="slidenum">
              <a:rPr lang="en-US" smtClean="0"/>
              <a:pPr/>
              <a:t>5</a:t>
            </a:fld>
            <a:endParaRPr lang="en-US"/>
          </a:p>
        </p:txBody>
      </p:sp>
      <p:sp>
        <p:nvSpPr>
          <p:cNvPr id="5" name="Title 1"/>
          <p:cNvSpPr>
            <a:spLocks noGrp="1"/>
          </p:cNvSpPr>
          <p:nvPr>
            <p:ph type="title"/>
          </p:nvPr>
        </p:nvSpPr>
        <p:spPr>
          <a:xfrm>
            <a:off x="238239" y="290139"/>
            <a:ext cx="8334261" cy="771884"/>
          </a:xfrm>
        </p:spPr>
        <p:txBody>
          <a:bodyPr/>
          <a:lstStyle/>
          <a:p>
            <a:pPr defTabSz="995363">
              <a:spcBef>
                <a:spcPts val="400"/>
              </a:spcBef>
              <a:spcAft>
                <a:spcPts val="100"/>
              </a:spcAft>
              <a:tabLst>
                <a:tab pos="3228975" algn="l"/>
                <a:tab pos="4665663" algn="r"/>
              </a:tabLst>
            </a:pPr>
            <a:r>
              <a:rPr lang="en-US" b="1" dirty="0" smtClean="0"/>
              <a:t>Kim Elms</a:t>
            </a:r>
            <a:endParaRPr lang="en-US" b="1" dirty="0">
              <a:solidFill>
                <a:srgbClr val="808189"/>
              </a:solidFill>
              <a:latin typeface="+mn-lt"/>
            </a:endParaRPr>
          </a:p>
        </p:txBody>
      </p:sp>
      <p:sp>
        <p:nvSpPr>
          <p:cNvPr id="6" name="Text Placeholder 2"/>
          <p:cNvSpPr>
            <a:spLocks noGrp="1"/>
          </p:cNvSpPr>
          <p:nvPr>
            <p:ph type="body" sz="quarter" idx="13"/>
          </p:nvPr>
        </p:nvSpPr>
        <p:spPr>
          <a:xfrm>
            <a:off x="238239" y="1122366"/>
            <a:ext cx="3940061" cy="4585015"/>
          </a:xfrm>
        </p:spPr>
        <p:txBody>
          <a:bodyPr>
            <a:noAutofit/>
          </a:bodyPr>
          <a:lstStyle/>
          <a:p>
            <a:pPr marL="0" indent="0">
              <a:buNone/>
            </a:pPr>
            <a:r>
              <a:rPr lang="en-US" sz="1000" b="1" dirty="0" smtClean="0"/>
              <a:t>General </a:t>
            </a:r>
            <a:r>
              <a:rPr lang="en-US" sz="1000" b="1" dirty="0"/>
              <a:t>Overview</a:t>
            </a:r>
          </a:p>
          <a:p>
            <a:pPr marL="0" indent="0">
              <a:buNone/>
            </a:pPr>
            <a:r>
              <a:rPr lang="en-US" sz="1000" dirty="0"/>
              <a:t>Kim has extensive experience in technology start-ups as both CTO and CEO and an extensive network of high-level contacts in the technology sector globally. His knowledge of technology trends is </a:t>
            </a:r>
            <a:r>
              <a:rPr lang="en-US" sz="1000" dirty="0" err="1"/>
              <a:t>encyclopaedic</a:t>
            </a:r>
            <a:r>
              <a:rPr lang="en-US" sz="1000" dirty="0"/>
              <a:t> and has time and time demonstrated the ability to distil complex business problems into sophisticated technology solutions.</a:t>
            </a:r>
          </a:p>
          <a:p>
            <a:pPr marL="0" indent="0">
              <a:buNone/>
            </a:pPr>
            <a:endParaRPr lang="en-US" sz="1000" b="1" dirty="0" smtClean="0"/>
          </a:p>
          <a:p>
            <a:pPr marL="0" indent="0">
              <a:buNone/>
            </a:pPr>
            <a:r>
              <a:rPr lang="en-US" sz="1000" b="1" dirty="0" smtClean="0"/>
              <a:t>Experience </a:t>
            </a:r>
            <a:r>
              <a:rPr lang="en-US" sz="1000" b="1" dirty="0"/>
              <a:t>Overview</a:t>
            </a:r>
          </a:p>
          <a:p>
            <a:pPr marL="0" indent="0">
              <a:buNone/>
            </a:pPr>
            <a:r>
              <a:rPr lang="en-US" sz="1000" dirty="0"/>
              <a:t>Kim has more than fifteen years of technology research and development industry experience – both domestically in research and industry companies, as well as internationally through EU-FP6 large integrated projects and multi-national collaboration projects. He has previously held the position of Research Program Manager with SAP Research, the global research division of SAP AG, the German-based enterprise software computer company with such international clients as Nestlé, Lufthansa, Pepsi and Coca Cola. In this position he built a research program – Enterprise Services and Semantics – from three researchers into a program this involved three sites and twelve researchers, while progressing many technologies and initiatives from research projects through to prototype development and then through to commercialization into sections of the SAP product</a:t>
            </a:r>
            <a:r>
              <a:rPr lang="en-US" sz="1000" dirty="0" smtClean="0"/>
              <a:t>.</a:t>
            </a:r>
            <a:endParaRPr lang="en-US" sz="1000" dirty="0"/>
          </a:p>
        </p:txBody>
      </p:sp>
      <p:sp>
        <p:nvSpPr>
          <p:cNvPr id="7" name="Text Placeholder 2"/>
          <p:cNvSpPr txBox="1">
            <a:spLocks/>
          </p:cNvSpPr>
          <p:nvPr/>
        </p:nvSpPr>
        <p:spPr>
          <a:xfrm>
            <a:off x="4636212" y="1122365"/>
            <a:ext cx="3936288" cy="4585015"/>
          </a:xfrm>
          <a:prstGeom prst="rect">
            <a:avLst/>
          </a:prstGeom>
        </p:spPr>
        <p:txBody>
          <a:bodyPr vert="horz">
            <a:noAutofit/>
          </a:bodyPr>
          <a:lstStyle>
            <a:lvl1pPr marL="342900" indent="-342900" algn="l" defTabSz="457200" rtl="0" eaLnBrk="1" latinLnBrk="0" hangingPunct="1">
              <a:spcBef>
                <a:spcPct val="20000"/>
              </a:spcBef>
              <a:buFont typeface="Arial"/>
              <a:buChar char="•"/>
              <a:defRPr sz="3200" kern="1200">
                <a:solidFill>
                  <a:schemeClr val="accent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accent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accent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000" b="1" dirty="0"/>
              <a:t>Key Competencies</a:t>
            </a:r>
          </a:p>
          <a:p>
            <a:r>
              <a:rPr lang="en-US" sz="1000" dirty="0"/>
              <a:t>Project Management and Supervision (in areas of technical leadership towards gaining business understanding and acceptance)</a:t>
            </a:r>
          </a:p>
          <a:p>
            <a:r>
              <a:rPr lang="en-US" sz="1000" dirty="0"/>
              <a:t>Business Analysis (mapping technical solutions to business requirements)</a:t>
            </a:r>
          </a:p>
          <a:p>
            <a:r>
              <a:rPr lang="en-US" sz="1000" dirty="0"/>
              <a:t>Systems Analysis and Design (technical requirements, database design, and business and process </a:t>
            </a:r>
            <a:r>
              <a:rPr lang="en-US" sz="1000" dirty="0" err="1" smtClean="0"/>
              <a:t>modelling</a:t>
            </a:r>
            <a:r>
              <a:rPr lang="en-US" sz="1000" dirty="0" smtClean="0"/>
              <a:t>)</a:t>
            </a:r>
            <a:endParaRPr lang="en-US" sz="1000" dirty="0"/>
          </a:p>
          <a:p>
            <a:r>
              <a:rPr lang="en-US" sz="1000" dirty="0"/>
              <a:t>Solution Architecture</a:t>
            </a:r>
          </a:p>
          <a:p>
            <a:r>
              <a:rPr lang="en-US" sz="1000" dirty="0"/>
              <a:t>Technical Architecture and writing of detailed Development Plans</a:t>
            </a:r>
          </a:p>
          <a:p>
            <a:r>
              <a:rPr lang="en-US" sz="1000" dirty="0"/>
              <a:t>Technical Planning and Consulting</a:t>
            </a:r>
          </a:p>
          <a:p>
            <a:r>
              <a:rPr lang="en-US" sz="1000" dirty="0"/>
              <a:t>Database Design and Administration</a:t>
            </a:r>
          </a:p>
          <a:p>
            <a:r>
              <a:rPr lang="en-US" sz="1000" dirty="0"/>
              <a:t>Structured Development, Management and Strategic Deployment (Requirements Analysis, Programming, Testing, Implementation and Maintenance)</a:t>
            </a:r>
          </a:p>
          <a:p>
            <a:r>
              <a:rPr lang="en-US" sz="1000" dirty="0"/>
              <a:t>Research and advanced product development</a:t>
            </a:r>
          </a:p>
          <a:p>
            <a:r>
              <a:rPr lang="en-US" sz="1000" dirty="0"/>
              <a:t>Patent development and analysis with legal representatives</a:t>
            </a:r>
          </a:p>
          <a:p>
            <a:r>
              <a:rPr lang="en-US" sz="1000" dirty="0"/>
              <a:t>Academic and conference reviews</a:t>
            </a:r>
          </a:p>
          <a:p>
            <a:r>
              <a:rPr lang="en-US" sz="1000" dirty="0"/>
              <a:t>Partnership development and external liaison</a:t>
            </a:r>
          </a:p>
          <a:p>
            <a:r>
              <a:rPr lang="en-US" sz="1000" dirty="0"/>
              <a:t>Commercial Concept Prototyping and Product Development</a:t>
            </a:r>
          </a:p>
          <a:p>
            <a:r>
              <a:rPr lang="en-US" sz="1000" dirty="0"/>
              <a:t>Technical and Business Documentation</a:t>
            </a:r>
          </a:p>
          <a:p>
            <a:r>
              <a:rPr lang="en-US" sz="1000" dirty="0"/>
              <a:t>Technical and Training Presentations</a:t>
            </a:r>
          </a:p>
          <a:p>
            <a:pPr marL="0" indent="0">
              <a:buNone/>
            </a:pPr>
            <a:endParaRPr lang="en-US" sz="1000" b="1" dirty="0" smtClean="0"/>
          </a:p>
          <a:p>
            <a:pPr marL="0" indent="0">
              <a:buNone/>
            </a:pPr>
            <a:r>
              <a:rPr lang="en-US" sz="1000" b="1" dirty="0" smtClean="0"/>
              <a:t>Qualifications </a:t>
            </a:r>
            <a:r>
              <a:rPr lang="en-US" sz="1000" b="1" dirty="0"/>
              <a:t>and Memberships</a:t>
            </a:r>
          </a:p>
          <a:p>
            <a:r>
              <a:rPr lang="en-US" sz="1000" dirty="0"/>
              <a:t>Doctor of Philosophy, Computer Science, </a:t>
            </a:r>
            <a:r>
              <a:rPr lang="en-US" sz="1000" dirty="0" smtClean="0"/>
              <a:t>QUT</a:t>
            </a:r>
            <a:endParaRPr lang="en-US" sz="1000" dirty="0"/>
          </a:p>
          <a:p>
            <a:r>
              <a:rPr lang="en-US" sz="1000" dirty="0"/>
              <a:t>Master of Science, Computer Science, Bond University</a:t>
            </a:r>
          </a:p>
          <a:p>
            <a:r>
              <a:rPr lang="en-US" sz="1000" dirty="0"/>
              <a:t>Bachelor of Business, University of Southern Queensland</a:t>
            </a:r>
          </a:p>
        </p:txBody>
      </p:sp>
    </p:spTree>
    <p:extLst>
      <p:ext uri="{BB962C8B-B14F-4D97-AF65-F5344CB8AC3E}">
        <p14:creationId xmlns:p14="http://schemas.microsoft.com/office/powerpoint/2010/main" val="289632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8727A6D7-2FF4-F242-86A5-4A2B6210CF7A}" type="slidenum">
              <a:rPr lang="en-US" smtClean="0"/>
              <a:pPr/>
              <a:t>6</a:t>
            </a:fld>
            <a:endParaRPr lang="en-US"/>
          </a:p>
        </p:txBody>
      </p:sp>
      <p:sp>
        <p:nvSpPr>
          <p:cNvPr id="5" name="Title 1"/>
          <p:cNvSpPr>
            <a:spLocks noGrp="1"/>
          </p:cNvSpPr>
          <p:nvPr>
            <p:ph type="title"/>
          </p:nvPr>
        </p:nvSpPr>
        <p:spPr>
          <a:xfrm>
            <a:off x="238239" y="290139"/>
            <a:ext cx="8334261" cy="771884"/>
          </a:xfrm>
        </p:spPr>
        <p:txBody>
          <a:bodyPr/>
          <a:lstStyle/>
          <a:p>
            <a:pPr defTabSz="995363">
              <a:spcBef>
                <a:spcPts val="400"/>
              </a:spcBef>
              <a:spcAft>
                <a:spcPts val="100"/>
              </a:spcAft>
              <a:tabLst>
                <a:tab pos="3228975" algn="l"/>
                <a:tab pos="4665663" algn="r"/>
              </a:tabLst>
            </a:pPr>
            <a:r>
              <a:rPr lang="en-US" b="1" dirty="0"/>
              <a:t>Tony </a:t>
            </a:r>
            <a:r>
              <a:rPr lang="en-US" b="1" dirty="0" err="1"/>
              <a:t>Ketteringham</a:t>
            </a:r>
            <a:endParaRPr lang="en-US" b="1" dirty="0">
              <a:solidFill>
                <a:srgbClr val="808189"/>
              </a:solidFill>
              <a:latin typeface="+mn-lt"/>
            </a:endParaRPr>
          </a:p>
        </p:txBody>
      </p:sp>
      <p:sp>
        <p:nvSpPr>
          <p:cNvPr id="6" name="Text Placeholder 2"/>
          <p:cNvSpPr>
            <a:spLocks noGrp="1"/>
          </p:cNvSpPr>
          <p:nvPr>
            <p:ph type="body" sz="quarter" idx="13"/>
          </p:nvPr>
        </p:nvSpPr>
        <p:spPr>
          <a:xfrm>
            <a:off x="238239" y="1122366"/>
            <a:ext cx="3940061" cy="4585015"/>
          </a:xfrm>
        </p:spPr>
        <p:txBody>
          <a:bodyPr>
            <a:noAutofit/>
          </a:bodyPr>
          <a:lstStyle/>
          <a:p>
            <a:pPr marL="0" indent="0">
              <a:buNone/>
            </a:pPr>
            <a:r>
              <a:rPr lang="en-US" sz="1000" b="1" dirty="0"/>
              <a:t>General Overview</a:t>
            </a:r>
          </a:p>
          <a:p>
            <a:pPr marL="0" indent="0">
              <a:buNone/>
            </a:pPr>
            <a:r>
              <a:rPr lang="en-US" sz="1000" dirty="0"/>
              <a:t>Tony is passionate about building great solutions. He </a:t>
            </a:r>
            <a:r>
              <a:rPr lang="en-US" sz="1000" dirty="0" err="1"/>
              <a:t>specialises</a:t>
            </a:r>
            <a:r>
              <a:rPr lang="en-US" sz="1000" dirty="0"/>
              <a:t> in helping </a:t>
            </a:r>
            <a:r>
              <a:rPr lang="en-US" sz="1000" dirty="0" err="1"/>
              <a:t>organisations</a:t>
            </a:r>
            <a:r>
              <a:rPr lang="en-US" sz="1000" dirty="0"/>
              <a:t> develop technology architectures and implement technical solutions that support their business goals. He operates between the business and technology areas in an </a:t>
            </a:r>
            <a:r>
              <a:rPr lang="en-US" sz="1000" dirty="0" err="1"/>
              <a:t>organisation</a:t>
            </a:r>
            <a:r>
              <a:rPr lang="en-US" sz="1000" dirty="0"/>
              <a:t> to do this and build bridges of understanding between them.</a:t>
            </a:r>
          </a:p>
          <a:p>
            <a:pPr marL="0" indent="0">
              <a:buNone/>
            </a:pPr>
            <a:r>
              <a:rPr lang="en-US" sz="1000" dirty="0"/>
              <a:t>His 30 years experience in the ICT industry allows him to develop implementable architectures at all levels that embrace both legacy systems and emerging requirements.</a:t>
            </a:r>
          </a:p>
          <a:p>
            <a:pPr marL="0" indent="0">
              <a:buNone/>
            </a:pPr>
            <a:endParaRPr lang="en-US" sz="1000" b="1" dirty="0" smtClean="0"/>
          </a:p>
          <a:p>
            <a:pPr marL="0" indent="0">
              <a:buNone/>
            </a:pPr>
            <a:r>
              <a:rPr lang="en-US" sz="1000" b="1" dirty="0" smtClean="0"/>
              <a:t>Experience </a:t>
            </a:r>
            <a:r>
              <a:rPr lang="en-US" sz="1000" b="1" dirty="0"/>
              <a:t>Overview</a:t>
            </a:r>
          </a:p>
          <a:p>
            <a:pPr marL="0" indent="0">
              <a:buNone/>
            </a:pPr>
            <a:r>
              <a:rPr lang="en-US" sz="1000" dirty="0"/>
              <a:t>Tony has extensive experience in both public and private industry in a number of sectors. This includes:</a:t>
            </a:r>
          </a:p>
          <a:p>
            <a:r>
              <a:rPr lang="en-US" sz="1000" dirty="0"/>
              <a:t>Enterprise Architect for the Clean Energy Regulator.</a:t>
            </a:r>
          </a:p>
          <a:p>
            <a:r>
              <a:rPr lang="en-US" sz="1000" dirty="0"/>
              <a:t>Program level solutions architect for the Department of Education and Training </a:t>
            </a:r>
            <a:r>
              <a:rPr lang="en-US" sz="1000" dirty="0" err="1"/>
              <a:t>MyHR</a:t>
            </a:r>
            <a:r>
              <a:rPr lang="en-US" sz="1000" dirty="0"/>
              <a:t> project, updating the HR systems.</a:t>
            </a:r>
          </a:p>
          <a:p>
            <a:r>
              <a:rPr lang="en-US" sz="1000" dirty="0"/>
              <a:t>Assurance manager for the QTC Strategic Change Program, implementing the new QTC solution stack in a hybrid cloud with the </a:t>
            </a:r>
            <a:r>
              <a:rPr lang="en-US" sz="1100" dirty="0"/>
              <a:t>associated</a:t>
            </a:r>
            <a:r>
              <a:rPr lang="en-US" sz="1000" dirty="0"/>
              <a:t> change management.</a:t>
            </a:r>
          </a:p>
          <a:p>
            <a:r>
              <a:rPr lang="en-US" sz="1000" dirty="0"/>
              <a:t>Enterprise Architect for </a:t>
            </a:r>
            <a:r>
              <a:rPr lang="en-US" sz="1000" dirty="0" err="1"/>
              <a:t>Minol</a:t>
            </a:r>
            <a:r>
              <a:rPr lang="en-US" sz="1000" dirty="0"/>
              <a:t> Australia, providing Electricity Billing for Australian clients including Integral Energy.</a:t>
            </a:r>
          </a:p>
          <a:p>
            <a:r>
              <a:rPr lang="en-US" sz="1000" dirty="0"/>
              <a:t>CTO for </a:t>
            </a:r>
            <a:r>
              <a:rPr lang="en-US" sz="1000" dirty="0" err="1"/>
              <a:t>Retech</a:t>
            </a:r>
            <a:r>
              <a:rPr lang="en-US" sz="1000" dirty="0"/>
              <a:t> Global, a retail and specialty POS (Point Of Sale) vendor. Customers for this software included Woolworths Plus Petrol, Woolworths Liquor chains (BWS etc.), Franklins and over 3500 independent retail installs.</a:t>
            </a:r>
          </a:p>
          <a:p>
            <a:r>
              <a:rPr lang="en-US" sz="1000" dirty="0"/>
              <a:t>Senior Project Manager for </a:t>
            </a:r>
            <a:r>
              <a:rPr lang="en-US" sz="1000" dirty="0" err="1"/>
              <a:t>Jeppesen</a:t>
            </a:r>
            <a:r>
              <a:rPr lang="en-US" sz="1000" dirty="0"/>
              <a:t>, a Boeing company managing delivery projects for clients worldwide of the Rail, Logistics and Terminals Division</a:t>
            </a:r>
            <a:r>
              <a:rPr lang="en-US" sz="1000" dirty="0" smtClean="0"/>
              <a:t>.</a:t>
            </a:r>
            <a:endParaRPr lang="en-US" sz="1000" dirty="0"/>
          </a:p>
        </p:txBody>
      </p:sp>
      <p:sp>
        <p:nvSpPr>
          <p:cNvPr id="7" name="Text Placeholder 2"/>
          <p:cNvSpPr txBox="1">
            <a:spLocks/>
          </p:cNvSpPr>
          <p:nvPr/>
        </p:nvSpPr>
        <p:spPr>
          <a:xfrm>
            <a:off x="4636212" y="1122365"/>
            <a:ext cx="3936288" cy="4585015"/>
          </a:xfrm>
          <a:prstGeom prst="rect">
            <a:avLst/>
          </a:prstGeom>
        </p:spPr>
        <p:txBody>
          <a:bodyPr vert="horz">
            <a:noAutofit/>
          </a:bodyPr>
          <a:lstStyle>
            <a:lvl1pPr marL="342900" indent="-342900" algn="l" defTabSz="457200" rtl="0" eaLnBrk="1" latinLnBrk="0" hangingPunct="1">
              <a:spcBef>
                <a:spcPct val="20000"/>
              </a:spcBef>
              <a:buFont typeface="Arial"/>
              <a:buChar char="•"/>
              <a:defRPr sz="3200" kern="1200">
                <a:solidFill>
                  <a:schemeClr val="accent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accent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accent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000" b="1" dirty="0"/>
              <a:t>Key Competencies</a:t>
            </a:r>
          </a:p>
          <a:p>
            <a:r>
              <a:rPr lang="en-US" sz="1000" dirty="0"/>
              <a:t>Architecture: Enterprise, Solution, Software, Design and Implementation</a:t>
            </a:r>
          </a:p>
          <a:p>
            <a:r>
              <a:rPr lang="en-US" sz="1000" dirty="0"/>
              <a:t>Business analysis</a:t>
            </a:r>
          </a:p>
          <a:p>
            <a:r>
              <a:rPr lang="en-US" sz="1000" dirty="0"/>
              <a:t>Project management</a:t>
            </a:r>
          </a:p>
          <a:p>
            <a:r>
              <a:rPr lang="en-US" sz="1100" dirty="0"/>
              <a:t>Management</a:t>
            </a:r>
            <a:r>
              <a:rPr lang="en-US" sz="1000" dirty="0"/>
              <a:t> of SDLC Teams (Familiarity with traditional and Agile development methodologies)</a:t>
            </a:r>
          </a:p>
          <a:p>
            <a:r>
              <a:rPr lang="en-US" sz="1000" dirty="0"/>
              <a:t>Software: analysis, development and testing</a:t>
            </a:r>
          </a:p>
          <a:p>
            <a:r>
              <a:rPr lang="en-US" sz="1000" dirty="0"/>
              <a:t>Systems Administration and IT </a:t>
            </a:r>
            <a:r>
              <a:rPr lang="en-US" sz="1000" dirty="0" smtClean="0"/>
              <a:t>Operations</a:t>
            </a:r>
          </a:p>
          <a:p>
            <a:endParaRPr lang="en-US" sz="1000" dirty="0"/>
          </a:p>
          <a:p>
            <a:pPr marL="0" indent="0">
              <a:buNone/>
            </a:pPr>
            <a:r>
              <a:rPr lang="en-US" sz="1000" b="1" dirty="0"/>
              <a:t>Qualifications and Memberships</a:t>
            </a:r>
          </a:p>
          <a:p>
            <a:r>
              <a:rPr lang="en-US" sz="1000" dirty="0"/>
              <a:t>Postgraduate Bachelor of Science </a:t>
            </a:r>
            <a:r>
              <a:rPr lang="en-US" sz="1000" dirty="0" err="1"/>
              <a:t>Honours</a:t>
            </a:r>
            <a:r>
              <a:rPr lang="en-US" sz="1000" dirty="0"/>
              <a:t> – University Of Queensland, 1990</a:t>
            </a:r>
          </a:p>
          <a:p>
            <a:r>
              <a:rPr lang="en-US" sz="1000" dirty="0"/>
              <a:t>Bachelor Of Science – University Of Queensland, 1989</a:t>
            </a:r>
          </a:p>
          <a:p>
            <a:r>
              <a:rPr lang="en-US" sz="1000" dirty="0"/>
              <a:t>PRINCE2 Practitioner</a:t>
            </a:r>
          </a:p>
          <a:p>
            <a:r>
              <a:rPr lang="en-US" sz="1000" dirty="0" smtClean="0"/>
              <a:t>ISACA</a:t>
            </a:r>
            <a:endParaRPr lang="en-US" sz="1000" dirty="0"/>
          </a:p>
        </p:txBody>
      </p:sp>
    </p:spTree>
    <p:extLst>
      <p:ext uri="{BB962C8B-B14F-4D97-AF65-F5344CB8AC3E}">
        <p14:creationId xmlns:p14="http://schemas.microsoft.com/office/powerpoint/2010/main" val="2575430950"/>
      </p:ext>
    </p:extLst>
  </p:cSld>
  <p:clrMapOvr>
    <a:masterClrMapping/>
  </p:clrMapOvr>
</p:sld>
</file>

<file path=ppt/theme/theme1.xml><?xml version="1.0" encoding="utf-8"?>
<a:theme xmlns:a="http://schemas.openxmlformats.org/drawingml/2006/main" name="Rockart-theme-template">
  <a:themeElements>
    <a:clrScheme name="Custom 1">
      <a:dk1>
        <a:srgbClr val="242752"/>
      </a:dk1>
      <a:lt1>
        <a:srgbClr val="FFFFFF"/>
      </a:lt1>
      <a:dk2>
        <a:srgbClr val="FFFFFF"/>
      </a:dk2>
      <a:lt2>
        <a:srgbClr val="FFFFFF"/>
      </a:lt2>
      <a:accent1>
        <a:srgbClr val="808189"/>
      </a:accent1>
      <a:accent2>
        <a:srgbClr val="668BC7"/>
      </a:accent2>
      <a:accent3>
        <a:srgbClr val="242752"/>
      </a:accent3>
      <a:accent4>
        <a:srgbClr val="808189"/>
      </a:accent4>
      <a:accent5>
        <a:srgbClr val="668BC7"/>
      </a:accent5>
      <a:accent6>
        <a:srgbClr val="242752"/>
      </a:accent6>
      <a:hlink>
        <a:srgbClr val="808189"/>
      </a:hlink>
      <a:folHlink>
        <a:srgbClr val="668BC7"/>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Custom 1">
      <a:dk1>
        <a:srgbClr val="242752"/>
      </a:dk1>
      <a:lt1>
        <a:srgbClr val="FFFFFF"/>
      </a:lt1>
      <a:dk2>
        <a:srgbClr val="FFFFFF"/>
      </a:dk2>
      <a:lt2>
        <a:srgbClr val="FFFFFF"/>
      </a:lt2>
      <a:accent1>
        <a:srgbClr val="808189"/>
      </a:accent1>
      <a:accent2>
        <a:srgbClr val="668BC7"/>
      </a:accent2>
      <a:accent3>
        <a:srgbClr val="242752"/>
      </a:accent3>
      <a:accent4>
        <a:srgbClr val="808189"/>
      </a:accent4>
      <a:accent5>
        <a:srgbClr val="668BC7"/>
      </a:accent5>
      <a:accent6>
        <a:srgbClr val="242752"/>
      </a:accent6>
      <a:hlink>
        <a:srgbClr val="808189"/>
      </a:hlink>
      <a:folHlink>
        <a:srgbClr val="668BC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Rockart-theme-template.potx</Template>
  <TotalTime>131</TotalTime>
  <Words>1116</Words>
  <Application>Microsoft Macintosh PowerPoint</Application>
  <PresentationFormat>On-screen Show (4:3)</PresentationFormat>
  <Paragraphs>139</Paragraphs>
  <Slides>6</Slides>
  <Notes>0</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Rockart-theme-template</vt:lpstr>
      <vt:lpstr>Custom Design</vt:lpstr>
      <vt:lpstr>Corporate &amp; Consultant Profiles</vt:lpstr>
      <vt:lpstr>Duncan Unwin   </vt:lpstr>
      <vt:lpstr>Graham Richards</vt:lpstr>
      <vt:lpstr>John Radford</vt:lpstr>
      <vt:lpstr>Kim Elms</vt:lpstr>
      <vt:lpstr>Tony Ketteringham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Cardine Caffery</dc:creator>
  <cp:lastModifiedBy>Nikolas Zane</cp:lastModifiedBy>
  <cp:revision>21</cp:revision>
  <cp:lastPrinted>2016-08-03T04:16:41Z</cp:lastPrinted>
  <dcterms:created xsi:type="dcterms:W3CDTF">2016-05-12T02:09:14Z</dcterms:created>
  <dcterms:modified xsi:type="dcterms:W3CDTF">2016-08-03T04:18:46Z</dcterms:modified>
</cp:coreProperties>
</file>