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5"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55555"/>
    <a:srgbClr val="505050"/>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888"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9A192F-8750-8F4F-8A17-E56D63FE8FD4}" type="datetimeFigureOut">
              <a:rPr lang="en-US" smtClean="0"/>
              <a:t>3/08/16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081B9C-331F-2D47-A846-24D5D0F23E9A}" type="slidenum">
              <a:rPr lang="en-US" smtClean="0"/>
              <a:t>‹#›</a:t>
            </a:fld>
            <a:endParaRPr lang="en-US"/>
          </a:p>
        </p:txBody>
      </p:sp>
    </p:spTree>
    <p:extLst>
      <p:ext uri="{BB962C8B-B14F-4D97-AF65-F5344CB8AC3E}">
        <p14:creationId xmlns:p14="http://schemas.microsoft.com/office/powerpoint/2010/main" val="1028730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21D3CB-D664-B64B-B702-91B54FD9CAD3}" type="datetimeFigureOut">
              <a:rPr lang="en-US" smtClean="0"/>
              <a:t>3/08/16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8385A-2033-4048-8FD3-D2570502FA23}" type="slidenum">
              <a:rPr lang="en-US" smtClean="0"/>
              <a:t>‹#›</a:t>
            </a:fld>
            <a:endParaRPr lang="en-US"/>
          </a:p>
        </p:txBody>
      </p:sp>
    </p:spTree>
    <p:extLst>
      <p:ext uri="{BB962C8B-B14F-4D97-AF65-F5344CB8AC3E}">
        <p14:creationId xmlns:p14="http://schemas.microsoft.com/office/powerpoint/2010/main" val="28307197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1519" y="2607962"/>
            <a:ext cx="8583184" cy="868789"/>
          </a:xfrm>
          <a:prstGeom prst="rect">
            <a:avLst/>
          </a:prstGeom>
        </p:spPr>
        <p:txBody>
          <a:bodyPr/>
          <a:lstStyle>
            <a:lvl1pPr>
              <a:defRPr sz="5500">
                <a:solidFill>
                  <a:schemeClr val="tx1"/>
                </a:solidFill>
              </a:defRPr>
            </a:lvl1pPr>
          </a:lstStyle>
          <a:p>
            <a:r>
              <a:rPr lang="en-US" dirty="0" smtClean="0"/>
              <a:t>CLICK TO EDIT TITLE STYLE</a:t>
            </a:r>
            <a:endParaRPr lang="en-US" dirty="0"/>
          </a:p>
        </p:txBody>
      </p:sp>
      <p:sp>
        <p:nvSpPr>
          <p:cNvPr id="3" name="Subtitle 2"/>
          <p:cNvSpPr>
            <a:spLocks noGrp="1"/>
          </p:cNvSpPr>
          <p:nvPr>
            <p:ph type="subTitle" idx="1"/>
          </p:nvPr>
        </p:nvSpPr>
        <p:spPr>
          <a:xfrm>
            <a:off x="1371600" y="3494412"/>
            <a:ext cx="6400800" cy="7207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208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648"/>
            <a:ext cx="8229600" cy="845261"/>
          </a:xfrm>
          <a:prstGeom prst="rect">
            <a:avLst/>
          </a:prstGeom>
        </p:spPr>
        <p:txBody>
          <a:bodyPr vert="horz"/>
          <a:lstStyle>
            <a:lvl1pPr>
              <a:defRPr>
                <a:solidFill>
                  <a:srgbClr val="6A6A6A"/>
                </a:solidFill>
              </a:defRPr>
            </a:lvl1pPr>
          </a:lstStyle>
          <a:p>
            <a:r>
              <a:rPr lang="en-US" dirty="0" smtClean="0"/>
              <a:t>CLICK TO EDIT MASTER TITLE STYLE</a:t>
            </a:r>
            <a:endParaRPr lang="en-US" dirty="0"/>
          </a:p>
        </p:txBody>
      </p:sp>
      <p:sp>
        <p:nvSpPr>
          <p:cNvPr id="12" name="Text Placeholder 11"/>
          <p:cNvSpPr>
            <a:spLocks noGrp="1"/>
          </p:cNvSpPr>
          <p:nvPr>
            <p:ph type="body" sz="quarter" idx="13"/>
          </p:nvPr>
        </p:nvSpPr>
        <p:spPr>
          <a:xfrm>
            <a:off x="457200" y="1755775"/>
            <a:ext cx="8229600" cy="3729274"/>
          </a:xfrm>
          <a:prstGeom prst="rect">
            <a:avLst/>
          </a:prstGeom>
        </p:spPr>
        <p:txBody>
          <a:bodyPr vert="horz"/>
          <a:lstStyle>
            <a:lvl1pPr>
              <a:defRPr>
                <a:solidFill>
                  <a:srgbClr val="6A6A6A"/>
                </a:solidFill>
              </a:defRPr>
            </a:lvl1pPr>
            <a:lvl2pPr>
              <a:defRPr>
                <a:solidFill>
                  <a:srgbClr val="6A6A6A"/>
                </a:solidFill>
              </a:defRPr>
            </a:lvl2pPr>
            <a:lvl3pPr>
              <a:defRPr>
                <a:solidFill>
                  <a:srgbClr val="6A6A6A"/>
                </a:solidFill>
              </a:defRPr>
            </a:lvl3pPr>
            <a:lvl4pPr>
              <a:defRPr>
                <a:solidFill>
                  <a:srgbClr val="6A6A6A"/>
                </a:solidFill>
              </a:defRPr>
            </a:lvl4pPr>
            <a:lvl5pPr>
              <a:defRPr>
                <a:solidFill>
                  <a:srgbClr val="6A6A6A"/>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14"/>
          </p:nvPr>
        </p:nvSpPr>
        <p:spPr/>
        <p:txBody>
          <a:bodyPr/>
          <a:lstStyle>
            <a:lvl1pPr>
              <a:defRPr>
                <a:solidFill>
                  <a:srgbClr val="6A6A6A"/>
                </a:solidFill>
              </a:defRPr>
            </a:lvl1pPr>
          </a:lstStyle>
          <a:p>
            <a:fld id="{8727A6D7-2FF4-F242-86A5-4A2B6210CF7A}" type="slidenum">
              <a:rPr lang="en-US" smtClean="0"/>
              <a:pPr/>
              <a:t>‹#›</a:t>
            </a:fld>
            <a:endParaRPr lang="en-US" dirty="0"/>
          </a:p>
        </p:txBody>
      </p:sp>
    </p:spTree>
    <p:extLst>
      <p:ext uri="{BB962C8B-B14F-4D97-AF65-F5344CB8AC3E}">
        <p14:creationId xmlns:p14="http://schemas.microsoft.com/office/powerpoint/2010/main" val="29942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parchment-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userDrawn="1"/>
        </p:nvPicPr>
        <p:blipFill>
          <a:blip r:embed="rId4"/>
          <a:stretch>
            <a:fillRect/>
          </a:stretch>
        </p:blipFill>
        <p:spPr>
          <a:xfrm>
            <a:off x="3757085" y="4739233"/>
            <a:ext cx="1619497" cy="1616400"/>
          </a:xfrm>
          <a:prstGeom prst="rect">
            <a:avLst/>
          </a:prstGeom>
        </p:spPr>
      </p:pic>
      <p:pic>
        <p:nvPicPr>
          <p:cNvPr id="4" name="Picture 3" descr="rockart-logo-large-transparen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796825" y="875338"/>
            <a:ext cx="3550350" cy="1276178"/>
          </a:xfrm>
          <a:prstGeom prst="rect">
            <a:avLst/>
          </a:prstGeom>
        </p:spPr>
      </p:pic>
    </p:spTree>
    <p:extLst>
      <p:ext uri="{BB962C8B-B14F-4D97-AF65-F5344CB8AC3E}">
        <p14:creationId xmlns:p14="http://schemas.microsoft.com/office/powerpoint/2010/main" val="1836489659"/>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parchment-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Slide Number Placeholder 11"/>
          <p:cNvSpPr>
            <a:spLocks noGrp="1"/>
          </p:cNvSpPr>
          <p:nvPr>
            <p:ph type="sldNum" sz="quarter" idx="4"/>
          </p:nvPr>
        </p:nvSpPr>
        <p:spPr>
          <a:xfrm>
            <a:off x="229753" y="6079217"/>
            <a:ext cx="2133600" cy="365125"/>
          </a:xfrm>
          <a:prstGeom prst="rect">
            <a:avLst/>
          </a:prstGeom>
        </p:spPr>
        <p:txBody>
          <a:bodyPr vert="horz" lIns="91440" tIns="45720" rIns="91440" bIns="45720" rtlCol="0" anchor="ctr"/>
          <a:lstStyle>
            <a:lvl1pPr algn="l">
              <a:defRPr sz="1200">
                <a:solidFill>
                  <a:schemeClr val="tx1"/>
                </a:solidFill>
              </a:defRPr>
            </a:lvl1pPr>
          </a:lstStyle>
          <a:p>
            <a:fld id="{8727A6D7-2FF4-F242-86A5-4A2B6210CF7A}" type="slidenum">
              <a:rPr lang="en-US" smtClean="0"/>
              <a:pPr/>
              <a:t>‹#›</a:t>
            </a:fld>
            <a:endParaRPr lang="en-US" dirty="0"/>
          </a:p>
        </p:txBody>
      </p:sp>
      <p:pic>
        <p:nvPicPr>
          <p:cNvPr id="5" name="Picture 4" descr="Final_Seal Logo-0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2931" y="5607051"/>
            <a:ext cx="1038938" cy="1025294"/>
          </a:xfrm>
          <a:prstGeom prst="rect">
            <a:avLst/>
          </a:prstGeom>
        </p:spPr>
      </p:pic>
      <p:pic>
        <p:nvPicPr>
          <p:cNvPr id="10" name="Picture 9" descr="rockart-logo-large-transparen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095" y="192039"/>
            <a:ext cx="1986065" cy="713893"/>
          </a:xfrm>
          <a:prstGeom prst="rect">
            <a:avLst/>
          </a:prstGeom>
        </p:spPr>
      </p:pic>
    </p:spTree>
    <p:extLst>
      <p:ext uri="{BB962C8B-B14F-4D97-AF65-F5344CB8AC3E}">
        <p14:creationId xmlns:p14="http://schemas.microsoft.com/office/powerpoint/2010/main" val="3088125920"/>
      </p:ext>
    </p:extLst>
  </p:cSld>
  <p:clrMap bg1="lt1" tx1="dk1" bg2="lt2" tx2="dk2" accent1="accent1" accent2="accent2" accent3="accent3" accent4="accent4" accent5="accent5" accent6="accent6" hlink="hlink" folHlink="folHlink"/>
  <p:sldLayoutIdLst>
    <p:sldLayoutId id="2147483676" r:id="rId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19" y="2607962"/>
            <a:ext cx="8447663" cy="868789"/>
          </a:xfrm>
        </p:spPr>
        <p:txBody>
          <a:bodyPr/>
          <a:lstStyle/>
          <a:p>
            <a:r>
              <a:rPr lang="en-US" sz="3600" b="1" dirty="0" smtClean="0">
                <a:solidFill>
                  <a:srgbClr val="555555"/>
                </a:solidFill>
                <a:latin typeface="Georgia"/>
                <a:cs typeface="Georgia"/>
              </a:rPr>
              <a:t>Corporate &amp; Consultant Profiles</a:t>
            </a:r>
            <a:endParaRPr lang="en-US" sz="3600" b="1" dirty="0">
              <a:solidFill>
                <a:srgbClr val="555555"/>
              </a:solidFill>
              <a:latin typeface="Georgia"/>
              <a:cs typeface="Georgia"/>
            </a:endParaRPr>
          </a:p>
        </p:txBody>
      </p:sp>
      <p:sp>
        <p:nvSpPr>
          <p:cNvPr id="3" name="Subtitle 2"/>
          <p:cNvSpPr>
            <a:spLocks noGrp="1"/>
          </p:cNvSpPr>
          <p:nvPr>
            <p:ph type="subTitle" idx="1"/>
          </p:nvPr>
        </p:nvSpPr>
        <p:spPr/>
        <p:txBody>
          <a:bodyPr/>
          <a:lstStyle/>
          <a:p>
            <a:r>
              <a:rPr lang="en-US" b="1" dirty="0" smtClean="0">
                <a:solidFill>
                  <a:srgbClr val="555555"/>
                </a:solidFill>
                <a:latin typeface="Georgia"/>
                <a:cs typeface="Georgia"/>
              </a:rPr>
              <a:t>Overview</a:t>
            </a:r>
            <a:endParaRPr lang="en-US" b="1" dirty="0">
              <a:solidFill>
                <a:srgbClr val="555555"/>
              </a:solidFill>
              <a:latin typeface="Georgia"/>
              <a:cs typeface="Georgia"/>
            </a:endParaRPr>
          </a:p>
        </p:txBody>
      </p:sp>
    </p:spTree>
    <p:extLst>
      <p:ext uri="{BB962C8B-B14F-4D97-AF65-F5344CB8AC3E}">
        <p14:creationId xmlns:p14="http://schemas.microsoft.com/office/powerpoint/2010/main" val="25665421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pPr/>
              <a:t>2</a:t>
            </a:fld>
            <a:endParaRPr lang="en-US"/>
          </a:p>
        </p:txBody>
      </p:sp>
      <p:sp>
        <p:nvSpPr>
          <p:cNvPr id="6"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Duncan Unwin</a:t>
            </a:r>
            <a:br>
              <a:rPr lang="en-US" sz="3200" b="1" dirty="0" smtClean="0">
                <a:solidFill>
                  <a:srgbClr val="555555"/>
                </a:solidFill>
                <a:latin typeface="Georgia"/>
                <a:cs typeface="Georgia"/>
              </a:rPr>
            </a:br>
            <a:r>
              <a:rPr lang="en-US" sz="3200" b="1" dirty="0" smtClean="0">
                <a:solidFill>
                  <a:srgbClr val="555555"/>
                </a:solidFill>
                <a:latin typeface="Georgia"/>
                <a:cs typeface="Georgia"/>
              </a:rPr>
              <a:t/>
            </a:r>
            <a:br>
              <a:rPr lang="en-US" sz="3200" b="1" dirty="0" smtClean="0">
                <a:solidFill>
                  <a:srgbClr val="555555"/>
                </a:solidFill>
                <a:latin typeface="Georgia"/>
                <a:cs typeface="Georgia"/>
              </a:rPr>
            </a:br>
            <a:r>
              <a:rPr lang="en-AU" sz="3200" b="1" dirty="0">
                <a:solidFill>
                  <a:srgbClr val="555555"/>
                </a:solidFill>
                <a:latin typeface="Georgia"/>
                <a:cs typeface="Georgia"/>
              </a:rPr>
              <a:t/>
            </a:r>
            <a:br>
              <a:rPr lang="en-AU" sz="3200" b="1" dirty="0">
                <a:solidFill>
                  <a:srgbClr val="555555"/>
                </a:solidFill>
                <a:latin typeface="Georgia"/>
                <a:cs typeface="Georgia"/>
              </a:rPr>
            </a:br>
            <a:endParaRPr lang="en-US" sz="3200" b="1" dirty="0">
              <a:solidFill>
                <a:srgbClr val="555555"/>
              </a:solidFill>
              <a:latin typeface="Georgia"/>
              <a:cs typeface="Georgia"/>
            </a:endParaRPr>
          </a:p>
        </p:txBody>
      </p:sp>
      <p:sp>
        <p:nvSpPr>
          <p:cNvPr id="7"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solidFill>
                  <a:srgbClr val="555555"/>
                </a:solidFill>
                <a:latin typeface="Georgia"/>
                <a:cs typeface="Georgia"/>
              </a:rPr>
              <a:t>General </a:t>
            </a:r>
            <a:r>
              <a:rPr lang="en-US" sz="1150" b="1" dirty="0">
                <a:solidFill>
                  <a:srgbClr val="555555"/>
                </a:solidFill>
                <a:latin typeface="Georgia"/>
                <a:cs typeface="Georgia"/>
              </a:rPr>
              <a:t>Overview</a:t>
            </a:r>
          </a:p>
          <a:p>
            <a:pPr marL="0" indent="0">
              <a:buNone/>
            </a:pPr>
            <a:r>
              <a:rPr lang="en-US" sz="1150" dirty="0" smtClean="0">
                <a:solidFill>
                  <a:srgbClr val="555555"/>
                </a:solidFill>
                <a:latin typeface="Georgia"/>
                <a:cs typeface="Georgia"/>
              </a:rPr>
              <a:t>Duncan </a:t>
            </a:r>
            <a:r>
              <a:rPr lang="en-US" sz="1150" dirty="0">
                <a:solidFill>
                  <a:srgbClr val="555555"/>
                </a:solidFill>
                <a:latin typeface="Georgia"/>
                <a:cs typeface="Georgia"/>
              </a:rPr>
              <a:t>is </a:t>
            </a:r>
            <a:r>
              <a:rPr lang="en-US" sz="1150" dirty="0" smtClean="0">
                <a:solidFill>
                  <a:srgbClr val="555555"/>
                </a:solidFill>
                <a:latin typeface="Georgia"/>
                <a:cs typeface="Georgia"/>
              </a:rPr>
              <a:t>a highly </a:t>
            </a:r>
            <a:r>
              <a:rPr lang="en-US" sz="1150" dirty="0">
                <a:solidFill>
                  <a:srgbClr val="555555"/>
                </a:solidFill>
                <a:latin typeface="Georgia"/>
                <a:cs typeface="Georgia"/>
              </a:rPr>
              <a:t>experienced IT executive, architect, program and project manager with expertise in complex systems integration, ICT business case development and ICT transformation across the following </a:t>
            </a:r>
            <a:r>
              <a:rPr lang="en-US" sz="1150" dirty="0" smtClean="0">
                <a:solidFill>
                  <a:srgbClr val="555555"/>
                </a:solidFill>
                <a:latin typeface="Georgia"/>
                <a:cs typeface="Georgia"/>
              </a:rPr>
              <a:t>industries:</a:t>
            </a:r>
            <a:endParaRPr lang="en-US" sz="1150" dirty="0">
              <a:solidFill>
                <a:srgbClr val="555555"/>
              </a:solidFill>
              <a:latin typeface="Georgia"/>
              <a:cs typeface="Georgia"/>
            </a:endParaRPr>
          </a:p>
          <a:p>
            <a:r>
              <a:rPr lang="en-US" sz="1150" dirty="0">
                <a:solidFill>
                  <a:srgbClr val="555555"/>
                </a:solidFill>
                <a:latin typeface="Georgia"/>
                <a:cs typeface="Georgia"/>
              </a:rPr>
              <a:t>State and federal government</a:t>
            </a:r>
          </a:p>
          <a:p>
            <a:r>
              <a:rPr lang="en-US" sz="1150" dirty="0">
                <a:solidFill>
                  <a:srgbClr val="555555"/>
                </a:solidFill>
                <a:latin typeface="Georgia"/>
                <a:cs typeface="Georgia"/>
              </a:rPr>
              <a:t>Banking</a:t>
            </a:r>
          </a:p>
          <a:p>
            <a:r>
              <a:rPr lang="en-US" sz="1150" dirty="0">
                <a:solidFill>
                  <a:srgbClr val="555555"/>
                </a:solidFill>
                <a:latin typeface="Georgia"/>
                <a:cs typeface="Georgia"/>
              </a:rPr>
              <a:t>Insurance</a:t>
            </a:r>
          </a:p>
          <a:p>
            <a:r>
              <a:rPr lang="en-US" sz="1150" dirty="0">
                <a:solidFill>
                  <a:srgbClr val="555555"/>
                </a:solidFill>
                <a:latin typeface="Georgia"/>
                <a:cs typeface="Georgia"/>
              </a:rPr>
              <a:t>Health</a:t>
            </a:r>
          </a:p>
          <a:p>
            <a:r>
              <a:rPr lang="en-US" sz="1150" dirty="0">
                <a:solidFill>
                  <a:srgbClr val="555555"/>
                </a:solidFill>
                <a:latin typeface="Georgia"/>
                <a:cs typeface="Georgia"/>
              </a:rPr>
              <a:t>Manufacturing</a:t>
            </a:r>
          </a:p>
          <a:p>
            <a:pPr marL="0" indent="0" defTabSz="995363">
              <a:spcBef>
                <a:spcPts val="300"/>
              </a:spcBef>
              <a:spcAft>
                <a:spcPts val="200"/>
              </a:spcAft>
              <a:buClr>
                <a:schemeClr val="tx1"/>
              </a:buClr>
              <a:buNone/>
              <a:tabLst>
                <a:tab pos="3228975" algn="l"/>
                <a:tab pos="4665663" algn="r"/>
              </a:tabLst>
            </a:pPr>
            <a:endParaRPr lang="en-AU" sz="1150" dirty="0" smtClean="0">
              <a:solidFill>
                <a:srgbClr val="555555"/>
              </a:solidFill>
              <a:latin typeface="Georgia"/>
              <a:cs typeface="Georgia"/>
            </a:endParaRPr>
          </a:p>
          <a:p>
            <a:pPr marL="0" indent="0">
              <a:buNone/>
            </a:pPr>
            <a:r>
              <a:rPr lang="en-US" sz="1150" b="1" dirty="0">
                <a:solidFill>
                  <a:srgbClr val="555555"/>
                </a:solidFill>
                <a:latin typeface="Georgia"/>
                <a:cs typeface="Georgia"/>
              </a:rPr>
              <a:t>Experience Overview</a:t>
            </a:r>
          </a:p>
          <a:p>
            <a:pPr marL="0" indent="0">
              <a:buNone/>
            </a:pPr>
            <a:r>
              <a:rPr lang="en-US" sz="1150" dirty="0">
                <a:solidFill>
                  <a:srgbClr val="555555"/>
                </a:solidFill>
                <a:latin typeface="Georgia"/>
                <a:cs typeface="Georgia"/>
              </a:rPr>
              <a:t>Duncan has executive and general management experience (IT Manager, CIO, and GM) combined with extensive experience in senior enterprise architecture and program management roles. Duncan’s primary area of focus is IT-enabled business change and ICT transformation. He combines analytical skills together with interpersonal competencies required for effective consulting and change leadership and has particular abilities and experience.</a:t>
            </a:r>
          </a:p>
          <a:p>
            <a:pPr marL="0" indent="0" defTabSz="995363">
              <a:spcBef>
                <a:spcPts val="300"/>
              </a:spcBef>
              <a:spcAft>
                <a:spcPts val="200"/>
              </a:spcAft>
              <a:buClr>
                <a:schemeClr val="tx1"/>
              </a:buClr>
              <a:buNone/>
              <a:tabLst>
                <a:tab pos="3228975" algn="l"/>
                <a:tab pos="4665663" algn="r"/>
              </a:tabLst>
            </a:pPr>
            <a:endParaRPr lang="en-AU" sz="1150" dirty="0">
              <a:solidFill>
                <a:srgbClr val="555555"/>
              </a:solidFill>
              <a:latin typeface="Georgia"/>
              <a:cs typeface="Georgia"/>
            </a:endParaRPr>
          </a:p>
        </p:txBody>
      </p:sp>
      <p:sp>
        <p:nvSpPr>
          <p:cNvPr id="8" name="Slide Number Placeholder 3"/>
          <p:cNvSpPr txBox="1">
            <a:spLocks/>
          </p:cNvSpPr>
          <p:nvPr/>
        </p:nvSpPr>
        <p:spPr>
          <a:xfrm>
            <a:off x="229753" y="6079217"/>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27A6D7-2FF4-F242-86A5-4A2B6210CF7A}" type="slidenum">
              <a:rPr lang="en-US" smtClean="0">
                <a:solidFill>
                  <a:srgbClr val="6A6A6A"/>
                </a:solidFill>
                <a:latin typeface="Georgia"/>
                <a:cs typeface="Georgia"/>
              </a:rPr>
              <a:pPr/>
              <a:t>2</a:t>
            </a:fld>
            <a:endParaRPr lang="en-US" dirty="0">
              <a:solidFill>
                <a:srgbClr val="6A6A6A"/>
              </a:solidFill>
              <a:latin typeface="Georgia"/>
              <a:cs typeface="Georgia"/>
            </a:endParaRPr>
          </a:p>
        </p:txBody>
      </p:sp>
      <p:sp>
        <p:nvSpPr>
          <p:cNvPr id="9"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smtClean="0">
                <a:solidFill>
                  <a:srgbClr val="555555"/>
                </a:solidFill>
                <a:latin typeface="Georgia"/>
                <a:cs typeface="Georgia"/>
              </a:rPr>
              <a:t>Key </a:t>
            </a:r>
            <a:r>
              <a:rPr lang="en-US" sz="1150" b="1" dirty="0">
                <a:solidFill>
                  <a:srgbClr val="555555"/>
                </a:solidFill>
                <a:latin typeface="Georgia"/>
                <a:cs typeface="Georgia"/>
              </a:rPr>
              <a:t>Competencies</a:t>
            </a:r>
          </a:p>
          <a:p>
            <a:r>
              <a:rPr lang="en-US" sz="1150" dirty="0">
                <a:solidFill>
                  <a:srgbClr val="555555"/>
                </a:solidFill>
                <a:latin typeface="Georgia"/>
                <a:cs typeface="Georgia"/>
              </a:rPr>
              <a:t>ICT Strategic Planning</a:t>
            </a:r>
          </a:p>
          <a:p>
            <a:r>
              <a:rPr lang="en-US" sz="1150" dirty="0">
                <a:solidFill>
                  <a:srgbClr val="555555"/>
                </a:solidFill>
                <a:latin typeface="Georgia"/>
                <a:cs typeface="Georgia"/>
              </a:rPr>
              <a:t>Information Policy &amp; Governance</a:t>
            </a:r>
          </a:p>
          <a:p>
            <a:r>
              <a:rPr lang="en-US" sz="1150" dirty="0">
                <a:solidFill>
                  <a:srgbClr val="555555"/>
                </a:solidFill>
                <a:latin typeface="Georgia"/>
                <a:cs typeface="Georgia"/>
              </a:rPr>
              <a:t>Information Security</a:t>
            </a:r>
          </a:p>
          <a:p>
            <a:r>
              <a:rPr lang="en-US" sz="1150" dirty="0">
                <a:solidFill>
                  <a:srgbClr val="555555"/>
                </a:solidFill>
                <a:latin typeface="Georgia"/>
                <a:cs typeface="Georgia"/>
              </a:rPr>
              <a:t>Digital, E-Commerce and Payments Business Architecture</a:t>
            </a:r>
          </a:p>
          <a:p>
            <a:r>
              <a:rPr lang="en-US" sz="1150" dirty="0">
                <a:solidFill>
                  <a:srgbClr val="555555"/>
                </a:solidFill>
                <a:latin typeface="Georgia"/>
                <a:cs typeface="Georgia"/>
              </a:rPr>
              <a:t>Managing large complex systems integration </a:t>
            </a:r>
            <a:r>
              <a:rPr lang="en-US" sz="1150" dirty="0" err="1">
                <a:solidFill>
                  <a:srgbClr val="555555"/>
                </a:solidFill>
                <a:latin typeface="Georgia"/>
                <a:cs typeface="Georgia"/>
              </a:rPr>
              <a:t>programmes</a:t>
            </a:r>
            <a:endParaRPr lang="en-US" sz="1150" dirty="0">
              <a:solidFill>
                <a:srgbClr val="555555"/>
              </a:solidFill>
              <a:latin typeface="Georgia"/>
              <a:cs typeface="Georgia"/>
            </a:endParaRPr>
          </a:p>
          <a:p>
            <a:r>
              <a:rPr lang="en-US" sz="1150" dirty="0">
                <a:solidFill>
                  <a:srgbClr val="555555"/>
                </a:solidFill>
                <a:latin typeface="Georgia"/>
                <a:cs typeface="Georgia"/>
              </a:rPr>
              <a:t>Business Case Development</a:t>
            </a:r>
          </a:p>
          <a:p>
            <a:r>
              <a:rPr lang="en-US" sz="1150" dirty="0">
                <a:solidFill>
                  <a:srgbClr val="555555"/>
                </a:solidFill>
                <a:latin typeface="Georgia"/>
                <a:cs typeface="Georgia"/>
              </a:rPr>
              <a:t>Procurement Strategies</a:t>
            </a:r>
          </a:p>
          <a:p>
            <a:r>
              <a:rPr lang="en-US" sz="1150" dirty="0">
                <a:solidFill>
                  <a:srgbClr val="555555"/>
                </a:solidFill>
                <a:latin typeface="Georgia"/>
                <a:cs typeface="Georgia"/>
              </a:rPr>
              <a:t>Business Process improvements using Lean Philosophies</a:t>
            </a:r>
          </a:p>
          <a:p>
            <a:r>
              <a:rPr lang="en-US" sz="1150" dirty="0">
                <a:solidFill>
                  <a:srgbClr val="555555"/>
                </a:solidFill>
                <a:latin typeface="Georgia"/>
                <a:cs typeface="Georgia"/>
              </a:rPr>
              <a:t>Leading digital and ICT transformation </a:t>
            </a:r>
            <a:r>
              <a:rPr lang="en-US" sz="1150" dirty="0" err="1" smtClean="0">
                <a:solidFill>
                  <a:srgbClr val="555555"/>
                </a:solidFill>
                <a:latin typeface="Georgia"/>
                <a:cs typeface="Georgia"/>
              </a:rPr>
              <a:t>programme</a:t>
            </a:r>
            <a:endParaRPr lang="en-US" sz="1150" dirty="0" smtClean="0">
              <a:solidFill>
                <a:srgbClr val="555555"/>
              </a:solidFill>
              <a:latin typeface="Georgia"/>
              <a:cs typeface="Georgia"/>
            </a:endParaRPr>
          </a:p>
          <a:p>
            <a:endParaRPr lang="en-US" sz="1150" dirty="0">
              <a:solidFill>
                <a:srgbClr val="555555"/>
              </a:solidFill>
              <a:latin typeface="Georgia"/>
              <a:cs typeface="Georgia"/>
            </a:endParaRPr>
          </a:p>
          <a:p>
            <a:pPr marL="0" indent="0">
              <a:buNone/>
            </a:pPr>
            <a:r>
              <a:rPr lang="en-US" sz="1150" b="1" dirty="0">
                <a:solidFill>
                  <a:srgbClr val="555555"/>
                </a:solidFill>
                <a:latin typeface="Georgia"/>
                <a:cs typeface="Georgia"/>
              </a:rPr>
              <a:t>Qualifications and Memberships</a:t>
            </a:r>
          </a:p>
          <a:p>
            <a:r>
              <a:rPr lang="en-US" sz="1150" dirty="0">
                <a:solidFill>
                  <a:srgbClr val="555555"/>
                </a:solidFill>
                <a:latin typeface="Georgia"/>
                <a:cs typeface="Georgia"/>
              </a:rPr>
              <a:t>Masters in Information Systems (</a:t>
            </a:r>
            <a:r>
              <a:rPr lang="en-US" sz="1150" dirty="0" err="1">
                <a:solidFill>
                  <a:srgbClr val="555555"/>
                </a:solidFill>
                <a:latin typeface="Georgia"/>
                <a:cs typeface="Georgia"/>
              </a:rPr>
              <a:t>Hons</a:t>
            </a:r>
            <a:r>
              <a:rPr lang="en-US" sz="1150" dirty="0">
                <a:solidFill>
                  <a:srgbClr val="555555"/>
                </a:solidFill>
                <a:latin typeface="Georgia"/>
                <a:cs typeface="Georgia"/>
              </a:rPr>
              <a:t>), Griffith University</a:t>
            </a:r>
          </a:p>
          <a:p>
            <a:r>
              <a:rPr lang="en-US" sz="1150" dirty="0">
                <a:solidFill>
                  <a:srgbClr val="555555"/>
                </a:solidFill>
                <a:latin typeface="Georgia"/>
                <a:cs typeface="Georgia"/>
              </a:rPr>
              <a:t>Certificate in Bank Card Management (Distinction), VISA business school (UK)</a:t>
            </a:r>
          </a:p>
          <a:p>
            <a:r>
              <a:rPr lang="en-US" sz="1150" dirty="0">
                <a:solidFill>
                  <a:srgbClr val="555555"/>
                </a:solidFill>
                <a:latin typeface="Georgia"/>
                <a:cs typeface="Georgia"/>
              </a:rPr>
              <a:t>Diploma in Government, ADF</a:t>
            </a:r>
          </a:p>
          <a:p>
            <a:r>
              <a:rPr lang="en-US" sz="1150" dirty="0">
                <a:solidFill>
                  <a:srgbClr val="555555"/>
                </a:solidFill>
                <a:latin typeface="Georgia"/>
                <a:cs typeface="Georgia"/>
              </a:rPr>
              <a:t>Diploma in Telecommunications Management, ADF</a:t>
            </a:r>
          </a:p>
          <a:p>
            <a:r>
              <a:rPr lang="en-US" sz="1150" dirty="0">
                <a:solidFill>
                  <a:srgbClr val="555555"/>
                </a:solidFill>
                <a:latin typeface="Georgia"/>
                <a:cs typeface="Georgia"/>
              </a:rPr>
              <a:t>PRINCE2 Foundation</a:t>
            </a:r>
          </a:p>
          <a:p>
            <a:r>
              <a:rPr lang="en-US" sz="1150" dirty="0">
                <a:solidFill>
                  <a:srgbClr val="555555"/>
                </a:solidFill>
                <a:latin typeface="Georgia"/>
                <a:cs typeface="Georgia"/>
              </a:rPr>
              <a:t>Lead Auditor in </a:t>
            </a:r>
            <a:r>
              <a:rPr lang="en-US" sz="1150" dirty="0" smtClean="0">
                <a:solidFill>
                  <a:srgbClr val="555555"/>
                </a:solidFill>
                <a:latin typeface="Georgia"/>
                <a:cs typeface="Georgia"/>
              </a:rPr>
              <a:t>ISO27001</a:t>
            </a:r>
            <a:endParaRPr lang="en-US" sz="1150" dirty="0">
              <a:solidFill>
                <a:srgbClr val="555555"/>
              </a:solidFill>
              <a:latin typeface="Georgia"/>
              <a:cs typeface="Georgia"/>
            </a:endParaRPr>
          </a:p>
        </p:txBody>
      </p:sp>
      <p:sp>
        <p:nvSpPr>
          <p:cNvPr id="10" name="Text Placeholder 2"/>
          <p:cNvSpPr txBox="1">
            <a:spLocks/>
          </p:cNvSpPr>
          <p:nvPr/>
        </p:nvSpPr>
        <p:spPr>
          <a:xfrm>
            <a:off x="5780350" y="1312867"/>
            <a:ext cx="3196708" cy="4668833"/>
          </a:xfrm>
          <a:prstGeom prst="rect">
            <a:avLst/>
          </a:prstGeom>
        </p:spPr>
        <p:txBody>
          <a:bodyPr vert="horz">
            <a:norm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t> </a:t>
            </a:r>
            <a:endParaRPr lang="en-US" sz="1000" dirty="0"/>
          </a:p>
        </p:txBody>
      </p:sp>
    </p:spTree>
    <p:extLst>
      <p:ext uri="{BB962C8B-B14F-4D97-AF65-F5344CB8AC3E}">
        <p14:creationId xmlns:p14="http://schemas.microsoft.com/office/powerpoint/2010/main" val="28236181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3</a:t>
            </a:fld>
            <a:endParaRPr lang="en-US" dirty="0">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Graham Richards</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50" b="1" dirty="0" smtClean="0">
                <a:latin typeface="Georgia"/>
                <a:cs typeface="Georgia"/>
              </a:rPr>
              <a:t>General Overview</a:t>
            </a:r>
            <a:endParaRPr lang="en-US" sz="1050" dirty="0" smtClean="0">
              <a:latin typeface="Georgia"/>
              <a:cs typeface="Georgia"/>
            </a:endParaRPr>
          </a:p>
          <a:p>
            <a:pPr marL="0" indent="0">
              <a:buNone/>
            </a:pPr>
            <a:r>
              <a:rPr lang="en-US" sz="1050" dirty="0" smtClean="0">
                <a:latin typeface="Georgia"/>
                <a:cs typeface="Georgia"/>
              </a:rPr>
              <a:t>Graham’s </a:t>
            </a:r>
            <a:r>
              <a:rPr lang="en-US" sz="1050" dirty="0">
                <a:latin typeface="Georgia"/>
                <a:cs typeface="Georgia"/>
              </a:rPr>
              <a:t>career to date has principally been in Information Technology. Graham commenced his career as a graduate with an IT vendor selling business systems and then moved on to a large construction and property management client as IT Manager. From there as the construction industry business slowed and Graham was recruited by Accenture. The majority of Graham’s earlier career was with Accenture in the Consulting practice. In the last 4 years in an attempt to balance lifestyle, Graham took on several internal CIO roles including CIO for Asia Pacific, and Global Service Desk Director (establishment and operation).</a:t>
            </a:r>
          </a:p>
          <a:p>
            <a:pPr marL="0" indent="0">
              <a:buNone/>
            </a:pPr>
            <a:endParaRPr lang="en-US" sz="1050" b="1" dirty="0" smtClean="0">
              <a:latin typeface="Georgia"/>
              <a:cs typeface="Georgia"/>
            </a:endParaRPr>
          </a:p>
          <a:p>
            <a:pPr marL="0" indent="0">
              <a:buNone/>
            </a:pPr>
            <a:r>
              <a:rPr lang="en-US" sz="1050" b="1" dirty="0" smtClean="0">
                <a:latin typeface="Georgia"/>
                <a:cs typeface="Georgia"/>
              </a:rPr>
              <a:t>Experience Overview</a:t>
            </a:r>
            <a:endParaRPr lang="en-US" sz="1050" b="1" dirty="0">
              <a:latin typeface="Georgia"/>
              <a:cs typeface="Georgia"/>
            </a:endParaRPr>
          </a:p>
          <a:p>
            <a:pPr marL="0" indent="0">
              <a:buNone/>
            </a:pPr>
            <a:r>
              <a:rPr lang="en-US" sz="1050" dirty="0">
                <a:latin typeface="Georgia"/>
                <a:cs typeface="Georgia"/>
              </a:rPr>
              <a:t>Through his extensive experience Graham has gained considerable executive level experience in building, managing and delivering software (</a:t>
            </a:r>
            <a:r>
              <a:rPr lang="en-US" sz="1050" dirty="0" err="1">
                <a:latin typeface="Georgia"/>
                <a:cs typeface="Georgia"/>
              </a:rPr>
              <a:t>epayments</a:t>
            </a:r>
            <a:r>
              <a:rPr lang="en-US" sz="1050" dirty="0">
                <a:latin typeface="Georgia"/>
                <a:cs typeface="Georgia"/>
              </a:rPr>
              <a:t> – clients included Amex, </a:t>
            </a:r>
            <a:r>
              <a:rPr lang="en-US" sz="1050" dirty="0" err="1">
                <a:latin typeface="Georgia"/>
                <a:cs typeface="Georgia"/>
              </a:rPr>
              <a:t>Mastercard</a:t>
            </a:r>
            <a:r>
              <a:rPr lang="en-US" sz="1050" dirty="0">
                <a:latin typeface="Georgia"/>
                <a:cs typeface="Georgia"/>
              </a:rPr>
              <a:t>, HSBC). After this bubble burst Graham became a contractor focusing mostly on consulting and managing ICT based projects leveraging his business integration experience (people, process, technology)</a:t>
            </a:r>
            <a:r>
              <a:rPr lang="en-US" sz="1050" dirty="0" smtClean="0">
                <a:latin typeface="Georgia"/>
                <a:cs typeface="Georgia"/>
              </a:rPr>
              <a:t>.</a:t>
            </a:r>
          </a:p>
          <a:p>
            <a:pPr marL="0" indent="0">
              <a:buNone/>
            </a:pPr>
            <a:endParaRPr lang="en-US" sz="1050" dirty="0" smtClean="0">
              <a:latin typeface="Georgia"/>
              <a:cs typeface="Georgia"/>
            </a:endParaRPr>
          </a:p>
          <a:p>
            <a:pPr marL="0" indent="0">
              <a:buNone/>
            </a:pPr>
            <a:r>
              <a:rPr lang="en-US" sz="1050" dirty="0" smtClean="0">
                <a:latin typeface="Georgia"/>
                <a:cs typeface="Georgia"/>
              </a:rPr>
              <a:t>More </a:t>
            </a:r>
            <a:r>
              <a:rPr lang="en-US" sz="1050" dirty="0">
                <a:latin typeface="Georgia"/>
                <a:cs typeface="Georgia"/>
              </a:rPr>
              <a:t>recently as a contract employee with the Queensland department of Housing and Public Works Graham’s roles have included assisting the CIO with restructure of the ICT group, establishing a PMO, managing various projects and Programs of work (COTS and software development) and conducting a number of reviews, the more recent a major ERP implementation followed by a program of work delivering significant operational and business systems improvements.</a:t>
            </a:r>
          </a:p>
          <a:p>
            <a:pPr marL="0" indent="0">
              <a:buNone/>
            </a:pPr>
            <a:endParaRPr lang="en-US" sz="1050" dirty="0">
              <a:latin typeface="Georgia"/>
              <a:cs typeface="Georgia"/>
            </a:endParaRPr>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50" b="1" dirty="0" smtClean="0">
                <a:solidFill>
                  <a:srgbClr val="6A6A6A"/>
                </a:solidFill>
                <a:latin typeface="Georgia"/>
                <a:cs typeface="Georgia"/>
              </a:rPr>
              <a:t>Key </a:t>
            </a:r>
            <a:r>
              <a:rPr lang="en-US" sz="1050" b="1" dirty="0">
                <a:solidFill>
                  <a:srgbClr val="6A6A6A"/>
                </a:solidFill>
                <a:latin typeface="Georgia"/>
                <a:cs typeface="Georgia"/>
              </a:rPr>
              <a:t>Competencies</a:t>
            </a:r>
          </a:p>
          <a:p>
            <a:pPr marL="0" indent="0">
              <a:buNone/>
            </a:pPr>
            <a:r>
              <a:rPr lang="en-US" sz="1050" b="1" dirty="0" smtClean="0">
                <a:solidFill>
                  <a:srgbClr val="6A6A6A"/>
                </a:solidFill>
                <a:latin typeface="Georgia"/>
                <a:cs typeface="Georgia"/>
              </a:rPr>
              <a:t>Program </a:t>
            </a:r>
            <a:r>
              <a:rPr lang="en-US" sz="1050" b="1" dirty="0">
                <a:solidFill>
                  <a:srgbClr val="6A6A6A"/>
                </a:solidFill>
                <a:latin typeface="Georgia"/>
                <a:cs typeface="Georgia"/>
              </a:rPr>
              <a:t>&amp; Project Management</a:t>
            </a:r>
            <a:endParaRPr lang="en-US" sz="1050" dirty="0">
              <a:solidFill>
                <a:srgbClr val="6A6A6A"/>
              </a:solidFill>
              <a:latin typeface="Georgia"/>
              <a:cs typeface="Georgia"/>
            </a:endParaRPr>
          </a:p>
          <a:p>
            <a:r>
              <a:rPr lang="en-US" sz="1050" dirty="0">
                <a:solidFill>
                  <a:srgbClr val="6A6A6A"/>
                </a:solidFill>
                <a:latin typeface="Georgia"/>
                <a:cs typeface="Georgia"/>
              </a:rPr>
              <a:t>Commercial off the shelf sourcing and implementation</a:t>
            </a:r>
          </a:p>
          <a:p>
            <a:r>
              <a:rPr lang="en-US" sz="1050" dirty="0">
                <a:solidFill>
                  <a:srgbClr val="6A6A6A"/>
                </a:solidFill>
                <a:latin typeface="Georgia"/>
                <a:cs typeface="Georgia"/>
              </a:rPr>
              <a:t>Software Development</a:t>
            </a:r>
          </a:p>
          <a:p>
            <a:r>
              <a:rPr lang="en-US" sz="1050" dirty="0" err="1">
                <a:solidFill>
                  <a:srgbClr val="6A6A6A"/>
                </a:solidFill>
                <a:latin typeface="Georgia"/>
                <a:cs typeface="Georgia"/>
              </a:rPr>
              <a:t>eCommerce</a:t>
            </a:r>
            <a:r>
              <a:rPr lang="en-US" sz="1050" dirty="0">
                <a:solidFill>
                  <a:srgbClr val="6A6A6A"/>
                </a:solidFill>
                <a:latin typeface="Georgia"/>
                <a:cs typeface="Georgia"/>
              </a:rPr>
              <a:t> &amp; Middleware implementation</a:t>
            </a:r>
          </a:p>
          <a:p>
            <a:r>
              <a:rPr lang="en-US" sz="1050" dirty="0">
                <a:solidFill>
                  <a:srgbClr val="6A6A6A"/>
                </a:solidFill>
                <a:latin typeface="Georgia"/>
                <a:cs typeface="Georgia"/>
              </a:rPr>
              <a:t>Infrastructure </a:t>
            </a:r>
            <a:r>
              <a:rPr lang="en-US" sz="1050" dirty="0" err="1">
                <a:solidFill>
                  <a:srgbClr val="6A6A6A"/>
                </a:solidFill>
                <a:latin typeface="Georgia"/>
                <a:cs typeface="Georgia"/>
              </a:rPr>
              <a:t>Modernisation</a:t>
            </a:r>
            <a:endParaRPr lang="en-US" sz="1050" dirty="0">
              <a:solidFill>
                <a:srgbClr val="6A6A6A"/>
              </a:solidFill>
              <a:latin typeface="Georgia"/>
              <a:cs typeface="Georgia"/>
            </a:endParaRP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Consulting</a:t>
            </a:r>
            <a:r>
              <a:rPr lang="en-US" sz="1050" b="1" dirty="0">
                <a:solidFill>
                  <a:srgbClr val="6A6A6A"/>
                </a:solidFill>
                <a:latin typeface="Georgia"/>
                <a:cs typeface="Georgia"/>
              </a:rPr>
              <a:t>/Business Analysis/Solution Architecture</a:t>
            </a:r>
            <a:endParaRPr lang="en-US" sz="1050" dirty="0">
              <a:solidFill>
                <a:srgbClr val="6A6A6A"/>
              </a:solidFill>
              <a:latin typeface="Georgia"/>
              <a:cs typeface="Georgia"/>
            </a:endParaRPr>
          </a:p>
          <a:p>
            <a:r>
              <a:rPr lang="en-US" sz="1050" dirty="0">
                <a:solidFill>
                  <a:srgbClr val="6A6A6A"/>
                </a:solidFill>
                <a:latin typeface="Georgia"/>
                <a:cs typeface="Georgia"/>
              </a:rPr>
              <a:t>ICT Strategic Planning</a:t>
            </a:r>
          </a:p>
          <a:p>
            <a:r>
              <a:rPr lang="en-US" sz="1050" dirty="0">
                <a:solidFill>
                  <a:srgbClr val="6A6A6A"/>
                </a:solidFill>
                <a:latin typeface="Georgia"/>
                <a:cs typeface="Georgia"/>
              </a:rPr>
              <a:t>Business Transformation</a:t>
            </a:r>
          </a:p>
          <a:p>
            <a:r>
              <a:rPr lang="en-US" sz="1050" dirty="0">
                <a:solidFill>
                  <a:srgbClr val="6A6A6A"/>
                </a:solidFill>
                <a:latin typeface="Georgia"/>
                <a:cs typeface="Georgia"/>
              </a:rPr>
              <a:t>Business Systems Analyst</a:t>
            </a: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IT </a:t>
            </a:r>
            <a:r>
              <a:rPr lang="en-US" sz="1050" b="1" dirty="0">
                <a:solidFill>
                  <a:srgbClr val="6A6A6A"/>
                </a:solidFill>
                <a:latin typeface="Georgia"/>
                <a:cs typeface="Georgia"/>
              </a:rPr>
              <a:t>Management</a:t>
            </a:r>
            <a:endParaRPr lang="en-US" sz="1050" dirty="0">
              <a:solidFill>
                <a:srgbClr val="6A6A6A"/>
              </a:solidFill>
              <a:latin typeface="Georgia"/>
              <a:cs typeface="Georgia"/>
            </a:endParaRPr>
          </a:p>
          <a:p>
            <a:r>
              <a:rPr lang="en-US" sz="1050" dirty="0">
                <a:solidFill>
                  <a:srgbClr val="6A6A6A"/>
                </a:solidFill>
                <a:latin typeface="Georgia"/>
                <a:cs typeface="Georgia"/>
              </a:rPr>
              <a:t>CIO/IT Manager,</a:t>
            </a:r>
          </a:p>
          <a:p>
            <a:r>
              <a:rPr lang="en-US" sz="1050" dirty="0">
                <a:solidFill>
                  <a:srgbClr val="6A6A6A"/>
                </a:solidFill>
                <a:latin typeface="Georgia"/>
                <a:cs typeface="Georgia"/>
              </a:rPr>
              <a:t>Service Delivery and Professional Services</a:t>
            </a:r>
          </a:p>
          <a:p>
            <a:r>
              <a:rPr lang="en-US" sz="1050" dirty="0">
                <a:solidFill>
                  <a:srgbClr val="6A6A6A"/>
                </a:solidFill>
                <a:latin typeface="Georgia"/>
                <a:cs typeface="Georgia"/>
              </a:rPr>
              <a:t>Project Management Office</a:t>
            </a:r>
          </a:p>
          <a:p>
            <a:pPr marL="0" indent="0">
              <a:buNone/>
            </a:pPr>
            <a:endParaRPr lang="en-US" sz="1050" b="1" dirty="0" smtClean="0">
              <a:solidFill>
                <a:srgbClr val="6A6A6A"/>
              </a:solidFill>
              <a:latin typeface="Georgia"/>
              <a:cs typeface="Georgia"/>
            </a:endParaRPr>
          </a:p>
          <a:p>
            <a:pPr marL="0" indent="0">
              <a:buNone/>
            </a:pPr>
            <a:r>
              <a:rPr lang="en-US" sz="1050" b="1" dirty="0" smtClean="0">
                <a:solidFill>
                  <a:srgbClr val="6A6A6A"/>
                </a:solidFill>
                <a:latin typeface="Georgia"/>
                <a:cs typeface="Georgia"/>
              </a:rPr>
              <a:t>Qualifications </a:t>
            </a:r>
            <a:r>
              <a:rPr lang="en-US" sz="1050" b="1" dirty="0">
                <a:solidFill>
                  <a:srgbClr val="6A6A6A"/>
                </a:solidFill>
                <a:latin typeface="Georgia"/>
                <a:cs typeface="Georgia"/>
              </a:rPr>
              <a:t>&amp; Memberships</a:t>
            </a:r>
          </a:p>
          <a:p>
            <a:r>
              <a:rPr lang="en-US" sz="1050" dirty="0">
                <a:solidFill>
                  <a:srgbClr val="6A6A6A"/>
                </a:solidFill>
                <a:latin typeface="Georgia"/>
                <a:cs typeface="Georgia"/>
              </a:rPr>
              <a:t>Bachelor of Economics(Econometrics &amp; Psychology)</a:t>
            </a:r>
          </a:p>
          <a:p>
            <a:r>
              <a:rPr lang="en-US" sz="1050" dirty="0">
                <a:solidFill>
                  <a:srgbClr val="6A6A6A"/>
                </a:solidFill>
                <a:latin typeface="Georgia"/>
                <a:cs typeface="Georgia"/>
              </a:rPr>
              <a:t>Managing Successful Programs (MSP) Foundation</a:t>
            </a:r>
          </a:p>
          <a:p>
            <a:r>
              <a:rPr lang="en-US" sz="1050" dirty="0">
                <a:solidFill>
                  <a:srgbClr val="6A6A6A"/>
                </a:solidFill>
                <a:latin typeface="Georgia"/>
                <a:cs typeface="Georgia"/>
              </a:rPr>
              <a:t>PRINCE2 Foundation</a:t>
            </a:r>
          </a:p>
          <a:p>
            <a:r>
              <a:rPr lang="en-US" sz="1050" dirty="0">
                <a:solidFill>
                  <a:srgbClr val="6A6A6A"/>
                </a:solidFill>
                <a:latin typeface="Georgia"/>
                <a:cs typeface="Georgia"/>
              </a:rPr>
              <a:t>ITILv3 Foundation</a:t>
            </a:r>
          </a:p>
        </p:txBody>
      </p:sp>
    </p:spTree>
    <p:extLst>
      <p:ext uri="{BB962C8B-B14F-4D97-AF65-F5344CB8AC3E}">
        <p14:creationId xmlns:p14="http://schemas.microsoft.com/office/powerpoint/2010/main" val="303475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4</a:t>
            </a:fld>
            <a:endParaRPr lang="en-US" dirty="0">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John Radford</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150" b="1" dirty="0" smtClean="0">
                <a:latin typeface="Georgia"/>
                <a:cs typeface="Georgia"/>
              </a:rPr>
              <a:t>General </a:t>
            </a:r>
            <a:r>
              <a:rPr lang="en-US" sz="1150" b="1" dirty="0">
                <a:latin typeface="Georgia"/>
                <a:cs typeface="Georgia"/>
              </a:rPr>
              <a:t>Overview</a:t>
            </a:r>
          </a:p>
          <a:p>
            <a:pPr marL="0" indent="0">
              <a:buNone/>
            </a:pPr>
            <a:r>
              <a:rPr lang="en-US" sz="1150" dirty="0">
                <a:latin typeface="Georgia"/>
                <a:cs typeface="Georgia"/>
              </a:rPr>
              <a:t>John is an executive-facing Enterprise Architect with over 20 years of professional project delivery and governance experience for multiple private sector and government clients in Australia and the UK. Formal qualifications in enterprise architecture (TOGAF9) and project management (PRINCE2) augment this experience, and provide the foundations for a balanced and analytical approach to establishing and managing strategic change over extended timeframes.</a:t>
            </a:r>
          </a:p>
          <a:p>
            <a:pPr marL="0" indent="0">
              <a:buNone/>
            </a:pPr>
            <a:endParaRPr lang="en-US" sz="1150" b="1" dirty="0" smtClean="0">
              <a:latin typeface="Georgia"/>
              <a:cs typeface="Georgia"/>
            </a:endParaRPr>
          </a:p>
          <a:p>
            <a:pPr marL="0" indent="0">
              <a:buNone/>
            </a:pPr>
            <a:r>
              <a:rPr lang="en-US" sz="1150" b="1" dirty="0" smtClean="0">
                <a:latin typeface="Georgia"/>
                <a:cs typeface="Georgia"/>
              </a:rPr>
              <a:t>Experience </a:t>
            </a:r>
            <a:r>
              <a:rPr lang="en-US" sz="1150" b="1" dirty="0">
                <a:latin typeface="Georgia"/>
                <a:cs typeface="Georgia"/>
              </a:rPr>
              <a:t>Overview</a:t>
            </a:r>
          </a:p>
          <a:p>
            <a:pPr marL="0" indent="0">
              <a:buNone/>
            </a:pPr>
            <a:r>
              <a:rPr lang="en-US" sz="1150" dirty="0">
                <a:latin typeface="Georgia"/>
                <a:cs typeface="Georgia"/>
              </a:rPr>
              <a:t>John is a technology-savvy strategic advisor who is a specialist in the definition and capture of architectures across the full business, data, application and technology domains.  He is passionate about establishing traceability between strategic business motivators, services, processes, and the people and technologies who support them</a:t>
            </a:r>
            <a:r>
              <a:rPr lang="en-US" sz="1150" dirty="0" smtClean="0">
                <a:latin typeface="Georgia"/>
                <a:cs typeface="Georgia"/>
              </a:rPr>
              <a:t>.</a:t>
            </a:r>
            <a:endParaRPr lang="en-US" sz="1150" dirty="0">
              <a:latin typeface="Georgia"/>
              <a:cs typeface="Georgia"/>
            </a:endParaRPr>
          </a:p>
        </p:txBody>
      </p:sp>
      <p:sp>
        <p:nvSpPr>
          <p:cNvPr id="7" name="Text Placeholder 2"/>
          <p:cNvSpPr txBox="1">
            <a:spLocks/>
          </p:cNvSpPr>
          <p:nvPr/>
        </p:nvSpPr>
        <p:spPr>
          <a:xfrm>
            <a:off x="4636212" y="112236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50" b="1" dirty="0">
                <a:solidFill>
                  <a:srgbClr val="6A6A6A"/>
                </a:solidFill>
                <a:latin typeface="Georgia"/>
                <a:cs typeface="Georgia"/>
              </a:rPr>
              <a:t>Key Competencies</a:t>
            </a:r>
          </a:p>
          <a:p>
            <a:r>
              <a:rPr lang="en-US" sz="1150" dirty="0">
                <a:solidFill>
                  <a:srgbClr val="6A6A6A"/>
                </a:solidFill>
                <a:latin typeface="Georgia"/>
                <a:cs typeface="Georgia"/>
              </a:rPr>
              <a:t>Structuring and capturing Enterprise Architecture knowledge</a:t>
            </a:r>
          </a:p>
          <a:p>
            <a:r>
              <a:rPr lang="en-US" sz="1150" dirty="0">
                <a:solidFill>
                  <a:srgbClr val="6A6A6A"/>
                </a:solidFill>
                <a:latin typeface="Georgia"/>
                <a:cs typeface="Georgia"/>
              </a:rPr>
              <a:t>Selecting and delivering Enterprise Architecture tooling</a:t>
            </a:r>
          </a:p>
          <a:p>
            <a:r>
              <a:rPr lang="en-US" sz="1150" dirty="0">
                <a:solidFill>
                  <a:srgbClr val="6A6A6A"/>
                </a:solidFill>
                <a:latin typeface="Georgia"/>
                <a:cs typeface="Georgia"/>
              </a:rPr>
              <a:t>Establishing and providing Project architectural templates and governance</a:t>
            </a:r>
          </a:p>
          <a:p>
            <a:r>
              <a:rPr lang="en-US" sz="1150" dirty="0">
                <a:solidFill>
                  <a:srgbClr val="6A6A6A"/>
                </a:solidFill>
                <a:latin typeface="Georgia"/>
                <a:cs typeface="Georgia"/>
              </a:rPr>
              <a:t>Establishing mechanisms for the Governance and Management of Enterprise IT</a:t>
            </a:r>
          </a:p>
          <a:p>
            <a:r>
              <a:rPr lang="en-US" sz="1150" dirty="0">
                <a:solidFill>
                  <a:srgbClr val="6A6A6A"/>
                </a:solidFill>
                <a:latin typeface="Georgia"/>
                <a:cs typeface="Georgia"/>
              </a:rPr>
              <a:t>Systems Integration capability establishment</a:t>
            </a:r>
          </a:p>
          <a:p>
            <a:pPr marL="0" indent="0">
              <a:buNone/>
            </a:pPr>
            <a:endParaRPr lang="en-US" sz="1150" b="1" dirty="0" smtClean="0">
              <a:solidFill>
                <a:srgbClr val="6A6A6A"/>
              </a:solidFill>
              <a:latin typeface="Georgia"/>
              <a:cs typeface="Georgia"/>
            </a:endParaRPr>
          </a:p>
          <a:p>
            <a:pPr marL="0" indent="0">
              <a:buNone/>
            </a:pPr>
            <a:r>
              <a:rPr lang="en-US" sz="1150" b="1" dirty="0" smtClean="0">
                <a:solidFill>
                  <a:srgbClr val="6A6A6A"/>
                </a:solidFill>
                <a:latin typeface="Georgia"/>
                <a:cs typeface="Georgia"/>
              </a:rPr>
              <a:t>Qualifications </a:t>
            </a:r>
            <a:r>
              <a:rPr lang="en-US" sz="1150" b="1" dirty="0">
                <a:solidFill>
                  <a:srgbClr val="6A6A6A"/>
                </a:solidFill>
                <a:latin typeface="Georgia"/>
                <a:cs typeface="Georgia"/>
              </a:rPr>
              <a:t>and Memberships</a:t>
            </a:r>
          </a:p>
          <a:p>
            <a:r>
              <a:rPr lang="en-US" sz="1150" dirty="0">
                <a:solidFill>
                  <a:srgbClr val="6A6A6A"/>
                </a:solidFill>
                <a:latin typeface="Georgia"/>
                <a:cs typeface="Georgia"/>
              </a:rPr>
              <a:t>BA(</a:t>
            </a:r>
            <a:r>
              <a:rPr lang="en-US" sz="1150" dirty="0" err="1">
                <a:solidFill>
                  <a:srgbClr val="6A6A6A"/>
                </a:solidFill>
                <a:latin typeface="Georgia"/>
                <a:cs typeface="Georgia"/>
              </a:rPr>
              <a:t>Hons</a:t>
            </a:r>
            <a:r>
              <a:rPr lang="en-US" sz="1150" dirty="0">
                <a:solidFill>
                  <a:srgbClr val="6A6A6A"/>
                </a:solidFill>
                <a:latin typeface="Georgia"/>
                <a:cs typeface="Georgia"/>
              </a:rPr>
              <a:t>) Computing and Information Systems, Brighton, UK (1997)</a:t>
            </a:r>
          </a:p>
          <a:p>
            <a:r>
              <a:rPr lang="en-US" sz="1150" dirty="0">
                <a:solidFill>
                  <a:srgbClr val="6A6A6A"/>
                </a:solidFill>
                <a:latin typeface="Georgia"/>
                <a:cs typeface="Georgia"/>
              </a:rPr>
              <a:t>TOGAF9 Certified (2010)</a:t>
            </a:r>
          </a:p>
          <a:p>
            <a:r>
              <a:rPr lang="en-US" sz="1150" dirty="0">
                <a:solidFill>
                  <a:srgbClr val="6A6A6A"/>
                </a:solidFill>
                <a:latin typeface="Georgia"/>
                <a:cs typeface="Georgia"/>
              </a:rPr>
              <a:t>PRINCE2 Practitioner (2009)</a:t>
            </a:r>
          </a:p>
          <a:p>
            <a:r>
              <a:rPr lang="en-US" sz="1150" dirty="0" smtClean="0">
                <a:solidFill>
                  <a:srgbClr val="6A6A6A"/>
                </a:solidFill>
                <a:latin typeface="Georgia"/>
                <a:cs typeface="Georgia"/>
              </a:rPr>
              <a:t>ISACA</a:t>
            </a:r>
            <a:endParaRPr lang="en-US" sz="1150" dirty="0">
              <a:solidFill>
                <a:srgbClr val="6A6A6A"/>
              </a:solidFill>
              <a:latin typeface="Georgia"/>
              <a:cs typeface="Georgia"/>
            </a:endParaRPr>
          </a:p>
        </p:txBody>
      </p:sp>
    </p:spTree>
    <p:extLst>
      <p:ext uri="{BB962C8B-B14F-4D97-AF65-F5344CB8AC3E}">
        <p14:creationId xmlns:p14="http://schemas.microsoft.com/office/powerpoint/2010/main" val="1819895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5</a:t>
            </a:fld>
            <a:endParaRPr lang="en-US">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smtClean="0">
                <a:solidFill>
                  <a:srgbClr val="555555"/>
                </a:solidFill>
                <a:latin typeface="Georgia"/>
                <a:cs typeface="Georgia"/>
              </a:rPr>
              <a:t>Kim Elms</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122366"/>
            <a:ext cx="3940061" cy="4585015"/>
          </a:xfrm>
        </p:spPr>
        <p:txBody>
          <a:bodyPr>
            <a:noAutofit/>
          </a:bodyPr>
          <a:lstStyle/>
          <a:p>
            <a:pPr marL="0" indent="0">
              <a:buNone/>
            </a:pPr>
            <a:r>
              <a:rPr lang="en-US" sz="1000" b="1" dirty="0" smtClean="0">
                <a:latin typeface="Georgia"/>
                <a:cs typeface="Georgia"/>
              </a:rPr>
              <a:t>General </a:t>
            </a:r>
            <a:r>
              <a:rPr lang="en-US" sz="1000" b="1" dirty="0">
                <a:latin typeface="Georgia"/>
                <a:cs typeface="Georgia"/>
              </a:rPr>
              <a:t>Overview</a:t>
            </a:r>
          </a:p>
          <a:p>
            <a:pPr marL="0" indent="0">
              <a:buNone/>
            </a:pPr>
            <a:r>
              <a:rPr lang="en-US" sz="1000" dirty="0">
                <a:latin typeface="Georgia"/>
                <a:cs typeface="Georgia"/>
              </a:rPr>
              <a:t>Kim has extensive experience in technology start-ups as both CTO and CEO and an extensive network of high-level contacts in the technology sector globally. His knowledge of technology trends is </a:t>
            </a:r>
            <a:r>
              <a:rPr lang="en-US" sz="1000" dirty="0" err="1">
                <a:latin typeface="Georgia"/>
                <a:cs typeface="Georgia"/>
              </a:rPr>
              <a:t>encyclopaedic</a:t>
            </a:r>
            <a:r>
              <a:rPr lang="en-US" sz="1000" dirty="0">
                <a:latin typeface="Georgia"/>
                <a:cs typeface="Georgia"/>
              </a:rPr>
              <a:t> and has time and time demonstrated the ability to distil complex business problems into sophisticated technology solutions.</a:t>
            </a:r>
          </a:p>
          <a:p>
            <a:pPr marL="0" indent="0">
              <a:buNone/>
            </a:pPr>
            <a:endParaRPr lang="en-US" sz="1000" b="1" dirty="0" smtClean="0">
              <a:latin typeface="Georgia"/>
              <a:cs typeface="Georgia"/>
            </a:endParaRPr>
          </a:p>
          <a:p>
            <a:pPr marL="0" indent="0">
              <a:buNone/>
            </a:pPr>
            <a:r>
              <a:rPr lang="en-US" sz="1000" b="1" dirty="0" smtClean="0">
                <a:latin typeface="Georgia"/>
                <a:cs typeface="Georgia"/>
              </a:rPr>
              <a:t>Experience </a:t>
            </a:r>
            <a:r>
              <a:rPr lang="en-US" sz="1000" b="1" dirty="0">
                <a:latin typeface="Georgia"/>
                <a:cs typeface="Georgia"/>
              </a:rPr>
              <a:t>Overview</a:t>
            </a:r>
          </a:p>
          <a:p>
            <a:pPr marL="0" indent="0">
              <a:buNone/>
            </a:pPr>
            <a:r>
              <a:rPr lang="en-US" sz="1000" dirty="0">
                <a:latin typeface="Georgia"/>
                <a:cs typeface="Georgia"/>
              </a:rPr>
              <a:t>Kim has more than fifteen years of technology research and development industry experience – both domestically in research and industry companies, as well as internationally through EU-FP6 large integrated projects and multi-national collaboration projects. He has previously held the position of Research Program Manager with SAP Research, the global research division of SAP AG, the German-based enterprise software computer company with such international clients as Nestlé, Lufthansa, Pepsi and Coca Cola. In this position he built a research program – Enterprise Services and Semantics – from three researchers into a program this involved three sites and twelve researchers, while progressing many technologies and initiatives from research projects through to prototype development and then through to commercialization into sections of the SAP product</a:t>
            </a:r>
            <a:r>
              <a:rPr lang="en-US" sz="1000" dirty="0" smtClean="0">
                <a:latin typeface="Georgia"/>
                <a:cs typeface="Georgia"/>
              </a:rPr>
              <a:t>.</a:t>
            </a:r>
            <a:endParaRPr lang="en-US" sz="1000" dirty="0">
              <a:latin typeface="Georgia"/>
              <a:cs typeface="Georgia"/>
            </a:endParaRPr>
          </a:p>
        </p:txBody>
      </p:sp>
      <p:sp>
        <p:nvSpPr>
          <p:cNvPr id="7" name="Text Placeholder 2"/>
          <p:cNvSpPr txBox="1">
            <a:spLocks/>
          </p:cNvSpPr>
          <p:nvPr/>
        </p:nvSpPr>
        <p:spPr>
          <a:xfrm>
            <a:off x="4636212" y="1122365"/>
            <a:ext cx="43299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smtClean="0">
                <a:solidFill>
                  <a:srgbClr val="6A6A6A"/>
                </a:solidFill>
                <a:latin typeface="Georgia"/>
                <a:cs typeface="Georgia"/>
              </a:rPr>
              <a:t>Key Competencies</a:t>
            </a:r>
          </a:p>
          <a:p>
            <a:r>
              <a:rPr lang="en-US" sz="1000" dirty="0" smtClean="0">
                <a:solidFill>
                  <a:srgbClr val="6A6A6A"/>
                </a:solidFill>
                <a:latin typeface="Georgia"/>
                <a:cs typeface="Georgia"/>
              </a:rPr>
              <a:t>Project Management and Supervision (in areas of technical leadership towards gaining business understanding and acceptance)</a:t>
            </a:r>
          </a:p>
          <a:p>
            <a:r>
              <a:rPr lang="en-US" sz="1000" dirty="0" smtClean="0">
                <a:solidFill>
                  <a:srgbClr val="6A6A6A"/>
                </a:solidFill>
                <a:latin typeface="Georgia"/>
                <a:cs typeface="Georgia"/>
              </a:rPr>
              <a:t>Business Analysis (mapping technical solutions to business requirements)</a:t>
            </a:r>
          </a:p>
          <a:p>
            <a:r>
              <a:rPr lang="en-US" sz="1000" dirty="0" smtClean="0">
                <a:solidFill>
                  <a:srgbClr val="6A6A6A"/>
                </a:solidFill>
                <a:latin typeface="Georgia"/>
                <a:cs typeface="Georgia"/>
              </a:rPr>
              <a:t>Systems </a:t>
            </a:r>
            <a:r>
              <a:rPr lang="en-US" sz="1000" dirty="0">
                <a:solidFill>
                  <a:srgbClr val="6A6A6A"/>
                </a:solidFill>
                <a:latin typeface="Georgia"/>
                <a:cs typeface="Georgia"/>
              </a:rPr>
              <a:t>Analysis and Design (technical requirements, database design, and business and process </a:t>
            </a:r>
            <a:r>
              <a:rPr lang="en-US" sz="1000" dirty="0" err="1" smtClean="0">
                <a:solidFill>
                  <a:srgbClr val="6A6A6A"/>
                </a:solidFill>
                <a:latin typeface="Georgia"/>
                <a:cs typeface="Georgia"/>
              </a:rPr>
              <a:t>modelling</a:t>
            </a:r>
            <a:r>
              <a:rPr lang="en-US" sz="1000" dirty="0" smtClean="0">
                <a:solidFill>
                  <a:srgbClr val="6A6A6A"/>
                </a:solidFill>
                <a:latin typeface="Georgia"/>
                <a:cs typeface="Georgia"/>
              </a:rPr>
              <a:t>)</a:t>
            </a:r>
            <a:endParaRPr lang="en-US" sz="1000" dirty="0">
              <a:solidFill>
                <a:srgbClr val="6A6A6A"/>
              </a:solidFill>
              <a:latin typeface="Georgia"/>
              <a:cs typeface="Georgia"/>
            </a:endParaRPr>
          </a:p>
          <a:p>
            <a:r>
              <a:rPr lang="en-US" sz="1000" dirty="0">
                <a:solidFill>
                  <a:srgbClr val="6A6A6A"/>
                </a:solidFill>
                <a:latin typeface="Georgia"/>
                <a:cs typeface="Georgia"/>
              </a:rPr>
              <a:t>Solution Architecture</a:t>
            </a:r>
          </a:p>
          <a:p>
            <a:r>
              <a:rPr lang="en-US" sz="1000" dirty="0">
                <a:solidFill>
                  <a:srgbClr val="6A6A6A"/>
                </a:solidFill>
                <a:latin typeface="Georgia"/>
                <a:cs typeface="Georgia"/>
              </a:rPr>
              <a:t>Technical Architecture and writing of detailed Development Plans</a:t>
            </a:r>
          </a:p>
          <a:p>
            <a:r>
              <a:rPr lang="en-US" sz="1000" dirty="0">
                <a:solidFill>
                  <a:srgbClr val="6A6A6A"/>
                </a:solidFill>
                <a:latin typeface="Georgia"/>
                <a:cs typeface="Georgia"/>
              </a:rPr>
              <a:t>Technical Planning and Consulting</a:t>
            </a:r>
          </a:p>
          <a:p>
            <a:r>
              <a:rPr lang="en-US" sz="1000" dirty="0">
                <a:solidFill>
                  <a:srgbClr val="6A6A6A"/>
                </a:solidFill>
                <a:latin typeface="Georgia"/>
                <a:cs typeface="Georgia"/>
              </a:rPr>
              <a:t>Database Design and Administration</a:t>
            </a:r>
          </a:p>
          <a:p>
            <a:r>
              <a:rPr lang="en-US" sz="1000" dirty="0">
                <a:solidFill>
                  <a:srgbClr val="6A6A6A"/>
                </a:solidFill>
                <a:latin typeface="Georgia"/>
                <a:cs typeface="Georgia"/>
              </a:rPr>
              <a:t>Structured Development, Management and Strategic Deployment (Requirements Analysis, Programming, Testing, Implementation and Maintenance)</a:t>
            </a:r>
          </a:p>
          <a:p>
            <a:r>
              <a:rPr lang="en-US" sz="1000" dirty="0">
                <a:solidFill>
                  <a:srgbClr val="6A6A6A"/>
                </a:solidFill>
                <a:latin typeface="Georgia"/>
                <a:cs typeface="Georgia"/>
              </a:rPr>
              <a:t>Research and advanced product development</a:t>
            </a:r>
          </a:p>
          <a:p>
            <a:r>
              <a:rPr lang="en-US" sz="1000" dirty="0">
                <a:solidFill>
                  <a:srgbClr val="6A6A6A"/>
                </a:solidFill>
                <a:latin typeface="Georgia"/>
                <a:cs typeface="Georgia"/>
              </a:rPr>
              <a:t>Patent development and analysis with legal representatives</a:t>
            </a:r>
          </a:p>
          <a:p>
            <a:r>
              <a:rPr lang="en-US" sz="1000" dirty="0">
                <a:solidFill>
                  <a:srgbClr val="6A6A6A"/>
                </a:solidFill>
                <a:latin typeface="Georgia"/>
                <a:cs typeface="Georgia"/>
              </a:rPr>
              <a:t>Academic and conference reviews</a:t>
            </a:r>
          </a:p>
          <a:p>
            <a:r>
              <a:rPr lang="en-US" sz="1000" dirty="0">
                <a:solidFill>
                  <a:srgbClr val="6A6A6A"/>
                </a:solidFill>
                <a:latin typeface="Georgia"/>
                <a:cs typeface="Georgia"/>
              </a:rPr>
              <a:t>Partnership development and external liaison</a:t>
            </a:r>
          </a:p>
          <a:p>
            <a:r>
              <a:rPr lang="en-US" sz="1000" dirty="0">
                <a:solidFill>
                  <a:srgbClr val="6A6A6A"/>
                </a:solidFill>
                <a:latin typeface="Georgia"/>
                <a:cs typeface="Georgia"/>
              </a:rPr>
              <a:t>Commercial Concept Prototyping and Product Development</a:t>
            </a:r>
          </a:p>
          <a:p>
            <a:r>
              <a:rPr lang="en-US" sz="1000" dirty="0">
                <a:solidFill>
                  <a:srgbClr val="6A6A6A"/>
                </a:solidFill>
                <a:latin typeface="Georgia"/>
                <a:cs typeface="Georgia"/>
              </a:rPr>
              <a:t>Technical and Business Documentation</a:t>
            </a:r>
          </a:p>
          <a:p>
            <a:r>
              <a:rPr lang="en-US" sz="1000" dirty="0">
                <a:solidFill>
                  <a:srgbClr val="6A6A6A"/>
                </a:solidFill>
                <a:latin typeface="Georgia"/>
                <a:cs typeface="Georgia"/>
              </a:rPr>
              <a:t>Technical and Training Presentations</a:t>
            </a:r>
          </a:p>
          <a:p>
            <a:pPr marL="0" indent="0">
              <a:buNone/>
            </a:pPr>
            <a:endParaRPr lang="en-US" sz="1000" b="1" dirty="0" smtClean="0">
              <a:solidFill>
                <a:srgbClr val="6A6A6A"/>
              </a:solidFill>
              <a:latin typeface="Georgia"/>
              <a:cs typeface="Georgia"/>
            </a:endParaRPr>
          </a:p>
          <a:p>
            <a:pPr marL="0" indent="0">
              <a:buNone/>
            </a:pPr>
            <a:r>
              <a:rPr lang="en-US" sz="1000" b="1" dirty="0" smtClean="0">
                <a:solidFill>
                  <a:srgbClr val="6A6A6A"/>
                </a:solidFill>
                <a:latin typeface="Georgia"/>
                <a:cs typeface="Georgia"/>
              </a:rPr>
              <a:t>Qualifications </a:t>
            </a:r>
            <a:r>
              <a:rPr lang="en-US" sz="1000" b="1" dirty="0">
                <a:solidFill>
                  <a:srgbClr val="6A6A6A"/>
                </a:solidFill>
                <a:latin typeface="Georgia"/>
                <a:cs typeface="Georgia"/>
              </a:rPr>
              <a:t>and Memberships</a:t>
            </a:r>
          </a:p>
          <a:p>
            <a:r>
              <a:rPr lang="en-US" sz="1000" dirty="0">
                <a:solidFill>
                  <a:srgbClr val="6A6A6A"/>
                </a:solidFill>
                <a:latin typeface="Georgia"/>
                <a:cs typeface="Georgia"/>
              </a:rPr>
              <a:t>Doctor of Philosophy, Computer Science, </a:t>
            </a:r>
            <a:r>
              <a:rPr lang="en-US" sz="1000" dirty="0" smtClean="0">
                <a:solidFill>
                  <a:srgbClr val="6A6A6A"/>
                </a:solidFill>
                <a:latin typeface="Georgia"/>
                <a:cs typeface="Georgia"/>
              </a:rPr>
              <a:t>QUT</a:t>
            </a:r>
            <a:endParaRPr lang="en-US" sz="1000" dirty="0">
              <a:solidFill>
                <a:srgbClr val="6A6A6A"/>
              </a:solidFill>
              <a:latin typeface="Georgia"/>
              <a:cs typeface="Georgia"/>
            </a:endParaRPr>
          </a:p>
          <a:p>
            <a:r>
              <a:rPr lang="en-US" sz="1000" dirty="0">
                <a:solidFill>
                  <a:srgbClr val="6A6A6A"/>
                </a:solidFill>
                <a:latin typeface="Georgia"/>
                <a:cs typeface="Georgia"/>
              </a:rPr>
              <a:t>Master of Science, Computer Science, Bond University</a:t>
            </a:r>
          </a:p>
          <a:p>
            <a:r>
              <a:rPr lang="en-US" sz="1000" dirty="0">
                <a:solidFill>
                  <a:srgbClr val="6A6A6A"/>
                </a:solidFill>
                <a:latin typeface="Georgia"/>
                <a:cs typeface="Georgia"/>
              </a:rPr>
              <a:t>Bachelor of Business, </a:t>
            </a:r>
            <a:r>
              <a:rPr lang="en-US" sz="1000" dirty="0" smtClean="0">
                <a:solidFill>
                  <a:srgbClr val="6A6A6A"/>
                </a:solidFill>
                <a:latin typeface="Georgia"/>
                <a:cs typeface="Georgia"/>
              </a:rPr>
              <a:t>USQ</a:t>
            </a:r>
            <a:endParaRPr lang="en-US" sz="1000" dirty="0">
              <a:solidFill>
                <a:srgbClr val="6A6A6A"/>
              </a:solidFill>
              <a:latin typeface="Georgia"/>
              <a:cs typeface="Georgia"/>
            </a:endParaRPr>
          </a:p>
        </p:txBody>
      </p:sp>
    </p:spTree>
    <p:extLst>
      <p:ext uri="{BB962C8B-B14F-4D97-AF65-F5344CB8AC3E}">
        <p14:creationId xmlns:p14="http://schemas.microsoft.com/office/powerpoint/2010/main" val="2896321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8727A6D7-2FF4-F242-86A5-4A2B6210CF7A}" type="slidenum">
              <a:rPr lang="en-US" smtClean="0">
                <a:latin typeface="Georgia"/>
                <a:cs typeface="Georgia"/>
              </a:rPr>
              <a:pPr/>
              <a:t>6</a:t>
            </a:fld>
            <a:endParaRPr lang="en-US">
              <a:latin typeface="Georgia"/>
              <a:cs typeface="Georgia"/>
            </a:endParaRPr>
          </a:p>
        </p:txBody>
      </p:sp>
      <p:sp>
        <p:nvSpPr>
          <p:cNvPr id="5" name="Title 1"/>
          <p:cNvSpPr>
            <a:spLocks noGrp="1"/>
          </p:cNvSpPr>
          <p:nvPr>
            <p:ph type="title"/>
          </p:nvPr>
        </p:nvSpPr>
        <p:spPr>
          <a:xfrm>
            <a:off x="238239" y="219600"/>
            <a:ext cx="8334261" cy="771884"/>
          </a:xfrm>
        </p:spPr>
        <p:txBody>
          <a:bodyPr/>
          <a:lstStyle/>
          <a:p>
            <a:pPr defTabSz="995363">
              <a:spcBef>
                <a:spcPts val="400"/>
              </a:spcBef>
              <a:spcAft>
                <a:spcPts val="100"/>
              </a:spcAft>
              <a:tabLst>
                <a:tab pos="3228975" algn="l"/>
                <a:tab pos="4665663" algn="r"/>
              </a:tabLst>
            </a:pPr>
            <a:r>
              <a:rPr lang="en-US" sz="3200" b="1" dirty="0">
                <a:solidFill>
                  <a:srgbClr val="555555"/>
                </a:solidFill>
                <a:latin typeface="Georgia"/>
                <a:cs typeface="Georgia"/>
              </a:rPr>
              <a:t>Tony </a:t>
            </a:r>
            <a:r>
              <a:rPr lang="en-US" sz="3200" b="1" dirty="0" err="1">
                <a:solidFill>
                  <a:srgbClr val="555555"/>
                </a:solidFill>
                <a:latin typeface="Georgia"/>
                <a:cs typeface="Georgia"/>
              </a:rPr>
              <a:t>Ketteringham</a:t>
            </a:r>
            <a:endParaRPr lang="en-US" sz="3200" b="1" dirty="0">
              <a:solidFill>
                <a:srgbClr val="555555"/>
              </a:solidFill>
              <a:latin typeface="Georgia"/>
              <a:cs typeface="Georgia"/>
            </a:endParaRPr>
          </a:p>
        </p:txBody>
      </p:sp>
      <p:sp>
        <p:nvSpPr>
          <p:cNvPr id="6" name="Text Placeholder 2"/>
          <p:cNvSpPr>
            <a:spLocks noGrp="1"/>
          </p:cNvSpPr>
          <p:nvPr>
            <p:ph type="body" sz="quarter" idx="13"/>
          </p:nvPr>
        </p:nvSpPr>
        <p:spPr>
          <a:xfrm>
            <a:off x="238239" y="1016536"/>
            <a:ext cx="3940061" cy="4585015"/>
          </a:xfrm>
        </p:spPr>
        <p:txBody>
          <a:bodyPr>
            <a:noAutofit/>
          </a:bodyPr>
          <a:lstStyle/>
          <a:p>
            <a:pPr marL="0" indent="0">
              <a:buNone/>
            </a:pPr>
            <a:r>
              <a:rPr lang="en-US" sz="1000" b="1" dirty="0">
                <a:latin typeface="Georgia"/>
                <a:cs typeface="Georgia"/>
              </a:rPr>
              <a:t>General Overview</a:t>
            </a:r>
          </a:p>
          <a:p>
            <a:pPr marL="0" indent="0">
              <a:buNone/>
            </a:pPr>
            <a:r>
              <a:rPr lang="en-US" sz="1000" dirty="0">
                <a:latin typeface="Georgia"/>
                <a:cs typeface="Georgia"/>
              </a:rPr>
              <a:t>Tony is passionate about building great solutions. He </a:t>
            </a:r>
            <a:r>
              <a:rPr lang="en-US" sz="1000" dirty="0" err="1">
                <a:latin typeface="Georgia"/>
                <a:cs typeface="Georgia"/>
              </a:rPr>
              <a:t>specialises</a:t>
            </a:r>
            <a:r>
              <a:rPr lang="en-US" sz="1000" dirty="0">
                <a:latin typeface="Georgia"/>
                <a:cs typeface="Georgia"/>
              </a:rPr>
              <a:t> in helping </a:t>
            </a:r>
            <a:r>
              <a:rPr lang="en-US" sz="1000" dirty="0" err="1">
                <a:latin typeface="Georgia"/>
                <a:cs typeface="Georgia"/>
              </a:rPr>
              <a:t>organisations</a:t>
            </a:r>
            <a:r>
              <a:rPr lang="en-US" sz="1000" dirty="0">
                <a:latin typeface="Georgia"/>
                <a:cs typeface="Georgia"/>
              </a:rPr>
              <a:t> develop technology architectures and implement technical solutions that support their business goals. He operates between the business and technology areas in an </a:t>
            </a:r>
            <a:r>
              <a:rPr lang="en-US" sz="1000" dirty="0" err="1">
                <a:latin typeface="Georgia"/>
                <a:cs typeface="Georgia"/>
              </a:rPr>
              <a:t>organisation</a:t>
            </a:r>
            <a:r>
              <a:rPr lang="en-US" sz="1000" dirty="0">
                <a:latin typeface="Georgia"/>
                <a:cs typeface="Georgia"/>
              </a:rPr>
              <a:t> to do this and build bridges of understanding between them.</a:t>
            </a:r>
          </a:p>
          <a:p>
            <a:pPr marL="0" indent="0">
              <a:buNone/>
            </a:pPr>
            <a:r>
              <a:rPr lang="en-US" sz="1000" dirty="0">
                <a:latin typeface="Georgia"/>
                <a:cs typeface="Georgia"/>
              </a:rPr>
              <a:t>His 30 years experience in the ICT industry allows him to develop implementable architectures at all levels that embrace both legacy systems and emerging requirements.</a:t>
            </a:r>
          </a:p>
          <a:p>
            <a:pPr marL="0" indent="0">
              <a:buNone/>
            </a:pPr>
            <a:endParaRPr lang="en-US" sz="1000" b="1" dirty="0" smtClean="0">
              <a:latin typeface="Georgia"/>
              <a:cs typeface="Georgia"/>
            </a:endParaRPr>
          </a:p>
          <a:p>
            <a:pPr marL="0" indent="0">
              <a:buNone/>
            </a:pPr>
            <a:r>
              <a:rPr lang="en-US" sz="1000" b="1" dirty="0" smtClean="0">
                <a:latin typeface="Georgia"/>
                <a:cs typeface="Georgia"/>
              </a:rPr>
              <a:t>Experience </a:t>
            </a:r>
            <a:r>
              <a:rPr lang="en-US" sz="1000" b="1" dirty="0">
                <a:latin typeface="Georgia"/>
                <a:cs typeface="Georgia"/>
              </a:rPr>
              <a:t>Overview</a:t>
            </a:r>
          </a:p>
          <a:p>
            <a:pPr marL="0" indent="0">
              <a:buNone/>
            </a:pPr>
            <a:r>
              <a:rPr lang="en-US" sz="1000" dirty="0">
                <a:latin typeface="Georgia"/>
                <a:cs typeface="Georgia"/>
              </a:rPr>
              <a:t>Tony has extensive experience in both public and private industry in a number of sectors. This includes:</a:t>
            </a:r>
          </a:p>
          <a:p>
            <a:r>
              <a:rPr lang="en-US" sz="1000" dirty="0">
                <a:latin typeface="Georgia"/>
                <a:cs typeface="Georgia"/>
              </a:rPr>
              <a:t>Enterprise Architect for the Clean Energy Regulator.</a:t>
            </a:r>
          </a:p>
          <a:p>
            <a:r>
              <a:rPr lang="en-US" sz="1000" dirty="0">
                <a:latin typeface="Georgia"/>
                <a:cs typeface="Georgia"/>
              </a:rPr>
              <a:t>Program level solutions architect for the Department of Education and Training </a:t>
            </a:r>
            <a:r>
              <a:rPr lang="en-US" sz="1000" dirty="0" err="1">
                <a:latin typeface="Georgia"/>
                <a:cs typeface="Georgia"/>
              </a:rPr>
              <a:t>MyHR</a:t>
            </a:r>
            <a:r>
              <a:rPr lang="en-US" sz="1000" dirty="0">
                <a:latin typeface="Georgia"/>
                <a:cs typeface="Georgia"/>
              </a:rPr>
              <a:t> project, updating the HR systems.</a:t>
            </a:r>
          </a:p>
          <a:p>
            <a:r>
              <a:rPr lang="en-US" sz="1000" dirty="0">
                <a:latin typeface="Georgia"/>
                <a:cs typeface="Georgia"/>
              </a:rPr>
              <a:t>Assurance manager for the QTC Strategic Change Program, implementing the new QTC solution stack in a hybrid cloud with the </a:t>
            </a:r>
            <a:r>
              <a:rPr lang="en-US" sz="1100" dirty="0">
                <a:latin typeface="Georgia"/>
                <a:cs typeface="Georgia"/>
              </a:rPr>
              <a:t>associated</a:t>
            </a:r>
            <a:r>
              <a:rPr lang="en-US" sz="1000" dirty="0">
                <a:latin typeface="Georgia"/>
                <a:cs typeface="Georgia"/>
              </a:rPr>
              <a:t> change management.</a:t>
            </a:r>
          </a:p>
          <a:p>
            <a:r>
              <a:rPr lang="en-US" sz="1000" dirty="0">
                <a:latin typeface="Georgia"/>
                <a:cs typeface="Georgia"/>
              </a:rPr>
              <a:t>Enterprise Architect for </a:t>
            </a:r>
            <a:r>
              <a:rPr lang="en-US" sz="1000" dirty="0" err="1">
                <a:latin typeface="Georgia"/>
                <a:cs typeface="Georgia"/>
              </a:rPr>
              <a:t>Minol</a:t>
            </a:r>
            <a:r>
              <a:rPr lang="en-US" sz="1000" dirty="0">
                <a:latin typeface="Georgia"/>
                <a:cs typeface="Georgia"/>
              </a:rPr>
              <a:t> Australia, providing Electricity Billing for Australian clients including Integral Energy.</a:t>
            </a:r>
          </a:p>
          <a:p>
            <a:r>
              <a:rPr lang="en-US" sz="1000" dirty="0">
                <a:latin typeface="Georgia"/>
                <a:cs typeface="Georgia"/>
              </a:rPr>
              <a:t>CTO for </a:t>
            </a:r>
            <a:r>
              <a:rPr lang="en-US" sz="1000" dirty="0" err="1">
                <a:latin typeface="Georgia"/>
                <a:cs typeface="Georgia"/>
              </a:rPr>
              <a:t>Retech</a:t>
            </a:r>
            <a:r>
              <a:rPr lang="en-US" sz="1000" dirty="0">
                <a:latin typeface="Georgia"/>
                <a:cs typeface="Georgia"/>
              </a:rPr>
              <a:t> Global, a retail and specialty POS (Point Of Sale) vendor. Customers for this software included Woolworths Plus Petrol, Woolworths Liquor chains (BWS etc.), Franklins and over 3500 independent retail installs.</a:t>
            </a:r>
          </a:p>
          <a:p>
            <a:r>
              <a:rPr lang="en-US" sz="1000" dirty="0">
                <a:latin typeface="Georgia"/>
                <a:cs typeface="Georgia"/>
              </a:rPr>
              <a:t>Senior Project Manager for </a:t>
            </a:r>
            <a:r>
              <a:rPr lang="en-US" sz="1000" dirty="0" err="1">
                <a:latin typeface="Georgia"/>
                <a:cs typeface="Georgia"/>
              </a:rPr>
              <a:t>Jeppesen</a:t>
            </a:r>
            <a:r>
              <a:rPr lang="en-US" sz="1000" dirty="0">
                <a:latin typeface="Georgia"/>
                <a:cs typeface="Georgia"/>
              </a:rPr>
              <a:t>, a Boeing company managing delivery projects for clients worldwide of the Rail, Logistics and Terminals Division</a:t>
            </a:r>
            <a:r>
              <a:rPr lang="en-US" sz="1000" dirty="0" smtClean="0">
                <a:latin typeface="Georgia"/>
                <a:cs typeface="Georgia"/>
              </a:rPr>
              <a:t>.</a:t>
            </a:r>
            <a:endParaRPr lang="en-US" sz="1000" dirty="0">
              <a:latin typeface="Georgia"/>
              <a:cs typeface="Georgia"/>
            </a:endParaRPr>
          </a:p>
        </p:txBody>
      </p:sp>
      <p:sp>
        <p:nvSpPr>
          <p:cNvPr id="7" name="Text Placeholder 2"/>
          <p:cNvSpPr txBox="1">
            <a:spLocks/>
          </p:cNvSpPr>
          <p:nvPr/>
        </p:nvSpPr>
        <p:spPr>
          <a:xfrm>
            <a:off x="4636212" y="1016535"/>
            <a:ext cx="3936288" cy="4585015"/>
          </a:xfrm>
          <a:prstGeom prst="rect">
            <a:avLst/>
          </a:prstGeom>
        </p:spPr>
        <p:txBody>
          <a:bodyPr vert="horz">
            <a:noAutofit/>
          </a:bodyPr>
          <a:lstStyle>
            <a:lvl1pPr marL="342900" indent="-342900" algn="l" defTabSz="457200" rtl="0" eaLnBrk="1" latinLnBrk="0" hangingPunct="1">
              <a:spcBef>
                <a:spcPct val="20000"/>
              </a:spcBef>
              <a:buFont typeface="Arial"/>
              <a:buChar char="•"/>
              <a:defRPr sz="3200" kern="1200">
                <a:solidFill>
                  <a:schemeClr val="accent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accent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accent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accent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accent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b="1" dirty="0">
                <a:solidFill>
                  <a:srgbClr val="6A6A6A"/>
                </a:solidFill>
                <a:latin typeface="Georgia"/>
                <a:cs typeface="Georgia"/>
              </a:rPr>
              <a:t>Key Competencies</a:t>
            </a:r>
          </a:p>
          <a:p>
            <a:r>
              <a:rPr lang="en-US" sz="1000" dirty="0">
                <a:solidFill>
                  <a:srgbClr val="6A6A6A"/>
                </a:solidFill>
                <a:latin typeface="Georgia"/>
                <a:cs typeface="Georgia"/>
              </a:rPr>
              <a:t>Architecture: Enterprise, Solution, Software, Design and Implementation</a:t>
            </a:r>
          </a:p>
          <a:p>
            <a:r>
              <a:rPr lang="en-US" sz="1000" dirty="0">
                <a:solidFill>
                  <a:srgbClr val="6A6A6A"/>
                </a:solidFill>
                <a:latin typeface="Georgia"/>
                <a:cs typeface="Georgia"/>
              </a:rPr>
              <a:t>Business analysis</a:t>
            </a:r>
          </a:p>
          <a:p>
            <a:r>
              <a:rPr lang="en-US" sz="1000" dirty="0">
                <a:solidFill>
                  <a:srgbClr val="6A6A6A"/>
                </a:solidFill>
                <a:latin typeface="Georgia"/>
                <a:cs typeface="Georgia"/>
              </a:rPr>
              <a:t>Project management</a:t>
            </a:r>
          </a:p>
          <a:p>
            <a:r>
              <a:rPr lang="en-US" sz="1100" dirty="0">
                <a:solidFill>
                  <a:srgbClr val="6A6A6A"/>
                </a:solidFill>
                <a:latin typeface="Georgia"/>
                <a:cs typeface="Georgia"/>
              </a:rPr>
              <a:t>Management</a:t>
            </a:r>
            <a:r>
              <a:rPr lang="en-US" sz="1000" dirty="0">
                <a:solidFill>
                  <a:srgbClr val="6A6A6A"/>
                </a:solidFill>
                <a:latin typeface="Georgia"/>
                <a:cs typeface="Georgia"/>
              </a:rPr>
              <a:t> of SDLC Teams (Familiarity with traditional and Agile development methodologies)</a:t>
            </a:r>
          </a:p>
          <a:p>
            <a:r>
              <a:rPr lang="en-US" sz="1000" dirty="0">
                <a:solidFill>
                  <a:srgbClr val="6A6A6A"/>
                </a:solidFill>
                <a:latin typeface="Georgia"/>
                <a:cs typeface="Georgia"/>
              </a:rPr>
              <a:t>Software: analysis, development and testing</a:t>
            </a:r>
          </a:p>
          <a:p>
            <a:r>
              <a:rPr lang="en-US" sz="1000" dirty="0">
                <a:solidFill>
                  <a:srgbClr val="6A6A6A"/>
                </a:solidFill>
                <a:latin typeface="Georgia"/>
                <a:cs typeface="Georgia"/>
              </a:rPr>
              <a:t>Systems Administration and IT </a:t>
            </a:r>
            <a:r>
              <a:rPr lang="en-US" sz="1000" dirty="0" smtClean="0">
                <a:solidFill>
                  <a:srgbClr val="6A6A6A"/>
                </a:solidFill>
                <a:latin typeface="Georgia"/>
                <a:cs typeface="Georgia"/>
              </a:rPr>
              <a:t>Operations</a:t>
            </a:r>
          </a:p>
          <a:p>
            <a:endParaRPr lang="en-US" sz="1000" dirty="0">
              <a:solidFill>
                <a:srgbClr val="6A6A6A"/>
              </a:solidFill>
              <a:latin typeface="Georgia"/>
              <a:cs typeface="Georgia"/>
            </a:endParaRPr>
          </a:p>
          <a:p>
            <a:pPr marL="0" indent="0">
              <a:buNone/>
            </a:pPr>
            <a:r>
              <a:rPr lang="en-US" sz="1000" b="1" dirty="0">
                <a:solidFill>
                  <a:srgbClr val="6A6A6A"/>
                </a:solidFill>
                <a:latin typeface="Georgia"/>
                <a:cs typeface="Georgia"/>
              </a:rPr>
              <a:t>Qualifications and Memberships</a:t>
            </a:r>
          </a:p>
          <a:p>
            <a:r>
              <a:rPr lang="en-US" sz="1000" dirty="0">
                <a:solidFill>
                  <a:srgbClr val="6A6A6A"/>
                </a:solidFill>
                <a:latin typeface="Georgia"/>
                <a:cs typeface="Georgia"/>
              </a:rPr>
              <a:t>Postgraduate Bachelor of Science </a:t>
            </a:r>
            <a:r>
              <a:rPr lang="en-US" sz="1000" dirty="0" err="1">
                <a:solidFill>
                  <a:srgbClr val="6A6A6A"/>
                </a:solidFill>
                <a:latin typeface="Georgia"/>
                <a:cs typeface="Georgia"/>
              </a:rPr>
              <a:t>Honours</a:t>
            </a:r>
            <a:r>
              <a:rPr lang="en-US" sz="1000" dirty="0">
                <a:solidFill>
                  <a:srgbClr val="6A6A6A"/>
                </a:solidFill>
                <a:latin typeface="Georgia"/>
                <a:cs typeface="Georgia"/>
              </a:rPr>
              <a:t> – University Of Queensland, 1990</a:t>
            </a:r>
          </a:p>
          <a:p>
            <a:r>
              <a:rPr lang="en-US" sz="1000" dirty="0">
                <a:solidFill>
                  <a:srgbClr val="6A6A6A"/>
                </a:solidFill>
                <a:latin typeface="Georgia"/>
                <a:cs typeface="Georgia"/>
              </a:rPr>
              <a:t>Bachelor Of Science – University Of Queensland, 1989</a:t>
            </a:r>
          </a:p>
          <a:p>
            <a:r>
              <a:rPr lang="en-US" sz="1000" dirty="0">
                <a:solidFill>
                  <a:srgbClr val="6A6A6A"/>
                </a:solidFill>
                <a:latin typeface="Georgia"/>
                <a:cs typeface="Georgia"/>
              </a:rPr>
              <a:t>PRINCE2 Practitioner</a:t>
            </a:r>
          </a:p>
          <a:p>
            <a:r>
              <a:rPr lang="en-US" sz="1000" dirty="0" smtClean="0">
                <a:solidFill>
                  <a:srgbClr val="6A6A6A"/>
                </a:solidFill>
                <a:latin typeface="Georgia"/>
                <a:cs typeface="Georgia"/>
              </a:rPr>
              <a:t>ISACA</a:t>
            </a:r>
            <a:endParaRPr lang="en-US" sz="1000" dirty="0">
              <a:solidFill>
                <a:srgbClr val="6A6A6A"/>
              </a:solidFill>
              <a:latin typeface="Georgia"/>
              <a:cs typeface="Georgia"/>
            </a:endParaRPr>
          </a:p>
        </p:txBody>
      </p:sp>
    </p:spTree>
    <p:extLst>
      <p:ext uri="{BB962C8B-B14F-4D97-AF65-F5344CB8AC3E}">
        <p14:creationId xmlns:p14="http://schemas.microsoft.com/office/powerpoint/2010/main" val="25754309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ockart-theme-template">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1">
      <a:dk1>
        <a:srgbClr val="242752"/>
      </a:dk1>
      <a:lt1>
        <a:srgbClr val="FFFFFF"/>
      </a:lt1>
      <a:dk2>
        <a:srgbClr val="FFFFFF"/>
      </a:dk2>
      <a:lt2>
        <a:srgbClr val="FFFFFF"/>
      </a:lt2>
      <a:accent1>
        <a:srgbClr val="808189"/>
      </a:accent1>
      <a:accent2>
        <a:srgbClr val="668BC7"/>
      </a:accent2>
      <a:accent3>
        <a:srgbClr val="242752"/>
      </a:accent3>
      <a:accent4>
        <a:srgbClr val="808189"/>
      </a:accent4>
      <a:accent5>
        <a:srgbClr val="668BC7"/>
      </a:accent5>
      <a:accent6>
        <a:srgbClr val="242752"/>
      </a:accent6>
      <a:hlink>
        <a:srgbClr val="808189"/>
      </a:hlink>
      <a:folHlink>
        <a:srgbClr val="668BC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Rockart-theme-template.potx</Template>
  <TotalTime>212</TotalTime>
  <Words>1113</Words>
  <Application>Microsoft Macintosh PowerPoint</Application>
  <PresentationFormat>On-screen Show (4:3)</PresentationFormat>
  <Paragraphs>139</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Rockart-theme-template</vt:lpstr>
      <vt:lpstr>Custom Design</vt:lpstr>
      <vt:lpstr>Corporate &amp; Consultant Profiles</vt:lpstr>
      <vt:lpstr>Duncan Unwin   </vt:lpstr>
      <vt:lpstr>Graham Richards</vt:lpstr>
      <vt:lpstr>John Radford</vt:lpstr>
      <vt:lpstr>Kim Elms</vt:lpstr>
      <vt:lpstr>Tony Ketteringham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Cardine Caffery</dc:creator>
  <cp:lastModifiedBy>Nikolas Zane</cp:lastModifiedBy>
  <cp:revision>31</cp:revision>
  <cp:lastPrinted>2016-08-03T04:16:41Z</cp:lastPrinted>
  <dcterms:created xsi:type="dcterms:W3CDTF">2016-05-12T02:09:14Z</dcterms:created>
  <dcterms:modified xsi:type="dcterms:W3CDTF">2016-08-03T08:49:40Z</dcterms:modified>
</cp:coreProperties>
</file>