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5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0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90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38C8F-788C-824D-B66E-5E009F4B6ED9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EC12CF6-DFE1-7047-8D6B-11EAFC88B161}">
      <dgm:prSet phldrT="[Text]"/>
      <dgm:spPr/>
      <dgm:t>
        <a:bodyPr/>
        <a:lstStyle/>
        <a:p>
          <a:r>
            <a:rPr lang="en-AU" dirty="0" smtClean="0">
              <a:latin typeface="Georgia"/>
              <a:cs typeface="Georgia"/>
            </a:rPr>
            <a:t>Macro Assessment</a:t>
          </a:r>
          <a:endParaRPr lang="en-AU" dirty="0">
            <a:latin typeface="Georgia"/>
            <a:cs typeface="Georgia"/>
          </a:endParaRPr>
        </a:p>
      </dgm:t>
    </dgm:pt>
    <dgm:pt modelId="{82A821BA-2D64-2C46-A437-1B609065CC09}" type="parTrans" cxnId="{A47C3346-58D3-134A-ABBC-20AD71721AF4}">
      <dgm:prSet/>
      <dgm:spPr/>
      <dgm:t>
        <a:bodyPr/>
        <a:lstStyle/>
        <a:p>
          <a:endParaRPr lang="en-AU"/>
        </a:p>
      </dgm:t>
    </dgm:pt>
    <dgm:pt modelId="{13773BE8-D392-9644-B0FE-020A5C3412AF}" type="sibTrans" cxnId="{A47C3346-58D3-134A-ABBC-20AD71721AF4}">
      <dgm:prSet/>
      <dgm:spPr/>
      <dgm:t>
        <a:bodyPr/>
        <a:lstStyle/>
        <a:p>
          <a:endParaRPr lang="en-AU"/>
        </a:p>
      </dgm:t>
    </dgm:pt>
    <dgm:pt modelId="{E641414B-A149-8B4E-8146-75922D907F24}">
      <dgm:prSet phldrT="[Text]"/>
      <dgm:spPr/>
      <dgm:t>
        <a:bodyPr/>
        <a:lstStyle/>
        <a:p>
          <a:r>
            <a:rPr lang="en-AU" dirty="0" smtClean="0">
              <a:latin typeface="Georgia"/>
              <a:cs typeface="Georgia"/>
            </a:rPr>
            <a:t>Opportunity Identification</a:t>
          </a:r>
          <a:endParaRPr lang="en-AU" dirty="0">
            <a:latin typeface="Georgia"/>
            <a:cs typeface="Georgia"/>
          </a:endParaRPr>
        </a:p>
      </dgm:t>
    </dgm:pt>
    <dgm:pt modelId="{FAD267DD-06F8-4A4C-9602-76F26EFCCF9B}" type="parTrans" cxnId="{3C7C54CB-6FAF-684F-8833-9CBE4E741FF3}">
      <dgm:prSet/>
      <dgm:spPr/>
      <dgm:t>
        <a:bodyPr/>
        <a:lstStyle/>
        <a:p>
          <a:endParaRPr lang="en-AU"/>
        </a:p>
      </dgm:t>
    </dgm:pt>
    <dgm:pt modelId="{6B1010F8-A9F1-754A-89BB-4964A188B84C}" type="sibTrans" cxnId="{3C7C54CB-6FAF-684F-8833-9CBE4E741FF3}">
      <dgm:prSet/>
      <dgm:spPr/>
      <dgm:t>
        <a:bodyPr/>
        <a:lstStyle/>
        <a:p>
          <a:endParaRPr lang="en-AU"/>
        </a:p>
      </dgm:t>
    </dgm:pt>
    <dgm:pt modelId="{D0B1AE2E-F4E9-124F-A23B-487E307DD3DE}">
      <dgm:prSet phldrT="[Text]"/>
      <dgm:spPr/>
      <dgm:t>
        <a:bodyPr/>
        <a:lstStyle/>
        <a:p>
          <a:r>
            <a:rPr lang="en-AU" dirty="0" smtClean="0">
              <a:latin typeface="Georgia"/>
              <a:cs typeface="Georgia"/>
            </a:rPr>
            <a:t>Implementation Plan</a:t>
          </a:r>
          <a:endParaRPr lang="en-AU" dirty="0">
            <a:latin typeface="Georgia"/>
            <a:cs typeface="Georgia"/>
          </a:endParaRPr>
        </a:p>
      </dgm:t>
    </dgm:pt>
    <dgm:pt modelId="{900FF855-6A3F-1840-AED2-67E8F11C5D52}" type="parTrans" cxnId="{2577561C-18CA-FA45-BE8C-77E0710F6C60}">
      <dgm:prSet/>
      <dgm:spPr/>
      <dgm:t>
        <a:bodyPr/>
        <a:lstStyle/>
        <a:p>
          <a:endParaRPr lang="en-AU"/>
        </a:p>
      </dgm:t>
    </dgm:pt>
    <dgm:pt modelId="{EB2E336C-CEBC-0C44-B85C-8670F95DD254}" type="sibTrans" cxnId="{2577561C-18CA-FA45-BE8C-77E0710F6C60}">
      <dgm:prSet/>
      <dgm:spPr/>
      <dgm:t>
        <a:bodyPr/>
        <a:lstStyle/>
        <a:p>
          <a:endParaRPr lang="en-AU"/>
        </a:p>
      </dgm:t>
    </dgm:pt>
    <dgm:pt modelId="{6064D1BC-D8CC-A34B-A4ED-2F1D85B70B51}">
      <dgm:prSet phldrT="[Text]"/>
      <dgm:spPr/>
      <dgm:t>
        <a:bodyPr/>
        <a:lstStyle/>
        <a:p>
          <a:r>
            <a:rPr lang="en-AU" dirty="0" smtClean="0">
              <a:latin typeface="Georgia"/>
              <a:cs typeface="Georgia"/>
            </a:rPr>
            <a:t>Implementation</a:t>
          </a:r>
          <a:endParaRPr lang="en-AU" dirty="0">
            <a:latin typeface="Georgia"/>
            <a:cs typeface="Georgia"/>
          </a:endParaRPr>
        </a:p>
      </dgm:t>
    </dgm:pt>
    <dgm:pt modelId="{8DA38E65-FF2E-DD4C-BE13-6EF0AF54707E}" type="parTrans" cxnId="{4BAEFFD3-6623-CC44-994F-7D17ED74A0E9}">
      <dgm:prSet/>
      <dgm:spPr/>
      <dgm:t>
        <a:bodyPr/>
        <a:lstStyle/>
        <a:p>
          <a:endParaRPr lang="en-AU"/>
        </a:p>
      </dgm:t>
    </dgm:pt>
    <dgm:pt modelId="{65D2AE12-24D3-464E-B6A4-59FAE7706E69}" type="sibTrans" cxnId="{4BAEFFD3-6623-CC44-994F-7D17ED74A0E9}">
      <dgm:prSet/>
      <dgm:spPr/>
      <dgm:t>
        <a:bodyPr/>
        <a:lstStyle/>
        <a:p>
          <a:endParaRPr lang="en-AU"/>
        </a:p>
      </dgm:t>
    </dgm:pt>
    <dgm:pt modelId="{A4CD0659-1543-1340-A438-23F2631EB71D}">
      <dgm:prSet phldrT="[Text]"/>
      <dgm:spPr/>
      <dgm:t>
        <a:bodyPr/>
        <a:lstStyle/>
        <a:p>
          <a:r>
            <a:rPr lang="en-AU" dirty="0" smtClean="0">
              <a:latin typeface="Georgia"/>
              <a:cs typeface="Georgia"/>
            </a:rPr>
            <a:t>Evaluation &amp; CI</a:t>
          </a:r>
          <a:endParaRPr lang="en-AU" dirty="0">
            <a:latin typeface="Georgia"/>
            <a:cs typeface="Georgia"/>
          </a:endParaRPr>
        </a:p>
      </dgm:t>
    </dgm:pt>
    <dgm:pt modelId="{0528E89A-A52A-BE47-95FC-4AE7CF26A40D}" type="parTrans" cxnId="{C752C5E8-AB80-8A42-936A-183A40F3B471}">
      <dgm:prSet/>
      <dgm:spPr/>
      <dgm:t>
        <a:bodyPr/>
        <a:lstStyle/>
        <a:p>
          <a:endParaRPr lang="en-AU"/>
        </a:p>
      </dgm:t>
    </dgm:pt>
    <dgm:pt modelId="{05D2AD10-E1E5-2545-AAAE-2FA51DA5D7D0}" type="sibTrans" cxnId="{C752C5E8-AB80-8A42-936A-183A40F3B471}">
      <dgm:prSet/>
      <dgm:spPr/>
      <dgm:t>
        <a:bodyPr/>
        <a:lstStyle/>
        <a:p>
          <a:endParaRPr lang="en-AU"/>
        </a:p>
      </dgm:t>
    </dgm:pt>
    <dgm:pt modelId="{8FFDD897-3CEF-1A4F-B7C4-7E488C6E2185}" type="pres">
      <dgm:prSet presAssocID="{C2D38C8F-788C-824D-B66E-5E009F4B6ED9}" presName="Name0" presStyleCnt="0">
        <dgm:presLayoutVars>
          <dgm:dir/>
          <dgm:resizeHandles val="exact"/>
        </dgm:presLayoutVars>
      </dgm:prSet>
      <dgm:spPr/>
    </dgm:pt>
    <dgm:pt modelId="{EB28F4F1-6EF9-7A46-98F1-F486A824E7CA}" type="pres">
      <dgm:prSet presAssocID="{4EC12CF6-DFE1-7047-8D6B-11EAFC88B161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B60F1DF-91E6-D345-AA4A-DCCAD8DB93BE}" type="pres">
      <dgm:prSet presAssocID="{13773BE8-D392-9644-B0FE-020A5C3412AF}" presName="parSpace" presStyleCnt="0"/>
      <dgm:spPr/>
    </dgm:pt>
    <dgm:pt modelId="{988CC8E3-52E5-064C-ACF9-188B361EC432}" type="pres">
      <dgm:prSet presAssocID="{E641414B-A149-8B4E-8146-75922D907F2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AE701-FBE0-ED40-8359-8110FD011490}" type="pres">
      <dgm:prSet presAssocID="{6B1010F8-A9F1-754A-89BB-4964A188B84C}" presName="parSpace" presStyleCnt="0"/>
      <dgm:spPr/>
    </dgm:pt>
    <dgm:pt modelId="{A4CCFAA6-E33D-1C4F-9F47-B60CD576FD6A}" type="pres">
      <dgm:prSet presAssocID="{D0B1AE2E-F4E9-124F-A23B-487E307DD3DE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B256612-72D0-4C48-9F5B-DAE1A6B6A4FC}" type="pres">
      <dgm:prSet presAssocID="{EB2E336C-CEBC-0C44-B85C-8670F95DD254}" presName="parSpace" presStyleCnt="0"/>
      <dgm:spPr/>
    </dgm:pt>
    <dgm:pt modelId="{65F47D1F-F02D-034B-8DDC-0B705442BEE3}" type="pres">
      <dgm:prSet presAssocID="{6064D1BC-D8CC-A34B-A4ED-2F1D85B70B51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35D08-9519-FC42-8625-AD6D6A97BB6D}" type="pres">
      <dgm:prSet presAssocID="{65D2AE12-24D3-464E-B6A4-59FAE7706E69}" presName="parSpace" presStyleCnt="0"/>
      <dgm:spPr/>
    </dgm:pt>
    <dgm:pt modelId="{BB7B4107-F649-1E48-B927-7FC5E75EF687}" type="pres">
      <dgm:prSet presAssocID="{A4CD0659-1543-1340-A438-23F2631EB71D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AEFFD3-6623-CC44-994F-7D17ED74A0E9}" srcId="{C2D38C8F-788C-824D-B66E-5E009F4B6ED9}" destId="{6064D1BC-D8CC-A34B-A4ED-2F1D85B70B51}" srcOrd="3" destOrd="0" parTransId="{8DA38E65-FF2E-DD4C-BE13-6EF0AF54707E}" sibTransId="{65D2AE12-24D3-464E-B6A4-59FAE7706E69}"/>
    <dgm:cxn modelId="{1C5ED06B-FA8B-4E45-98ED-EE07D73056C0}" type="presOf" srcId="{C2D38C8F-788C-824D-B66E-5E009F4B6ED9}" destId="{8FFDD897-3CEF-1A4F-B7C4-7E488C6E2185}" srcOrd="0" destOrd="0" presId="urn:microsoft.com/office/officeart/2005/8/layout/hChevron3"/>
    <dgm:cxn modelId="{2577561C-18CA-FA45-BE8C-77E0710F6C60}" srcId="{C2D38C8F-788C-824D-B66E-5E009F4B6ED9}" destId="{D0B1AE2E-F4E9-124F-A23B-487E307DD3DE}" srcOrd="2" destOrd="0" parTransId="{900FF855-6A3F-1840-AED2-67E8F11C5D52}" sibTransId="{EB2E336C-CEBC-0C44-B85C-8670F95DD254}"/>
    <dgm:cxn modelId="{24267008-7389-9947-86AD-F28B495DD5C1}" type="presOf" srcId="{D0B1AE2E-F4E9-124F-A23B-487E307DD3DE}" destId="{A4CCFAA6-E33D-1C4F-9F47-B60CD576FD6A}" srcOrd="0" destOrd="0" presId="urn:microsoft.com/office/officeart/2005/8/layout/hChevron3"/>
    <dgm:cxn modelId="{62001D39-FB9D-0C43-97E4-FA74CF7E8B55}" type="presOf" srcId="{A4CD0659-1543-1340-A438-23F2631EB71D}" destId="{BB7B4107-F649-1E48-B927-7FC5E75EF687}" srcOrd="0" destOrd="0" presId="urn:microsoft.com/office/officeart/2005/8/layout/hChevron3"/>
    <dgm:cxn modelId="{CAECCAFA-3EED-5E45-A6AD-87F0C8CD50E7}" type="presOf" srcId="{4EC12CF6-DFE1-7047-8D6B-11EAFC88B161}" destId="{EB28F4F1-6EF9-7A46-98F1-F486A824E7CA}" srcOrd="0" destOrd="0" presId="urn:microsoft.com/office/officeart/2005/8/layout/hChevron3"/>
    <dgm:cxn modelId="{A47C3346-58D3-134A-ABBC-20AD71721AF4}" srcId="{C2D38C8F-788C-824D-B66E-5E009F4B6ED9}" destId="{4EC12CF6-DFE1-7047-8D6B-11EAFC88B161}" srcOrd="0" destOrd="0" parTransId="{82A821BA-2D64-2C46-A437-1B609065CC09}" sibTransId="{13773BE8-D392-9644-B0FE-020A5C3412AF}"/>
    <dgm:cxn modelId="{04CBF98C-C599-734A-A889-F72100F0E6FD}" type="presOf" srcId="{E641414B-A149-8B4E-8146-75922D907F24}" destId="{988CC8E3-52E5-064C-ACF9-188B361EC432}" srcOrd="0" destOrd="0" presId="urn:microsoft.com/office/officeart/2005/8/layout/hChevron3"/>
    <dgm:cxn modelId="{3C7C54CB-6FAF-684F-8833-9CBE4E741FF3}" srcId="{C2D38C8F-788C-824D-B66E-5E009F4B6ED9}" destId="{E641414B-A149-8B4E-8146-75922D907F24}" srcOrd="1" destOrd="0" parTransId="{FAD267DD-06F8-4A4C-9602-76F26EFCCF9B}" sibTransId="{6B1010F8-A9F1-754A-89BB-4964A188B84C}"/>
    <dgm:cxn modelId="{D64789A8-6605-704C-9373-3B7C870A1872}" type="presOf" srcId="{6064D1BC-D8CC-A34B-A4ED-2F1D85B70B51}" destId="{65F47D1F-F02D-034B-8DDC-0B705442BEE3}" srcOrd="0" destOrd="0" presId="urn:microsoft.com/office/officeart/2005/8/layout/hChevron3"/>
    <dgm:cxn modelId="{C752C5E8-AB80-8A42-936A-183A40F3B471}" srcId="{C2D38C8F-788C-824D-B66E-5E009F4B6ED9}" destId="{A4CD0659-1543-1340-A438-23F2631EB71D}" srcOrd="4" destOrd="0" parTransId="{0528E89A-A52A-BE47-95FC-4AE7CF26A40D}" sibTransId="{05D2AD10-E1E5-2545-AAAE-2FA51DA5D7D0}"/>
    <dgm:cxn modelId="{77187C50-3D0F-1749-8ADD-BBF95C2F338D}" type="presParOf" srcId="{8FFDD897-3CEF-1A4F-B7C4-7E488C6E2185}" destId="{EB28F4F1-6EF9-7A46-98F1-F486A824E7CA}" srcOrd="0" destOrd="0" presId="urn:microsoft.com/office/officeart/2005/8/layout/hChevron3"/>
    <dgm:cxn modelId="{32BAAF68-588A-1744-A69E-C959D15405CF}" type="presParOf" srcId="{8FFDD897-3CEF-1A4F-B7C4-7E488C6E2185}" destId="{7B60F1DF-91E6-D345-AA4A-DCCAD8DB93BE}" srcOrd="1" destOrd="0" presId="urn:microsoft.com/office/officeart/2005/8/layout/hChevron3"/>
    <dgm:cxn modelId="{175BF574-FFDF-EF40-9E15-7EE9F19A417D}" type="presParOf" srcId="{8FFDD897-3CEF-1A4F-B7C4-7E488C6E2185}" destId="{988CC8E3-52E5-064C-ACF9-188B361EC432}" srcOrd="2" destOrd="0" presId="urn:microsoft.com/office/officeart/2005/8/layout/hChevron3"/>
    <dgm:cxn modelId="{1A97C524-7BDF-EA4E-B14D-2117A710F045}" type="presParOf" srcId="{8FFDD897-3CEF-1A4F-B7C4-7E488C6E2185}" destId="{4B0AE701-FBE0-ED40-8359-8110FD011490}" srcOrd="3" destOrd="0" presId="urn:microsoft.com/office/officeart/2005/8/layout/hChevron3"/>
    <dgm:cxn modelId="{F5961586-E567-A342-AF9D-94BA6BFB4996}" type="presParOf" srcId="{8FFDD897-3CEF-1A4F-B7C4-7E488C6E2185}" destId="{A4CCFAA6-E33D-1C4F-9F47-B60CD576FD6A}" srcOrd="4" destOrd="0" presId="urn:microsoft.com/office/officeart/2005/8/layout/hChevron3"/>
    <dgm:cxn modelId="{0B8748C2-EFCD-0D49-903A-3D4E4936180D}" type="presParOf" srcId="{8FFDD897-3CEF-1A4F-B7C4-7E488C6E2185}" destId="{1B256612-72D0-4C48-9F5B-DAE1A6B6A4FC}" srcOrd="5" destOrd="0" presId="urn:microsoft.com/office/officeart/2005/8/layout/hChevron3"/>
    <dgm:cxn modelId="{D866C139-A96A-3348-A284-17A2933722C6}" type="presParOf" srcId="{8FFDD897-3CEF-1A4F-B7C4-7E488C6E2185}" destId="{65F47D1F-F02D-034B-8DDC-0B705442BEE3}" srcOrd="6" destOrd="0" presId="urn:microsoft.com/office/officeart/2005/8/layout/hChevron3"/>
    <dgm:cxn modelId="{D0425715-FD9B-1442-8D6A-27EA8B453BCE}" type="presParOf" srcId="{8FFDD897-3CEF-1A4F-B7C4-7E488C6E2185}" destId="{D9B35D08-9519-FC42-8625-AD6D6A97BB6D}" srcOrd="7" destOrd="0" presId="urn:microsoft.com/office/officeart/2005/8/layout/hChevron3"/>
    <dgm:cxn modelId="{5AD9B3C1-B5D5-2F41-A9FA-4803A537DF61}" type="presParOf" srcId="{8FFDD897-3CEF-1A4F-B7C4-7E488C6E2185}" destId="{BB7B4107-F649-1E48-B927-7FC5E75EF68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8F4F1-6EF9-7A46-98F1-F486A824E7CA}">
      <dsp:nvSpPr>
        <dsp:cNvPr id="0" name=""/>
        <dsp:cNvSpPr/>
      </dsp:nvSpPr>
      <dsp:spPr>
        <a:xfrm>
          <a:off x="947" y="570688"/>
          <a:ext cx="1847371" cy="7389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>
              <a:latin typeface="Georgia"/>
              <a:cs typeface="Georgia"/>
            </a:rPr>
            <a:t>Macro Assessment</a:t>
          </a:r>
          <a:endParaRPr lang="en-AU" sz="1100" kern="1200" dirty="0">
            <a:latin typeface="Georgia"/>
            <a:cs typeface="Georgia"/>
          </a:endParaRPr>
        </a:p>
      </dsp:txBody>
      <dsp:txXfrm>
        <a:off x="947" y="570688"/>
        <a:ext cx="1662634" cy="738948"/>
      </dsp:txXfrm>
    </dsp:sp>
    <dsp:sp modelId="{988CC8E3-52E5-064C-ACF9-188B361EC432}">
      <dsp:nvSpPr>
        <dsp:cNvPr id="0" name=""/>
        <dsp:cNvSpPr/>
      </dsp:nvSpPr>
      <dsp:spPr>
        <a:xfrm>
          <a:off x="1478844" y="570688"/>
          <a:ext cx="1847371" cy="738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>
              <a:latin typeface="Georgia"/>
              <a:cs typeface="Georgia"/>
            </a:rPr>
            <a:t>Opportunity Identification</a:t>
          </a:r>
          <a:endParaRPr lang="en-AU" sz="1100" kern="1200" dirty="0">
            <a:latin typeface="Georgia"/>
            <a:cs typeface="Georgia"/>
          </a:endParaRPr>
        </a:p>
      </dsp:txBody>
      <dsp:txXfrm>
        <a:off x="1848318" y="570688"/>
        <a:ext cx="1108423" cy="738948"/>
      </dsp:txXfrm>
    </dsp:sp>
    <dsp:sp modelId="{A4CCFAA6-E33D-1C4F-9F47-B60CD576FD6A}">
      <dsp:nvSpPr>
        <dsp:cNvPr id="0" name=""/>
        <dsp:cNvSpPr/>
      </dsp:nvSpPr>
      <dsp:spPr>
        <a:xfrm>
          <a:off x="2956741" y="570688"/>
          <a:ext cx="1847371" cy="738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>
              <a:latin typeface="Georgia"/>
              <a:cs typeface="Georgia"/>
            </a:rPr>
            <a:t>Implementation Plan</a:t>
          </a:r>
          <a:endParaRPr lang="en-AU" sz="1100" kern="1200" dirty="0">
            <a:latin typeface="Georgia"/>
            <a:cs typeface="Georgia"/>
          </a:endParaRPr>
        </a:p>
      </dsp:txBody>
      <dsp:txXfrm>
        <a:off x="3326215" y="570688"/>
        <a:ext cx="1108423" cy="738948"/>
      </dsp:txXfrm>
    </dsp:sp>
    <dsp:sp modelId="{65F47D1F-F02D-034B-8DDC-0B705442BEE3}">
      <dsp:nvSpPr>
        <dsp:cNvPr id="0" name=""/>
        <dsp:cNvSpPr/>
      </dsp:nvSpPr>
      <dsp:spPr>
        <a:xfrm>
          <a:off x="4434638" y="570688"/>
          <a:ext cx="1847371" cy="738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>
              <a:latin typeface="Georgia"/>
              <a:cs typeface="Georgia"/>
            </a:rPr>
            <a:t>Implementation</a:t>
          </a:r>
          <a:endParaRPr lang="en-AU" sz="1100" kern="1200" dirty="0">
            <a:latin typeface="Georgia"/>
            <a:cs typeface="Georgia"/>
          </a:endParaRPr>
        </a:p>
      </dsp:txBody>
      <dsp:txXfrm>
        <a:off x="4804112" y="570688"/>
        <a:ext cx="1108423" cy="738948"/>
      </dsp:txXfrm>
    </dsp:sp>
    <dsp:sp modelId="{BB7B4107-F649-1E48-B927-7FC5E75EF687}">
      <dsp:nvSpPr>
        <dsp:cNvPr id="0" name=""/>
        <dsp:cNvSpPr/>
      </dsp:nvSpPr>
      <dsp:spPr>
        <a:xfrm>
          <a:off x="5912536" y="570688"/>
          <a:ext cx="1847371" cy="738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>
              <a:latin typeface="Georgia"/>
              <a:cs typeface="Georgia"/>
            </a:rPr>
            <a:t>Evaluation &amp; CI</a:t>
          </a:r>
          <a:endParaRPr lang="en-AU" sz="1100" kern="1200" dirty="0">
            <a:latin typeface="Georgia"/>
            <a:cs typeface="Georgia"/>
          </a:endParaRPr>
        </a:p>
      </dsp:txBody>
      <dsp:txXfrm>
        <a:off x="6282010" y="570688"/>
        <a:ext cx="1108423" cy="738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192F-8750-8F4F-8A17-E56D63FE8FD4}" type="datetimeFigureOut">
              <a:rPr lang="en-US" smtClean="0"/>
              <a:t>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81B9C-331F-2D47-A846-24D5D0F2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0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D3CB-D664-B64B-B702-91B54FD9CAD3}" type="datetimeFigureOut">
              <a:rPr lang="en-US" smtClean="0"/>
              <a:t>3/08/16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8385A-2033-4048-8FD3-D2570502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9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519" y="2607962"/>
            <a:ext cx="8583184" cy="868789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94412"/>
            <a:ext cx="6400800" cy="7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755775"/>
            <a:ext cx="8229600" cy="372927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rchment-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rockart-logo-large-transparen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25" y="875338"/>
            <a:ext cx="3550350" cy="1276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7085" y="4739233"/>
            <a:ext cx="1619497" cy="16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8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archment-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229753" y="6079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55555"/>
                </a:solidFill>
                <a:latin typeface="Georgia"/>
                <a:cs typeface="Georgia"/>
              </a:defRPr>
            </a:lvl1pPr>
          </a:lstStyle>
          <a:p>
            <a:fld id="{8727A6D7-2FF4-F242-86A5-4A2B6210CF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Final_Seal Logo-0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31" y="5607051"/>
            <a:ext cx="1038938" cy="1025294"/>
          </a:xfrm>
          <a:prstGeom prst="rect">
            <a:avLst/>
          </a:prstGeom>
        </p:spPr>
      </p:pic>
      <p:pic>
        <p:nvPicPr>
          <p:cNvPr id="10" name="Picture 9" descr="rockart-logo-large-transparen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5" y="192039"/>
            <a:ext cx="1986065" cy="7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IT Review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5"/>
                </a:solidFill>
                <a:latin typeface="Georgia"/>
                <a:cs typeface="Georgia"/>
              </a:rPr>
              <a:t>Methodology</a:t>
            </a:r>
            <a:endParaRPr lang="en-US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6654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Purpose</a:t>
            </a:r>
            <a:endParaRPr lang="en-AU" sz="3200" b="1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Ensure that IT aligns with Business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Strategic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Operational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Benchmark the IT function versus like organisations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Identify opportunities for improvement</a:t>
            </a:r>
            <a:endParaRPr lang="en-AU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29753" y="6079217"/>
            <a:ext cx="2133600" cy="365125"/>
          </a:xfrm>
        </p:spPr>
        <p:txBody>
          <a:bodyPr/>
          <a:lstStyle/>
          <a:p>
            <a:fld id="{8727A6D7-2FF4-F242-86A5-4A2B6210CF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1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Why?</a:t>
            </a:r>
            <a:endParaRPr lang="en-AU" sz="3200" b="1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32062"/>
            <a:ext cx="8229600" cy="4844235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555555"/>
                </a:solidFill>
                <a:latin typeface="Georgia"/>
                <a:cs typeface="Georgia"/>
              </a:rPr>
              <a:t>IT is often not aligned to organisation’s strategic purpose</a:t>
            </a:r>
          </a:p>
          <a:p>
            <a:r>
              <a:rPr lang="en-AU" sz="2400" dirty="0" smtClean="0">
                <a:solidFill>
                  <a:srgbClr val="555555"/>
                </a:solidFill>
                <a:latin typeface="Georgia"/>
                <a:cs typeface="Georgia"/>
              </a:rPr>
              <a:t>Most IT functions have areas where their operational efficiency can be substantially improved, risk reduced and service improved</a:t>
            </a:r>
          </a:p>
          <a:p>
            <a:r>
              <a:rPr lang="en-AU" sz="2400" dirty="0" smtClean="0">
                <a:solidFill>
                  <a:srgbClr val="555555"/>
                </a:solidFill>
                <a:latin typeface="Georgia"/>
                <a:cs typeface="Georgia"/>
              </a:rPr>
              <a:t>Changes to the IT industry provide both the potential to improve value creation and prose a threat to existing business practices &amp; models</a:t>
            </a:r>
          </a:p>
          <a:p>
            <a:pPr lvl="1"/>
            <a:r>
              <a:rPr lang="en-AU" sz="2000" dirty="0" smtClean="0">
                <a:solidFill>
                  <a:srgbClr val="555555"/>
                </a:solidFill>
                <a:latin typeface="Georgia"/>
                <a:cs typeface="Georgia"/>
              </a:rPr>
              <a:t>Cloud / IT-as-a-Service</a:t>
            </a:r>
          </a:p>
          <a:p>
            <a:pPr lvl="1"/>
            <a:r>
              <a:rPr lang="en-AU" sz="2000" dirty="0" smtClean="0">
                <a:solidFill>
                  <a:srgbClr val="555555"/>
                </a:solidFill>
                <a:latin typeface="Georgia"/>
                <a:cs typeface="Georgia"/>
              </a:rPr>
              <a:t>Agile / </a:t>
            </a:r>
            <a:r>
              <a:rPr lang="en-AU" sz="2000" dirty="0" err="1" smtClean="0">
                <a:solidFill>
                  <a:srgbClr val="555555"/>
                </a:solidFill>
                <a:latin typeface="Georgia"/>
                <a:cs typeface="Georgia"/>
              </a:rPr>
              <a:t>DevOps</a:t>
            </a:r>
            <a:endParaRPr lang="en-AU" sz="2000" dirty="0" smtClean="0">
              <a:solidFill>
                <a:srgbClr val="555555"/>
              </a:solidFill>
              <a:latin typeface="Georgia"/>
              <a:cs typeface="Georgia"/>
            </a:endParaRPr>
          </a:p>
          <a:p>
            <a:pPr lvl="1"/>
            <a:r>
              <a:rPr lang="en-AU" sz="2000" dirty="0" smtClean="0">
                <a:solidFill>
                  <a:srgbClr val="555555"/>
                </a:solidFill>
                <a:latin typeface="Georgia"/>
                <a:cs typeface="Georgia"/>
              </a:rPr>
              <a:t>Digital engagement platforms / mobile platform</a:t>
            </a:r>
          </a:p>
          <a:p>
            <a:pPr lvl="1"/>
            <a:r>
              <a:rPr lang="en-AU" sz="2000" dirty="0" smtClean="0">
                <a:solidFill>
                  <a:srgbClr val="555555"/>
                </a:solidFill>
                <a:latin typeface="Georgia"/>
                <a:cs typeface="Georgia"/>
              </a:rPr>
              <a:t>Enterprise integration / </a:t>
            </a:r>
            <a:r>
              <a:rPr lang="en-AU" sz="2000" dirty="0" err="1" smtClean="0">
                <a:solidFill>
                  <a:srgbClr val="555555"/>
                </a:solidFill>
                <a:latin typeface="Georgia"/>
                <a:cs typeface="Georgia"/>
              </a:rPr>
              <a:t>IoT</a:t>
            </a:r>
            <a:endParaRPr lang="en-AU" sz="2000" dirty="0" smtClean="0">
              <a:solidFill>
                <a:srgbClr val="555555"/>
              </a:solidFill>
              <a:latin typeface="Georgia"/>
              <a:cs typeface="Georgia"/>
            </a:endParaRPr>
          </a:p>
          <a:p>
            <a:pPr lvl="1"/>
            <a:r>
              <a:rPr lang="en-AU" sz="2000" dirty="0" smtClean="0">
                <a:solidFill>
                  <a:srgbClr val="555555"/>
                </a:solidFill>
                <a:latin typeface="Georgia"/>
                <a:cs typeface="Georgia"/>
              </a:rPr>
              <a:t>Big Data Analytics</a:t>
            </a:r>
            <a:endParaRPr lang="en-AU" sz="2000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6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198"/>
            <a:ext cx="8229600" cy="1143000"/>
          </a:xfrm>
        </p:spPr>
        <p:txBody>
          <a:bodyPr/>
          <a:lstStyle/>
          <a:p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Two Recent</a:t>
            </a:r>
            <a:b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</a:br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Case Studies</a:t>
            </a:r>
            <a:endParaRPr lang="en-AU" sz="3200" b="1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A large </a:t>
            </a:r>
            <a:r>
              <a:rPr lang="en-AU" dirty="0" err="1" smtClean="0">
                <a:solidFill>
                  <a:srgbClr val="555555"/>
                </a:solidFill>
                <a:latin typeface="Georgia"/>
                <a:cs typeface="Georgia"/>
              </a:rPr>
              <a:t>nfp</a:t>
            </a:r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 services &amp; insurance organisation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Restructured IT operating model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Reduced IT OPEX from $75M to $55M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Reduced IT team size from 225 to 130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Improved project and service delivery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Time to implement = 18 months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ROI = 9 months</a:t>
            </a:r>
          </a:p>
          <a:p>
            <a:pPr lvl="1"/>
            <a:endParaRPr lang="en-AU" dirty="0" smtClean="0">
              <a:solidFill>
                <a:srgbClr val="555555"/>
              </a:solidFill>
              <a:latin typeface="Georgia"/>
              <a:cs typeface="Georgia"/>
            </a:endParaRP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A GOC in the finance sector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Moved organisation to a Cloud &amp; Managed Services strategy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IT team moved from 28 to 7 FTE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IT expenditure reduced from 21% of revenue to 11%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ROI = 12 months</a:t>
            </a:r>
          </a:p>
          <a:p>
            <a:endParaRPr lang="en-AU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Review Process</a:t>
            </a:r>
            <a:endParaRPr lang="en-AU" sz="3200" b="1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2453716"/>
              </p:ext>
            </p:extLst>
          </p:nvPr>
        </p:nvGraphicFramePr>
        <p:xfrm>
          <a:off x="571968" y="671225"/>
          <a:ext cx="7760855" cy="188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55945"/>
              </p:ext>
            </p:extLst>
          </p:nvPr>
        </p:nvGraphicFramePr>
        <p:xfrm>
          <a:off x="571970" y="2097940"/>
          <a:ext cx="7378230" cy="406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646"/>
                <a:gridCol w="1475646"/>
                <a:gridCol w="1475646"/>
                <a:gridCol w="1475646"/>
                <a:gridCol w="1475646"/>
              </a:tblGrid>
              <a:tr h="447334"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2 weeks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4 weeks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4 weeks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3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– 12 months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2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years post project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805202"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Identify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scope for improvement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Detail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proposed changes and quantify benefits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Develop detailed implementation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plan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Manage the implementation of the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IT transformation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Ensure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the change is embedded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1073603"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Benchmarking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Strategic alignment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Executive interview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Selective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audits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Operational audit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Financial modelling</a:t>
                      </a:r>
                    </a:p>
                    <a:p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Program planning (MSP based)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Org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Change Management</a:t>
                      </a:r>
                      <a:endParaRPr lang="en-AU" sz="1100" dirty="0" smtClean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Program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&amp; Project Management</a:t>
                      </a:r>
                    </a:p>
                    <a:p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IT Governance (COBIT5)</a:t>
                      </a:r>
                    </a:p>
                    <a:p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IT Service Management</a:t>
                      </a:r>
                      <a:endParaRPr lang="en-AU" sz="1100" dirty="0" smtClean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Establish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continuous improvement process</a:t>
                      </a:r>
                    </a:p>
                    <a:p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Quarterly health checks</a:t>
                      </a:r>
                    </a:p>
                    <a:p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Coaching to IT team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909580"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Report to executive documenting scope for improvement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>
                          <a:latin typeface="Georgia"/>
                          <a:cs typeface="Georgia"/>
                        </a:rPr>
                        <a:t>Detailed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strategic assessment with targeted benefits</a:t>
                      </a:r>
                      <a:endParaRPr lang="en-AU" sz="1100" dirty="0" smtClean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Detailed plan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Activity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Investment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Change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Full suite of project, org change and IT service management products 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Benefits Realisation Plan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Quarterly health checks – report to executive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745557"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Pro-bono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- No obligation to proceed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At risk (50% of identified net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benefits) OR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Fixed price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Fixed price – funded by net benefits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Fixed price – funded by net benefits</a:t>
                      </a:r>
                    </a:p>
                    <a:p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Fixed price per month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94249"/>
              </p:ext>
            </p:extLst>
          </p:nvPr>
        </p:nvGraphicFramePr>
        <p:xfrm>
          <a:off x="180929" y="2097938"/>
          <a:ext cx="301682" cy="40973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682"/>
              </a:tblGrid>
              <a:tr h="452225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>
                          <a:solidFill>
                            <a:srgbClr val="555555"/>
                          </a:solidFill>
                          <a:latin typeface="Georgia"/>
                          <a:cs typeface="Georgia"/>
                        </a:rPr>
                        <a:t>Dur.</a:t>
                      </a:r>
                      <a:endParaRPr lang="en-AU" sz="900" b="1" dirty="0">
                        <a:solidFill>
                          <a:srgbClr val="555555"/>
                        </a:solidFill>
                        <a:latin typeface="Georgia"/>
                        <a:cs typeface="Georgia"/>
                      </a:endParaRPr>
                    </a:p>
                  </a:txBody>
                  <a:tcPr vert="vert270"/>
                </a:tc>
              </a:tr>
              <a:tr h="853437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>
                          <a:solidFill>
                            <a:srgbClr val="555555"/>
                          </a:solidFill>
                          <a:latin typeface="Georgia"/>
                          <a:cs typeface="Georgia"/>
                        </a:rPr>
                        <a:t>Purpose</a:t>
                      </a:r>
                      <a:endParaRPr lang="en-AU" sz="900" b="1" dirty="0">
                        <a:solidFill>
                          <a:srgbClr val="555555"/>
                        </a:solidFill>
                        <a:latin typeface="Georgia"/>
                        <a:cs typeface="Georgia"/>
                      </a:endParaRPr>
                    </a:p>
                  </a:txBody>
                  <a:tcPr vert="vert270"/>
                </a:tc>
              </a:tr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>
                          <a:solidFill>
                            <a:srgbClr val="555555"/>
                          </a:solidFill>
                          <a:latin typeface="Georgia"/>
                          <a:cs typeface="Georgia"/>
                        </a:rPr>
                        <a:t>Tools</a:t>
                      </a:r>
                      <a:endParaRPr lang="en-AU" sz="900" b="1" dirty="0">
                        <a:solidFill>
                          <a:srgbClr val="555555"/>
                        </a:solidFill>
                        <a:latin typeface="Georgia"/>
                        <a:cs typeface="Georgia"/>
                      </a:endParaRPr>
                    </a:p>
                  </a:txBody>
                  <a:tcPr vert="vert270"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>
                          <a:solidFill>
                            <a:srgbClr val="555555"/>
                          </a:solidFill>
                          <a:latin typeface="Georgia"/>
                          <a:cs typeface="Georgia"/>
                        </a:rPr>
                        <a:t>Output</a:t>
                      </a:r>
                      <a:endParaRPr lang="en-AU" sz="900" b="1" dirty="0">
                        <a:solidFill>
                          <a:srgbClr val="555555"/>
                        </a:solidFill>
                        <a:latin typeface="Georgia"/>
                        <a:cs typeface="Georgia"/>
                      </a:endParaRPr>
                    </a:p>
                  </a:txBody>
                  <a:tcPr vert="vert270"/>
                </a:tc>
              </a:tr>
              <a:tr h="835931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>
                          <a:solidFill>
                            <a:srgbClr val="555555"/>
                          </a:solidFill>
                          <a:latin typeface="Georgia"/>
                          <a:cs typeface="Georgia"/>
                        </a:rPr>
                        <a:t>Engagement model</a:t>
                      </a:r>
                      <a:endParaRPr lang="en-AU" sz="900" b="1" dirty="0">
                        <a:solidFill>
                          <a:srgbClr val="555555"/>
                        </a:solidFill>
                        <a:latin typeface="Georgia"/>
                        <a:cs typeface="Georgia"/>
                      </a:endParaRPr>
                    </a:p>
                  </a:txBody>
                  <a:tcPr vert="vert2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73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>
                <a:latin typeface="Georgia"/>
                <a:cs typeface="Georgia"/>
              </a:rPr>
              <a:t>Engagement Principles</a:t>
            </a:r>
            <a:endParaRPr lang="en-AU" sz="3200" dirty="0">
              <a:latin typeface="Georgia"/>
              <a:cs typeface="Georg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755774"/>
            <a:ext cx="8229600" cy="405041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Financially prudent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Only initiatives with less than a 12 month risk-adjusted  ROI are considered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Rockart is prepared to work on a risk / reward basis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Strategically Aligned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Initiatives are assessed against criteria such as cost reduction, risk appetite and strategic priority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Transparent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Findings are justified and shared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Experienced &amp; Qualified Staff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Our consultants are highly experienced with a decades of practical IT management experience and IT transformation experience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Change focused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We work with you to embed organisational change into the project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Pragmatic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We seek practical outcomes and measure success</a:t>
            </a:r>
          </a:p>
          <a:p>
            <a:pPr lvl="1"/>
            <a:endParaRPr lang="en-AU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ockart-theme-template">
  <a:themeElements>
    <a:clrScheme name="Custom 1">
      <a:dk1>
        <a:srgbClr val="242752"/>
      </a:dk1>
      <a:lt1>
        <a:srgbClr val="FFFFFF"/>
      </a:lt1>
      <a:dk2>
        <a:srgbClr val="FFFFFF"/>
      </a:dk2>
      <a:lt2>
        <a:srgbClr val="FFFFFF"/>
      </a:lt2>
      <a:accent1>
        <a:srgbClr val="808189"/>
      </a:accent1>
      <a:accent2>
        <a:srgbClr val="668BC7"/>
      </a:accent2>
      <a:accent3>
        <a:srgbClr val="242752"/>
      </a:accent3>
      <a:accent4>
        <a:srgbClr val="808189"/>
      </a:accent4>
      <a:accent5>
        <a:srgbClr val="668BC7"/>
      </a:accent5>
      <a:accent6>
        <a:srgbClr val="242752"/>
      </a:accent6>
      <a:hlink>
        <a:srgbClr val="808189"/>
      </a:hlink>
      <a:folHlink>
        <a:srgbClr val="668BC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242752"/>
      </a:dk1>
      <a:lt1>
        <a:srgbClr val="FFFFFF"/>
      </a:lt1>
      <a:dk2>
        <a:srgbClr val="FFFFFF"/>
      </a:dk2>
      <a:lt2>
        <a:srgbClr val="FFFFFF"/>
      </a:lt2>
      <a:accent1>
        <a:srgbClr val="808189"/>
      </a:accent1>
      <a:accent2>
        <a:srgbClr val="668BC7"/>
      </a:accent2>
      <a:accent3>
        <a:srgbClr val="242752"/>
      </a:accent3>
      <a:accent4>
        <a:srgbClr val="808189"/>
      </a:accent4>
      <a:accent5>
        <a:srgbClr val="668BC7"/>
      </a:accent5>
      <a:accent6>
        <a:srgbClr val="242752"/>
      </a:accent6>
      <a:hlink>
        <a:srgbClr val="808189"/>
      </a:hlink>
      <a:folHlink>
        <a:srgbClr val="668B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Rockart-theme-template.potx</Template>
  <TotalTime>190</TotalTime>
  <Words>464</Words>
  <Application>Microsoft Macintosh PowerPoint</Application>
  <PresentationFormat>On-screen Show 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Rockart-theme-template</vt:lpstr>
      <vt:lpstr>Custom Design</vt:lpstr>
      <vt:lpstr>IT Review</vt:lpstr>
      <vt:lpstr>Purpose</vt:lpstr>
      <vt:lpstr>Why?</vt:lpstr>
      <vt:lpstr>Two Recent Case Studies</vt:lpstr>
      <vt:lpstr>Review Process</vt:lpstr>
      <vt:lpstr>Engagement Principles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Cardine Caffery</dc:creator>
  <cp:lastModifiedBy>Nikolas Zane</cp:lastModifiedBy>
  <cp:revision>28</cp:revision>
  <cp:lastPrinted>2016-08-03T09:29:17Z</cp:lastPrinted>
  <dcterms:created xsi:type="dcterms:W3CDTF">2016-05-12T02:09:14Z</dcterms:created>
  <dcterms:modified xsi:type="dcterms:W3CDTF">2016-08-03T09:35:49Z</dcterms:modified>
</cp:coreProperties>
</file>