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4"/>
  </p:notesMasterIdLst>
  <p:handoutMasterIdLst>
    <p:handoutMasterId r:id="rId5"/>
  </p:handoutMasterIdLst>
  <p:sldIdLst>
    <p:sldId id="257" r:id="rId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226" y="-3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59A192F-8750-8F4F-8A17-E56D63FE8FD4}" type="datetimeFigureOut">
              <a:rPr lang="en-US" smtClean="0"/>
              <a:t>6/17/2016</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221D3CB-D664-B64B-B702-91B54FD9CAD3}" type="datetimeFigureOut">
              <a:rPr lang="en-US" smtClean="0"/>
              <a:t>6/17/2016</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68385A-2033-4048-8FD3-D2570502FA23}" type="slidenum">
              <a:rPr lang="en-US" smtClean="0"/>
              <a:t>1</a:t>
            </a:fld>
            <a:endParaRPr lang="en-US"/>
          </a:p>
        </p:txBody>
      </p:sp>
    </p:spTree>
    <p:extLst>
      <p:ext uri="{BB962C8B-B14F-4D97-AF65-F5344CB8AC3E}">
        <p14:creationId xmlns:p14="http://schemas.microsoft.com/office/powerpoint/2010/main" val="408597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9" name="Picture 8" descr="Final_Seal Logo-0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40344" y="4747260"/>
            <a:ext cx="1675070" cy="1653072"/>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44" y="290139"/>
            <a:ext cx="3378953" cy="771884"/>
          </a:xfrm>
        </p:spPr>
        <p:txBody>
          <a:bodyPr/>
          <a:lstStyle/>
          <a:p>
            <a:pPr algn="l" defTabSz="995363">
              <a:spcBef>
                <a:spcPts val="400"/>
              </a:spcBef>
              <a:spcAft>
                <a:spcPts val="100"/>
              </a:spcAft>
              <a:tabLst>
                <a:tab pos="3228975" algn="l"/>
                <a:tab pos="4665663" algn="r"/>
              </a:tabLst>
            </a:pPr>
            <a:r>
              <a:rPr lang="en-US" sz="2500" dirty="0" smtClean="0"/>
              <a:t>Duncan Unwin</a:t>
            </a:r>
            <a:r>
              <a:rPr lang="en-US" sz="2500" dirty="0" smtClean="0"/>
              <a:t/>
            </a:r>
            <a:br>
              <a:rPr lang="en-US" sz="2500" dirty="0" smtClean="0"/>
            </a:br>
            <a:r>
              <a:rPr lang="en-US" sz="2000" dirty="0" smtClean="0">
                <a:solidFill>
                  <a:schemeClr val="accent5"/>
                </a:solidFill>
              </a:rPr>
              <a:t/>
            </a:r>
            <a:br>
              <a:rPr lang="en-US" sz="2000" dirty="0" smtClean="0">
                <a:solidFill>
                  <a:schemeClr val="accent5"/>
                </a:solidFill>
              </a:rPr>
            </a:br>
            <a:r>
              <a:rPr lang="en-AU" sz="1000" dirty="0">
                <a:solidFill>
                  <a:srgbClr val="808189"/>
                </a:solidFill>
                <a:latin typeface="+mn-lt"/>
                <a:cs typeface="Times New Roman" panose="02020603050405020304" pitchFamily="18" charset="0"/>
              </a:rPr>
              <a:t/>
            </a:r>
            <a:br>
              <a:rPr lang="en-AU" sz="1000" dirty="0">
                <a:solidFill>
                  <a:srgbClr val="808189"/>
                </a:solidFill>
                <a:latin typeface="+mn-lt"/>
                <a:cs typeface="Times New Roman" panose="02020603050405020304" pitchFamily="18" charset="0"/>
              </a:rPr>
            </a:br>
            <a:endParaRPr lang="en-US" sz="1000" dirty="0">
              <a:solidFill>
                <a:srgbClr val="808189"/>
              </a:solidFill>
              <a:latin typeface="+mn-lt"/>
            </a:endParaRPr>
          </a:p>
        </p:txBody>
      </p:sp>
      <p:sp>
        <p:nvSpPr>
          <p:cNvPr id="3" name="Text Placeholder 2"/>
          <p:cNvSpPr>
            <a:spLocks noGrp="1"/>
          </p:cNvSpPr>
          <p:nvPr>
            <p:ph type="body" sz="quarter" idx="13"/>
          </p:nvPr>
        </p:nvSpPr>
        <p:spPr>
          <a:xfrm>
            <a:off x="238239" y="1313868"/>
            <a:ext cx="2454873" cy="5130474"/>
          </a:xfrm>
        </p:spPr>
        <p:txBody>
          <a:bodyPr>
            <a:normAutofit lnSpcReduction="10000"/>
          </a:bodyPr>
          <a:lstStyle/>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Duncan is an experienced IT executive, architect, program and project manager with expertise in complex systems integration, ICT business case development and ICT transformation across the </a:t>
            </a:r>
            <a:r>
              <a:rPr lang="en-AU" sz="850" dirty="0" smtClean="0">
                <a:solidFill>
                  <a:srgbClr val="668BC7"/>
                </a:solidFill>
                <a:latin typeface="+mj-lt"/>
                <a:cs typeface="Times New Roman" panose="02020603050405020304" pitchFamily="18" charset="0"/>
              </a:rPr>
              <a:t>various industries such as State </a:t>
            </a:r>
            <a:r>
              <a:rPr lang="en-AU" sz="850" dirty="0">
                <a:solidFill>
                  <a:srgbClr val="668BC7"/>
                </a:solidFill>
                <a:latin typeface="+mj-lt"/>
                <a:cs typeface="Times New Roman" panose="02020603050405020304" pitchFamily="18" charset="0"/>
              </a:rPr>
              <a:t>and federal </a:t>
            </a:r>
            <a:r>
              <a:rPr lang="en-AU" sz="850" dirty="0" smtClean="0">
                <a:solidFill>
                  <a:srgbClr val="668BC7"/>
                </a:solidFill>
                <a:latin typeface="+mj-lt"/>
                <a:cs typeface="Times New Roman" panose="02020603050405020304" pitchFamily="18" charset="0"/>
              </a:rPr>
              <a:t>government, Banking, Insurance, Health and Manufacturing</a:t>
            </a:r>
            <a:endParaRPr lang="en-AU" sz="850" dirty="0">
              <a:solidFill>
                <a:srgbClr val="668BC7"/>
              </a:solidFill>
              <a:latin typeface="+mj-lt"/>
              <a:cs typeface="Times New Roman" panose="02020603050405020304" pitchFamily="18" charset="0"/>
            </a:endParaRPr>
          </a:p>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Duncan has executive and general management experience (IT Manager, CIO, GM) combined with extensive experience in senior enterprise architecture and program management </a:t>
            </a:r>
            <a:r>
              <a:rPr lang="en-AU" sz="850" dirty="0" smtClean="0">
                <a:solidFill>
                  <a:srgbClr val="668BC7"/>
                </a:solidFill>
                <a:latin typeface="+mj-lt"/>
                <a:cs typeface="Times New Roman" panose="02020603050405020304" pitchFamily="18" charset="0"/>
              </a:rPr>
              <a:t>roles. Duncan’s </a:t>
            </a:r>
            <a:r>
              <a:rPr lang="en-AU" sz="850" dirty="0">
                <a:solidFill>
                  <a:srgbClr val="668BC7"/>
                </a:solidFill>
                <a:latin typeface="+mj-lt"/>
                <a:cs typeface="Times New Roman" panose="02020603050405020304" pitchFamily="18" charset="0"/>
              </a:rPr>
              <a:t>primary area of focus is IT-enabled business change and ICT transformation. He combines analytical skills together with interpersonal competencies required for effective consulting and change leadership and has particular abilities and experience in: </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ICT </a:t>
            </a:r>
            <a:r>
              <a:rPr lang="en-AU" sz="850" dirty="0">
                <a:solidFill>
                  <a:srgbClr val="668BC7"/>
                </a:solidFill>
                <a:latin typeface="+mj-lt"/>
                <a:cs typeface="Times New Roman" panose="02020603050405020304" pitchFamily="18" charset="0"/>
              </a:rPr>
              <a:t>Strategic </a:t>
            </a:r>
            <a:r>
              <a:rPr lang="en-AU" sz="850" dirty="0" smtClean="0">
                <a:solidFill>
                  <a:srgbClr val="668BC7"/>
                </a:solidFill>
                <a:latin typeface="+mj-lt"/>
                <a:cs typeface="Times New Roman" panose="02020603050405020304" pitchFamily="18" charset="0"/>
              </a:rPr>
              <a:t>planning-Digital, e-commerce and Payments Business Architecture - Managing </a:t>
            </a:r>
            <a:r>
              <a:rPr lang="en-AU" sz="850" dirty="0">
                <a:solidFill>
                  <a:srgbClr val="668BC7"/>
                </a:solidFill>
                <a:latin typeface="+mj-lt"/>
                <a:cs typeface="Times New Roman" panose="02020603050405020304" pitchFamily="18" charset="0"/>
              </a:rPr>
              <a:t>large complex systems integration </a:t>
            </a:r>
            <a:r>
              <a:rPr lang="en-AU" sz="850" dirty="0" smtClean="0">
                <a:solidFill>
                  <a:srgbClr val="668BC7"/>
                </a:solidFill>
                <a:latin typeface="+mj-lt"/>
                <a:cs typeface="Times New Roman" panose="02020603050405020304" pitchFamily="18" charset="0"/>
              </a:rPr>
              <a:t>programmes-Business </a:t>
            </a:r>
            <a:r>
              <a:rPr lang="en-AU" sz="850" dirty="0">
                <a:solidFill>
                  <a:srgbClr val="668BC7"/>
                </a:solidFill>
                <a:latin typeface="+mj-lt"/>
                <a:cs typeface="Times New Roman" panose="02020603050405020304" pitchFamily="18" charset="0"/>
              </a:rPr>
              <a:t>case </a:t>
            </a:r>
            <a:r>
              <a:rPr lang="en-AU" sz="850" dirty="0" smtClean="0">
                <a:solidFill>
                  <a:srgbClr val="668BC7"/>
                </a:solidFill>
                <a:latin typeface="+mj-lt"/>
                <a:cs typeface="Times New Roman" panose="02020603050405020304" pitchFamily="18" charset="0"/>
              </a:rPr>
              <a:t>development - Procurement strategies -Business </a:t>
            </a:r>
            <a:r>
              <a:rPr lang="en-AU" sz="850" dirty="0">
                <a:solidFill>
                  <a:srgbClr val="668BC7"/>
                </a:solidFill>
                <a:latin typeface="+mj-lt"/>
                <a:cs typeface="Times New Roman" panose="02020603050405020304" pitchFamily="18" charset="0"/>
              </a:rPr>
              <a:t>process improvements using Lean </a:t>
            </a:r>
            <a:r>
              <a:rPr lang="en-AU" sz="850" dirty="0" smtClean="0">
                <a:solidFill>
                  <a:srgbClr val="668BC7"/>
                </a:solidFill>
                <a:latin typeface="+mj-lt"/>
                <a:cs typeface="Times New Roman" panose="02020603050405020304" pitchFamily="18" charset="0"/>
              </a:rPr>
              <a:t>philosophies - Leading </a:t>
            </a:r>
            <a:r>
              <a:rPr lang="en-AU" sz="850" dirty="0">
                <a:solidFill>
                  <a:srgbClr val="668BC7"/>
                </a:solidFill>
                <a:latin typeface="+mj-lt"/>
                <a:cs typeface="Times New Roman" panose="02020603050405020304" pitchFamily="18" charset="0"/>
              </a:rPr>
              <a:t>digital and ICT transformation programme</a:t>
            </a:r>
          </a:p>
          <a:p>
            <a:pPr marL="0" indent="0" defTabSz="995363">
              <a:spcBef>
                <a:spcPts val="200"/>
              </a:spcBef>
              <a:spcAft>
                <a:spcPts val="100"/>
              </a:spcAft>
              <a:buClr>
                <a:schemeClr val="accent2"/>
              </a:buClr>
              <a:buSzPct val="130000"/>
              <a:buNone/>
              <a:tabLst>
                <a:tab pos="3228975" algn="l"/>
                <a:tab pos="4665663" algn="r"/>
              </a:tabLst>
            </a:pPr>
            <a:r>
              <a:rPr lang="en-US" sz="1100" dirty="0" smtClean="0">
                <a:solidFill>
                  <a:srgbClr val="668BC7"/>
                </a:solidFill>
                <a:latin typeface="+mj-lt"/>
              </a:rPr>
              <a:t>QUALIFICATIONS</a:t>
            </a:r>
            <a:endParaRPr lang="en-US" sz="1100" dirty="0" smtClean="0">
              <a:solidFill>
                <a:srgbClr val="668BC7"/>
              </a:solidFill>
              <a:latin typeface="+mj-lt"/>
            </a:endParaRP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Masters </a:t>
            </a:r>
            <a:r>
              <a:rPr lang="en-AU" sz="850" dirty="0">
                <a:solidFill>
                  <a:srgbClr val="808189"/>
                </a:solidFill>
                <a:cs typeface="Times New Roman" panose="02020603050405020304" pitchFamily="18" charset="0"/>
              </a:rPr>
              <a:t>in Information Systems (Hons), Griffith University</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Certificate </a:t>
            </a:r>
            <a:r>
              <a:rPr lang="en-AU" sz="850" dirty="0">
                <a:solidFill>
                  <a:srgbClr val="808189"/>
                </a:solidFill>
                <a:cs typeface="Times New Roman" panose="02020603050405020304" pitchFamily="18" charset="0"/>
              </a:rPr>
              <a:t>in Bank Card Management (Distinction), VISA business school (UK)</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Diploma </a:t>
            </a:r>
            <a:r>
              <a:rPr lang="en-AU" sz="850" dirty="0">
                <a:solidFill>
                  <a:srgbClr val="808189"/>
                </a:solidFill>
                <a:cs typeface="Times New Roman" panose="02020603050405020304" pitchFamily="18" charset="0"/>
              </a:rPr>
              <a:t>in Government, ADF</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Diploma </a:t>
            </a:r>
            <a:r>
              <a:rPr lang="en-AU" sz="850" dirty="0">
                <a:solidFill>
                  <a:srgbClr val="808189"/>
                </a:solidFill>
                <a:cs typeface="Times New Roman" panose="02020603050405020304" pitchFamily="18" charset="0"/>
              </a:rPr>
              <a:t>in Telecommunications Management, ADF</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Prince2 </a:t>
            </a:r>
            <a:r>
              <a:rPr lang="en-AU" sz="850" dirty="0">
                <a:solidFill>
                  <a:srgbClr val="808189"/>
                </a:solidFill>
                <a:cs typeface="Times New Roman" panose="02020603050405020304" pitchFamily="18" charset="0"/>
              </a:rPr>
              <a:t>Foundations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Lead </a:t>
            </a:r>
            <a:r>
              <a:rPr lang="en-AU" sz="850" dirty="0">
                <a:solidFill>
                  <a:srgbClr val="808189"/>
                </a:solidFill>
                <a:cs typeface="Times New Roman" panose="02020603050405020304" pitchFamily="18" charset="0"/>
              </a:rPr>
              <a:t>Auditor in </a:t>
            </a:r>
            <a:r>
              <a:rPr lang="en-AU" sz="850" dirty="0" smtClean="0">
                <a:solidFill>
                  <a:srgbClr val="808189"/>
                </a:solidFill>
                <a:cs typeface="Times New Roman" panose="02020603050405020304" pitchFamily="18" charset="0"/>
              </a:rPr>
              <a:t>ISO27001</a:t>
            </a:r>
          </a:p>
          <a:p>
            <a:pPr marL="0" indent="0" defTabSz="995363">
              <a:spcBef>
                <a:spcPts val="200"/>
              </a:spcBef>
              <a:spcAft>
                <a:spcPts val="100"/>
              </a:spcAft>
              <a:buClr>
                <a:schemeClr val="accent1"/>
              </a:buClr>
              <a:buSzPct val="130000"/>
              <a:buNone/>
              <a:tabLst>
                <a:tab pos="3228975" algn="l"/>
                <a:tab pos="4665663" algn="r"/>
              </a:tabLst>
            </a:pPr>
            <a:r>
              <a:rPr lang="en-AU" sz="850" dirty="0" smtClean="0">
                <a:solidFill>
                  <a:srgbClr val="808189"/>
                </a:solidFill>
                <a:cs typeface="Times New Roman" panose="02020603050405020304" pitchFamily="18" charset="0"/>
              </a:rPr>
              <a:t/>
            </a:r>
            <a:br>
              <a:rPr lang="en-AU" sz="850" dirty="0" smtClean="0">
                <a:solidFill>
                  <a:srgbClr val="808189"/>
                </a:solidFill>
                <a:cs typeface="Times New Roman" panose="02020603050405020304" pitchFamily="18" charset="0"/>
              </a:rPr>
            </a:br>
            <a:endParaRPr lang="en-US" sz="850" dirty="0" smtClean="0">
              <a:solidFill>
                <a:srgbClr val="808189"/>
              </a:solidFill>
            </a:endParaRPr>
          </a:p>
          <a:p>
            <a:pPr marL="0" indent="0" defTabSz="995363">
              <a:spcBef>
                <a:spcPts val="200"/>
              </a:spcBef>
              <a:spcAft>
                <a:spcPts val="100"/>
              </a:spcAft>
              <a:buClr>
                <a:schemeClr val="accent2"/>
              </a:buClr>
              <a:buSzPct val="130000"/>
              <a:buNone/>
              <a:tabLst>
                <a:tab pos="3228975" algn="l"/>
                <a:tab pos="4665663" algn="r"/>
              </a:tabLst>
            </a:pPr>
            <a:endParaRPr lang="en-AU" sz="850" dirty="0">
              <a:solidFill>
                <a:srgbClr val="668BC7"/>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fld id="{8727A6D7-2FF4-F242-86A5-4A2B6210CF7A}" type="slidenum">
              <a:rPr lang="en-US" smtClean="0"/>
              <a:pPr/>
              <a:t>1</a:t>
            </a:fld>
            <a:endParaRPr lang="en-US" dirty="0"/>
          </a:p>
        </p:txBody>
      </p:sp>
      <p:sp>
        <p:nvSpPr>
          <p:cNvPr id="7" name="Text Placeholder 2"/>
          <p:cNvSpPr txBox="1">
            <a:spLocks/>
          </p:cNvSpPr>
          <p:nvPr/>
        </p:nvSpPr>
        <p:spPr>
          <a:xfrm>
            <a:off x="2693113" y="1313869"/>
            <a:ext cx="3087236" cy="4584012"/>
          </a:xfrm>
          <a:prstGeom prst="rect">
            <a:avLst/>
          </a:prstGeom>
        </p:spPr>
        <p:txBody>
          <a:bodyPr vert="horz">
            <a:normAutofit lnSpcReduction="10000"/>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95363">
              <a:spcBef>
                <a:spcPts val="0"/>
              </a:spcBef>
              <a:spcAft>
                <a:spcPts val="200"/>
              </a:spcAft>
              <a:buClr>
                <a:schemeClr val="tx1"/>
              </a:buClr>
              <a:buNone/>
              <a:tabLst>
                <a:tab pos="3228975" algn="l"/>
                <a:tab pos="4665663" algn="r"/>
              </a:tabLst>
            </a:pPr>
            <a:r>
              <a:rPr lang="en-US" sz="1100" dirty="0">
                <a:solidFill>
                  <a:srgbClr val="668BC7"/>
                </a:solidFill>
              </a:rPr>
              <a:t>SKILLS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Enterprise Architecture </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Times New Roman" panose="02020603050405020304" pitchFamily="18" charset="0"/>
                <a:cs typeface="Times New Roman" panose="02020603050405020304" pitchFamily="18" charset="0"/>
              </a:rPr>
              <a:t>Business-IT </a:t>
            </a:r>
            <a:r>
              <a:rPr lang="en-AU" sz="850" dirty="0">
                <a:solidFill>
                  <a:schemeClr val="accent1"/>
                </a:solidFill>
                <a:latin typeface="Times New Roman" panose="02020603050405020304" pitchFamily="18" charset="0"/>
                <a:cs typeface="Times New Roman" panose="02020603050405020304" pitchFamily="18" charset="0"/>
              </a:rPr>
              <a:t>Alignment</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Times New Roman" panose="02020603050405020304" pitchFamily="18" charset="0"/>
                <a:cs typeface="Times New Roman" panose="02020603050405020304" pitchFamily="18" charset="0"/>
              </a:rPr>
              <a:t>Program/Project </a:t>
            </a:r>
            <a:r>
              <a:rPr lang="en-AU" sz="850" dirty="0">
                <a:solidFill>
                  <a:schemeClr val="accent1"/>
                </a:solidFill>
                <a:latin typeface="Times New Roman" panose="02020603050405020304" pitchFamily="18" charset="0"/>
                <a:cs typeface="Times New Roman" panose="02020603050405020304" pitchFamily="18" charset="0"/>
              </a:rPr>
              <a:t>Management delivery and governance processes and practices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Governance and Management of Enterprise IT</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Systems Integration, Service Oriented Architectures and Business </a:t>
            </a:r>
            <a:r>
              <a:rPr lang="en-AU" sz="850" dirty="0" smtClean="0">
                <a:solidFill>
                  <a:schemeClr val="accent1"/>
                </a:solidFill>
                <a:latin typeface="Times New Roman" panose="02020603050405020304" pitchFamily="18" charset="0"/>
                <a:cs typeface="Times New Roman" panose="02020603050405020304" pitchFamily="18" charset="0"/>
              </a:rPr>
              <a:t>Intelligence</a:t>
            </a:r>
            <a:endParaRPr lang="en-AU" sz="850" dirty="0" smtClean="0">
              <a:solidFill>
                <a:schemeClr val="accent1"/>
              </a:solidFill>
              <a:latin typeface="Times New Roman" panose="02020603050405020304" pitchFamily="18" charset="0"/>
              <a:cs typeface="Times New Roman" panose="02020603050405020304" pitchFamily="18" charset="0"/>
            </a:endParaRPr>
          </a:p>
          <a:p>
            <a:pPr marL="0" indent="0">
              <a:spcBef>
                <a:spcPts val="0"/>
              </a:spcBef>
              <a:buNone/>
            </a:pPr>
            <a:r>
              <a:rPr lang="en-US" sz="1100" dirty="0"/>
              <a:t>PROFESSIONAL </a:t>
            </a:r>
            <a:r>
              <a:rPr lang="en-US" sz="1100" dirty="0" smtClean="0"/>
              <a:t>EXPERIENCE</a:t>
            </a:r>
            <a:r>
              <a:rPr lang="en-AU" sz="850" dirty="0">
                <a:solidFill>
                  <a:srgbClr val="808189"/>
                </a:solidFill>
                <a:latin typeface="+mj-lt"/>
                <a:cs typeface="Times New Roman" panose="02020603050405020304" pitchFamily="18" charset="0"/>
              </a:rPr>
              <a:t>	</a:t>
            </a:r>
            <a:endParaRPr lang="en-AU" sz="850" dirty="0" smtClean="0">
              <a:solidFill>
                <a:srgbClr val="808189"/>
              </a:solidFill>
              <a:latin typeface="+mj-lt"/>
              <a:cs typeface="Times New Roman" panose="02020603050405020304" pitchFamily="18" charset="0"/>
            </a:endParaRPr>
          </a:p>
          <a:p>
            <a:pPr marL="0" indent="0">
              <a:spcBef>
                <a:spcPts val="0"/>
              </a:spcBef>
              <a:buNone/>
            </a:pPr>
            <a:r>
              <a:rPr lang="en-AU" sz="850" dirty="0" smtClean="0">
                <a:solidFill>
                  <a:srgbClr val="808189"/>
                </a:solidFill>
                <a:latin typeface="+mj-lt"/>
                <a:cs typeface="Times New Roman" panose="02020603050405020304" pitchFamily="18" charset="0"/>
              </a:rPr>
              <a:t>Dell </a:t>
            </a:r>
            <a:r>
              <a:rPr lang="en-AU" sz="850" dirty="0">
                <a:solidFill>
                  <a:srgbClr val="808189"/>
                </a:solidFill>
                <a:latin typeface="+mj-lt"/>
                <a:cs typeface="Times New Roman" panose="02020603050405020304" pitchFamily="18" charset="0"/>
              </a:rPr>
              <a:t>Computers Asia</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For Dell Computers Asia Duncan developed B2B </a:t>
            </a:r>
            <a:r>
              <a:rPr lang="en-AU" sz="850" dirty="0">
                <a:solidFill>
                  <a:srgbClr val="808189"/>
                </a:solidFill>
                <a:latin typeface="+mj-lt"/>
                <a:cs typeface="Times New Roman" panose="02020603050405020304" pitchFamily="18" charset="0"/>
              </a:rPr>
              <a:t>and B2C payments processing sub-systems for the Dell supply chain across the APAC region including integration of receipting of payments into SAP. Role: Chief Architect.</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For American Express Duncan developed the </a:t>
            </a:r>
            <a:r>
              <a:rPr lang="en-AU" sz="850" dirty="0">
                <a:solidFill>
                  <a:srgbClr val="808189"/>
                </a:solidFill>
                <a:latin typeface="+mj-lt"/>
                <a:cs typeface="Times New Roman" panose="02020603050405020304" pitchFamily="18" charset="0"/>
              </a:rPr>
              <a:t>American Express global B2B e-commerce gateway (17 countries, 7 languages).  This system integrated B2B payment with automated distribution of electronic orders and invoices over the American Express payment network.  Primary customer was the Eurofighter project which processed all the parts purchasing via this system.  Total trade volume of $US3B p.a..  Role: Project Director.</a:t>
            </a:r>
          </a:p>
          <a:p>
            <a:pPr marL="144000" indent="-144000" defTabSz="995363">
              <a:spcBef>
                <a:spcPts val="200"/>
              </a:spcBef>
              <a:spcAft>
                <a:spcPts val="100"/>
              </a:spcAft>
              <a:buSzPct val="120000"/>
              <a:tabLst>
                <a:tab pos="3228975" algn="l"/>
                <a:tab pos="4665663" algn="r"/>
              </a:tabLst>
            </a:pPr>
            <a:r>
              <a:rPr lang="en-AU" sz="850" dirty="0" err="1" smtClean="0">
                <a:solidFill>
                  <a:srgbClr val="808189"/>
                </a:solidFill>
                <a:latin typeface="+mj-lt"/>
                <a:cs typeface="Times New Roman" panose="02020603050405020304" pitchFamily="18" charset="0"/>
              </a:rPr>
              <a:t>Balfours</a:t>
            </a:r>
            <a:r>
              <a:rPr lang="en-AU" sz="850" dirty="0" smtClean="0">
                <a:solidFill>
                  <a:srgbClr val="808189"/>
                </a:solidFill>
                <a:latin typeface="+mj-lt"/>
                <a:cs typeface="Times New Roman" panose="02020603050405020304" pitchFamily="18" charset="0"/>
              </a:rPr>
              <a:t> </a:t>
            </a:r>
            <a:r>
              <a:rPr lang="en-AU" sz="850" dirty="0">
                <a:solidFill>
                  <a:srgbClr val="808189"/>
                </a:solidFill>
                <a:latin typeface="+mj-lt"/>
                <a:cs typeface="Times New Roman" panose="02020603050405020304" pitchFamily="18" charset="0"/>
              </a:rPr>
              <a:t>Pies - Trade ordering and route trade automation project. Role: Chief Architect.</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Golden </a:t>
            </a:r>
            <a:r>
              <a:rPr lang="en-AU" sz="850" dirty="0">
                <a:solidFill>
                  <a:srgbClr val="808189"/>
                </a:solidFill>
                <a:latin typeface="+mj-lt"/>
                <a:cs typeface="Times New Roman" panose="02020603050405020304" pitchFamily="18" charset="0"/>
              </a:rPr>
              <a:t>Circle - Warehouse Automation project. Role: Design assurance.</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Flour </a:t>
            </a:r>
            <a:r>
              <a:rPr lang="en-AU" sz="850" dirty="0">
                <a:solidFill>
                  <a:srgbClr val="808189"/>
                </a:solidFill>
                <a:latin typeface="+mj-lt"/>
                <a:cs typeface="Times New Roman" panose="02020603050405020304" pitchFamily="18" charset="0"/>
              </a:rPr>
              <a:t>Mills of Fiji - ERP implementation project.  Role: Project Director.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Trade </a:t>
            </a:r>
            <a:r>
              <a:rPr lang="en-AU" sz="850" dirty="0">
                <a:solidFill>
                  <a:srgbClr val="808189"/>
                </a:solidFill>
                <a:latin typeface="+mj-lt"/>
                <a:cs typeface="Times New Roman" panose="02020603050405020304" pitchFamily="18" charset="0"/>
              </a:rPr>
              <a:t>finance automation pilot project - HSBC Asia.  Scope included the development of electronic trade finance contracts, gross and net inter-country settlement and integration with import/export agents. Role: Chief Architect.</a:t>
            </a:r>
          </a:p>
          <a:p>
            <a:pPr marL="0" indent="0" defTabSz="995363">
              <a:spcBef>
                <a:spcPts val="200"/>
              </a:spcBef>
              <a:spcAft>
                <a:spcPts val="100"/>
              </a:spcAft>
              <a:buClr>
                <a:schemeClr val="accent1"/>
              </a:buClr>
              <a:buSzPct val="130000"/>
              <a:buNone/>
              <a:tabLst>
                <a:tab pos="3228975" algn="l"/>
                <a:tab pos="4665663" algn="r"/>
              </a:tabLst>
            </a:pPr>
            <a:endParaRPr lang="en-AU" sz="850" dirty="0">
              <a:solidFill>
                <a:schemeClr val="accent1"/>
              </a:solidFill>
              <a:latin typeface="Times New Roman" panose="02020603050405020304" pitchFamily="18" charset="0"/>
              <a:cs typeface="Times New Roman" panose="02020603050405020304" pitchFamily="18" charset="0"/>
            </a:endParaRPr>
          </a:p>
        </p:txBody>
      </p:sp>
      <p:sp>
        <p:nvSpPr>
          <p:cNvPr id="8" name="Text Placeholder 2"/>
          <p:cNvSpPr txBox="1">
            <a:spLocks/>
          </p:cNvSpPr>
          <p:nvPr/>
        </p:nvSpPr>
        <p:spPr>
          <a:xfrm>
            <a:off x="5780350" y="1312867"/>
            <a:ext cx="3196708" cy="4668833"/>
          </a:xfrm>
          <a:prstGeom prst="rect">
            <a:avLst/>
          </a:prstGeom>
        </p:spPr>
        <p:txBody>
          <a:bodyPr vert="horz">
            <a:normAutofit lnSpcReduction="10000"/>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spcAft>
                <a:spcPts val="100"/>
              </a:spcAft>
              <a:buClr>
                <a:schemeClr val="accent1"/>
              </a:buClr>
              <a:buSzPct val="120000"/>
              <a:buNone/>
            </a:pPr>
            <a:endParaRPr lang="en-US" sz="850" dirty="0" smtClean="0">
              <a:solidFill>
                <a:schemeClr val="tx1"/>
              </a:solidFill>
              <a:latin typeface="+mj-lt"/>
            </a:endParaRP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Integration </a:t>
            </a:r>
            <a:r>
              <a:rPr lang="en-AU" sz="850" dirty="0">
                <a:solidFill>
                  <a:srgbClr val="808189"/>
                </a:solidFill>
                <a:latin typeface="+mj-lt"/>
                <a:cs typeface="Times New Roman" panose="02020603050405020304" pitchFamily="18" charset="0"/>
              </a:rPr>
              <a:t>of debit and credit card payments into the </a:t>
            </a:r>
            <a:r>
              <a:rPr lang="en-AU" sz="850" dirty="0" err="1">
                <a:solidFill>
                  <a:srgbClr val="808189"/>
                </a:solidFill>
                <a:latin typeface="+mj-lt"/>
                <a:cs typeface="Times New Roman" panose="02020603050405020304" pitchFamily="18" charset="0"/>
              </a:rPr>
              <a:t>Ariba</a:t>
            </a:r>
            <a:r>
              <a:rPr lang="en-AU" sz="850" dirty="0">
                <a:solidFill>
                  <a:srgbClr val="808189"/>
                </a:solidFill>
                <a:latin typeface="+mj-lt"/>
                <a:cs typeface="Times New Roman" panose="02020603050405020304" pitchFamily="18" charset="0"/>
              </a:rPr>
              <a:t> APAC portal. Role: Architect</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Implementation </a:t>
            </a:r>
            <a:r>
              <a:rPr lang="en-AU" sz="850" dirty="0">
                <a:solidFill>
                  <a:srgbClr val="808189"/>
                </a:solidFill>
                <a:latin typeface="+mj-lt"/>
                <a:cs typeface="Times New Roman" panose="02020603050405020304" pitchFamily="18" charset="0"/>
              </a:rPr>
              <a:t>of Payments interface into SAP R3. Role: Project Manager.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Working as Senior Consultant with </a:t>
            </a:r>
            <a:r>
              <a:rPr lang="en-AU" sz="850" dirty="0">
                <a:solidFill>
                  <a:srgbClr val="808189"/>
                </a:solidFill>
                <a:latin typeface="+mj-lt"/>
                <a:cs typeface="Times New Roman" panose="02020603050405020304" pitchFamily="18" charset="0"/>
              </a:rPr>
              <a:t>QAD </a:t>
            </a:r>
            <a:r>
              <a:rPr lang="en-AU" sz="850" dirty="0" smtClean="0">
                <a:solidFill>
                  <a:srgbClr val="808189"/>
                </a:solidFill>
                <a:latin typeface="+mj-lt"/>
                <a:cs typeface="Times New Roman" panose="02020603050405020304" pitchFamily="18" charset="0"/>
              </a:rPr>
              <a:t>Japan Duncan was involved in ERP </a:t>
            </a:r>
            <a:r>
              <a:rPr lang="en-AU" sz="850" dirty="0">
                <a:solidFill>
                  <a:srgbClr val="808189"/>
                </a:solidFill>
                <a:latin typeface="+mj-lt"/>
                <a:cs typeface="Times New Roman" panose="02020603050405020304" pitchFamily="18" charset="0"/>
              </a:rPr>
              <a:t>Implementation at Raychem Japan </a:t>
            </a:r>
            <a:r>
              <a:rPr lang="en-AU" sz="850" dirty="0" smtClean="0">
                <a:solidFill>
                  <a:srgbClr val="808189"/>
                </a:solidFill>
                <a:latin typeface="+mj-lt"/>
                <a:cs typeface="Times New Roman" panose="02020603050405020304" pitchFamily="18" charset="0"/>
              </a:rPr>
              <a:t>– Electronics, Training </a:t>
            </a:r>
            <a:r>
              <a:rPr lang="en-AU" sz="850" dirty="0">
                <a:solidFill>
                  <a:srgbClr val="808189"/>
                </a:solidFill>
                <a:latin typeface="+mj-lt"/>
                <a:cs typeface="Times New Roman" panose="02020603050405020304" pitchFamily="18" charset="0"/>
              </a:rPr>
              <a:t>in MFG/PRO to local QAD Japan </a:t>
            </a:r>
            <a:r>
              <a:rPr lang="en-AU" sz="850" dirty="0" smtClean="0">
                <a:solidFill>
                  <a:srgbClr val="808189"/>
                </a:solidFill>
                <a:latin typeface="+mj-lt"/>
                <a:cs typeface="Times New Roman" panose="02020603050405020304" pitchFamily="18" charset="0"/>
              </a:rPr>
              <a:t>team, APAC </a:t>
            </a:r>
            <a:r>
              <a:rPr lang="en-AU" sz="850" dirty="0">
                <a:solidFill>
                  <a:srgbClr val="808189"/>
                </a:solidFill>
                <a:latin typeface="+mj-lt"/>
                <a:cs typeface="Times New Roman" panose="02020603050405020304" pitchFamily="18" charset="0"/>
              </a:rPr>
              <a:t>lead in Advanced Supply Chain Optimisation </a:t>
            </a:r>
            <a:r>
              <a:rPr lang="en-AU" sz="850" dirty="0" smtClean="0">
                <a:solidFill>
                  <a:srgbClr val="808189"/>
                </a:solidFill>
                <a:latin typeface="+mj-lt"/>
                <a:cs typeface="Times New Roman" panose="02020603050405020304" pitchFamily="18" charset="0"/>
              </a:rPr>
              <a:t>practice, Training </a:t>
            </a:r>
            <a:r>
              <a:rPr lang="en-AU" sz="850" dirty="0">
                <a:solidFill>
                  <a:srgbClr val="808189"/>
                </a:solidFill>
                <a:latin typeface="+mj-lt"/>
                <a:cs typeface="Times New Roman" panose="02020603050405020304" pitchFamily="18" charset="0"/>
              </a:rPr>
              <a:t>in i2 and Paragon SCM </a:t>
            </a:r>
            <a:r>
              <a:rPr lang="en-AU" sz="850" dirty="0" smtClean="0">
                <a:solidFill>
                  <a:srgbClr val="808189"/>
                </a:solidFill>
                <a:latin typeface="+mj-lt"/>
                <a:cs typeface="Times New Roman" panose="02020603050405020304" pitchFamily="18" charset="0"/>
              </a:rPr>
              <a:t>tools, Supply </a:t>
            </a:r>
            <a:r>
              <a:rPr lang="en-AU" sz="850" dirty="0">
                <a:solidFill>
                  <a:srgbClr val="808189"/>
                </a:solidFill>
                <a:latin typeface="+mj-lt"/>
                <a:cs typeface="Times New Roman" panose="02020603050405020304" pitchFamily="18" charset="0"/>
              </a:rPr>
              <a:t>Chain optimisation project - COMPAL electronics - Taiwan   </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ERP </a:t>
            </a:r>
            <a:r>
              <a:rPr lang="en-AU" sz="850" dirty="0">
                <a:solidFill>
                  <a:srgbClr val="808189"/>
                </a:solidFill>
                <a:latin typeface="+mj-lt"/>
                <a:cs typeface="Times New Roman" panose="02020603050405020304" pitchFamily="18" charset="0"/>
              </a:rPr>
              <a:t>Reimplementation - CASE Corporation (Complex equipment).  Application consultant.</a:t>
            </a:r>
          </a:p>
          <a:p>
            <a:pPr marL="144000" indent="-144000" defTabSz="995363">
              <a:spcBef>
                <a:spcPts val="200"/>
              </a:spcBef>
              <a:spcAft>
                <a:spcPts val="100"/>
              </a:spcAft>
              <a:buSzPct val="120000"/>
              <a:tabLst>
                <a:tab pos="3228975" algn="l"/>
                <a:tab pos="4665663" algn="r"/>
              </a:tabLst>
            </a:pPr>
            <a:r>
              <a:rPr lang="en-AU" sz="850" dirty="0" err="1" smtClean="0">
                <a:solidFill>
                  <a:srgbClr val="808189"/>
                </a:solidFill>
                <a:latin typeface="+mj-lt"/>
                <a:cs typeface="Times New Roman" panose="02020603050405020304" pitchFamily="18" charset="0"/>
              </a:rPr>
              <a:t>Kleenmaid</a:t>
            </a:r>
            <a:r>
              <a:rPr lang="en-AU" sz="850" dirty="0" smtClean="0">
                <a:solidFill>
                  <a:srgbClr val="808189"/>
                </a:solidFill>
                <a:latin typeface="+mj-lt"/>
                <a:cs typeface="Times New Roman" panose="02020603050405020304" pitchFamily="18" charset="0"/>
              </a:rPr>
              <a:t> </a:t>
            </a:r>
            <a:r>
              <a:rPr lang="en-AU" sz="850" dirty="0">
                <a:solidFill>
                  <a:srgbClr val="808189"/>
                </a:solidFill>
                <a:latin typeface="+mj-lt"/>
                <a:cs typeface="Times New Roman" panose="02020603050405020304" pitchFamily="18" charset="0"/>
              </a:rPr>
              <a:t>(White goods, global supply chain) - ERP Implementation. Project Manager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Harvest </a:t>
            </a:r>
            <a:r>
              <a:rPr lang="en-AU" sz="850" dirty="0">
                <a:solidFill>
                  <a:srgbClr val="808189"/>
                </a:solidFill>
                <a:latin typeface="+mj-lt"/>
                <a:cs typeface="Times New Roman" panose="02020603050405020304" pitchFamily="18" charset="0"/>
              </a:rPr>
              <a:t>Fresh Cuts (Salad) - ERP Implementation. Project Manager.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ERP </a:t>
            </a:r>
            <a:r>
              <a:rPr lang="en-AU" sz="850" dirty="0">
                <a:solidFill>
                  <a:srgbClr val="808189"/>
                </a:solidFill>
                <a:latin typeface="+mj-lt"/>
                <a:cs typeface="Times New Roman" panose="02020603050405020304" pitchFamily="18" charset="0"/>
              </a:rPr>
              <a:t>implementation - PAFCO - Fiji - Fish Cannery. Project Manager.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As a Information Technology Manager Duncan worked on ERP&amp;MES </a:t>
            </a:r>
            <a:r>
              <a:rPr lang="en-AU" sz="850" dirty="0">
                <a:solidFill>
                  <a:srgbClr val="808189"/>
                </a:solidFill>
                <a:latin typeface="+mj-lt"/>
                <a:cs typeface="Times New Roman" panose="02020603050405020304" pitchFamily="18" charset="0"/>
              </a:rPr>
              <a:t>implementation and Factory redesign of EGR Automotive and EGR Display divisions. 30% increase in company revenue directly attributable to project. Employed TOC and Lean concepts in a MRPII implementation.  Project Director.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LEAN </a:t>
            </a:r>
            <a:r>
              <a:rPr lang="en-AU" sz="850" dirty="0">
                <a:solidFill>
                  <a:srgbClr val="808189"/>
                </a:solidFill>
                <a:latin typeface="+mj-lt"/>
                <a:cs typeface="Times New Roman" panose="02020603050405020304" pitchFamily="18" charset="0"/>
              </a:rPr>
              <a:t>Training - TPS - Toyota Japan.</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ERP </a:t>
            </a:r>
            <a:r>
              <a:rPr lang="en-AU" sz="850" dirty="0">
                <a:solidFill>
                  <a:srgbClr val="808189"/>
                </a:solidFill>
                <a:latin typeface="+mj-lt"/>
                <a:cs typeface="Times New Roman" panose="02020603050405020304" pitchFamily="18" charset="0"/>
              </a:rPr>
              <a:t>implementation in Defiance Mills Limited (Milling and baking group) - 27 sites across Australian and NZ.  Modules:  GL,AP, AR, Purchasing, EDI, </a:t>
            </a:r>
            <a:r>
              <a:rPr lang="en-AU" sz="850" dirty="0" err="1">
                <a:solidFill>
                  <a:srgbClr val="808189"/>
                </a:solidFill>
                <a:latin typeface="+mj-lt"/>
                <a:cs typeface="Times New Roman" panose="02020603050405020304" pitchFamily="18" charset="0"/>
              </a:rPr>
              <a:t>Inv</a:t>
            </a:r>
            <a:r>
              <a:rPr lang="en-AU" sz="850" dirty="0">
                <a:solidFill>
                  <a:srgbClr val="808189"/>
                </a:solidFill>
                <a:latin typeface="+mj-lt"/>
                <a:cs typeface="Times New Roman" panose="02020603050405020304" pitchFamily="18" charset="0"/>
              </a:rPr>
              <a:t>, SO, QA, </a:t>
            </a:r>
            <a:r>
              <a:rPr lang="en-AU" sz="850" dirty="0" err="1">
                <a:solidFill>
                  <a:srgbClr val="808189"/>
                </a:solidFill>
                <a:latin typeface="+mj-lt"/>
                <a:cs typeface="Times New Roman" panose="02020603050405020304" pitchFamily="18" charset="0"/>
              </a:rPr>
              <a:t>Scada</a:t>
            </a:r>
            <a:r>
              <a:rPr lang="en-AU" sz="850" dirty="0">
                <a:solidFill>
                  <a:srgbClr val="808189"/>
                </a:solidFill>
                <a:latin typeface="+mj-lt"/>
                <a:cs typeface="Times New Roman" panose="02020603050405020304" pitchFamily="18" charset="0"/>
              </a:rPr>
              <a:t> integration. Role: Project Manager.</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As a Divisional </a:t>
            </a:r>
            <a:r>
              <a:rPr lang="en-AU" sz="850" dirty="0">
                <a:solidFill>
                  <a:srgbClr val="808189"/>
                </a:solidFill>
                <a:latin typeface="+mj-lt"/>
                <a:cs typeface="Times New Roman" panose="02020603050405020304" pitchFamily="18" charset="0"/>
              </a:rPr>
              <a:t>IT </a:t>
            </a:r>
            <a:r>
              <a:rPr lang="en-AU" sz="850" dirty="0" smtClean="0">
                <a:solidFill>
                  <a:srgbClr val="808189"/>
                </a:solidFill>
                <a:latin typeface="+mj-lt"/>
                <a:cs typeface="Times New Roman" panose="02020603050405020304" pitchFamily="18" charset="0"/>
              </a:rPr>
              <a:t>Manager in </a:t>
            </a:r>
            <a:r>
              <a:rPr lang="en-AU" sz="850" dirty="0">
                <a:solidFill>
                  <a:srgbClr val="808189"/>
                </a:solidFill>
                <a:latin typeface="+mj-lt"/>
                <a:cs typeface="Times New Roman" panose="02020603050405020304" pitchFamily="18" charset="0"/>
              </a:rPr>
              <a:t>Defiance Milling Co</a:t>
            </a:r>
            <a:r>
              <a:rPr lang="en-AU" sz="850" dirty="0" smtClean="0">
                <a:solidFill>
                  <a:srgbClr val="808189"/>
                </a:solidFill>
                <a:latin typeface="+mj-lt"/>
                <a:cs typeface="Times New Roman" panose="02020603050405020304" pitchFamily="18" charset="0"/>
              </a:rPr>
              <a:t>. Duncan was responsible for whole </a:t>
            </a:r>
            <a:r>
              <a:rPr lang="en-AU" sz="850" dirty="0">
                <a:solidFill>
                  <a:srgbClr val="808189"/>
                </a:solidFill>
                <a:latin typeface="+mj-lt"/>
                <a:cs typeface="Times New Roman" panose="02020603050405020304" pitchFamily="18" charset="0"/>
              </a:rPr>
              <a:t>of supply chain, warehousing and inventory project. Advisor at CFO level for Finance Policy and ERP </a:t>
            </a:r>
            <a:r>
              <a:rPr lang="en-AU" sz="850" dirty="0" smtClean="0">
                <a:solidFill>
                  <a:srgbClr val="808189"/>
                </a:solidFill>
                <a:latin typeface="+mj-lt"/>
                <a:cs typeface="Times New Roman" panose="02020603050405020304" pitchFamily="18" charset="0"/>
              </a:rPr>
              <a:t>implementation. </a:t>
            </a:r>
            <a:endParaRPr lang="en-AU" sz="850" dirty="0">
              <a:solidFill>
                <a:srgbClr val="808189"/>
              </a:solidFill>
              <a:latin typeface="+mj-lt"/>
              <a:cs typeface="Times New Roman" panose="02020603050405020304" pitchFamily="18" charset="0"/>
            </a:endParaRPr>
          </a:p>
        </p:txBody>
      </p:sp>
      <p:sp>
        <p:nvSpPr>
          <p:cNvPr id="9" name="TextBox 8"/>
          <p:cNvSpPr txBox="1"/>
          <p:nvPr/>
        </p:nvSpPr>
        <p:spPr>
          <a:xfrm>
            <a:off x="3689348" y="656923"/>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stretch>
            <a:fillRect/>
          </a:stretch>
        </p:blipFill>
        <p:spPr>
          <a:xfrm>
            <a:off x="256153" y="155881"/>
            <a:ext cx="1040400" cy="1040400"/>
          </a:xfrm>
          <a:prstGeom prst="rect">
            <a:avLst/>
          </a:prstGeom>
        </p:spPr>
      </p:pic>
    </p:spTree>
    <p:extLst>
      <p:ext uri="{BB962C8B-B14F-4D97-AF65-F5344CB8AC3E}">
        <p14:creationId xmlns:p14="http://schemas.microsoft.com/office/powerpoint/2010/main" val="28236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386</TotalTime>
  <Words>487</Words>
  <Application>Microsoft Office PowerPoint</Application>
  <PresentationFormat>On-screen Show (4:3)</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Franklin Gothic Book</vt:lpstr>
      <vt:lpstr>Franklin Gothic Medium</vt:lpstr>
      <vt:lpstr>Times New Roman</vt:lpstr>
      <vt:lpstr>Rockart-theme-template</vt:lpstr>
      <vt:lpstr>Custom Design</vt:lpstr>
      <vt:lpstr>Duncan Unwin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paurush kuntal</cp:lastModifiedBy>
  <cp:revision>30</cp:revision>
  <cp:lastPrinted>2016-06-17T03:51:13Z</cp:lastPrinted>
  <dcterms:created xsi:type="dcterms:W3CDTF">2016-05-12T02:09:14Z</dcterms:created>
  <dcterms:modified xsi:type="dcterms:W3CDTF">2016-06-17T07:36:37Z</dcterms:modified>
</cp:coreProperties>
</file>