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5" r:id="rId2"/>
  </p:sldMasterIdLst>
  <p:notesMasterIdLst>
    <p:notesMasterId r:id="rId4"/>
  </p:notesMasterIdLst>
  <p:handoutMasterIdLst>
    <p:handoutMasterId r:id="rId5"/>
  </p:handoutMasterIdLst>
  <p:sldIdLst>
    <p:sldId id="257" r:id="rId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73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59A192F-8750-8F4F-8A17-E56D63FE8FD4}" type="datetimeFigureOut">
              <a:rPr lang="en-US" smtClean="0"/>
              <a:t>6/17/2016</a:t>
            </a:fld>
            <a:endParaRPr lang="en-US"/>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7081B9C-331F-2D47-A846-24D5D0F23E9A}" type="slidenum">
              <a:rPr lang="en-US" smtClean="0"/>
              <a:t>‹#›</a:t>
            </a:fld>
            <a:endParaRPr lang="en-US"/>
          </a:p>
        </p:txBody>
      </p:sp>
    </p:spTree>
    <p:extLst>
      <p:ext uri="{BB962C8B-B14F-4D97-AF65-F5344CB8AC3E}">
        <p14:creationId xmlns:p14="http://schemas.microsoft.com/office/powerpoint/2010/main" val="1028730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221D3CB-D664-B64B-B702-91B54FD9CAD3}" type="datetimeFigureOut">
              <a:rPr lang="en-US" smtClean="0"/>
              <a:t>6/17/2016</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A68385A-2033-4048-8FD3-D2570502FA23}" type="slidenum">
              <a:rPr lang="en-US" smtClean="0"/>
              <a:t>‹#›</a:t>
            </a:fld>
            <a:endParaRPr lang="en-US"/>
          </a:p>
        </p:txBody>
      </p:sp>
    </p:spTree>
    <p:extLst>
      <p:ext uri="{BB962C8B-B14F-4D97-AF65-F5344CB8AC3E}">
        <p14:creationId xmlns:p14="http://schemas.microsoft.com/office/powerpoint/2010/main" val="28307197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68385A-2033-4048-8FD3-D2570502FA23}" type="slidenum">
              <a:rPr lang="en-US" smtClean="0"/>
              <a:t>1</a:t>
            </a:fld>
            <a:endParaRPr lang="en-US"/>
          </a:p>
        </p:txBody>
      </p:sp>
    </p:spTree>
    <p:extLst>
      <p:ext uri="{BB962C8B-B14F-4D97-AF65-F5344CB8AC3E}">
        <p14:creationId xmlns:p14="http://schemas.microsoft.com/office/powerpoint/2010/main" val="408597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1519" y="2607962"/>
            <a:ext cx="8583184" cy="868789"/>
          </a:xfrm>
          <a:prstGeom prst="rect">
            <a:avLst/>
          </a:prstGeom>
        </p:spPr>
        <p:txBody>
          <a:bodyPr/>
          <a:lstStyle>
            <a:lvl1pPr>
              <a:defRPr sz="5500"/>
            </a:lvl1pPr>
          </a:lstStyle>
          <a:p>
            <a:r>
              <a:rPr lang="en-US" dirty="0" smtClean="0"/>
              <a:t>CLICK TO EDIT TITLE STYLE</a:t>
            </a:r>
            <a:endParaRPr lang="en-US" dirty="0"/>
          </a:p>
        </p:txBody>
      </p:sp>
      <p:sp>
        <p:nvSpPr>
          <p:cNvPr id="3" name="Subtitle 2"/>
          <p:cNvSpPr>
            <a:spLocks noGrp="1"/>
          </p:cNvSpPr>
          <p:nvPr>
            <p:ph type="subTitle" idx="1"/>
          </p:nvPr>
        </p:nvSpPr>
        <p:spPr>
          <a:xfrm>
            <a:off x="1371600" y="3494412"/>
            <a:ext cx="6400800" cy="7207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08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74638"/>
            <a:ext cx="8229600" cy="1143000"/>
          </a:xfrm>
          <a:prstGeom prst="rect">
            <a:avLst/>
          </a:prstGeom>
        </p:spPr>
        <p:txBody>
          <a:bodyPr vert="horz"/>
          <a:lstStyle>
            <a:lvl1pPr>
              <a:defRPr>
                <a:solidFill>
                  <a:schemeClr val="accent3"/>
                </a:solidFill>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457200" y="1755775"/>
            <a:ext cx="8229600" cy="3729274"/>
          </a:xfrm>
          <a:prstGeom prst="rect">
            <a:avLst/>
          </a:prstGeom>
        </p:spPr>
        <p:txBody>
          <a:bodyPr vert="horz"/>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14"/>
          </p:nvPr>
        </p:nvSpPr>
        <p:spPr/>
        <p:txBody>
          <a:bodyPr/>
          <a:lstStyle/>
          <a:p>
            <a:fld id="{8727A6D7-2FF4-F242-86A5-4A2B6210CF7A}" type="slidenum">
              <a:rPr lang="en-US" smtClean="0"/>
              <a:pPr/>
              <a:t>‹#›</a:t>
            </a:fld>
            <a:endParaRPr lang="en-US"/>
          </a:p>
        </p:txBody>
      </p:sp>
    </p:spTree>
    <p:extLst>
      <p:ext uri="{BB962C8B-B14F-4D97-AF65-F5344CB8AC3E}">
        <p14:creationId xmlns:p14="http://schemas.microsoft.com/office/powerpoint/2010/main" val="29942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2909430"/>
            <a:ext cx="9144001" cy="3948570"/>
          </a:xfrm>
          <a:prstGeom prst="rect">
            <a:avLst/>
          </a:prstGeom>
          <a:gradFill flip="none" rotWithShape="1">
            <a:gsLst>
              <a:gs pos="0">
                <a:srgbClr val="668BC7"/>
              </a:gs>
              <a:gs pos="100000">
                <a:srgbClr val="FFFFFF"/>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96825" y="721422"/>
            <a:ext cx="3580668" cy="1420080"/>
          </a:xfrm>
          <a:prstGeom prst="rect">
            <a:avLst/>
          </a:prstGeom>
        </p:spPr>
      </p:pic>
      <p:pic>
        <p:nvPicPr>
          <p:cNvPr id="9" name="Picture 8" descr="Final_Seal Logo-0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40344" y="4747260"/>
            <a:ext cx="1675070" cy="1653072"/>
          </a:xfrm>
          <a:prstGeom prst="rect">
            <a:avLst/>
          </a:prstGeom>
        </p:spPr>
      </p:pic>
    </p:spTree>
    <p:extLst>
      <p:ext uri="{BB962C8B-B14F-4D97-AF65-F5344CB8AC3E}">
        <p14:creationId xmlns:p14="http://schemas.microsoft.com/office/powerpoint/2010/main" val="183648965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922818"/>
            <a:ext cx="6124424" cy="681182"/>
          </a:xfrm>
          <a:prstGeom prst="rect">
            <a:avLst/>
          </a:prstGeom>
          <a:gradFill flip="none" rotWithShape="1">
            <a:gsLst>
              <a:gs pos="11000">
                <a:srgbClr val="668BC7"/>
              </a:gs>
              <a:gs pos="95000">
                <a:srgbClr val="FFFFFF"/>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24423" y="5922818"/>
            <a:ext cx="1800965" cy="714256"/>
          </a:xfrm>
          <a:prstGeom prst="rect">
            <a:avLst/>
          </a:prstGeom>
        </p:spPr>
      </p:pic>
      <p:sp>
        <p:nvSpPr>
          <p:cNvPr id="12" name="Slide Number Placeholder 11"/>
          <p:cNvSpPr>
            <a:spLocks noGrp="1"/>
          </p:cNvSpPr>
          <p:nvPr>
            <p:ph type="sldNum" sz="quarter" idx="4"/>
          </p:nvPr>
        </p:nvSpPr>
        <p:spPr>
          <a:xfrm>
            <a:off x="229753" y="6079217"/>
            <a:ext cx="2133600" cy="365125"/>
          </a:xfrm>
          <a:prstGeom prst="rect">
            <a:avLst/>
          </a:prstGeom>
        </p:spPr>
        <p:txBody>
          <a:bodyPr vert="horz" lIns="91440" tIns="45720" rIns="91440" bIns="45720" rtlCol="0" anchor="ctr"/>
          <a:lstStyle>
            <a:lvl1pPr algn="l">
              <a:defRPr sz="1200">
                <a:solidFill>
                  <a:schemeClr val="bg1"/>
                </a:solidFill>
              </a:defRPr>
            </a:lvl1pPr>
          </a:lstStyle>
          <a:p>
            <a:fld id="{8727A6D7-2FF4-F242-86A5-4A2B6210CF7A}" type="slidenum">
              <a:rPr lang="en-US" smtClean="0"/>
              <a:pPr/>
              <a:t>‹#›</a:t>
            </a:fld>
            <a:endParaRPr lang="en-US"/>
          </a:p>
        </p:txBody>
      </p:sp>
      <p:pic>
        <p:nvPicPr>
          <p:cNvPr id="5" name="Picture 4" descr="Final_Seal Logo-01.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191209" y="5829871"/>
            <a:ext cx="845324" cy="834223"/>
          </a:xfrm>
          <a:prstGeom prst="rect">
            <a:avLst/>
          </a:prstGeom>
        </p:spPr>
      </p:pic>
      <p:cxnSp>
        <p:nvCxnSpPr>
          <p:cNvPr id="3" name="Straight Connector 2"/>
          <p:cNvCxnSpPr/>
          <p:nvPr userDrawn="1"/>
        </p:nvCxnSpPr>
        <p:spPr>
          <a:xfrm>
            <a:off x="8074020" y="5922818"/>
            <a:ext cx="0" cy="714256"/>
          </a:xfrm>
          <a:prstGeom prst="line">
            <a:avLst/>
          </a:prstGeom>
          <a:ln w="6350" cmpd="sng">
            <a:solidFill>
              <a:schemeClr val="accent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125920"/>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44" y="290139"/>
            <a:ext cx="3378953" cy="771884"/>
          </a:xfrm>
        </p:spPr>
        <p:txBody>
          <a:bodyPr/>
          <a:lstStyle/>
          <a:p>
            <a:pPr algn="l" defTabSz="995363">
              <a:spcBef>
                <a:spcPts val="400"/>
              </a:spcBef>
              <a:spcAft>
                <a:spcPts val="100"/>
              </a:spcAft>
              <a:tabLst>
                <a:tab pos="3228975" algn="l"/>
                <a:tab pos="4665663" algn="r"/>
              </a:tabLst>
            </a:pPr>
            <a:r>
              <a:rPr lang="en-US" sz="2500" dirty="0" smtClean="0"/>
              <a:t>JOHN RADFORD</a:t>
            </a:r>
            <a:br>
              <a:rPr lang="en-US" sz="2500" dirty="0" smtClean="0"/>
            </a:br>
            <a:r>
              <a:rPr lang="en-US" sz="2000" dirty="0" smtClean="0">
                <a:solidFill>
                  <a:schemeClr val="accent5"/>
                </a:solidFill>
              </a:rPr>
              <a:t/>
            </a:r>
            <a:br>
              <a:rPr lang="en-US" sz="2000" dirty="0" smtClean="0">
                <a:solidFill>
                  <a:schemeClr val="accent5"/>
                </a:solidFill>
              </a:rPr>
            </a:br>
            <a:r>
              <a:rPr lang="en-AU" sz="1000" dirty="0">
                <a:solidFill>
                  <a:srgbClr val="808189"/>
                </a:solidFill>
                <a:latin typeface="+mn-lt"/>
                <a:cs typeface="Times New Roman" panose="02020603050405020304" pitchFamily="18" charset="0"/>
              </a:rPr>
              <a:t/>
            </a:r>
            <a:br>
              <a:rPr lang="en-AU" sz="1000" dirty="0">
                <a:solidFill>
                  <a:srgbClr val="808189"/>
                </a:solidFill>
                <a:latin typeface="+mn-lt"/>
                <a:cs typeface="Times New Roman" panose="02020603050405020304" pitchFamily="18" charset="0"/>
              </a:rPr>
            </a:br>
            <a:endParaRPr lang="en-US" sz="1000" dirty="0">
              <a:solidFill>
                <a:srgbClr val="808189"/>
              </a:solidFill>
              <a:latin typeface="+mn-lt"/>
            </a:endParaRPr>
          </a:p>
        </p:txBody>
      </p:sp>
      <p:sp>
        <p:nvSpPr>
          <p:cNvPr id="3" name="Text Placeholder 2"/>
          <p:cNvSpPr>
            <a:spLocks noGrp="1"/>
          </p:cNvSpPr>
          <p:nvPr>
            <p:ph type="body" sz="quarter" idx="13"/>
          </p:nvPr>
        </p:nvSpPr>
        <p:spPr>
          <a:xfrm>
            <a:off x="238239" y="1313868"/>
            <a:ext cx="2454873" cy="4765349"/>
          </a:xfrm>
        </p:spPr>
        <p:txBody>
          <a:bodyPr/>
          <a:lstStyle/>
          <a:p>
            <a:pPr marL="0" indent="0" defTabSz="995363">
              <a:spcBef>
                <a:spcPts val="300"/>
              </a:spcBef>
              <a:spcAft>
                <a:spcPts val="200"/>
              </a:spcAft>
              <a:buClr>
                <a:schemeClr val="tx1"/>
              </a:buClr>
              <a:buNone/>
              <a:tabLst>
                <a:tab pos="3228975" algn="l"/>
                <a:tab pos="4665663" algn="r"/>
              </a:tabLst>
            </a:pPr>
            <a:r>
              <a:rPr lang="en-AU" sz="850" dirty="0" smtClean="0">
                <a:solidFill>
                  <a:srgbClr val="668BC7"/>
                </a:solidFill>
                <a:latin typeface="+mj-lt"/>
                <a:cs typeface="Times New Roman" panose="02020603050405020304" pitchFamily="18" charset="0"/>
              </a:rPr>
              <a:t>John is an Enterprise </a:t>
            </a:r>
            <a:r>
              <a:rPr lang="en-AU" sz="850" dirty="0" smtClean="0">
                <a:latin typeface="+mj-lt"/>
                <a:cs typeface="Times New Roman" panose="02020603050405020304" pitchFamily="18" charset="0"/>
              </a:rPr>
              <a:t>Business Architect in Ernst &amp; Young’s Brisbane practice and has over 18 years professional project delivery experience for multiple private sector and government clients in Australia and the UK, including the Gas, Electricity and Water Utility markets. </a:t>
            </a:r>
          </a:p>
          <a:p>
            <a:pPr marL="0" indent="0" defTabSz="995363">
              <a:spcBef>
                <a:spcPts val="0"/>
              </a:spcBef>
              <a:spcAft>
                <a:spcPts val="200"/>
              </a:spcAft>
              <a:buClr>
                <a:schemeClr val="tx1"/>
              </a:buClr>
              <a:buNone/>
              <a:tabLst>
                <a:tab pos="3228975" algn="l"/>
                <a:tab pos="4665663" algn="r"/>
              </a:tabLst>
            </a:pPr>
            <a:r>
              <a:rPr lang="en-AU" sz="850" dirty="0" smtClean="0">
                <a:latin typeface="+mj-lt"/>
                <a:cs typeface="Times New Roman" panose="02020603050405020304" pitchFamily="18" charset="0"/>
              </a:rPr>
              <a:t>He is a specialist in Enterprise Architecture, particularly the definition and capture of the Business, data and application architectures.  He is passionate about establishing traceability between strategic business motivators, functions, processes, and solution delivery. </a:t>
            </a:r>
          </a:p>
          <a:p>
            <a:pPr marL="0" indent="0" defTabSz="995363">
              <a:spcBef>
                <a:spcPts val="0"/>
              </a:spcBef>
              <a:spcAft>
                <a:spcPct val="50000"/>
              </a:spcAft>
              <a:buClr>
                <a:schemeClr val="tx1"/>
              </a:buClr>
              <a:buNone/>
              <a:tabLst>
                <a:tab pos="3228975" algn="l"/>
                <a:tab pos="4665663" algn="r"/>
              </a:tabLst>
            </a:pPr>
            <a:r>
              <a:rPr lang="en-AU" sz="850" dirty="0" smtClean="0">
                <a:latin typeface="+mj-lt"/>
                <a:cs typeface="Times New Roman" panose="02020603050405020304" pitchFamily="18" charset="0"/>
              </a:rPr>
              <a:t>His background is in Enterprise Solution Architecture, mostly in intra- and inter-business systems integration.  This, combined with experience across 12 different business verticals, has provided him with a broad experience across all the key enterprise functions.</a:t>
            </a:r>
          </a:p>
          <a:p>
            <a:pPr marL="0" indent="0" defTabSz="995363">
              <a:spcBef>
                <a:spcPts val="200"/>
              </a:spcBef>
              <a:spcAft>
                <a:spcPts val="100"/>
              </a:spcAft>
              <a:buClr>
                <a:schemeClr val="accent2"/>
              </a:buClr>
              <a:buSzPct val="130000"/>
              <a:buNone/>
              <a:tabLst>
                <a:tab pos="3228975" algn="l"/>
                <a:tab pos="4665663" algn="r"/>
              </a:tabLst>
            </a:pPr>
            <a:r>
              <a:rPr lang="en-US" sz="1100" dirty="0" smtClean="0">
                <a:solidFill>
                  <a:srgbClr val="668BC7"/>
                </a:solidFill>
                <a:latin typeface="+mj-lt"/>
              </a:rPr>
              <a:t>QUALIFICATIONS</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rgbClr val="808189"/>
                </a:solidFill>
                <a:cs typeface="Times New Roman" panose="02020603050405020304" pitchFamily="18" charset="0"/>
              </a:rPr>
              <a:t>BA(Hons) Computing and Information Systems, University of Brighton, </a:t>
            </a:r>
            <a:r>
              <a:rPr lang="en-AU" sz="850" dirty="0" smtClean="0">
                <a:solidFill>
                  <a:srgbClr val="808189"/>
                </a:solidFill>
                <a:cs typeface="Times New Roman" panose="02020603050405020304" pitchFamily="18" charset="0"/>
              </a:rPr>
              <a:t>UK</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TOGAF9 certified practitioner</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PRINCE2 certified practitioner </a:t>
            </a:r>
            <a:r>
              <a:rPr lang="en-AU" sz="850" dirty="0">
                <a:solidFill>
                  <a:srgbClr val="808189"/>
                </a:solidFill>
                <a:cs typeface="Times New Roman" panose="02020603050405020304" pitchFamily="18" charset="0"/>
              </a:rPr>
              <a:t/>
            </a:r>
            <a:br>
              <a:rPr lang="en-AU" sz="850" dirty="0">
                <a:solidFill>
                  <a:srgbClr val="808189"/>
                </a:solidFill>
                <a:cs typeface="Times New Roman" panose="02020603050405020304" pitchFamily="18" charset="0"/>
              </a:rPr>
            </a:br>
            <a:endParaRPr lang="en-US" sz="850" dirty="0">
              <a:solidFill>
                <a:srgbClr val="808189"/>
              </a:solidFill>
            </a:endParaRPr>
          </a:p>
          <a:p>
            <a:pPr marL="0" indent="0" defTabSz="995363">
              <a:spcBef>
                <a:spcPts val="200"/>
              </a:spcBef>
              <a:spcAft>
                <a:spcPts val="100"/>
              </a:spcAft>
              <a:buClr>
                <a:schemeClr val="accent2"/>
              </a:buClr>
              <a:buSzPct val="130000"/>
              <a:buNone/>
              <a:tabLst>
                <a:tab pos="3228975" algn="l"/>
                <a:tab pos="4665663" algn="r"/>
              </a:tabLst>
            </a:pPr>
            <a:endParaRPr lang="en-AU" sz="850" dirty="0">
              <a:solidFill>
                <a:srgbClr val="668BC7"/>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4"/>
          </p:nvPr>
        </p:nvSpPr>
        <p:spPr/>
        <p:txBody>
          <a:bodyPr/>
          <a:lstStyle/>
          <a:p>
            <a:fld id="{8727A6D7-2FF4-F242-86A5-4A2B6210CF7A}" type="slidenum">
              <a:rPr lang="en-US" smtClean="0"/>
              <a:pPr/>
              <a:t>1</a:t>
            </a:fld>
            <a:endParaRPr lang="en-US"/>
          </a:p>
        </p:txBody>
      </p:sp>
      <p:pic>
        <p:nvPicPr>
          <p:cNvPr id="5" name="Picture 4" descr="IMG_3183.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94" y="181064"/>
            <a:ext cx="781070" cy="1041427"/>
          </a:xfrm>
          <a:prstGeom prst="rect">
            <a:avLst/>
          </a:prstGeom>
        </p:spPr>
      </p:pic>
      <p:sp>
        <p:nvSpPr>
          <p:cNvPr id="7" name="Text Placeholder 2"/>
          <p:cNvSpPr txBox="1">
            <a:spLocks/>
          </p:cNvSpPr>
          <p:nvPr/>
        </p:nvSpPr>
        <p:spPr>
          <a:xfrm>
            <a:off x="2693113" y="1313868"/>
            <a:ext cx="3087236" cy="4897745"/>
          </a:xfrm>
          <a:prstGeom prst="rect">
            <a:avLst/>
          </a:prstGeom>
        </p:spPr>
        <p:txBody>
          <a:bodyPr vert="horz"/>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95363">
              <a:spcBef>
                <a:spcPts val="0"/>
              </a:spcBef>
              <a:spcAft>
                <a:spcPts val="200"/>
              </a:spcAft>
              <a:buClr>
                <a:schemeClr val="tx1"/>
              </a:buClr>
              <a:buNone/>
              <a:tabLst>
                <a:tab pos="3228975" algn="l"/>
                <a:tab pos="4665663" algn="r"/>
              </a:tabLst>
            </a:pPr>
            <a:r>
              <a:rPr lang="en-US" sz="1100" dirty="0">
                <a:solidFill>
                  <a:srgbClr val="668BC7"/>
                </a:solidFill>
              </a:rPr>
              <a:t>SKILLS</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latin typeface="Times New Roman" panose="02020603050405020304" pitchFamily="18" charset="0"/>
                <a:cs typeface="Times New Roman" panose="02020603050405020304" pitchFamily="18" charset="0"/>
              </a:rPr>
              <a:t>Enterprise Architecture </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Times New Roman" panose="02020603050405020304" pitchFamily="18" charset="0"/>
                <a:cs typeface="Times New Roman" panose="02020603050405020304" pitchFamily="18" charset="0"/>
              </a:rPr>
              <a:t>Business-IT </a:t>
            </a:r>
            <a:r>
              <a:rPr lang="en-AU" sz="850" dirty="0">
                <a:solidFill>
                  <a:schemeClr val="accent1"/>
                </a:solidFill>
                <a:latin typeface="Times New Roman" panose="02020603050405020304" pitchFamily="18" charset="0"/>
                <a:cs typeface="Times New Roman" panose="02020603050405020304" pitchFamily="18" charset="0"/>
              </a:rPr>
              <a:t>Alignment</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Times New Roman" panose="02020603050405020304" pitchFamily="18" charset="0"/>
                <a:cs typeface="Times New Roman" panose="02020603050405020304" pitchFamily="18" charset="0"/>
              </a:rPr>
              <a:t>Program/Project </a:t>
            </a:r>
            <a:r>
              <a:rPr lang="en-AU" sz="850" dirty="0">
                <a:solidFill>
                  <a:schemeClr val="accent1"/>
                </a:solidFill>
                <a:latin typeface="Times New Roman" panose="02020603050405020304" pitchFamily="18" charset="0"/>
                <a:cs typeface="Times New Roman" panose="02020603050405020304" pitchFamily="18" charset="0"/>
              </a:rPr>
              <a:t>Management delivery and governance processes and practices</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latin typeface="Times New Roman" panose="02020603050405020304" pitchFamily="18" charset="0"/>
                <a:cs typeface="Times New Roman" panose="02020603050405020304" pitchFamily="18" charset="0"/>
              </a:rPr>
              <a:t>Governance and Management of Enterprise IT</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latin typeface="Times New Roman" panose="02020603050405020304" pitchFamily="18" charset="0"/>
                <a:cs typeface="Times New Roman" panose="02020603050405020304" pitchFamily="18" charset="0"/>
              </a:rPr>
              <a:t>Systems Integration, Service Oriented Architectures and Business </a:t>
            </a:r>
            <a:r>
              <a:rPr lang="en-AU" sz="850" dirty="0" smtClean="0">
                <a:solidFill>
                  <a:schemeClr val="accent1"/>
                </a:solidFill>
                <a:latin typeface="Times New Roman" panose="02020603050405020304" pitchFamily="18" charset="0"/>
                <a:cs typeface="Times New Roman" panose="02020603050405020304" pitchFamily="18" charset="0"/>
              </a:rPr>
              <a:t>Intelligence</a:t>
            </a:r>
          </a:p>
          <a:p>
            <a:pPr marL="0" indent="0">
              <a:spcBef>
                <a:spcPts val="0"/>
              </a:spcBef>
              <a:buNone/>
            </a:pPr>
            <a:r>
              <a:rPr lang="en-US" sz="1100" dirty="0"/>
              <a:t>PROFESSIONAL </a:t>
            </a:r>
            <a:r>
              <a:rPr lang="en-US" sz="1100" dirty="0" smtClean="0"/>
              <a:t>EXPERIENCE</a:t>
            </a:r>
            <a:endParaRPr lang="en-AU" sz="850" dirty="0" smtClean="0">
              <a:solidFill>
                <a:srgbClr val="808189"/>
              </a:solidFill>
              <a:latin typeface="Times New Roman" panose="02020603050405020304" pitchFamily="18" charset="0"/>
              <a:cs typeface="Times New Roman" panose="02020603050405020304" pitchFamily="18" charset="0"/>
            </a:endParaRP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Provided </a:t>
            </a:r>
            <a:r>
              <a:rPr lang="en-AU" sz="850" dirty="0">
                <a:solidFill>
                  <a:srgbClr val="808189"/>
                </a:solidFill>
                <a:latin typeface="+mj-lt"/>
                <a:cs typeface="Times New Roman" panose="02020603050405020304" pitchFamily="18" charset="0"/>
              </a:rPr>
              <a:t>Enterprise Architecture services for multiple clients to define what information should be captured, and how, to provide trace from the business’s strategic objectives, functions and services through to the systems which support them.  Provided frameworks to help identify gaps and overlaps in the functional application portfolios.  Helped to establish business architect practices in capturing processes within the agreed business operating model.</a:t>
            </a:r>
          </a:p>
          <a:p>
            <a:pPr marL="144000" indent="-144000" defTabSz="995363">
              <a:spcBef>
                <a:spcPts val="200"/>
              </a:spcBef>
              <a:spcAft>
                <a:spcPts val="100"/>
              </a:spcAft>
              <a:buSzPct val="120000"/>
              <a:tabLst>
                <a:tab pos="3228975" algn="l"/>
                <a:tab pos="4665663" algn="r"/>
              </a:tabLst>
            </a:pPr>
            <a:r>
              <a:rPr lang="en-GB" sz="850" dirty="0">
                <a:solidFill>
                  <a:srgbClr val="808189"/>
                </a:solidFill>
                <a:latin typeface="+mj-lt"/>
                <a:cs typeface="Times New Roman" panose="02020603050405020304" pitchFamily="18" charset="0"/>
              </a:rPr>
              <a:t>Established the strategic Solution Architecture for Australia’s single patient health record as part of a team of 5.  Co-facilitated requirements capture workshops with 50+ key Australian health representatives, and established the strategic Solution Architecture which has gone on to be refined and implemented Australia-wide.  Included defining the high-level to-be business and system processes, distributed across the many stakeholders involved in the healthcare of an </a:t>
            </a:r>
            <a:r>
              <a:rPr lang="en-GB" sz="850" dirty="0" smtClean="0">
                <a:solidFill>
                  <a:srgbClr val="808189"/>
                </a:solidFill>
                <a:latin typeface="+mj-lt"/>
                <a:cs typeface="Times New Roman" panose="02020603050405020304" pitchFamily="18" charset="0"/>
              </a:rPr>
              <a:t>individual.</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Provided </a:t>
            </a:r>
            <a:r>
              <a:rPr lang="en-AU" sz="850" dirty="0">
                <a:solidFill>
                  <a:srgbClr val="808189"/>
                </a:solidFill>
                <a:latin typeface="+mj-lt"/>
                <a:cs typeface="Times New Roman" panose="02020603050405020304" pitchFamily="18" charset="0"/>
              </a:rPr>
              <a:t>Enterprise Architecture services for multiple clients to establish Programme and Project delivery documentation standards, to ensure timely delivery of quality-assured design artefacts within the project lifecycle.  Included ensuring information captured within projects adds to the corporate knowledge of their business processes and systems.</a:t>
            </a:r>
          </a:p>
          <a:p>
            <a:pPr marL="0" indent="0" defTabSz="995363">
              <a:spcBef>
                <a:spcPts val="200"/>
              </a:spcBef>
              <a:spcAft>
                <a:spcPts val="100"/>
              </a:spcAft>
              <a:buClr>
                <a:schemeClr val="accent1"/>
              </a:buClr>
              <a:buSzPct val="130000"/>
              <a:buNone/>
              <a:tabLst>
                <a:tab pos="3228975" algn="l"/>
                <a:tab pos="4665663" algn="r"/>
              </a:tabLst>
            </a:pPr>
            <a:endParaRPr lang="en-AU" sz="850" dirty="0">
              <a:solidFill>
                <a:schemeClr val="accent1"/>
              </a:solidFill>
              <a:latin typeface="Times New Roman" panose="02020603050405020304" pitchFamily="18" charset="0"/>
              <a:cs typeface="Times New Roman" panose="02020603050405020304" pitchFamily="18" charset="0"/>
            </a:endParaRPr>
          </a:p>
        </p:txBody>
      </p:sp>
      <p:sp>
        <p:nvSpPr>
          <p:cNvPr id="8" name="Text Placeholder 2"/>
          <p:cNvSpPr txBox="1">
            <a:spLocks/>
          </p:cNvSpPr>
          <p:nvPr/>
        </p:nvSpPr>
        <p:spPr>
          <a:xfrm>
            <a:off x="5780350" y="1312866"/>
            <a:ext cx="3196708" cy="5738128"/>
          </a:xfrm>
          <a:prstGeom prst="rect">
            <a:avLst/>
          </a:prstGeom>
        </p:spPr>
        <p:txBody>
          <a:bodyPr vert="horz"/>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spcAft>
                <a:spcPts val="100"/>
              </a:spcAft>
              <a:buClr>
                <a:schemeClr val="accent1"/>
              </a:buClr>
              <a:buSzPct val="120000"/>
              <a:buNone/>
            </a:pPr>
            <a:endParaRPr lang="en-US" sz="850" dirty="0" smtClean="0">
              <a:solidFill>
                <a:schemeClr val="tx1"/>
              </a:solidFill>
              <a:latin typeface="+mj-lt"/>
            </a:endParaRP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latin typeface="+mj-lt"/>
                <a:cs typeface="Times New Roman" panose="02020603050405020304" pitchFamily="18" charset="0"/>
              </a:rPr>
              <a:t>Provided </a:t>
            </a:r>
            <a:r>
              <a:rPr lang="en-AU" sz="850" dirty="0">
                <a:solidFill>
                  <a:srgbClr val="808189"/>
                </a:solidFill>
                <a:latin typeface="+mj-lt"/>
                <a:cs typeface="Times New Roman" panose="02020603050405020304" pitchFamily="18" charset="0"/>
              </a:rPr>
              <a:t>Executive level consultancy and implementation of International Decision Support Data Warehouse, gathering global data to streamline the international supply chain in the Agrochemical industry.  Resulting system supported pre-defined reports, ad-hoc reports and information discovery activities.</a:t>
            </a:r>
          </a:p>
          <a:p>
            <a:pPr marL="144000" indent="-144000" defTabSz="995363">
              <a:spcBef>
                <a:spcPts val="200"/>
              </a:spcBef>
              <a:spcAft>
                <a:spcPts val="100"/>
              </a:spcAft>
              <a:buClr>
                <a:schemeClr val="accent1"/>
              </a:buClr>
              <a:buSzPct val="120000"/>
              <a:tabLst>
                <a:tab pos="3228975" algn="l"/>
                <a:tab pos="4665663" algn="r"/>
              </a:tabLst>
            </a:pPr>
            <a:r>
              <a:rPr lang="en-AU" sz="850" dirty="0" smtClean="0">
                <a:solidFill>
                  <a:srgbClr val="808189"/>
                </a:solidFill>
                <a:latin typeface="+mj-lt"/>
                <a:cs typeface="Times New Roman" panose="02020603050405020304" pitchFamily="18" charset="0"/>
              </a:rPr>
              <a:t>Delivered </a:t>
            </a:r>
            <a:r>
              <a:rPr lang="en-AU" sz="850" dirty="0">
                <a:solidFill>
                  <a:srgbClr val="808189"/>
                </a:solidFill>
                <a:latin typeface="+mj-lt"/>
                <a:cs typeface="Times New Roman" panose="02020603050405020304" pitchFamily="18" charset="0"/>
              </a:rPr>
              <a:t>continuous improvement methodology for the governance and management of enterprise IT within a Water Distributer and Retailer.  Provided the CIO with the framework and documents to allow prioritisation and alignment of delivery and operational effort to corporate objectives, with lead and lag metrics.  Alignment to changing corporate objectives could be quickly revisited allowing a redeployment of effort to the new priorities</a:t>
            </a:r>
            <a:r>
              <a:rPr lang="en-AU" sz="850" dirty="0" smtClean="0">
                <a:solidFill>
                  <a:srgbClr val="808189"/>
                </a:solidFill>
                <a:latin typeface="+mj-lt"/>
                <a:cs typeface="Times New Roman" panose="02020603050405020304" pitchFamily="18" charset="0"/>
              </a:rPr>
              <a:t>.</a:t>
            </a:r>
            <a:endParaRPr lang="en-GB" sz="850" dirty="0" smtClean="0">
              <a:solidFill>
                <a:srgbClr val="808189"/>
              </a:solidFill>
              <a:latin typeface="+mj-lt"/>
              <a:cs typeface="Times New Roman" panose="02020603050405020304" pitchFamily="18" charset="0"/>
            </a:endParaRPr>
          </a:p>
          <a:p>
            <a:pPr marL="144000" indent="-144000" defTabSz="995363">
              <a:spcBef>
                <a:spcPts val="200"/>
              </a:spcBef>
              <a:spcAft>
                <a:spcPts val="100"/>
              </a:spcAft>
              <a:buClr>
                <a:schemeClr val="accent1"/>
              </a:buClr>
              <a:buSzPct val="120000"/>
              <a:tabLst>
                <a:tab pos="3228975" algn="l"/>
                <a:tab pos="4665663" algn="r"/>
              </a:tabLst>
            </a:pPr>
            <a:r>
              <a:rPr lang="en-GB" sz="850" dirty="0" smtClean="0">
                <a:solidFill>
                  <a:srgbClr val="808189"/>
                </a:solidFill>
                <a:latin typeface="+mj-lt"/>
                <a:cs typeface="Times New Roman" panose="02020603050405020304" pitchFamily="18" charset="0"/>
              </a:rPr>
              <a:t>Contributed </a:t>
            </a:r>
            <a:r>
              <a:rPr lang="en-GB" sz="850" dirty="0">
                <a:solidFill>
                  <a:srgbClr val="808189"/>
                </a:solidFill>
                <a:latin typeface="+mj-lt"/>
                <a:cs typeface="Times New Roman" panose="02020603050405020304" pitchFamily="18" charset="0"/>
              </a:rPr>
              <a:t>to defining the Investment Lifecycle at a Water Distributer and Retailer, from assessment of an idea for alignment against corporate objectives and target architectures, through to delivery and support of the resulting projects and their deliverables</a:t>
            </a:r>
            <a:r>
              <a:rPr lang="en-AU" sz="850" dirty="0">
                <a:solidFill>
                  <a:srgbClr val="808189"/>
                </a:solidFill>
                <a:latin typeface="+mj-lt"/>
                <a:cs typeface="Times New Roman" panose="02020603050405020304" pitchFamily="18" charset="0"/>
              </a:rPr>
              <a:t>.</a:t>
            </a:r>
          </a:p>
          <a:p>
            <a:pPr marL="144000" indent="-144000" defTabSz="995363">
              <a:spcBef>
                <a:spcPts val="200"/>
              </a:spcBef>
              <a:spcAft>
                <a:spcPts val="100"/>
              </a:spcAft>
              <a:buClr>
                <a:schemeClr val="accent1"/>
              </a:buClr>
              <a:buSzPct val="120000"/>
              <a:tabLst>
                <a:tab pos="3228975" algn="l"/>
                <a:tab pos="4665663" algn="r"/>
              </a:tabLst>
            </a:pPr>
            <a:r>
              <a:rPr lang="en-AU" sz="850" dirty="0" smtClean="0">
                <a:solidFill>
                  <a:srgbClr val="808189"/>
                </a:solidFill>
                <a:latin typeface="+mj-lt"/>
                <a:cs typeface="Times New Roman" panose="02020603050405020304" pitchFamily="18" charset="0"/>
              </a:rPr>
              <a:t>Performed information analysis within Council-Water business separation programme, visualising programme risks across interdependent projects.</a:t>
            </a:r>
          </a:p>
          <a:p>
            <a:pPr marL="144000" indent="-144000" defTabSz="995363">
              <a:spcBef>
                <a:spcPts val="200"/>
              </a:spcBef>
              <a:spcAft>
                <a:spcPts val="100"/>
              </a:spcAft>
              <a:buClr>
                <a:schemeClr val="accent1"/>
              </a:buClr>
              <a:buSzPct val="120000"/>
              <a:tabLst>
                <a:tab pos="3228975" algn="l"/>
                <a:tab pos="4665663" algn="r"/>
              </a:tabLst>
            </a:pPr>
            <a:r>
              <a:rPr lang="en-AU" sz="850" dirty="0" smtClean="0">
                <a:solidFill>
                  <a:srgbClr val="808189"/>
                </a:solidFill>
                <a:latin typeface="+mj-lt"/>
                <a:cs typeface="Times New Roman" panose="02020603050405020304" pitchFamily="18" charset="0"/>
              </a:rPr>
              <a:t>Played </a:t>
            </a:r>
            <a:r>
              <a:rPr lang="en-AU" sz="850" dirty="0">
                <a:solidFill>
                  <a:srgbClr val="808189"/>
                </a:solidFill>
                <a:latin typeface="+mj-lt"/>
                <a:cs typeface="Times New Roman" panose="02020603050405020304" pitchFamily="18" charset="0"/>
              </a:rPr>
              <a:t>a key role in establishing a business game to model the privatised Gas industry in the UK.  Allowed paying participants to test their business models in a controlled and risk-free environment, which simulated the new business environment and its drivers and influences.</a:t>
            </a:r>
          </a:p>
          <a:p>
            <a:pPr marL="144000" indent="-144000" defTabSz="995363">
              <a:spcBef>
                <a:spcPts val="200"/>
              </a:spcBef>
              <a:spcAft>
                <a:spcPts val="100"/>
              </a:spcAft>
              <a:buClr>
                <a:schemeClr val="accent1"/>
              </a:buClr>
              <a:buSzPct val="120000"/>
              <a:tabLst>
                <a:tab pos="3228975" algn="l"/>
                <a:tab pos="4665663" algn="r"/>
              </a:tabLst>
            </a:pPr>
            <a:r>
              <a:rPr lang="en-AU" sz="850" dirty="0" smtClean="0">
                <a:solidFill>
                  <a:srgbClr val="808189"/>
                </a:solidFill>
                <a:latin typeface="+mj-lt"/>
                <a:cs typeface="Times New Roman" panose="02020603050405020304" pitchFamily="18" charset="0"/>
              </a:rPr>
              <a:t>Ran </a:t>
            </a:r>
            <a:r>
              <a:rPr lang="en-AU" sz="850" dirty="0">
                <a:solidFill>
                  <a:srgbClr val="808189"/>
                </a:solidFill>
                <a:latin typeface="+mj-lt"/>
                <a:cs typeface="Times New Roman" panose="02020603050405020304" pitchFamily="18" charset="0"/>
              </a:rPr>
              <a:t>RFP for a Water Distributer and Retailer to procure Enterprise Service Bus technology and services, compliant with the Queensland Government IT Contracting framework.  Provided governance over the delivery of the technology, and its associated changes to the ICT delivery and support processes and teams.  Defined key staffing requirements which would ensure the success of the initiative.</a:t>
            </a:r>
          </a:p>
        </p:txBody>
      </p:sp>
      <p:sp>
        <p:nvSpPr>
          <p:cNvPr id="9" name="TextBox 8"/>
          <p:cNvSpPr txBox="1"/>
          <p:nvPr/>
        </p:nvSpPr>
        <p:spPr>
          <a:xfrm>
            <a:off x="3689348" y="65692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23618156"/>
      </p:ext>
    </p:extLst>
  </p:cSld>
  <p:clrMapOvr>
    <a:masterClrMapping/>
  </p:clrMapOvr>
</p:sld>
</file>

<file path=ppt/theme/theme1.xml><?xml version="1.0" encoding="utf-8"?>
<a:theme xmlns:a="http://schemas.openxmlformats.org/drawingml/2006/main" name="Rockart-theme-template">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Rockart-theme-template.potx</Template>
  <TotalTime>321</TotalTime>
  <Words>635</Words>
  <Application>Microsoft Office PowerPoint</Application>
  <PresentationFormat>On-screen Show (4:3)</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Franklin Gothic Book</vt:lpstr>
      <vt:lpstr>Franklin Gothic Medium</vt:lpstr>
      <vt:lpstr>Times New Roman</vt:lpstr>
      <vt:lpstr>Rockart-theme-template</vt:lpstr>
      <vt:lpstr>Custom Design</vt:lpstr>
      <vt:lpstr>JOHN RADFORD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Cardine Caffery</dc:creator>
  <cp:lastModifiedBy>paurush kuntal</cp:lastModifiedBy>
  <cp:revision>28</cp:revision>
  <cp:lastPrinted>2016-06-17T03:51:13Z</cp:lastPrinted>
  <dcterms:created xsi:type="dcterms:W3CDTF">2016-05-12T02:09:14Z</dcterms:created>
  <dcterms:modified xsi:type="dcterms:W3CDTF">2016-06-17T07:41:30Z</dcterms:modified>
</cp:coreProperties>
</file>