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4"/>
  </p:notesMasterIdLst>
  <p:handoutMasterIdLst>
    <p:handoutMasterId r:id="rId5"/>
  </p:handoutMasterIdLst>
  <p:sldIdLst>
    <p:sldId id="257" r:id="rId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89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59A192F-8750-8F4F-8A17-E56D63FE8FD4}" type="datetimeFigureOut">
              <a:rPr lang="en-US" smtClean="0"/>
              <a:t>6/17/2016</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221D3CB-D664-B64B-B702-91B54FD9CAD3}" type="datetimeFigureOut">
              <a:rPr lang="en-US" smtClean="0"/>
              <a:t>6/17/2016</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68385A-2033-4048-8FD3-D2570502FA23}" type="slidenum">
              <a:rPr lang="en-US" smtClean="0"/>
              <a:t>1</a:t>
            </a:fld>
            <a:endParaRPr lang="en-US"/>
          </a:p>
        </p:txBody>
      </p:sp>
    </p:spTree>
    <p:extLst>
      <p:ext uri="{BB962C8B-B14F-4D97-AF65-F5344CB8AC3E}">
        <p14:creationId xmlns:p14="http://schemas.microsoft.com/office/powerpoint/2010/main" val="96459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1143000"/>
          </a:xfrm>
          <a:prstGeom prst="rect">
            <a:avLst/>
          </a:prstGeom>
        </p:spPr>
        <p:txBody>
          <a:bodyPr vert="horz"/>
          <a:lstStyle>
            <a:lvl1pPr>
              <a:defRPr>
                <a:solidFill>
                  <a:schemeClr val="accent3"/>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p>
            <a:fld id="{8727A6D7-2FF4-F242-86A5-4A2B6210CF7A}" type="slidenum">
              <a:rPr lang="en-US" smtClean="0"/>
              <a:pPr/>
              <a:t>‹#›</a:t>
            </a:fld>
            <a:endParaRPr lang="en-US"/>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909430"/>
            <a:ext cx="9144001" cy="3948570"/>
          </a:xfrm>
          <a:prstGeom prst="rect">
            <a:avLst/>
          </a:prstGeom>
          <a:gradFill flip="none" rotWithShape="1">
            <a:gsLst>
              <a:gs pos="0">
                <a:srgbClr val="668BC7"/>
              </a:gs>
              <a:gs pos="100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96825" y="721422"/>
            <a:ext cx="3580668" cy="1420080"/>
          </a:xfrm>
          <a:prstGeom prst="rect">
            <a:avLst/>
          </a:prstGeom>
        </p:spPr>
      </p:pic>
      <p:pic>
        <p:nvPicPr>
          <p:cNvPr id="9" name="Picture 8" descr="Final_Seal Logo-0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40344" y="4747260"/>
            <a:ext cx="1675070" cy="1653072"/>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922818"/>
            <a:ext cx="6124424" cy="681182"/>
          </a:xfrm>
          <a:prstGeom prst="rect">
            <a:avLst/>
          </a:prstGeom>
          <a:gradFill flip="none" rotWithShape="1">
            <a:gsLst>
              <a:gs pos="11000">
                <a:srgbClr val="668BC7"/>
              </a:gs>
              <a:gs pos="95000">
                <a:srgbClr val="FFFFFF"/>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24423" y="5922818"/>
            <a:ext cx="1800965" cy="714256"/>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bg1"/>
                </a:solidFill>
              </a:defRPr>
            </a:lvl1pPr>
          </a:lstStyle>
          <a:p>
            <a:fld id="{8727A6D7-2FF4-F242-86A5-4A2B6210CF7A}" type="slidenum">
              <a:rPr lang="en-US" smtClean="0"/>
              <a:pPr/>
              <a:t>‹#›</a:t>
            </a:fld>
            <a:endParaRPr lang="en-US"/>
          </a:p>
        </p:txBody>
      </p:sp>
      <p:pic>
        <p:nvPicPr>
          <p:cNvPr id="5" name="Picture 4" descr="Final_Seal Logo-01.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191209" y="5829871"/>
            <a:ext cx="845324" cy="834223"/>
          </a:xfrm>
          <a:prstGeom prst="rect">
            <a:avLst/>
          </a:prstGeom>
        </p:spPr>
      </p:pic>
      <p:cxnSp>
        <p:nvCxnSpPr>
          <p:cNvPr id="3" name="Straight Connector 2"/>
          <p:cNvCxnSpPr/>
          <p:nvPr userDrawn="1"/>
        </p:nvCxnSpPr>
        <p:spPr>
          <a:xfrm>
            <a:off x="8074020" y="5922818"/>
            <a:ext cx="0" cy="714256"/>
          </a:xfrm>
          <a:prstGeom prst="line">
            <a:avLst/>
          </a:prstGeom>
          <a:ln w="6350" cmpd="sng">
            <a:solidFill>
              <a:schemeClr val="accent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44" y="290139"/>
            <a:ext cx="3378953" cy="771884"/>
          </a:xfrm>
        </p:spPr>
        <p:txBody>
          <a:bodyPr/>
          <a:lstStyle/>
          <a:p>
            <a:pPr algn="l" defTabSz="995363">
              <a:spcBef>
                <a:spcPts val="400"/>
              </a:spcBef>
              <a:spcAft>
                <a:spcPts val="100"/>
              </a:spcAft>
              <a:tabLst>
                <a:tab pos="3228975" algn="l"/>
                <a:tab pos="4665663" algn="r"/>
              </a:tabLst>
            </a:pPr>
            <a:r>
              <a:rPr lang="en-US" sz="2500" dirty="0" smtClean="0"/>
              <a:t>Kim Elms</a:t>
            </a:r>
            <a:r>
              <a:rPr lang="en-US" sz="2500" smtClean="0"/>
              <a:t/>
            </a:r>
            <a:br>
              <a:rPr lang="en-US" sz="2500" smtClean="0"/>
            </a:br>
            <a:r>
              <a:rPr lang="en-US" sz="2000" dirty="0" smtClean="0">
                <a:solidFill>
                  <a:schemeClr val="accent5"/>
                </a:solidFill>
              </a:rPr>
              <a:t/>
            </a:r>
            <a:br>
              <a:rPr lang="en-US" sz="2000" dirty="0" smtClean="0">
                <a:solidFill>
                  <a:schemeClr val="accent5"/>
                </a:solidFill>
              </a:rPr>
            </a:br>
            <a:r>
              <a:rPr lang="en-AU" sz="1000" dirty="0">
                <a:solidFill>
                  <a:srgbClr val="808189"/>
                </a:solidFill>
                <a:latin typeface="+mn-lt"/>
                <a:cs typeface="Times New Roman" panose="02020603050405020304" pitchFamily="18" charset="0"/>
              </a:rPr>
              <a:t/>
            </a:r>
            <a:br>
              <a:rPr lang="en-AU" sz="1000" dirty="0">
                <a:solidFill>
                  <a:srgbClr val="808189"/>
                </a:solidFill>
                <a:latin typeface="+mn-lt"/>
                <a:cs typeface="Times New Roman" panose="02020603050405020304" pitchFamily="18" charset="0"/>
              </a:rPr>
            </a:br>
            <a:endParaRPr lang="en-US" sz="1000" dirty="0">
              <a:solidFill>
                <a:srgbClr val="808189"/>
              </a:solidFill>
              <a:latin typeface="+mn-lt"/>
            </a:endParaRPr>
          </a:p>
        </p:txBody>
      </p:sp>
      <p:sp>
        <p:nvSpPr>
          <p:cNvPr id="3" name="Text Placeholder 2"/>
          <p:cNvSpPr>
            <a:spLocks noGrp="1"/>
          </p:cNvSpPr>
          <p:nvPr>
            <p:ph type="body" sz="quarter" idx="13"/>
          </p:nvPr>
        </p:nvSpPr>
        <p:spPr>
          <a:xfrm>
            <a:off x="238239" y="1313868"/>
            <a:ext cx="2454873" cy="4003660"/>
          </a:xfrm>
        </p:spPr>
        <p:txBody>
          <a:bodyPr>
            <a:spAutoFit/>
          </a:bodyPr>
          <a:lstStyle/>
          <a:p>
            <a:pPr marL="0" indent="0" defTabSz="995363">
              <a:spcBef>
                <a:spcPts val="300"/>
              </a:spcBef>
              <a:spcAft>
                <a:spcPts val="200"/>
              </a:spcAft>
              <a:buClr>
                <a:schemeClr val="tx1"/>
              </a:buClr>
              <a:buNone/>
              <a:tabLst>
                <a:tab pos="3228975" algn="l"/>
                <a:tab pos="4665663" algn="r"/>
              </a:tabLst>
            </a:pPr>
            <a:r>
              <a:rPr lang="en-AU" sz="850" dirty="0">
                <a:solidFill>
                  <a:srgbClr val="668BC7"/>
                </a:solidFill>
                <a:latin typeface="+mj-lt"/>
                <a:cs typeface="Times New Roman" panose="02020603050405020304" pitchFamily="18" charset="0"/>
              </a:rPr>
              <a:t>Kim has extensive experience in technology start-ups as both CTO and CEO and an extensive network of high-level contacts in the technology sector globally. His knowledge of technology trends is encyclopaedic and has time and time demonstrated the ability to distil complex business problems into sophisticated technology solutions</a:t>
            </a:r>
            <a:r>
              <a:rPr lang="en-AU" sz="850" dirty="0" smtClean="0">
                <a:solidFill>
                  <a:srgbClr val="668BC7"/>
                </a:solidFill>
                <a:latin typeface="+mj-lt"/>
                <a:cs typeface="Times New Roman" panose="02020603050405020304" pitchFamily="18" charset="0"/>
              </a:rPr>
              <a:t>.</a:t>
            </a:r>
            <a:endParaRPr lang="en-AU" sz="850" dirty="0">
              <a:solidFill>
                <a:srgbClr val="668BC7"/>
              </a:solidFill>
              <a:latin typeface="+mj-lt"/>
              <a:cs typeface="Times New Roman" panose="02020603050405020304" pitchFamily="18" charset="0"/>
            </a:endParaRPr>
          </a:p>
          <a:p>
            <a:pPr marL="0" indent="0" defTabSz="995363">
              <a:spcBef>
                <a:spcPts val="200"/>
              </a:spcBef>
              <a:spcAft>
                <a:spcPts val="100"/>
              </a:spcAft>
              <a:buClr>
                <a:schemeClr val="accent2"/>
              </a:buClr>
              <a:buSzPct val="130000"/>
              <a:buNone/>
              <a:tabLst>
                <a:tab pos="3228975" algn="l"/>
                <a:tab pos="4665663" algn="r"/>
              </a:tabLst>
            </a:pPr>
            <a:r>
              <a:rPr lang="en-AU" sz="850" dirty="0">
                <a:solidFill>
                  <a:srgbClr val="668BC7"/>
                </a:solidFill>
                <a:latin typeface="+mj-lt"/>
                <a:cs typeface="Times New Roman" panose="02020603050405020304" pitchFamily="18" charset="0"/>
              </a:rPr>
              <a:t>Kim has more than fifteen years of technology research and development industry experience – both domestically in research and industry companies, as well as internationally through EU-FP6 large integrated projects and multi-national collaboration projects. </a:t>
            </a:r>
            <a:endParaRPr lang="en-AU" sz="850" dirty="0" smtClean="0">
              <a:solidFill>
                <a:srgbClr val="668BC7"/>
              </a:solidFill>
              <a:latin typeface="+mj-lt"/>
              <a:cs typeface="Times New Roman" panose="02020603050405020304" pitchFamily="18" charset="0"/>
            </a:endParaRPr>
          </a:p>
          <a:p>
            <a:pPr marL="0" indent="0" defTabSz="995363">
              <a:spcBef>
                <a:spcPts val="200"/>
              </a:spcBef>
              <a:spcAft>
                <a:spcPts val="100"/>
              </a:spcAft>
              <a:buClr>
                <a:schemeClr val="accent2"/>
              </a:buClr>
              <a:buSzPct val="130000"/>
              <a:buNone/>
              <a:tabLst>
                <a:tab pos="3228975" algn="l"/>
                <a:tab pos="4665663" algn="r"/>
              </a:tabLst>
            </a:pPr>
            <a:r>
              <a:rPr lang="en-AU" sz="850" dirty="0" smtClean="0">
                <a:solidFill>
                  <a:srgbClr val="668BC7"/>
                </a:solidFill>
                <a:latin typeface="+mj-lt"/>
                <a:cs typeface="Times New Roman" panose="02020603050405020304" pitchFamily="18" charset="0"/>
              </a:rPr>
              <a:t>Kim has </a:t>
            </a:r>
            <a:r>
              <a:rPr lang="en-AU" sz="850" dirty="0">
                <a:solidFill>
                  <a:srgbClr val="668BC7"/>
                </a:solidFill>
                <a:latin typeface="+mj-lt"/>
                <a:cs typeface="Times New Roman" panose="02020603050405020304" pitchFamily="18" charset="0"/>
              </a:rPr>
              <a:t>previously held the position of Research Program Manager with SAP Research, the global research division of SAP AG, the German-based enterprise software computer company with such international clients as Nestlé, Lufthansa, Pepsi and Coca Cola. </a:t>
            </a:r>
            <a:endParaRPr lang="en-AU" sz="850" dirty="0" smtClean="0">
              <a:solidFill>
                <a:srgbClr val="668BC7"/>
              </a:solidFill>
              <a:latin typeface="+mj-lt"/>
              <a:cs typeface="Times New Roman" panose="02020603050405020304" pitchFamily="18" charset="0"/>
            </a:endParaRPr>
          </a:p>
          <a:p>
            <a:pPr marL="0" indent="0" defTabSz="995363">
              <a:spcBef>
                <a:spcPts val="200"/>
              </a:spcBef>
              <a:spcAft>
                <a:spcPts val="100"/>
              </a:spcAft>
              <a:buClr>
                <a:schemeClr val="accent2"/>
              </a:buClr>
              <a:buSzPct val="130000"/>
              <a:buNone/>
              <a:tabLst>
                <a:tab pos="3228975" algn="l"/>
                <a:tab pos="4665663" algn="r"/>
              </a:tabLst>
            </a:pPr>
            <a:r>
              <a:rPr lang="en-US" sz="1100" dirty="0" smtClean="0">
                <a:solidFill>
                  <a:srgbClr val="668BC7"/>
                </a:solidFill>
              </a:rPr>
              <a:t>QUALIFICATIONS</a:t>
            </a:r>
            <a:endParaRPr lang="en-US" sz="1100" dirty="0">
              <a:solidFill>
                <a:srgbClr val="668BC7"/>
              </a:solidFill>
            </a:endParaRP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Doctor of Philosophy, Computer Science, Queensland University of Technology</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Master of Science, Computer Science, Bond University </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Bachelor of Business, University of Southern Queensland</a:t>
            </a:r>
          </a:p>
          <a:p>
            <a:pPr marL="0" indent="0" defTabSz="995363">
              <a:spcBef>
                <a:spcPts val="300"/>
              </a:spcBef>
              <a:spcAft>
                <a:spcPts val="200"/>
              </a:spcAft>
              <a:buClr>
                <a:schemeClr val="tx1"/>
              </a:buClr>
              <a:buNone/>
              <a:tabLst>
                <a:tab pos="3228975" algn="l"/>
                <a:tab pos="4665663" algn="r"/>
              </a:tabLst>
            </a:pPr>
            <a:endParaRPr lang="en-AU" sz="850" dirty="0" smtClean="0">
              <a:solidFill>
                <a:srgbClr val="668BC7"/>
              </a:solidFill>
              <a:latin typeface="+mj-lt"/>
              <a:cs typeface="Times New Roman" panose="02020603050405020304" pitchFamily="18" charset="0"/>
            </a:endParaRPr>
          </a:p>
        </p:txBody>
      </p:sp>
      <p:sp>
        <p:nvSpPr>
          <p:cNvPr id="4" name="Slide Number Placeholder 3"/>
          <p:cNvSpPr>
            <a:spLocks noGrp="1"/>
          </p:cNvSpPr>
          <p:nvPr>
            <p:ph type="sldNum" sz="quarter" idx="14"/>
          </p:nvPr>
        </p:nvSpPr>
        <p:spPr/>
        <p:txBody>
          <a:bodyPr/>
          <a:lstStyle/>
          <a:p>
            <a:fld id="{8727A6D7-2FF4-F242-86A5-4A2B6210CF7A}" type="slidenum">
              <a:rPr lang="en-US" smtClean="0"/>
              <a:pPr/>
              <a:t>1</a:t>
            </a:fld>
            <a:endParaRPr lang="en-US" dirty="0"/>
          </a:p>
        </p:txBody>
      </p:sp>
      <p:sp>
        <p:nvSpPr>
          <p:cNvPr id="7" name="Text Placeholder 2"/>
          <p:cNvSpPr txBox="1">
            <a:spLocks/>
          </p:cNvSpPr>
          <p:nvPr/>
        </p:nvSpPr>
        <p:spPr>
          <a:xfrm>
            <a:off x="2693113" y="1313868"/>
            <a:ext cx="3087236" cy="5991384"/>
          </a:xfrm>
          <a:prstGeom prst="rect">
            <a:avLst/>
          </a:prstGeom>
        </p:spPr>
        <p:txBody>
          <a:bodyPr vert="horz">
            <a:norm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95363">
              <a:spcBef>
                <a:spcPts val="300"/>
              </a:spcBef>
              <a:spcAft>
                <a:spcPts val="200"/>
              </a:spcAft>
              <a:buClr>
                <a:schemeClr val="tx1"/>
              </a:buClr>
              <a:buNone/>
              <a:tabLst>
                <a:tab pos="3228975" algn="l"/>
                <a:tab pos="4665663" algn="r"/>
              </a:tabLst>
            </a:pPr>
            <a:r>
              <a:rPr lang="en-US" sz="1100" dirty="0">
                <a:solidFill>
                  <a:srgbClr val="668BC7"/>
                </a:solidFill>
              </a:rPr>
              <a:t>SKILLS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Project </a:t>
            </a:r>
            <a:r>
              <a:rPr lang="en-AU" sz="850" dirty="0">
                <a:solidFill>
                  <a:schemeClr val="accent1"/>
                </a:solidFill>
                <a:cs typeface="Times New Roman" panose="02020603050405020304" pitchFamily="18" charset="0"/>
              </a:rPr>
              <a:t>Management and Supervision (in areas of technical leadership towards gaining business understanding and acceptance)</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Business </a:t>
            </a:r>
            <a:r>
              <a:rPr lang="en-AU" sz="850" dirty="0">
                <a:solidFill>
                  <a:schemeClr val="accent1"/>
                </a:solidFill>
                <a:cs typeface="Times New Roman" panose="02020603050405020304" pitchFamily="18" charset="0"/>
              </a:rPr>
              <a:t>Analysis (mapping technical solutions to business requirements)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Systems </a:t>
            </a:r>
            <a:r>
              <a:rPr lang="en-AU" sz="850" dirty="0">
                <a:solidFill>
                  <a:schemeClr val="accent1"/>
                </a:solidFill>
                <a:cs typeface="Times New Roman" panose="02020603050405020304" pitchFamily="18" charset="0"/>
              </a:rPr>
              <a:t>Analysis and Design (technical requirements, database design, and business and process modelling)</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Solution </a:t>
            </a:r>
            <a:r>
              <a:rPr lang="en-AU" sz="850" dirty="0">
                <a:solidFill>
                  <a:schemeClr val="accent1"/>
                </a:solidFill>
                <a:cs typeface="Times New Roman" panose="02020603050405020304" pitchFamily="18" charset="0"/>
              </a:rPr>
              <a:t>Architecture</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Technical </a:t>
            </a:r>
            <a:r>
              <a:rPr lang="en-AU" sz="850" dirty="0">
                <a:solidFill>
                  <a:schemeClr val="accent1"/>
                </a:solidFill>
                <a:cs typeface="Times New Roman" panose="02020603050405020304" pitchFamily="18" charset="0"/>
              </a:rPr>
              <a:t>Architecture and writing of detailed Development Plans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Technical </a:t>
            </a:r>
            <a:r>
              <a:rPr lang="en-AU" sz="850" dirty="0">
                <a:solidFill>
                  <a:schemeClr val="accent1"/>
                </a:solidFill>
                <a:cs typeface="Times New Roman" panose="02020603050405020304" pitchFamily="18" charset="0"/>
              </a:rPr>
              <a:t>Planning and Consulting</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Database </a:t>
            </a:r>
            <a:r>
              <a:rPr lang="en-AU" sz="850" dirty="0">
                <a:solidFill>
                  <a:schemeClr val="accent1"/>
                </a:solidFill>
                <a:cs typeface="Times New Roman" panose="02020603050405020304" pitchFamily="18" charset="0"/>
              </a:rPr>
              <a:t>Design and Administration</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Structured </a:t>
            </a:r>
            <a:r>
              <a:rPr lang="en-AU" sz="850" dirty="0">
                <a:solidFill>
                  <a:schemeClr val="accent1"/>
                </a:solidFill>
                <a:cs typeface="Times New Roman" panose="02020603050405020304" pitchFamily="18" charset="0"/>
              </a:rPr>
              <a:t>Development, Management and Strategic Deployment (Requirements Analysis, Programming, Testing, Implementation and Maintenance)</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Research </a:t>
            </a:r>
            <a:r>
              <a:rPr lang="en-AU" sz="850" dirty="0">
                <a:solidFill>
                  <a:schemeClr val="accent1"/>
                </a:solidFill>
                <a:cs typeface="Times New Roman" panose="02020603050405020304" pitchFamily="18" charset="0"/>
              </a:rPr>
              <a:t>and advanced product development</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Patent </a:t>
            </a:r>
            <a:r>
              <a:rPr lang="en-AU" sz="850" dirty="0">
                <a:solidFill>
                  <a:schemeClr val="accent1"/>
                </a:solidFill>
                <a:cs typeface="Times New Roman" panose="02020603050405020304" pitchFamily="18" charset="0"/>
              </a:rPr>
              <a:t>development and analysis with legal representatives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Academic </a:t>
            </a:r>
            <a:r>
              <a:rPr lang="en-AU" sz="850" dirty="0">
                <a:solidFill>
                  <a:schemeClr val="accent1"/>
                </a:solidFill>
                <a:cs typeface="Times New Roman" panose="02020603050405020304" pitchFamily="18" charset="0"/>
              </a:rPr>
              <a:t>and conference reviews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Partnership </a:t>
            </a:r>
            <a:r>
              <a:rPr lang="en-AU" sz="850" dirty="0">
                <a:solidFill>
                  <a:schemeClr val="accent1"/>
                </a:solidFill>
                <a:cs typeface="Times New Roman" panose="02020603050405020304" pitchFamily="18" charset="0"/>
              </a:rPr>
              <a:t>development and external liaison</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Commercial </a:t>
            </a:r>
            <a:r>
              <a:rPr lang="en-AU" sz="850" dirty="0">
                <a:solidFill>
                  <a:schemeClr val="accent1"/>
                </a:solidFill>
                <a:cs typeface="Times New Roman" panose="02020603050405020304" pitchFamily="18" charset="0"/>
              </a:rPr>
              <a:t>Concept Prototyping and Product Development</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Technical </a:t>
            </a:r>
            <a:r>
              <a:rPr lang="en-AU" sz="850" dirty="0">
                <a:solidFill>
                  <a:schemeClr val="accent1"/>
                </a:solidFill>
                <a:cs typeface="Times New Roman" panose="02020603050405020304" pitchFamily="18" charset="0"/>
              </a:rPr>
              <a:t>and Business Documentation</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cs typeface="Times New Roman" panose="02020603050405020304" pitchFamily="18" charset="0"/>
              </a:rPr>
              <a:t>Technical </a:t>
            </a:r>
            <a:r>
              <a:rPr lang="en-AU" sz="850" dirty="0">
                <a:solidFill>
                  <a:schemeClr val="accent1"/>
                </a:solidFill>
                <a:cs typeface="Times New Roman" panose="02020603050405020304" pitchFamily="18" charset="0"/>
              </a:rPr>
              <a:t>and Training Presentations</a:t>
            </a:r>
          </a:p>
        </p:txBody>
      </p:sp>
      <p:sp>
        <p:nvSpPr>
          <p:cNvPr id="8" name="Text Placeholder 2"/>
          <p:cNvSpPr txBox="1">
            <a:spLocks/>
          </p:cNvSpPr>
          <p:nvPr/>
        </p:nvSpPr>
        <p:spPr>
          <a:xfrm>
            <a:off x="5780350" y="1312866"/>
            <a:ext cx="3196708" cy="4208844"/>
          </a:xfrm>
          <a:prstGeom prst="rect">
            <a:avLst/>
          </a:prstGeom>
        </p:spPr>
        <p:txBody>
          <a:bodyPr vert="horz">
            <a:sp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spcAft>
                <a:spcPts val="100"/>
              </a:spcAft>
              <a:buClr>
                <a:schemeClr val="accent1"/>
              </a:buClr>
              <a:buSzPct val="120000"/>
              <a:buNone/>
            </a:pPr>
            <a:endParaRPr lang="en-US" sz="850" dirty="0" smtClean="0">
              <a:solidFill>
                <a:schemeClr val="tx1"/>
              </a:solidFill>
              <a:latin typeface="+mj-lt"/>
            </a:endParaRPr>
          </a:p>
          <a:p>
            <a:pPr marL="0" indent="0">
              <a:spcBef>
                <a:spcPts val="0"/>
              </a:spcBef>
              <a:buNone/>
            </a:pPr>
            <a:r>
              <a:rPr lang="en-US" sz="1100" dirty="0"/>
              <a:t>PROFESSIONAL EXPERIENCE</a:t>
            </a: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CEO, </a:t>
            </a:r>
            <a:r>
              <a:rPr lang="en-AU" sz="850" dirty="0" err="1">
                <a:solidFill>
                  <a:srgbClr val="808189"/>
                </a:solidFill>
                <a:latin typeface="+mj-lt"/>
                <a:cs typeface="Times New Roman" panose="02020603050405020304" pitchFamily="18" charset="0"/>
              </a:rPr>
              <a:t>Inno</a:t>
            </a:r>
            <a:r>
              <a:rPr lang="en-AU" sz="850" dirty="0">
                <a:solidFill>
                  <a:srgbClr val="808189"/>
                </a:solidFill>
                <a:latin typeface="+mj-lt"/>
                <a:cs typeface="Times New Roman" panose="02020603050405020304" pitchFamily="18" charset="0"/>
              </a:rPr>
              <a:t>-Vision Pty Ltd, 2012 to present. Projects include Telefonica (</a:t>
            </a:r>
            <a:r>
              <a:rPr lang="en-AU" sz="850" dirty="0" err="1">
                <a:solidFill>
                  <a:srgbClr val="808189"/>
                </a:solidFill>
                <a:latin typeface="+mj-lt"/>
                <a:cs typeface="Times New Roman" panose="02020603050405020304" pitchFamily="18" charset="0"/>
              </a:rPr>
              <a:t>Brasil</a:t>
            </a:r>
            <a:r>
              <a:rPr lang="en-AU" sz="850" dirty="0">
                <a:solidFill>
                  <a:srgbClr val="808189"/>
                </a:solidFill>
                <a:latin typeface="+mj-lt"/>
                <a:cs typeface="Times New Roman" panose="02020603050405020304" pitchFamily="18" charset="0"/>
              </a:rPr>
              <a:t>) migration for Microsoft Outlook on Android. Kim produced project requirements and technical documentation, liaised with Telefonica and Microsoft throughout the development and deployment processes. The project also allowed our client to update the mobile application UI to represent Microsoft’s new Outlook.com service as well as expanding the features offered such as calendar synchronisation and </a:t>
            </a:r>
            <a:r>
              <a:rPr lang="en-AU" sz="850" dirty="0" err="1">
                <a:solidFill>
                  <a:srgbClr val="808189"/>
                </a:solidFill>
                <a:latin typeface="+mj-lt"/>
                <a:cs typeface="Times New Roman" panose="02020603050405020304" pitchFamily="18" charset="0"/>
              </a:rPr>
              <a:t>Skydrive</a:t>
            </a:r>
            <a:r>
              <a:rPr lang="en-AU" sz="850" dirty="0">
                <a:solidFill>
                  <a:srgbClr val="808189"/>
                </a:solidFill>
                <a:latin typeface="+mj-lt"/>
                <a:cs typeface="Times New Roman" panose="02020603050405020304" pitchFamily="18" charset="0"/>
              </a:rPr>
              <a:t> caching.</a:t>
            </a:r>
            <a:r>
              <a:rPr lang="en-GB" sz="850" dirty="0">
                <a:solidFill>
                  <a:srgbClr val="808189"/>
                </a:solidFill>
                <a:latin typeface="+mj-lt"/>
                <a:cs typeface="Times New Roman" panose="02020603050405020304" pitchFamily="18" charset="0"/>
              </a:rPr>
              <a:t> </a:t>
            </a: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Solutions Architect, RACQ, 2014. Streamlined the Emergency Home Assistance product, Club Membership Offer to new vehicle customers, </a:t>
            </a:r>
            <a:r>
              <a:rPr lang="en-AU" sz="850" dirty="0" err="1">
                <a:solidFill>
                  <a:srgbClr val="808189"/>
                </a:solidFill>
                <a:latin typeface="+mj-lt"/>
                <a:cs typeface="Times New Roman" panose="02020603050405020304" pitchFamily="18" charset="0"/>
              </a:rPr>
              <a:t>Ticketmates</a:t>
            </a:r>
            <a:r>
              <a:rPr lang="en-AU" sz="850" dirty="0">
                <a:solidFill>
                  <a:srgbClr val="808189"/>
                </a:solidFill>
                <a:latin typeface="+mj-lt"/>
                <a:cs typeface="Times New Roman" panose="02020603050405020304" pitchFamily="18" charset="0"/>
              </a:rPr>
              <a:t>/Kiosk Integration, and designed Life insurance product to be marketed internally to members and operated by an external partner. </a:t>
            </a: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CEO, GCP Australia, 2007 to 2012. Developed the core product and the surrounding company documentation, as well as representation of the company to lawyers, accountants and investors. Development of the Business Model, Information Memorandum &amp; Financial Projections; and Representation of the project to key executives.</a:t>
            </a: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Research Program Manager, SAP Research, 2001 to 2005. Developed the Interactive Applications and Technology Research (IATR) as the Research Program Manager. The IATR was evolved into a new program positioned squarely around “Enterprise Services and Semantics” (ESS). Elements of this position included Research Vision and maintaining leadership, Acquisition of External Project Funding, Acquisition of Customer Pilots, Engagement with Academic Partners, and Patent Development.</a:t>
            </a:r>
            <a:endParaRPr lang="en-GB" sz="850" dirty="0">
              <a:solidFill>
                <a:srgbClr val="808189"/>
              </a:solidFill>
              <a:latin typeface="+mj-lt"/>
              <a:cs typeface="Times New Roman" panose="02020603050405020304" pitchFamily="18" charset="0"/>
            </a:endParaRPr>
          </a:p>
        </p:txBody>
      </p:sp>
      <p:sp>
        <p:nvSpPr>
          <p:cNvPr id="9" name="TextBox 8"/>
          <p:cNvSpPr txBox="1"/>
          <p:nvPr/>
        </p:nvSpPr>
        <p:spPr>
          <a:xfrm>
            <a:off x="3689348" y="656923"/>
            <a:ext cx="184666" cy="369332"/>
          </a:xfrm>
          <a:prstGeom prst="rect">
            <a:avLst/>
          </a:prstGeom>
          <a:noFill/>
        </p:spPr>
        <p:txBody>
          <a:bodyPr wrap="none" rtlCol="0">
            <a:spAutoFit/>
          </a:bodyPr>
          <a:lstStyle/>
          <a:p>
            <a:endParaRPr lang="en-US" dirty="0"/>
          </a:p>
        </p:txBody>
      </p:sp>
      <p:pic>
        <p:nvPicPr>
          <p:cNvPr id="1030" name="Picture 6" descr="KimElms"/>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9575" y="155881"/>
            <a:ext cx="900000" cy="104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1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366</TotalTime>
  <Words>531</Words>
  <Application>Microsoft Office PowerPoint</Application>
  <PresentationFormat>On-screen Show (4:3)</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Franklin Gothic Book</vt:lpstr>
      <vt:lpstr>Franklin Gothic Medium</vt:lpstr>
      <vt:lpstr>Times New Roman</vt:lpstr>
      <vt:lpstr>Rockart-theme-template</vt:lpstr>
      <vt:lpstr>Custom Design</vt:lpstr>
      <vt:lpstr>Kim Elms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paurush kuntal</cp:lastModifiedBy>
  <cp:revision>30</cp:revision>
  <cp:lastPrinted>2016-06-17T03:34:43Z</cp:lastPrinted>
  <dcterms:created xsi:type="dcterms:W3CDTF">2016-05-12T02:09:14Z</dcterms:created>
  <dcterms:modified xsi:type="dcterms:W3CDTF">2016-06-17T06:30:23Z</dcterms:modified>
</cp:coreProperties>
</file>