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75" r:id="rId2"/>
  </p:sldMasterIdLst>
  <p:notesMasterIdLst>
    <p:notesMasterId r:id="rId4"/>
  </p:notesMasterIdLst>
  <p:handoutMasterIdLst>
    <p:handoutMasterId r:id="rId5"/>
  </p:handoutMasterIdLst>
  <p:sldIdLst>
    <p:sldId id="257" r:id="rId3"/>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6" d="100"/>
          <a:sy n="86" d="100"/>
        </p:scale>
        <p:origin x="634" y="-2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559A192F-8750-8F4F-8A17-E56D63FE8FD4}" type="datetimeFigureOut">
              <a:rPr lang="en-US" smtClean="0"/>
              <a:t>6/17/2016</a:t>
            </a:fld>
            <a:endParaRPr lang="en-US"/>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97081B9C-331F-2D47-A846-24D5D0F23E9A}" type="slidenum">
              <a:rPr lang="en-US" smtClean="0"/>
              <a:t>‹#›</a:t>
            </a:fld>
            <a:endParaRPr lang="en-US"/>
          </a:p>
        </p:txBody>
      </p:sp>
    </p:spTree>
    <p:extLst>
      <p:ext uri="{BB962C8B-B14F-4D97-AF65-F5344CB8AC3E}">
        <p14:creationId xmlns:p14="http://schemas.microsoft.com/office/powerpoint/2010/main" val="1028730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7221D3CB-D664-B64B-B702-91B54FD9CAD3}" type="datetimeFigureOut">
              <a:rPr lang="en-US" smtClean="0"/>
              <a:t>6/17/2016</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9A68385A-2033-4048-8FD3-D2570502FA23}" type="slidenum">
              <a:rPr lang="en-US" smtClean="0"/>
              <a:t>‹#›</a:t>
            </a:fld>
            <a:endParaRPr lang="en-US"/>
          </a:p>
        </p:txBody>
      </p:sp>
    </p:spTree>
    <p:extLst>
      <p:ext uri="{BB962C8B-B14F-4D97-AF65-F5344CB8AC3E}">
        <p14:creationId xmlns:p14="http://schemas.microsoft.com/office/powerpoint/2010/main" val="28307197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68385A-2033-4048-8FD3-D2570502FA23}" type="slidenum">
              <a:rPr lang="en-US" smtClean="0"/>
              <a:t>1</a:t>
            </a:fld>
            <a:endParaRPr lang="en-US"/>
          </a:p>
        </p:txBody>
      </p:sp>
    </p:spTree>
    <p:extLst>
      <p:ext uri="{BB962C8B-B14F-4D97-AF65-F5344CB8AC3E}">
        <p14:creationId xmlns:p14="http://schemas.microsoft.com/office/powerpoint/2010/main" val="964598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1519" y="2607962"/>
            <a:ext cx="8583184" cy="868789"/>
          </a:xfrm>
          <a:prstGeom prst="rect">
            <a:avLst/>
          </a:prstGeom>
        </p:spPr>
        <p:txBody>
          <a:bodyPr/>
          <a:lstStyle>
            <a:lvl1pPr>
              <a:defRPr sz="5500"/>
            </a:lvl1pPr>
          </a:lstStyle>
          <a:p>
            <a:r>
              <a:rPr lang="en-US" dirty="0" smtClean="0"/>
              <a:t>CLICK TO EDIT TITLE STYLE</a:t>
            </a:r>
            <a:endParaRPr lang="en-US" dirty="0"/>
          </a:p>
        </p:txBody>
      </p:sp>
      <p:sp>
        <p:nvSpPr>
          <p:cNvPr id="3" name="Subtitle 2"/>
          <p:cNvSpPr>
            <a:spLocks noGrp="1"/>
          </p:cNvSpPr>
          <p:nvPr>
            <p:ph type="subTitle" idx="1"/>
          </p:nvPr>
        </p:nvSpPr>
        <p:spPr>
          <a:xfrm>
            <a:off x="1371600" y="3494412"/>
            <a:ext cx="6400800" cy="7207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2087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57200" y="274638"/>
            <a:ext cx="8229600" cy="1143000"/>
          </a:xfrm>
          <a:prstGeom prst="rect">
            <a:avLst/>
          </a:prstGeom>
        </p:spPr>
        <p:txBody>
          <a:bodyPr vert="horz"/>
          <a:lstStyle>
            <a:lvl1pPr>
              <a:defRPr>
                <a:solidFill>
                  <a:schemeClr val="accent3"/>
                </a:solidFill>
              </a:defRPr>
            </a:lvl1pPr>
          </a:lstStyle>
          <a:p>
            <a:r>
              <a:rPr lang="en-US" dirty="0" smtClean="0"/>
              <a:t>CLICK TO EDIT MASTER TITLE STYLE</a:t>
            </a:r>
            <a:endParaRPr lang="en-US" dirty="0"/>
          </a:p>
        </p:txBody>
      </p:sp>
      <p:sp>
        <p:nvSpPr>
          <p:cNvPr id="12" name="Text Placeholder 11"/>
          <p:cNvSpPr>
            <a:spLocks noGrp="1"/>
          </p:cNvSpPr>
          <p:nvPr>
            <p:ph type="body" sz="quarter" idx="13"/>
          </p:nvPr>
        </p:nvSpPr>
        <p:spPr>
          <a:xfrm>
            <a:off x="457200" y="1755775"/>
            <a:ext cx="8229600" cy="3729274"/>
          </a:xfrm>
          <a:prstGeom prst="rect">
            <a:avLst/>
          </a:prstGeom>
        </p:spPr>
        <p:txBody>
          <a:bodyPr vert="horz"/>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14"/>
          </p:nvPr>
        </p:nvSpPr>
        <p:spPr/>
        <p:txBody>
          <a:bodyPr/>
          <a:lstStyle/>
          <a:p>
            <a:fld id="{8727A6D7-2FF4-F242-86A5-4A2B6210CF7A}" type="slidenum">
              <a:rPr lang="en-US" smtClean="0"/>
              <a:pPr/>
              <a:t>‹#›</a:t>
            </a:fld>
            <a:endParaRPr lang="en-US"/>
          </a:p>
        </p:txBody>
      </p:sp>
    </p:spTree>
    <p:extLst>
      <p:ext uri="{BB962C8B-B14F-4D97-AF65-F5344CB8AC3E}">
        <p14:creationId xmlns:p14="http://schemas.microsoft.com/office/powerpoint/2010/main" val="2994252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2909430"/>
            <a:ext cx="9144001" cy="3948570"/>
          </a:xfrm>
          <a:prstGeom prst="rect">
            <a:avLst/>
          </a:prstGeom>
          <a:gradFill flip="none" rotWithShape="1">
            <a:gsLst>
              <a:gs pos="0">
                <a:srgbClr val="668BC7"/>
              </a:gs>
              <a:gs pos="100000">
                <a:srgbClr val="FFFFFF"/>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Final Logo-01.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96825" y="721422"/>
            <a:ext cx="3580668" cy="1420080"/>
          </a:xfrm>
          <a:prstGeom prst="rect">
            <a:avLst/>
          </a:prstGeom>
        </p:spPr>
      </p:pic>
      <p:pic>
        <p:nvPicPr>
          <p:cNvPr id="9" name="Picture 8" descr="Final_Seal Logo-01.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40344" y="4747260"/>
            <a:ext cx="1675070" cy="1653072"/>
          </a:xfrm>
          <a:prstGeom prst="rect">
            <a:avLst/>
          </a:prstGeom>
        </p:spPr>
      </p:pic>
    </p:spTree>
    <p:extLst>
      <p:ext uri="{BB962C8B-B14F-4D97-AF65-F5344CB8AC3E}">
        <p14:creationId xmlns:p14="http://schemas.microsoft.com/office/powerpoint/2010/main" val="1836489659"/>
      </p:ext>
    </p:extLst>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922818"/>
            <a:ext cx="6124424" cy="681182"/>
          </a:xfrm>
          <a:prstGeom prst="rect">
            <a:avLst/>
          </a:prstGeom>
          <a:gradFill flip="none" rotWithShape="1">
            <a:gsLst>
              <a:gs pos="11000">
                <a:srgbClr val="668BC7"/>
              </a:gs>
              <a:gs pos="95000">
                <a:srgbClr val="FFFFFF"/>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Final Logo-01.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24423" y="5922818"/>
            <a:ext cx="1800965" cy="714256"/>
          </a:xfrm>
          <a:prstGeom prst="rect">
            <a:avLst/>
          </a:prstGeom>
        </p:spPr>
      </p:pic>
      <p:sp>
        <p:nvSpPr>
          <p:cNvPr id="12" name="Slide Number Placeholder 11"/>
          <p:cNvSpPr>
            <a:spLocks noGrp="1"/>
          </p:cNvSpPr>
          <p:nvPr>
            <p:ph type="sldNum" sz="quarter" idx="4"/>
          </p:nvPr>
        </p:nvSpPr>
        <p:spPr>
          <a:xfrm>
            <a:off x="229753" y="6079217"/>
            <a:ext cx="2133600" cy="365125"/>
          </a:xfrm>
          <a:prstGeom prst="rect">
            <a:avLst/>
          </a:prstGeom>
        </p:spPr>
        <p:txBody>
          <a:bodyPr vert="horz" lIns="91440" tIns="45720" rIns="91440" bIns="45720" rtlCol="0" anchor="ctr"/>
          <a:lstStyle>
            <a:lvl1pPr algn="l">
              <a:defRPr sz="1200">
                <a:solidFill>
                  <a:schemeClr val="bg1"/>
                </a:solidFill>
              </a:defRPr>
            </a:lvl1pPr>
          </a:lstStyle>
          <a:p>
            <a:fld id="{8727A6D7-2FF4-F242-86A5-4A2B6210CF7A}" type="slidenum">
              <a:rPr lang="en-US" smtClean="0"/>
              <a:pPr/>
              <a:t>‹#›</a:t>
            </a:fld>
            <a:endParaRPr lang="en-US"/>
          </a:p>
        </p:txBody>
      </p:sp>
      <p:pic>
        <p:nvPicPr>
          <p:cNvPr id="5" name="Picture 4" descr="Final_Seal Logo-01.pn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8191209" y="5829871"/>
            <a:ext cx="845324" cy="834223"/>
          </a:xfrm>
          <a:prstGeom prst="rect">
            <a:avLst/>
          </a:prstGeom>
        </p:spPr>
      </p:pic>
      <p:cxnSp>
        <p:nvCxnSpPr>
          <p:cNvPr id="3" name="Straight Connector 2"/>
          <p:cNvCxnSpPr/>
          <p:nvPr userDrawn="1"/>
        </p:nvCxnSpPr>
        <p:spPr>
          <a:xfrm>
            <a:off x="8074020" y="5922818"/>
            <a:ext cx="0" cy="714256"/>
          </a:xfrm>
          <a:prstGeom prst="line">
            <a:avLst/>
          </a:prstGeom>
          <a:ln w="6350" cmpd="sng">
            <a:solidFill>
              <a:schemeClr val="accent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8125920"/>
      </p:ext>
    </p:extLst>
  </p:cSld>
  <p:clrMap bg1="lt1" tx1="dk1" bg2="lt2" tx2="dk2" accent1="accent1" accent2="accent2" accent3="accent3" accent4="accent4" accent5="accent5" accent6="accent6" hlink="hlink" folHlink="folHlink"/>
  <p:sldLayoutIdLst>
    <p:sldLayoutId id="2147483676" r:id="rId1"/>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944" y="290139"/>
            <a:ext cx="3378953" cy="771884"/>
          </a:xfrm>
        </p:spPr>
        <p:txBody>
          <a:bodyPr/>
          <a:lstStyle/>
          <a:p>
            <a:pPr algn="l" defTabSz="995363">
              <a:spcBef>
                <a:spcPts val="400"/>
              </a:spcBef>
              <a:spcAft>
                <a:spcPts val="100"/>
              </a:spcAft>
              <a:tabLst>
                <a:tab pos="3228975" algn="l"/>
                <a:tab pos="4665663" algn="r"/>
              </a:tabLst>
            </a:pPr>
            <a:r>
              <a:rPr lang="en-US" sz="2500" dirty="0" smtClean="0"/>
              <a:t>Shane Mortensen</a:t>
            </a:r>
            <a:r>
              <a:rPr lang="en-US" sz="2500" dirty="0" smtClean="0"/>
              <a:t/>
            </a:r>
            <a:br>
              <a:rPr lang="en-US" sz="2500" dirty="0" smtClean="0"/>
            </a:br>
            <a:r>
              <a:rPr lang="en-US" sz="2000" dirty="0" smtClean="0">
                <a:solidFill>
                  <a:schemeClr val="accent5"/>
                </a:solidFill>
              </a:rPr>
              <a:t/>
            </a:r>
            <a:br>
              <a:rPr lang="en-US" sz="2000" dirty="0" smtClean="0">
                <a:solidFill>
                  <a:schemeClr val="accent5"/>
                </a:solidFill>
              </a:rPr>
            </a:br>
            <a:r>
              <a:rPr lang="en-AU" sz="1000" dirty="0">
                <a:solidFill>
                  <a:srgbClr val="808189"/>
                </a:solidFill>
                <a:latin typeface="+mn-lt"/>
                <a:cs typeface="Times New Roman" panose="02020603050405020304" pitchFamily="18" charset="0"/>
              </a:rPr>
              <a:t/>
            </a:r>
            <a:br>
              <a:rPr lang="en-AU" sz="1000" dirty="0">
                <a:solidFill>
                  <a:srgbClr val="808189"/>
                </a:solidFill>
                <a:latin typeface="+mn-lt"/>
                <a:cs typeface="Times New Roman" panose="02020603050405020304" pitchFamily="18" charset="0"/>
              </a:rPr>
            </a:br>
            <a:endParaRPr lang="en-US" sz="1000" dirty="0">
              <a:solidFill>
                <a:srgbClr val="808189"/>
              </a:solidFill>
              <a:latin typeface="+mn-lt"/>
            </a:endParaRPr>
          </a:p>
        </p:txBody>
      </p:sp>
      <p:sp>
        <p:nvSpPr>
          <p:cNvPr id="3" name="Text Placeholder 2"/>
          <p:cNvSpPr>
            <a:spLocks noGrp="1"/>
          </p:cNvSpPr>
          <p:nvPr>
            <p:ph type="body" sz="quarter" idx="13"/>
          </p:nvPr>
        </p:nvSpPr>
        <p:spPr>
          <a:xfrm>
            <a:off x="238239" y="1313868"/>
            <a:ext cx="2454873" cy="5027297"/>
          </a:xfrm>
        </p:spPr>
        <p:txBody>
          <a:bodyPr>
            <a:normAutofit/>
          </a:bodyPr>
          <a:lstStyle/>
          <a:p>
            <a:pPr marL="0" indent="0" defTabSz="995363">
              <a:spcBef>
                <a:spcPts val="300"/>
              </a:spcBef>
              <a:spcAft>
                <a:spcPts val="200"/>
              </a:spcAft>
              <a:buClr>
                <a:schemeClr val="tx1"/>
              </a:buClr>
              <a:buNone/>
              <a:tabLst>
                <a:tab pos="3228975" algn="l"/>
                <a:tab pos="4665663" algn="r"/>
              </a:tabLst>
            </a:pPr>
            <a:r>
              <a:rPr lang="en-AU" sz="850" dirty="0">
                <a:solidFill>
                  <a:srgbClr val="668BC7"/>
                </a:solidFill>
                <a:latin typeface="+mj-lt"/>
                <a:cs typeface="Times New Roman" panose="02020603050405020304" pitchFamily="18" charset="0"/>
              </a:rPr>
              <a:t>Shane is an Enterprise Architecture Professional with substantial experience in the Utilities, GIS, Software Development, Engineering and Environmental spaces across private, public, defence and government sectors.</a:t>
            </a:r>
          </a:p>
          <a:p>
            <a:pPr marL="0" indent="0" defTabSz="995363">
              <a:spcBef>
                <a:spcPts val="300"/>
              </a:spcBef>
              <a:spcAft>
                <a:spcPts val="200"/>
              </a:spcAft>
              <a:buClr>
                <a:schemeClr val="tx1"/>
              </a:buClr>
              <a:buNone/>
              <a:tabLst>
                <a:tab pos="3228975" algn="l"/>
                <a:tab pos="4665663" algn="r"/>
              </a:tabLst>
            </a:pPr>
            <a:r>
              <a:rPr lang="en-AU" sz="850" dirty="0" smtClean="0">
                <a:solidFill>
                  <a:srgbClr val="668BC7"/>
                </a:solidFill>
                <a:latin typeface="+mj-lt"/>
                <a:cs typeface="Times New Roman" panose="02020603050405020304" pitchFamily="18" charset="0"/>
              </a:rPr>
              <a:t>In </a:t>
            </a:r>
            <a:r>
              <a:rPr lang="en-AU" sz="850" dirty="0">
                <a:solidFill>
                  <a:srgbClr val="668BC7"/>
                </a:solidFill>
                <a:latin typeface="+mj-lt"/>
                <a:cs typeface="Times New Roman" panose="02020603050405020304" pitchFamily="18" charset="0"/>
              </a:rPr>
              <a:t>a career spanning more than 15 years, Shane has gained and applied skills bringing significant value to his customers through his hands-on approach </a:t>
            </a:r>
            <a:r>
              <a:rPr lang="en-AU" sz="850" dirty="0" smtClean="0">
                <a:solidFill>
                  <a:srgbClr val="668BC7"/>
                </a:solidFill>
                <a:latin typeface="+mj-lt"/>
                <a:cs typeface="Times New Roman" panose="02020603050405020304" pitchFamily="18" charset="0"/>
              </a:rPr>
              <a:t>to:</a:t>
            </a:r>
          </a:p>
          <a:p>
            <a:pPr marL="0" indent="0" defTabSz="995363">
              <a:spcBef>
                <a:spcPts val="300"/>
              </a:spcBef>
              <a:spcAft>
                <a:spcPts val="200"/>
              </a:spcAft>
              <a:buClr>
                <a:schemeClr val="tx1"/>
              </a:buClr>
              <a:buNone/>
              <a:tabLst>
                <a:tab pos="3228975" algn="l"/>
                <a:tab pos="4665663" algn="r"/>
              </a:tabLst>
            </a:pPr>
            <a:r>
              <a:rPr lang="en-AU" sz="850" dirty="0" smtClean="0">
                <a:solidFill>
                  <a:srgbClr val="668BC7"/>
                </a:solidFill>
                <a:latin typeface="+mj-lt"/>
                <a:cs typeface="Times New Roman" panose="02020603050405020304" pitchFamily="18" charset="0"/>
              </a:rPr>
              <a:t>Enterprise Architecture, Business Transformation &amp; Change Management</a:t>
            </a:r>
          </a:p>
          <a:p>
            <a:pPr marL="0" indent="0" defTabSz="995363">
              <a:spcBef>
                <a:spcPts val="300"/>
              </a:spcBef>
              <a:spcAft>
                <a:spcPts val="200"/>
              </a:spcAft>
              <a:buClr>
                <a:schemeClr val="tx1"/>
              </a:buClr>
              <a:buNone/>
              <a:tabLst>
                <a:tab pos="3228975" algn="l"/>
                <a:tab pos="4665663" algn="r"/>
              </a:tabLst>
            </a:pPr>
            <a:r>
              <a:rPr lang="en-AU" sz="850" dirty="0" smtClean="0">
                <a:solidFill>
                  <a:srgbClr val="668BC7"/>
                </a:solidFill>
                <a:latin typeface="+mj-lt"/>
                <a:cs typeface="Times New Roman" panose="02020603050405020304" pitchFamily="18" charset="0"/>
              </a:rPr>
              <a:t>Business</a:t>
            </a:r>
            <a:r>
              <a:rPr lang="en-AU" sz="850" dirty="0">
                <a:solidFill>
                  <a:srgbClr val="668BC7"/>
                </a:solidFill>
                <a:latin typeface="+mj-lt"/>
                <a:cs typeface="Times New Roman" panose="02020603050405020304" pitchFamily="18" charset="0"/>
              </a:rPr>
              <a:t>, Information, &amp; Solutions Architecture</a:t>
            </a:r>
          </a:p>
          <a:p>
            <a:pPr marL="0" indent="0" defTabSz="995363">
              <a:spcBef>
                <a:spcPts val="300"/>
              </a:spcBef>
              <a:spcAft>
                <a:spcPts val="200"/>
              </a:spcAft>
              <a:buClr>
                <a:schemeClr val="tx1"/>
              </a:buClr>
              <a:buNone/>
              <a:tabLst>
                <a:tab pos="3228975" algn="l"/>
                <a:tab pos="4665663" algn="r"/>
              </a:tabLst>
            </a:pPr>
            <a:r>
              <a:rPr lang="en-AU" sz="850" dirty="0">
                <a:solidFill>
                  <a:srgbClr val="668BC7"/>
                </a:solidFill>
                <a:latin typeface="+mj-lt"/>
                <a:cs typeface="Times New Roman" panose="02020603050405020304" pitchFamily="18" charset="0"/>
              </a:rPr>
              <a:t>Software Architecture, Design &amp; Development</a:t>
            </a:r>
          </a:p>
          <a:p>
            <a:pPr marL="0" indent="0" defTabSz="995363">
              <a:spcBef>
                <a:spcPts val="300"/>
              </a:spcBef>
              <a:spcAft>
                <a:spcPts val="200"/>
              </a:spcAft>
              <a:buClr>
                <a:schemeClr val="tx1"/>
              </a:buClr>
              <a:buNone/>
              <a:tabLst>
                <a:tab pos="3228975" algn="l"/>
                <a:tab pos="4665663" algn="r"/>
              </a:tabLst>
            </a:pPr>
            <a:r>
              <a:rPr lang="en-AU" sz="850" dirty="0">
                <a:solidFill>
                  <a:srgbClr val="668BC7"/>
                </a:solidFill>
                <a:latin typeface="+mj-lt"/>
                <a:cs typeface="Times New Roman" panose="02020603050405020304" pitchFamily="18" charset="0"/>
              </a:rPr>
              <a:t>Rock-solid under pressure, Shane generates value for his customers not just by delivering solutions, but by also putting mechanisms in place to enable them to answer the question</a:t>
            </a:r>
            <a:r>
              <a:rPr lang="en-AU" sz="850" dirty="0" smtClean="0">
                <a:solidFill>
                  <a:srgbClr val="668BC7"/>
                </a:solidFill>
                <a:latin typeface="+mj-lt"/>
                <a:cs typeface="Times New Roman" panose="02020603050405020304" pitchFamily="18" charset="0"/>
              </a:rPr>
              <a:t>: “</a:t>
            </a:r>
            <a:r>
              <a:rPr lang="en-AU" sz="850" dirty="0">
                <a:solidFill>
                  <a:srgbClr val="668BC7"/>
                </a:solidFill>
                <a:latin typeface="+mj-lt"/>
                <a:cs typeface="Times New Roman" panose="02020603050405020304" pitchFamily="18" charset="0"/>
              </a:rPr>
              <a:t>Are we doing the right things, at the right time, in the right way, to get the right results for the right reasons?”</a:t>
            </a:r>
            <a:endParaRPr lang="en-AU" sz="850" dirty="0" smtClean="0">
              <a:solidFill>
                <a:srgbClr val="668BC7"/>
              </a:solidFill>
              <a:latin typeface="+mj-lt"/>
              <a:cs typeface="Times New Roman" panose="02020603050405020304" pitchFamily="18" charset="0"/>
            </a:endParaRPr>
          </a:p>
          <a:p>
            <a:pPr marL="0" indent="0" defTabSz="995363">
              <a:spcBef>
                <a:spcPts val="300"/>
              </a:spcBef>
              <a:spcAft>
                <a:spcPts val="200"/>
              </a:spcAft>
              <a:buClr>
                <a:schemeClr val="tx1"/>
              </a:buClr>
              <a:buNone/>
              <a:tabLst>
                <a:tab pos="3228975" algn="l"/>
                <a:tab pos="4665663" algn="r"/>
              </a:tabLst>
            </a:pPr>
            <a:r>
              <a:rPr lang="en-US" sz="1100" dirty="0" smtClean="0">
                <a:solidFill>
                  <a:srgbClr val="668BC7"/>
                </a:solidFill>
              </a:rPr>
              <a:t>QUALIFICATIONS</a:t>
            </a:r>
            <a:endParaRPr lang="en-US" sz="1100" dirty="0">
              <a:solidFill>
                <a:srgbClr val="668BC7"/>
              </a:solidFill>
            </a:endParaRPr>
          </a:p>
          <a:p>
            <a:pPr marL="144000" indent="-144000" defTabSz="995363">
              <a:spcBef>
                <a:spcPts val="200"/>
              </a:spcBef>
              <a:spcAft>
                <a:spcPts val="100"/>
              </a:spcAft>
              <a:buClr>
                <a:schemeClr val="accent1"/>
              </a:buClr>
              <a:buSzPct val="130000"/>
              <a:tabLst>
                <a:tab pos="3228975" algn="l"/>
                <a:tab pos="4665663" algn="r"/>
              </a:tabLst>
            </a:pPr>
            <a:r>
              <a:rPr lang="en-AU" sz="850" dirty="0">
                <a:solidFill>
                  <a:srgbClr val="808189"/>
                </a:solidFill>
                <a:cs typeface="Times New Roman" panose="02020603050405020304" pitchFamily="18" charset="0"/>
              </a:rPr>
              <a:t>Master of Business Administration (MBA), Organizational Leadership Charles Sturt University (2016 – 2018)</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rgbClr val="808189"/>
                </a:solidFill>
                <a:cs typeface="Times New Roman" panose="02020603050405020304" pitchFamily="18" charset="0"/>
              </a:rPr>
              <a:t>Software Development, All things geek (1999 – 2002)</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rgbClr val="808189"/>
                </a:solidFill>
                <a:cs typeface="Times New Roman" panose="02020603050405020304" pitchFamily="18" charset="0"/>
              </a:rPr>
              <a:t>ACS Certified Professional</a:t>
            </a:r>
            <a:endParaRPr lang="en-AU" sz="850" dirty="0" smtClean="0">
              <a:solidFill>
                <a:srgbClr val="668BC7"/>
              </a:solidFill>
              <a:latin typeface="+mj-lt"/>
              <a:cs typeface="Times New Roman" panose="02020603050405020304" pitchFamily="18" charset="0"/>
            </a:endParaRPr>
          </a:p>
        </p:txBody>
      </p:sp>
      <p:sp>
        <p:nvSpPr>
          <p:cNvPr id="4" name="Slide Number Placeholder 3"/>
          <p:cNvSpPr>
            <a:spLocks noGrp="1"/>
          </p:cNvSpPr>
          <p:nvPr>
            <p:ph type="sldNum" sz="quarter" idx="14"/>
          </p:nvPr>
        </p:nvSpPr>
        <p:spPr/>
        <p:txBody>
          <a:bodyPr/>
          <a:lstStyle/>
          <a:p>
            <a:fld id="{8727A6D7-2FF4-F242-86A5-4A2B6210CF7A}" type="slidenum">
              <a:rPr lang="en-US" smtClean="0"/>
              <a:pPr/>
              <a:t>1</a:t>
            </a:fld>
            <a:endParaRPr lang="en-US" dirty="0"/>
          </a:p>
        </p:txBody>
      </p:sp>
      <p:sp>
        <p:nvSpPr>
          <p:cNvPr id="7" name="Text Placeholder 2"/>
          <p:cNvSpPr txBox="1">
            <a:spLocks/>
          </p:cNvSpPr>
          <p:nvPr/>
        </p:nvSpPr>
        <p:spPr>
          <a:xfrm>
            <a:off x="2693113" y="1313868"/>
            <a:ext cx="3087236" cy="4677025"/>
          </a:xfrm>
          <a:prstGeom prst="rect">
            <a:avLst/>
          </a:prstGeom>
        </p:spPr>
        <p:txBody>
          <a:bodyPr vert="horz">
            <a:normAutofit fontScale="92500" lnSpcReduction="20000"/>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95363">
              <a:spcBef>
                <a:spcPts val="300"/>
              </a:spcBef>
              <a:spcAft>
                <a:spcPts val="200"/>
              </a:spcAft>
              <a:buClr>
                <a:schemeClr val="tx1"/>
              </a:buClr>
              <a:buNone/>
              <a:tabLst>
                <a:tab pos="3228975" algn="l"/>
                <a:tab pos="4665663" algn="r"/>
              </a:tabLst>
            </a:pPr>
            <a:r>
              <a:rPr lang="en-US" sz="1100" dirty="0">
                <a:solidFill>
                  <a:srgbClr val="668BC7"/>
                </a:solidFill>
              </a:rPr>
              <a:t>SKILLS</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chemeClr val="accent1"/>
                </a:solidFill>
                <a:cs typeface="Times New Roman" panose="02020603050405020304" pitchFamily="18" charset="0"/>
              </a:rPr>
              <a:t>Enterprise Architecture &amp; Information Management</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chemeClr val="accent1"/>
                </a:solidFill>
                <a:cs typeface="Times New Roman" panose="02020603050405020304" pitchFamily="18" charset="0"/>
              </a:rPr>
              <a:t>Scoping, costing, planning and delivering large programs of work</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chemeClr val="accent1"/>
                </a:solidFill>
                <a:cs typeface="Times New Roman" panose="02020603050405020304" pitchFamily="18" charset="0"/>
              </a:rPr>
              <a:t>Establishing and leading architecture, process, software and test teams</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chemeClr val="accent1"/>
                </a:solidFill>
                <a:cs typeface="Times New Roman" panose="02020603050405020304" pitchFamily="18" charset="0"/>
              </a:rPr>
              <a:t>Benefits management and realisation</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chemeClr val="accent1"/>
                </a:solidFill>
                <a:cs typeface="Times New Roman" panose="02020603050405020304" pitchFamily="18" charset="0"/>
              </a:rPr>
              <a:t>ICT Governance, audit and compliance</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chemeClr val="accent1"/>
                </a:solidFill>
                <a:cs typeface="Times New Roman" panose="02020603050405020304" pitchFamily="18" charset="0"/>
              </a:rPr>
              <a:t>Business process design, analysis, management &amp; optimisation</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chemeClr val="accent1"/>
                </a:solidFill>
                <a:cs typeface="Times New Roman" panose="02020603050405020304" pitchFamily="18" charset="0"/>
              </a:rPr>
              <a:t>Strategic, tactical and operational modelling</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chemeClr val="accent1"/>
                </a:solidFill>
                <a:cs typeface="Times New Roman" panose="02020603050405020304" pitchFamily="18" charset="0"/>
              </a:rPr>
              <a:t>Operating model analysis, design, implementation &amp; optimisation</a:t>
            </a:r>
          </a:p>
          <a:p>
            <a:pPr marL="144000" indent="-144000" defTabSz="995363">
              <a:spcBef>
                <a:spcPts val="200"/>
              </a:spcBef>
              <a:spcAft>
                <a:spcPts val="100"/>
              </a:spcAft>
              <a:buClr>
                <a:schemeClr val="accent1"/>
              </a:buClr>
              <a:buSzPct val="130000"/>
              <a:tabLst>
                <a:tab pos="3228975" algn="l"/>
                <a:tab pos="4665663" algn="r"/>
              </a:tabLst>
            </a:pPr>
            <a:r>
              <a:rPr lang="en-AU" sz="850" dirty="0">
                <a:solidFill>
                  <a:schemeClr val="accent1"/>
                </a:solidFill>
                <a:cs typeface="Times New Roman" panose="02020603050405020304" pitchFamily="18" charset="0"/>
              </a:rPr>
              <a:t>Assessing and establishing compliance with regulations, frameworks &amp; </a:t>
            </a:r>
            <a:r>
              <a:rPr lang="en-AU" sz="850" dirty="0" smtClean="0">
                <a:solidFill>
                  <a:schemeClr val="accent1"/>
                </a:solidFill>
                <a:cs typeface="Times New Roman" panose="02020603050405020304" pitchFamily="18" charset="0"/>
              </a:rPr>
              <a:t>standards</a:t>
            </a:r>
          </a:p>
          <a:p>
            <a:pPr marL="0" indent="0">
              <a:spcBef>
                <a:spcPts val="0"/>
              </a:spcBef>
              <a:buNone/>
            </a:pPr>
            <a:r>
              <a:rPr lang="en-US" sz="900" dirty="0"/>
              <a:t>PROFESSIONAL EXPERIENCE</a:t>
            </a:r>
          </a:p>
          <a:p>
            <a:pPr marL="144000" indent="-144000" defTabSz="995363">
              <a:spcBef>
                <a:spcPts val="200"/>
              </a:spcBef>
              <a:spcAft>
                <a:spcPts val="100"/>
              </a:spcAft>
              <a:buSzPct val="120000"/>
              <a:tabLst>
                <a:tab pos="3228975" algn="l"/>
                <a:tab pos="4665663" algn="r"/>
              </a:tabLst>
            </a:pPr>
            <a:r>
              <a:rPr lang="en-AU" sz="850" dirty="0">
                <a:solidFill>
                  <a:schemeClr val="accent1"/>
                </a:solidFill>
                <a:cs typeface="Times New Roman" panose="02020603050405020304" pitchFamily="18" charset="0"/>
              </a:rPr>
              <a:t>As a Consulting Architect Shane defined business, information, application and technology architectures to enable, transition, operate and support right-sourcing and field-based mobility of maintenance </a:t>
            </a:r>
            <a:r>
              <a:rPr lang="en-AU" sz="850" dirty="0" smtClean="0">
                <a:solidFill>
                  <a:schemeClr val="accent1"/>
                </a:solidFill>
                <a:cs typeface="Times New Roman" panose="02020603050405020304" pitchFamily="18" charset="0"/>
              </a:rPr>
              <a:t>activities. Defined</a:t>
            </a:r>
            <a:r>
              <a:rPr lang="en-AU" sz="850" dirty="0">
                <a:solidFill>
                  <a:schemeClr val="accent1"/>
                </a:solidFill>
                <a:cs typeface="Times New Roman" panose="02020603050405020304" pitchFamily="18" charset="0"/>
              </a:rPr>
              <a:t>, planned, built and managed the project schedule, and implementation and coordination of activities for the mobility </a:t>
            </a:r>
            <a:r>
              <a:rPr lang="en-AU" sz="850" dirty="0" smtClean="0">
                <a:solidFill>
                  <a:schemeClr val="accent1"/>
                </a:solidFill>
                <a:cs typeface="Times New Roman" panose="02020603050405020304" pitchFamily="18" charset="0"/>
              </a:rPr>
              <a:t>stream. Led </a:t>
            </a:r>
            <a:r>
              <a:rPr lang="en-AU" sz="850" dirty="0">
                <a:solidFill>
                  <a:schemeClr val="accent1"/>
                </a:solidFill>
                <a:cs typeface="Times New Roman" panose="02020603050405020304" pitchFamily="18" charset="0"/>
              </a:rPr>
              <a:t>distributed team of 10 in planning and delivering field mobility capability, including an upgrade of </a:t>
            </a:r>
            <a:r>
              <a:rPr lang="en-AU" sz="850" dirty="0" err="1">
                <a:solidFill>
                  <a:schemeClr val="accent1"/>
                </a:solidFill>
                <a:cs typeface="Times New Roman" panose="02020603050405020304" pitchFamily="18" charset="0"/>
              </a:rPr>
              <a:t>TechnologyOne</a:t>
            </a:r>
            <a:r>
              <a:rPr lang="en-AU" sz="850" dirty="0">
                <a:solidFill>
                  <a:schemeClr val="accent1"/>
                </a:solidFill>
                <a:cs typeface="Times New Roman" panose="02020603050405020304" pitchFamily="18" charset="0"/>
              </a:rPr>
              <a:t> ERP, introduction of mobility hardware and software, network upgrades, staff training, regulatory and legislative compliance, business impact assessment, change management and operationalization of the new capabilities including SLAs and handover</a:t>
            </a:r>
            <a:r>
              <a:rPr lang="en-AU" sz="850" dirty="0" smtClean="0">
                <a:solidFill>
                  <a:schemeClr val="accent1"/>
                </a:solidFill>
                <a:cs typeface="Times New Roman" panose="02020603050405020304" pitchFamily="18" charset="0"/>
              </a:rPr>
              <a:t>.</a:t>
            </a:r>
          </a:p>
          <a:p>
            <a:pPr marL="144000" indent="-144000" defTabSz="995363">
              <a:spcBef>
                <a:spcPts val="200"/>
              </a:spcBef>
              <a:spcAft>
                <a:spcPts val="100"/>
              </a:spcAft>
              <a:buSzPct val="120000"/>
              <a:tabLst>
                <a:tab pos="3228975" algn="l"/>
                <a:tab pos="4665663" algn="r"/>
              </a:tabLst>
            </a:pPr>
            <a:r>
              <a:rPr lang="en-AU" sz="850" dirty="0">
                <a:solidFill>
                  <a:srgbClr val="808189"/>
                </a:solidFill>
                <a:latin typeface="+mj-lt"/>
                <a:cs typeface="Times New Roman" panose="02020603050405020304" pitchFamily="18" charset="0"/>
              </a:rPr>
              <a:t>Established a formal Enterprise Architecture capability, function, program, team  and products over a 9 month period. Established capabilities and functions for IT governance and assurance including strategic investment alignment, innovation and initiatives, software design and development, requirements gathering, enterprise technical debt management. Lead team of business analysts, business &amp; technical staff, contractors through segment architecture development (strategy, business structure, business process, information flows, systems, software, information) for a business improvement program worth $4M+ (via FEA, FSAM, COBIT) over 18 months (energy networks), covering ERP, GIS, CAD, DMS, WAMS+FFS, HRIS, Finance/Payroll and Integration.</a:t>
            </a:r>
          </a:p>
          <a:p>
            <a:pPr marL="144000" indent="-144000" defTabSz="995363">
              <a:spcBef>
                <a:spcPts val="200"/>
              </a:spcBef>
              <a:spcAft>
                <a:spcPts val="100"/>
              </a:spcAft>
              <a:buSzPct val="120000"/>
              <a:tabLst>
                <a:tab pos="3228975" algn="l"/>
                <a:tab pos="4665663" algn="r"/>
              </a:tabLst>
            </a:pPr>
            <a:endParaRPr lang="en-AU" sz="850" dirty="0">
              <a:solidFill>
                <a:schemeClr val="accent1"/>
              </a:solidFill>
              <a:cs typeface="Times New Roman" panose="02020603050405020304" pitchFamily="18" charset="0"/>
            </a:endParaRPr>
          </a:p>
          <a:p>
            <a:pPr marL="144000" indent="-144000" defTabSz="995363">
              <a:spcBef>
                <a:spcPts val="200"/>
              </a:spcBef>
              <a:spcAft>
                <a:spcPts val="100"/>
              </a:spcAft>
              <a:buSzPct val="120000"/>
              <a:tabLst>
                <a:tab pos="3228975" algn="l"/>
                <a:tab pos="4665663" algn="r"/>
              </a:tabLst>
            </a:pPr>
            <a:endParaRPr lang="en-AU" sz="850" dirty="0">
              <a:solidFill>
                <a:schemeClr val="accent1"/>
              </a:solidFill>
              <a:cs typeface="Times New Roman" panose="02020603050405020304" pitchFamily="18" charset="0"/>
            </a:endParaRPr>
          </a:p>
        </p:txBody>
      </p:sp>
      <p:sp>
        <p:nvSpPr>
          <p:cNvPr id="8" name="Text Placeholder 2"/>
          <p:cNvSpPr txBox="1">
            <a:spLocks/>
          </p:cNvSpPr>
          <p:nvPr/>
        </p:nvSpPr>
        <p:spPr>
          <a:xfrm>
            <a:off x="5780350" y="1312865"/>
            <a:ext cx="3196708" cy="4608541"/>
          </a:xfrm>
          <a:prstGeom prst="rect">
            <a:avLst/>
          </a:prstGeom>
        </p:spPr>
        <p:txBody>
          <a:bodyPr vert="horz">
            <a:normAutofit fontScale="92500" lnSpcReduction="10000"/>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200"/>
              </a:spcBef>
              <a:spcAft>
                <a:spcPts val="100"/>
              </a:spcAft>
              <a:buClr>
                <a:schemeClr val="accent1"/>
              </a:buClr>
              <a:buSzPct val="120000"/>
              <a:buNone/>
            </a:pPr>
            <a:endParaRPr lang="en-US" sz="850" dirty="0" smtClean="0">
              <a:solidFill>
                <a:schemeClr val="tx1"/>
              </a:solidFill>
              <a:latin typeface="+mj-lt"/>
            </a:endParaRPr>
          </a:p>
          <a:p>
            <a:pPr marL="144000" indent="-144000" defTabSz="995363">
              <a:spcBef>
                <a:spcPts val="200"/>
              </a:spcBef>
              <a:spcAft>
                <a:spcPts val="100"/>
              </a:spcAft>
              <a:buSzPct val="120000"/>
              <a:tabLst>
                <a:tab pos="3228975" algn="l"/>
                <a:tab pos="4665663" algn="r"/>
              </a:tabLst>
            </a:pPr>
            <a:r>
              <a:rPr lang="en-AU" sz="850" dirty="0">
                <a:solidFill>
                  <a:srgbClr val="808189"/>
                </a:solidFill>
                <a:latin typeface="+mj-lt"/>
                <a:cs typeface="Times New Roman" panose="02020603050405020304" pitchFamily="18" charset="0"/>
              </a:rPr>
              <a:t>As a Business Architect Shane defined and designed business, information, application and technology architectures to enable, transition, operate and support outsourcing of ~$AUD 1 Billion in works and asset </a:t>
            </a:r>
            <a:r>
              <a:rPr lang="en-AU" sz="850" dirty="0" smtClean="0">
                <a:solidFill>
                  <a:srgbClr val="808189"/>
                </a:solidFill>
                <a:latin typeface="+mj-lt"/>
                <a:cs typeface="Times New Roman" panose="02020603050405020304" pitchFamily="18" charset="0"/>
              </a:rPr>
              <a:t>management. Defined </a:t>
            </a:r>
            <a:r>
              <a:rPr lang="en-AU" sz="850" dirty="0">
                <a:solidFill>
                  <a:srgbClr val="808189"/>
                </a:solidFill>
                <a:latin typeface="+mj-lt"/>
                <a:cs typeface="Times New Roman" panose="02020603050405020304" pitchFamily="18" charset="0"/>
              </a:rPr>
              <a:t>current state business model and supporting architectures providing end-to-end visibility from strategy, through goals, programs, projects, operations and </a:t>
            </a:r>
            <a:r>
              <a:rPr lang="en-AU" sz="850" dirty="0" smtClean="0">
                <a:solidFill>
                  <a:srgbClr val="808189"/>
                </a:solidFill>
                <a:latin typeface="+mj-lt"/>
                <a:cs typeface="Times New Roman" panose="02020603050405020304" pitchFamily="18" charset="0"/>
              </a:rPr>
              <a:t>assets. Designed </a:t>
            </a:r>
            <a:r>
              <a:rPr lang="en-AU" sz="850" dirty="0">
                <a:solidFill>
                  <a:srgbClr val="808189"/>
                </a:solidFill>
                <a:latin typeface="+mj-lt"/>
                <a:cs typeface="Times New Roman" panose="02020603050405020304" pitchFamily="18" charset="0"/>
              </a:rPr>
              <a:t>and delivered approach and documentation for the ICT requirements for outsourcing works and asset management functions.  Covered ERP migration to the cloud and shared services, and all related integrations with DMS, GIS, Field operations, Asset Management, </a:t>
            </a:r>
            <a:r>
              <a:rPr lang="en-AU" sz="850" dirty="0" smtClean="0">
                <a:solidFill>
                  <a:srgbClr val="808189"/>
                </a:solidFill>
                <a:latin typeface="+mj-lt"/>
                <a:cs typeface="Times New Roman" panose="02020603050405020304" pitchFamily="18" charset="0"/>
              </a:rPr>
              <a:t>etc. Established </a:t>
            </a:r>
            <a:r>
              <a:rPr lang="en-AU" sz="850" dirty="0">
                <a:solidFill>
                  <a:srgbClr val="808189"/>
                </a:solidFill>
                <a:latin typeface="+mj-lt"/>
                <a:cs typeface="Times New Roman" panose="02020603050405020304" pitchFamily="18" charset="0"/>
              </a:rPr>
              <a:t>Enterprise Repository </a:t>
            </a:r>
            <a:r>
              <a:rPr lang="en-AU" sz="850" dirty="0" smtClean="0">
                <a:solidFill>
                  <a:srgbClr val="808189"/>
                </a:solidFill>
                <a:latin typeface="+mj-lt"/>
                <a:cs typeface="Times New Roman" panose="02020603050405020304" pitchFamily="18" charset="0"/>
              </a:rPr>
              <a:t>Trained </a:t>
            </a:r>
            <a:r>
              <a:rPr lang="en-AU" sz="850" dirty="0">
                <a:solidFill>
                  <a:srgbClr val="808189"/>
                </a:solidFill>
                <a:latin typeface="+mj-lt"/>
                <a:cs typeface="Times New Roman" panose="02020603050405020304" pitchFamily="18" charset="0"/>
              </a:rPr>
              <a:t>and mentored 20+ team members in business architecture, enterprise architecture, information architecture, and information </a:t>
            </a:r>
            <a:r>
              <a:rPr lang="en-AU" sz="850" dirty="0" smtClean="0">
                <a:solidFill>
                  <a:srgbClr val="808189"/>
                </a:solidFill>
                <a:latin typeface="+mj-lt"/>
                <a:cs typeface="Times New Roman" panose="02020603050405020304" pitchFamily="18" charset="0"/>
              </a:rPr>
              <a:t>management. Defined </a:t>
            </a:r>
            <a:r>
              <a:rPr lang="en-AU" sz="850" dirty="0">
                <a:solidFill>
                  <a:srgbClr val="808189"/>
                </a:solidFill>
                <a:latin typeface="+mj-lt"/>
                <a:cs typeface="Times New Roman" panose="02020603050405020304" pitchFamily="18" charset="0"/>
              </a:rPr>
              <a:t>and designed business, information, application and technology architectures to enable assessment of outsourcing viability and impact for other lines of </a:t>
            </a:r>
            <a:r>
              <a:rPr lang="en-AU" sz="850" dirty="0" smtClean="0">
                <a:solidFill>
                  <a:srgbClr val="808189"/>
                </a:solidFill>
                <a:latin typeface="+mj-lt"/>
                <a:cs typeface="Times New Roman" panose="02020603050405020304" pitchFamily="18" charset="0"/>
              </a:rPr>
              <a:t>business. Contributed </a:t>
            </a:r>
            <a:r>
              <a:rPr lang="en-AU" sz="850" dirty="0">
                <a:solidFill>
                  <a:srgbClr val="808189"/>
                </a:solidFill>
                <a:latin typeface="+mj-lt"/>
                <a:cs typeface="Times New Roman" panose="02020603050405020304" pitchFamily="18" charset="0"/>
              </a:rPr>
              <a:t>towards 20+ solution designs in collaboration with information services division and won three separate awards for contributions and results</a:t>
            </a:r>
            <a:r>
              <a:rPr lang="en-AU" sz="850" dirty="0" smtClean="0">
                <a:solidFill>
                  <a:srgbClr val="808189"/>
                </a:solidFill>
                <a:latin typeface="+mj-lt"/>
                <a:cs typeface="Times New Roman" panose="02020603050405020304" pitchFamily="18" charset="0"/>
              </a:rPr>
              <a:t>.</a:t>
            </a:r>
          </a:p>
          <a:p>
            <a:pPr marL="144000" indent="-144000" defTabSz="995363">
              <a:spcBef>
                <a:spcPts val="200"/>
              </a:spcBef>
              <a:spcAft>
                <a:spcPts val="100"/>
              </a:spcAft>
              <a:buSzPct val="120000"/>
              <a:tabLst>
                <a:tab pos="3228975" algn="l"/>
                <a:tab pos="4665663" algn="r"/>
              </a:tabLst>
            </a:pPr>
            <a:r>
              <a:rPr lang="en-AU" sz="850" dirty="0">
                <a:solidFill>
                  <a:srgbClr val="808189"/>
                </a:solidFill>
                <a:latin typeface="+mj-lt"/>
                <a:cs typeface="Times New Roman" panose="02020603050405020304" pitchFamily="18" charset="0"/>
              </a:rPr>
              <a:t>Lead the architecture team in the delivery all technical solutions in a ~$33M program of 10 major projects on time and within 3% of original budget. Analysed, catalogued, documented, established and integrated over 100 applications &amp; systems, involving 45 distributed sites, 8 data centres, multiple and redundant networks, 1000+ users, 300+ integrations, 20+ vendors, 12 projects, 100 team members and external consultants. Lead team of 10 Architects in designing, delivering, documenting and supporting technical implementation of: ERP (Finance and Asset Management), GIS, Property, BI/</a:t>
            </a:r>
            <a:r>
              <a:rPr lang="en-AU" sz="850" dirty="0" err="1">
                <a:solidFill>
                  <a:srgbClr val="808189"/>
                </a:solidFill>
                <a:latin typeface="+mj-lt"/>
                <a:cs typeface="Times New Roman" panose="02020603050405020304" pitchFamily="18" charset="0"/>
              </a:rPr>
              <a:t>DataWarehouse</a:t>
            </a:r>
            <a:r>
              <a:rPr lang="en-AU" sz="850" dirty="0">
                <a:solidFill>
                  <a:srgbClr val="808189"/>
                </a:solidFill>
                <a:latin typeface="+mj-lt"/>
                <a:cs typeface="Times New Roman" panose="02020603050405020304" pitchFamily="18" charset="0"/>
              </a:rPr>
              <a:t>, Mobile Computing/FFA, HR, SOE, Cloud platform (IaaS, PaaS, SaaS) and foundation services &amp; integration, plus legacy and water-specific systems &amp; applications; included establishing a new building and telco services. Lead efforts for technical aspects of implementation planning, change management, business continuity, disaster recovery and ITSM, including service desk. Designed, built and implemented a custom ERP </a:t>
            </a:r>
            <a:r>
              <a:rPr lang="en-AU" sz="850" dirty="0" err="1">
                <a:solidFill>
                  <a:srgbClr val="808189"/>
                </a:solidFill>
                <a:latin typeface="+mj-lt"/>
                <a:cs typeface="Times New Roman" panose="02020603050405020304" pitchFamily="18" charset="0"/>
              </a:rPr>
              <a:t>WebPortal</a:t>
            </a:r>
            <a:r>
              <a:rPr lang="en-AU" sz="850" dirty="0">
                <a:solidFill>
                  <a:srgbClr val="808189"/>
                </a:solidFill>
                <a:latin typeface="+mj-lt"/>
                <a:cs typeface="Times New Roman" panose="02020603050405020304" pitchFamily="18" charset="0"/>
              </a:rPr>
              <a:t> for business continuity for field staff during outages and emergency situations</a:t>
            </a:r>
          </a:p>
          <a:p>
            <a:pPr marL="144000" indent="-144000" defTabSz="995363">
              <a:spcBef>
                <a:spcPts val="200"/>
              </a:spcBef>
              <a:spcAft>
                <a:spcPts val="100"/>
              </a:spcAft>
              <a:buSzPct val="120000"/>
              <a:tabLst>
                <a:tab pos="3228975" algn="l"/>
                <a:tab pos="4665663" algn="r"/>
              </a:tabLst>
            </a:pPr>
            <a:endParaRPr lang="en-AU" sz="850" dirty="0" smtClean="0">
              <a:solidFill>
                <a:srgbClr val="808189"/>
              </a:solidFill>
              <a:latin typeface="+mj-lt"/>
              <a:cs typeface="Times New Roman" panose="02020603050405020304" pitchFamily="18" charset="0"/>
            </a:endParaRPr>
          </a:p>
          <a:p>
            <a:pPr marL="144000" indent="-144000" defTabSz="995363">
              <a:spcBef>
                <a:spcPts val="200"/>
              </a:spcBef>
              <a:spcAft>
                <a:spcPts val="100"/>
              </a:spcAft>
              <a:buSzPct val="120000"/>
              <a:tabLst>
                <a:tab pos="3228975" algn="l"/>
                <a:tab pos="4665663" algn="r"/>
              </a:tabLst>
            </a:pPr>
            <a:endParaRPr lang="en-AU" sz="850" dirty="0">
              <a:solidFill>
                <a:srgbClr val="808189"/>
              </a:solidFill>
              <a:latin typeface="+mj-lt"/>
              <a:cs typeface="Times New Roman" panose="02020603050405020304" pitchFamily="18" charset="0"/>
            </a:endParaRPr>
          </a:p>
        </p:txBody>
      </p:sp>
      <p:sp>
        <p:nvSpPr>
          <p:cNvPr id="9" name="TextBox 8"/>
          <p:cNvSpPr txBox="1"/>
          <p:nvPr/>
        </p:nvSpPr>
        <p:spPr>
          <a:xfrm>
            <a:off x="3689348" y="656923"/>
            <a:ext cx="184666"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stretch>
            <a:fillRect/>
          </a:stretch>
        </p:blipFill>
        <p:spPr>
          <a:xfrm>
            <a:off x="258084" y="136723"/>
            <a:ext cx="1040400" cy="1040400"/>
          </a:xfrm>
          <a:prstGeom prst="rect">
            <a:avLst/>
          </a:prstGeom>
        </p:spPr>
      </p:pic>
    </p:spTree>
    <p:extLst>
      <p:ext uri="{BB962C8B-B14F-4D97-AF65-F5344CB8AC3E}">
        <p14:creationId xmlns:p14="http://schemas.microsoft.com/office/powerpoint/2010/main" val="2823618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ockart-theme-template">
  <a:themeElements>
    <a:clrScheme name="Custom 1">
      <a:dk1>
        <a:srgbClr val="242752"/>
      </a:dk1>
      <a:lt1>
        <a:srgbClr val="FFFFFF"/>
      </a:lt1>
      <a:dk2>
        <a:srgbClr val="FFFFFF"/>
      </a:dk2>
      <a:lt2>
        <a:srgbClr val="FFFFFF"/>
      </a:lt2>
      <a:accent1>
        <a:srgbClr val="808189"/>
      </a:accent1>
      <a:accent2>
        <a:srgbClr val="668BC7"/>
      </a:accent2>
      <a:accent3>
        <a:srgbClr val="242752"/>
      </a:accent3>
      <a:accent4>
        <a:srgbClr val="808189"/>
      </a:accent4>
      <a:accent5>
        <a:srgbClr val="668BC7"/>
      </a:accent5>
      <a:accent6>
        <a:srgbClr val="242752"/>
      </a:accent6>
      <a:hlink>
        <a:srgbClr val="808189"/>
      </a:hlink>
      <a:folHlink>
        <a:srgbClr val="668BC7"/>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1">
      <a:dk1>
        <a:srgbClr val="242752"/>
      </a:dk1>
      <a:lt1>
        <a:srgbClr val="FFFFFF"/>
      </a:lt1>
      <a:dk2>
        <a:srgbClr val="FFFFFF"/>
      </a:dk2>
      <a:lt2>
        <a:srgbClr val="FFFFFF"/>
      </a:lt2>
      <a:accent1>
        <a:srgbClr val="808189"/>
      </a:accent1>
      <a:accent2>
        <a:srgbClr val="668BC7"/>
      </a:accent2>
      <a:accent3>
        <a:srgbClr val="242752"/>
      </a:accent3>
      <a:accent4>
        <a:srgbClr val="808189"/>
      </a:accent4>
      <a:accent5>
        <a:srgbClr val="668BC7"/>
      </a:accent5>
      <a:accent6>
        <a:srgbClr val="242752"/>
      </a:accent6>
      <a:hlink>
        <a:srgbClr val="808189"/>
      </a:hlink>
      <a:folHlink>
        <a:srgbClr val="668BC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Rockart-theme-template.potx</Template>
  <TotalTime>500</TotalTime>
  <Words>852</Words>
  <Application>Microsoft Office PowerPoint</Application>
  <PresentationFormat>On-screen Show (4:3)</PresentationFormat>
  <Paragraphs>29</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Franklin Gothic Book</vt:lpstr>
      <vt:lpstr>Franklin Gothic Medium</vt:lpstr>
      <vt:lpstr>Times New Roman</vt:lpstr>
      <vt:lpstr>Rockart-theme-template</vt:lpstr>
      <vt:lpstr>Custom Design</vt:lpstr>
      <vt:lpstr>Shane Mortensen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Cardine Caffery</dc:creator>
  <cp:lastModifiedBy>paurush kuntal</cp:lastModifiedBy>
  <cp:revision>35</cp:revision>
  <cp:lastPrinted>2016-06-17T03:34:43Z</cp:lastPrinted>
  <dcterms:created xsi:type="dcterms:W3CDTF">2016-05-12T02:09:14Z</dcterms:created>
  <dcterms:modified xsi:type="dcterms:W3CDTF">2016-06-17T08:44:17Z</dcterms:modified>
</cp:coreProperties>
</file>