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4"/>
  </p:notesMasterIdLst>
  <p:handoutMasterIdLst>
    <p:handoutMasterId r:id="rId5"/>
  </p:handoutMasterIdLst>
  <p:sldIdLst>
    <p:sldId id="257" r:id="rId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7" d="100"/>
          <a:sy n="87" d="100"/>
        </p:scale>
        <p:origin x="610"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559A192F-8750-8F4F-8A17-E56D63FE8FD4}" type="datetimeFigureOut">
              <a:rPr lang="en-US" smtClean="0"/>
              <a:t>6/17/2016</a:t>
            </a:fld>
            <a:endParaRPr lang="en-US"/>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221D3CB-D664-B64B-B702-91B54FD9CAD3}" type="datetimeFigureOut">
              <a:rPr lang="en-US" smtClean="0"/>
              <a:t>6/17/2016</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68385A-2033-4048-8FD3-D2570502FA23}" type="slidenum">
              <a:rPr lang="en-US" smtClean="0"/>
              <a:t>1</a:t>
            </a:fld>
            <a:endParaRPr lang="en-US"/>
          </a:p>
        </p:txBody>
      </p:sp>
    </p:spTree>
    <p:extLst>
      <p:ext uri="{BB962C8B-B14F-4D97-AF65-F5344CB8AC3E}">
        <p14:creationId xmlns:p14="http://schemas.microsoft.com/office/powerpoint/2010/main" val="96459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74638"/>
            <a:ext cx="8229600" cy="1143000"/>
          </a:xfrm>
          <a:prstGeom prst="rect">
            <a:avLst/>
          </a:prstGeom>
        </p:spPr>
        <p:txBody>
          <a:bodyPr vert="horz"/>
          <a:lstStyle>
            <a:lvl1pPr>
              <a:defRPr>
                <a:solidFill>
                  <a:schemeClr val="accent3"/>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p>
            <a:fld id="{8727A6D7-2FF4-F242-86A5-4A2B6210CF7A}" type="slidenum">
              <a:rPr lang="en-US" smtClean="0"/>
              <a:pPr/>
              <a:t>‹#›</a:t>
            </a:fld>
            <a:endParaRPr lang="en-US"/>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2909430"/>
            <a:ext cx="9144001" cy="3948570"/>
          </a:xfrm>
          <a:prstGeom prst="rect">
            <a:avLst/>
          </a:prstGeom>
          <a:gradFill flip="none" rotWithShape="1">
            <a:gsLst>
              <a:gs pos="0">
                <a:srgbClr val="668BC7"/>
              </a:gs>
              <a:gs pos="100000">
                <a:srgbClr val="FFFFFF"/>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96825" y="721422"/>
            <a:ext cx="3580668" cy="1420080"/>
          </a:xfrm>
          <a:prstGeom prst="rect">
            <a:avLst/>
          </a:prstGeom>
        </p:spPr>
      </p:pic>
      <p:pic>
        <p:nvPicPr>
          <p:cNvPr id="9" name="Picture 8" descr="Final_Seal Logo-01.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40344" y="4747260"/>
            <a:ext cx="1675070" cy="1653072"/>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922818"/>
            <a:ext cx="6124424" cy="681182"/>
          </a:xfrm>
          <a:prstGeom prst="rect">
            <a:avLst/>
          </a:prstGeom>
          <a:gradFill flip="none" rotWithShape="1">
            <a:gsLst>
              <a:gs pos="11000">
                <a:srgbClr val="668BC7"/>
              </a:gs>
              <a:gs pos="95000">
                <a:srgbClr val="FFFFFF"/>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Final Logo-01.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24423" y="5922818"/>
            <a:ext cx="1800965" cy="714256"/>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bg1"/>
                </a:solidFill>
              </a:defRPr>
            </a:lvl1pPr>
          </a:lstStyle>
          <a:p>
            <a:fld id="{8727A6D7-2FF4-F242-86A5-4A2B6210CF7A}" type="slidenum">
              <a:rPr lang="en-US" smtClean="0"/>
              <a:pPr/>
              <a:t>‹#›</a:t>
            </a:fld>
            <a:endParaRPr lang="en-US"/>
          </a:p>
        </p:txBody>
      </p:sp>
      <p:pic>
        <p:nvPicPr>
          <p:cNvPr id="5" name="Picture 4" descr="Final_Seal Logo-01.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191209" y="5829871"/>
            <a:ext cx="845324" cy="834223"/>
          </a:xfrm>
          <a:prstGeom prst="rect">
            <a:avLst/>
          </a:prstGeom>
        </p:spPr>
      </p:pic>
      <p:cxnSp>
        <p:nvCxnSpPr>
          <p:cNvPr id="3" name="Straight Connector 2"/>
          <p:cNvCxnSpPr/>
          <p:nvPr userDrawn="1"/>
        </p:nvCxnSpPr>
        <p:spPr>
          <a:xfrm>
            <a:off x="8074020" y="5922818"/>
            <a:ext cx="0" cy="714256"/>
          </a:xfrm>
          <a:prstGeom prst="line">
            <a:avLst/>
          </a:prstGeom>
          <a:ln w="6350" cmpd="sng">
            <a:solidFill>
              <a:schemeClr val="accent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44" y="290139"/>
            <a:ext cx="3378953" cy="771884"/>
          </a:xfrm>
        </p:spPr>
        <p:txBody>
          <a:bodyPr/>
          <a:lstStyle/>
          <a:p>
            <a:pPr algn="l" defTabSz="995363">
              <a:spcBef>
                <a:spcPts val="400"/>
              </a:spcBef>
              <a:spcAft>
                <a:spcPts val="100"/>
              </a:spcAft>
              <a:tabLst>
                <a:tab pos="3228975" algn="l"/>
                <a:tab pos="4665663" algn="r"/>
              </a:tabLst>
            </a:pPr>
            <a:r>
              <a:rPr lang="en-US" sz="2500" dirty="0" smtClean="0"/>
              <a:t>Tony </a:t>
            </a:r>
            <a:r>
              <a:rPr lang="en-US" sz="2500" dirty="0" err="1" smtClean="0"/>
              <a:t>Ketteringham</a:t>
            </a:r>
            <a:r>
              <a:rPr lang="en-US" sz="2500" dirty="0" smtClean="0"/>
              <a:t/>
            </a:r>
            <a:br>
              <a:rPr lang="en-US" sz="2500" dirty="0" smtClean="0"/>
            </a:br>
            <a:r>
              <a:rPr lang="en-US" sz="2000" dirty="0" smtClean="0">
                <a:solidFill>
                  <a:schemeClr val="accent5"/>
                </a:solidFill>
              </a:rPr>
              <a:t/>
            </a:r>
            <a:br>
              <a:rPr lang="en-US" sz="2000" dirty="0" smtClean="0">
                <a:solidFill>
                  <a:schemeClr val="accent5"/>
                </a:solidFill>
              </a:rPr>
            </a:br>
            <a:r>
              <a:rPr lang="en-AU" sz="1000" dirty="0">
                <a:solidFill>
                  <a:srgbClr val="808189"/>
                </a:solidFill>
                <a:latin typeface="+mn-lt"/>
                <a:cs typeface="Times New Roman" panose="02020603050405020304" pitchFamily="18" charset="0"/>
              </a:rPr>
              <a:t/>
            </a:r>
            <a:br>
              <a:rPr lang="en-AU" sz="1000" dirty="0">
                <a:solidFill>
                  <a:srgbClr val="808189"/>
                </a:solidFill>
                <a:latin typeface="+mn-lt"/>
                <a:cs typeface="Times New Roman" panose="02020603050405020304" pitchFamily="18" charset="0"/>
              </a:rPr>
            </a:br>
            <a:endParaRPr lang="en-US" sz="1000" dirty="0">
              <a:solidFill>
                <a:srgbClr val="808189"/>
              </a:solidFill>
              <a:latin typeface="+mn-lt"/>
            </a:endParaRPr>
          </a:p>
        </p:txBody>
      </p:sp>
      <p:sp>
        <p:nvSpPr>
          <p:cNvPr id="3" name="Text Placeholder 2"/>
          <p:cNvSpPr>
            <a:spLocks noGrp="1"/>
          </p:cNvSpPr>
          <p:nvPr>
            <p:ph type="body" sz="quarter" idx="13"/>
          </p:nvPr>
        </p:nvSpPr>
        <p:spPr>
          <a:xfrm>
            <a:off x="238239" y="1313869"/>
            <a:ext cx="2454873" cy="4698048"/>
          </a:xfrm>
        </p:spPr>
        <p:txBody>
          <a:bodyPr>
            <a:normAutofit lnSpcReduction="10000"/>
          </a:bodyPr>
          <a:lstStyle/>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Tony is passionate </a:t>
            </a:r>
            <a:r>
              <a:rPr lang="en-AU" sz="850" dirty="0">
                <a:solidFill>
                  <a:srgbClr val="668BC7"/>
                </a:solidFill>
                <a:latin typeface="+mj-lt"/>
                <a:cs typeface="Times New Roman" panose="02020603050405020304" pitchFamily="18" charset="0"/>
              </a:rPr>
              <a:t>about building great solutions. </a:t>
            </a:r>
            <a:r>
              <a:rPr lang="en-AU" sz="850" dirty="0" smtClean="0">
                <a:solidFill>
                  <a:srgbClr val="668BC7"/>
                </a:solidFill>
                <a:latin typeface="+mj-lt"/>
                <a:cs typeface="Times New Roman" panose="02020603050405020304" pitchFamily="18" charset="0"/>
              </a:rPr>
              <a:t>He </a:t>
            </a:r>
            <a:r>
              <a:rPr lang="en-AU" sz="850" dirty="0">
                <a:solidFill>
                  <a:srgbClr val="668BC7"/>
                </a:solidFill>
                <a:latin typeface="+mj-lt"/>
                <a:cs typeface="Times New Roman" panose="02020603050405020304" pitchFamily="18" charset="0"/>
              </a:rPr>
              <a:t>specialise in helping organisations develop technology architectures and technical solutions that support their business goals. </a:t>
            </a:r>
            <a:r>
              <a:rPr lang="en-AU" sz="850" dirty="0" smtClean="0">
                <a:solidFill>
                  <a:srgbClr val="668BC7"/>
                </a:solidFill>
                <a:latin typeface="+mj-lt"/>
                <a:cs typeface="Times New Roman" panose="02020603050405020304" pitchFamily="18" charset="0"/>
              </a:rPr>
              <a:t>He operates </a:t>
            </a:r>
            <a:r>
              <a:rPr lang="en-AU" sz="850" dirty="0">
                <a:solidFill>
                  <a:srgbClr val="668BC7"/>
                </a:solidFill>
                <a:latin typeface="+mj-lt"/>
                <a:cs typeface="Times New Roman" panose="02020603050405020304" pitchFamily="18" charset="0"/>
              </a:rPr>
              <a:t>between the business and technology areas in an organisation </a:t>
            </a:r>
            <a:r>
              <a:rPr lang="en-AU" sz="850" dirty="0" smtClean="0">
                <a:solidFill>
                  <a:srgbClr val="668BC7"/>
                </a:solidFill>
                <a:latin typeface="+mj-lt"/>
                <a:cs typeface="Times New Roman" panose="02020603050405020304" pitchFamily="18" charset="0"/>
              </a:rPr>
              <a:t>by building </a:t>
            </a:r>
            <a:r>
              <a:rPr lang="en-AU" sz="850" dirty="0">
                <a:solidFill>
                  <a:srgbClr val="668BC7"/>
                </a:solidFill>
                <a:latin typeface="+mj-lt"/>
                <a:cs typeface="Times New Roman" panose="02020603050405020304" pitchFamily="18" charset="0"/>
              </a:rPr>
              <a:t>bridges of understanding between </a:t>
            </a:r>
            <a:r>
              <a:rPr lang="en-AU" sz="850" dirty="0" smtClean="0">
                <a:solidFill>
                  <a:srgbClr val="668BC7"/>
                </a:solidFill>
                <a:latin typeface="+mj-lt"/>
                <a:cs typeface="Times New Roman" panose="02020603050405020304" pitchFamily="18" charset="0"/>
              </a:rPr>
              <a:t>them and is </a:t>
            </a:r>
            <a:r>
              <a:rPr lang="en-AU" sz="850" dirty="0">
                <a:solidFill>
                  <a:srgbClr val="668BC7"/>
                </a:solidFill>
                <a:latin typeface="+mj-lt"/>
                <a:cs typeface="Times New Roman" panose="02020603050405020304" pitchFamily="18" charset="0"/>
              </a:rPr>
              <a:t>always looking at new technologies and other tools/techniques to help both of these goals. </a:t>
            </a:r>
          </a:p>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Tony has </a:t>
            </a:r>
            <a:r>
              <a:rPr lang="en-AU" sz="850" dirty="0">
                <a:solidFill>
                  <a:srgbClr val="668BC7"/>
                </a:solidFill>
                <a:latin typeface="+mj-lt"/>
                <a:cs typeface="Times New Roman" panose="02020603050405020304" pitchFamily="18" charset="0"/>
              </a:rPr>
              <a:t>worked in small and large public and private organisations up to the executive level of management and have experience working both as a software vendor and in organisations who are their </a:t>
            </a:r>
            <a:r>
              <a:rPr lang="en-AU" sz="850" dirty="0" smtClean="0">
                <a:solidFill>
                  <a:srgbClr val="668BC7"/>
                </a:solidFill>
                <a:latin typeface="+mj-lt"/>
                <a:cs typeface="Times New Roman" panose="02020603050405020304" pitchFamily="18" charset="0"/>
              </a:rPr>
              <a:t>clients. Tony has expertise </a:t>
            </a:r>
            <a:r>
              <a:rPr lang="en-AU" sz="850" dirty="0">
                <a:solidFill>
                  <a:srgbClr val="668BC7"/>
                </a:solidFill>
                <a:latin typeface="+mj-lt"/>
                <a:cs typeface="Times New Roman" panose="02020603050405020304" pitchFamily="18" charset="0"/>
              </a:rPr>
              <a:t>in the fields of business analysis, technical architecture, project management, management of medium to large teams with a technical focus, management of the complete software development life cycle and IT operations. </a:t>
            </a:r>
            <a:r>
              <a:rPr lang="en-AU" sz="850" dirty="0" smtClean="0">
                <a:solidFill>
                  <a:srgbClr val="668BC7"/>
                </a:solidFill>
                <a:latin typeface="+mj-lt"/>
                <a:cs typeface="Times New Roman" panose="02020603050405020304" pitchFamily="18" charset="0"/>
              </a:rPr>
              <a:t>He has </a:t>
            </a:r>
            <a:r>
              <a:rPr lang="en-AU" sz="850" dirty="0">
                <a:solidFill>
                  <a:srgbClr val="668BC7"/>
                </a:solidFill>
                <a:latin typeface="+mj-lt"/>
                <a:cs typeface="Times New Roman" panose="02020603050405020304" pitchFamily="18" charset="0"/>
              </a:rPr>
              <a:t>maintained </a:t>
            </a:r>
            <a:r>
              <a:rPr lang="en-AU" sz="850" dirty="0" smtClean="0">
                <a:solidFill>
                  <a:srgbClr val="668BC7"/>
                </a:solidFill>
                <a:latin typeface="+mj-lt"/>
                <a:cs typeface="Times New Roman" panose="02020603050405020304" pitchFamily="18" charset="0"/>
              </a:rPr>
              <a:t>his current technical </a:t>
            </a:r>
            <a:r>
              <a:rPr lang="en-AU" sz="850" dirty="0">
                <a:solidFill>
                  <a:srgbClr val="668BC7"/>
                </a:solidFill>
                <a:latin typeface="+mj-lt"/>
                <a:cs typeface="Times New Roman" panose="02020603050405020304" pitchFamily="18" charset="0"/>
              </a:rPr>
              <a:t>skills in software development and have experience in leading and using agile development and project management methodologies and contemporary software development practices. </a:t>
            </a:r>
          </a:p>
          <a:p>
            <a:pPr marL="0" indent="0" defTabSz="995363">
              <a:spcBef>
                <a:spcPts val="300"/>
              </a:spcBef>
              <a:spcAft>
                <a:spcPts val="200"/>
              </a:spcAft>
              <a:buClr>
                <a:schemeClr val="tx1"/>
              </a:buClr>
              <a:buNone/>
              <a:tabLst>
                <a:tab pos="3228975" algn="l"/>
                <a:tab pos="4665663" algn="r"/>
              </a:tabLst>
            </a:pPr>
            <a:r>
              <a:rPr lang="en-AU" sz="850" dirty="0" smtClean="0">
                <a:solidFill>
                  <a:srgbClr val="668BC7"/>
                </a:solidFill>
                <a:latin typeface="+mj-lt"/>
                <a:cs typeface="Times New Roman" panose="02020603050405020304" pitchFamily="18" charset="0"/>
              </a:rPr>
              <a:t>Tony’s previous </a:t>
            </a:r>
            <a:r>
              <a:rPr lang="en-AU" sz="850" dirty="0">
                <a:solidFill>
                  <a:srgbClr val="668BC7"/>
                </a:solidFill>
                <a:latin typeface="+mj-lt"/>
                <a:cs typeface="Times New Roman" panose="02020603050405020304" pitchFamily="18" charset="0"/>
              </a:rPr>
              <a:t>experience includes IT Manager, development team lead, business analyst, product manager, systems administrator and managing and delivering product support.</a:t>
            </a:r>
          </a:p>
          <a:p>
            <a:pPr marL="0" indent="0" defTabSz="995363">
              <a:spcBef>
                <a:spcPts val="200"/>
              </a:spcBef>
              <a:spcAft>
                <a:spcPts val="100"/>
              </a:spcAft>
              <a:buClr>
                <a:schemeClr val="accent2"/>
              </a:buClr>
              <a:buSzPct val="130000"/>
              <a:buNone/>
              <a:tabLst>
                <a:tab pos="3228975" algn="l"/>
                <a:tab pos="4665663" algn="r"/>
              </a:tabLst>
            </a:pPr>
            <a:r>
              <a:rPr lang="en-US" sz="1100" dirty="0" smtClean="0">
                <a:solidFill>
                  <a:srgbClr val="668BC7"/>
                </a:solidFill>
              </a:rPr>
              <a:t>QUALIFICATIONS</a:t>
            </a:r>
            <a:endParaRPr lang="en-US" sz="1100" dirty="0">
              <a:solidFill>
                <a:srgbClr val="668BC7"/>
              </a:solidFill>
            </a:endParaRP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Postgraduate </a:t>
            </a:r>
            <a:r>
              <a:rPr lang="en-AU" sz="850" dirty="0">
                <a:solidFill>
                  <a:srgbClr val="808189"/>
                </a:solidFill>
                <a:cs typeface="Times New Roman" panose="02020603050405020304" pitchFamily="18" charset="0"/>
              </a:rPr>
              <a:t>Bachelor of Science </a:t>
            </a:r>
            <a:r>
              <a:rPr lang="en-AU" sz="850" dirty="0" smtClean="0">
                <a:solidFill>
                  <a:srgbClr val="808189"/>
                </a:solidFill>
                <a:cs typeface="Times New Roman" panose="02020603050405020304" pitchFamily="18" charset="0"/>
              </a:rPr>
              <a:t>with Honours </a:t>
            </a:r>
            <a:r>
              <a:rPr lang="en-AU" sz="850" dirty="0">
                <a:solidFill>
                  <a:srgbClr val="808189"/>
                </a:solidFill>
                <a:cs typeface="Times New Roman" panose="02020603050405020304" pitchFamily="18" charset="0"/>
              </a:rPr>
              <a:t>– University Of Queensland, 1990</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Bachelor </a:t>
            </a:r>
            <a:r>
              <a:rPr lang="en-AU" sz="850" dirty="0">
                <a:solidFill>
                  <a:srgbClr val="808189"/>
                </a:solidFill>
                <a:cs typeface="Times New Roman" panose="02020603050405020304" pitchFamily="18" charset="0"/>
              </a:rPr>
              <a:t>Of Science – University Of Queensland, </a:t>
            </a:r>
            <a:r>
              <a:rPr lang="en-AU" sz="850" dirty="0" smtClean="0">
                <a:solidFill>
                  <a:srgbClr val="808189"/>
                </a:solidFill>
                <a:cs typeface="Times New Roman" panose="02020603050405020304" pitchFamily="18" charset="0"/>
              </a:rPr>
              <a:t>1989</a:t>
            </a:r>
            <a:endParaRPr lang="en-AU" sz="850" dirty="0">
              <a:solidFill>
                <a:srgbClr val="808189"/>
              </a:solidFill>
              <a:cs typeface="Times New Roman" panose="02020603050405020304" pitchFamily="18" charset="0"/>
            </a:endParaRP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rgbClr val="808189"/>
                </a:solidFill>
                <a:cs typeface="Times New Roman" panose="02020603050405020304" pitchFamily="18" charset="0"/>
              </a:rPr>
              <a:t>Prince 2 Project Management certified practitioner</a:t>
            </a:r>
            <a:endParaRPr lang="en-AU" sz="850" dirty="0" smtClean="0">
              <a:solidFill>
                <a:srgbClr val="668BC7"/>
              </a:solidFill>
              <a:latin typeface="+mj-lt"/>
              <a:cs typeface="Times New Roman" panose="02020603050405020304" pitchFamily="18" charset="0"/>
            </a:endParaRPr>
          </a:p>
        </p:txBody>
      </p:sp>
      <p:sp>
        <p:nvSpPr>
          <p:cNvPr id="4" name="Slide Number Placeholder 3"/>
          <p:cNvSpPr>
            <a:spLocks noGrp="1"/>
          </p:cNvSpPr>
          <p:nvPr>
            <p:ph type="sldNum" sz="quarter" idx="14"/>
          </p:nvPr>
        </p:nvSpPr>
        <p:spPr/>
        <p:txBody>
          <a:bodyPr/>
          <a:lstStyle/>
          <a:p>
            <a:endParaRPr lang="en-US" dirty="0"/>
          </a:p>
        </p:txBody>
      </p:sp>
      <p:sp>
        <p:nvSpPr>
          <p:cNvPr id="7" name="Text Placeholder 2"/>
          <p:cNvSpPr txBox="1">
            <a:spLocks/>
          </p:cNvSpPr>
          <p:nvPr/>
        </p:nvSpPr>
        <p:spPr>
          <a:xfrm>
            <a:off x="2693113" y="1313868"/>
            <a:ext cx="3087236" cy="4949895"/>
          </a:xfrm>
          <a:prstGeom prst="rect">
            <a:avLst/>
          </a:prstGeom>
        </p:spPr>
        <p:txBody>
          <a:bodyPr vert="horz">
            <a:normAutofit lnSpcReduction="10000"/>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95363">
              <a:spcBef>
                <a:spcPts val="300"/>
              </a:spcBef>
              <a:spcAft>
                <a:spcPts val="200"/>
              </a:spcAft>
              <a:buClr>
                <a:schemeClr val="tx1"/>
              </a:buClr>
              <a:buNone/>
              <a:tabLst>
                <a:tab pos="3228975" algn="l"/>
                <a:tab pos="4665663" algn="r"/>
              </a:tabLst>
            </a:pPr>
            <a:r>
              <a:rPr lang="en-US" sz="1100" dirty="0">
                <a:solidFill>
                  <a:srgbClr val="668BC7"/>
                </a:solidFill>
              </a:rPr>
              <a:t>SKILLS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mj-lt"/>
                <a:cs typeface="Times New Roman" panose="02020603050405020304" pitchFamily="18" charset="0"/>
              </a:rPr>
              <a:t>Architecture</a:t>
            </a:r>
            <a:r>
              <a:rPr lang="en-AU" sz="850" dirty="0">
                <a:solidFill>
                  <a:schemeClr val="accent1"/>
                </a:solidFill>
                <a:latin typeface="+mj-lt"/>
                <a:cs typeface="Times New Roman" panose="02020603050405020304" pitchFamily="18" charset="0"/>
              </a:rPr>
              <a:t>: Enterprise, Solution, Software, Design and Implementation</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mj-lt"/>
                <a:cs typeface="Times New Roman" panose="02020603050405020304" pitchFamily="18" charset="0"/>
              </a:rPr>
              <a:t>Business </a:t>
            </a:r>
            <a:r>
              <a:rPr lang="en-AU" sz="850" dirty="0">
                <a:solidFill>
                  <a:schemeClr val="accent1"/>
                </a:solidFill>
                <a:latin typeface="+mj-lt"/>
                <a:cs typeface="Times New Roman" panose="02020603050405020304" pitchFamily="18" charset="0"/>
              </a:rPr>
              <a:t>analysis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mj-lt"/>
                <a:cs typeface="Times New Roman" panose="02020603050405020304" pitchFamily="18" charset="0"/>
              </a:rPr>
              <a:t>Project </a:t>
            </a:r>
            <a:r>
              <a:rPr lang="en-AU" sz="850" dirty="0">
                <a:solidFill>
                  <a:schemeClr val="accent1"/>
                </a:solidFill>
                <a:latin typeface="+mj-lt"/>
                <a:cs typeface="Times New Roman" panose="02020603050405020304" pitchFamily="18" charset="0"/>
              </a:rPr>
              <a:t>management</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mj-lt"/>
                <a:cs typeface="Times New Roman" panose="02020603050405020304" pitchFamily="18" charset="0"/>
              </a:rPr>
              <a:t>Management </a:t>
            </a:r>
            <a:r>
              <a:rPr lang="en-AU" sz="850" dirty="0">
                <a:solidFill>
                  <a:schemeClr val="accent1"/>
                </a:solidFill>
                <a:latin typeface="+mj-lt"/>
                <a:cs typeface="Times New Roman" panose="02020603050405020304" pitchFamily="18" charset="0"/>
              </a:rPr>
              <a:t>of SDLC Teams (Familiarity with traditional and Agile development methodologies)</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mj-lt"/>
                <a:cs typeface="Times New Roman" panose="02020603050405020304" pitchFamily="18" charset="0"/>
              </a:rPr>
              <a:t>Software</a:t>
            </a:r>
            <a:r>
              <a:rPr lang="en-AU" sz="850" dirty="0">
                <a:solidFill>
                  <a:schemeClr val="accent1"/>
                </a:solidFill>
                <a:latin typeface="+mj-lt"/>
                <a:cs typeface="Times New Roman" panose="02020603050405020304" pitchFamily="18" charset="0"/>
              </a:rPr>
              <a:t>: analysis, development and testing</a:t>
            </a:r>
          </a:p>
          <a:p>
            <a:pPr marL="144000" indent="-144000" defTabSz="995363">
              <a:spcBef>
                <a:spcPts val="200"/>
              </a:spcBef>
              <a:spcAft>
                <a:spcPts val="100"/>
              </a:spcAft>
              <a:buClr>
                <a:schemeClr val="accent1"/>
              </a:buClr>
              <a:buSzPct val="130000"/>
              <a:tabLst>
                <a:tab pos="3228975" algn="l"/>
                <a:tab pos="4665663" algn="r"/>
              </a:tabLst>
            </a:pPr>
            <a:r>
              <a:rPr lang="en-AU" sz="850" dirty="0" smtClean="0">
                <a:solidFill>
                  <a:schemeClr val="accent1"/>
                </a:solidFill>
                <a:latin typeface="+mj-lt"/>
                <a:cs typeface="Times New Roman" panose="02020603050405020304" pitchFamily="18" charset="0"/>
              </a:rPr>
              <a:t>Systems </a:t>
            </a:r>
            <a:r>
              <a:rPr lang="en-AU" sz="850" dirty="0">
                <a:solidFill>
                  <a:schemeClr val="accent1"/>
                </a:solidFill>
                <a:latin typeface="+mj-lt"/>
                <a:cs typeface="Times New Roman" panose="02020603050405020304" pitchFamily="18" charset="0"/>
              </a:rPr>
              <a:t>Administration and IT </a:t>
            </a:r>
            <a:r>
              <a:rPr lang="en-AU" sz="850" dirty="0" smtClean="0">
                <a:solidFill>
                  <a:schemeClr val="accent1"/>
                </a:solidFill>
                <a:latin typeface="+mj-lt"/>
                <a:cs typeface="Times New Roman" panose="02020603050405020304" pitchFamily="18" charset="0"/>
              </a:rPr>
              <a:t>Operations</a:t>
            </a:r>
            <a:endParaRPr lang="en-AU" sz="850" dirty="0" smtClean="0">
              <a:solidFill>
                <a:schemeClr val="accent1"/>
              </a:solidFill>
              <a:latin typeface="Times New Roman" panose="02020603050405020304" pitchFamily="18" charset="0"/>
              <a:cs typeface="Times New Roman" panose="02020603050405020304" pitchFamily="18" charset="0"/>
            </a:endParaRPr>
          </a:p>
          <a:p>
            <a:pPr marL="0" indent="0">
              <a:spcBef>
                <a:spcPts val="0"/>
              </a:spcBef>
              <a:buNone/>
            </a:pPr>
            <a:r>
              <a:rPr lang="en-US" sz="1100" dirty="0"/>
              <a:t>PROFESSIONAL EXPERIENCE</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cs typeface="Times New Roman" panose="02020603050405020304" pitchFamily="18" charset="0"/>
              </a:rPr>
              <a:t>Tony is currently involved as </a:t>
            </a:r>
            <a:r>
              <a:rPr lang="en-AU" sz="850" dirty="0">
                <a:solidFill>
                  <a:srgbClr val="808189"/>
                </a:solidFill>
                <a:cs typeface="Times New Roman" panose="02020603050405020304" pitchFamily="18" charset="0"/>
              </a:rPr>
              <a:t>Assurance Manager for the Strategic Change Program (SCP), a program that is providing a number of new systems and moving the remainder of the existing QTC systems to cloud or other externally hosted environments. Tony is responsible for providing the program assurance across the entire Program, providing and monitoring the program level assurance strategy as well as configuring and helping the 7 projects use the Jira Cloud instance. </a:t>
            </a:r>
            <a:r>
              <a:rPr lang="en-AU" sz="850" dirty="0" smtClean="0">
                <a:solidFill>
                  <a:srgbClr val="808189"/>
                </a:solidFill>
                <a:cs typeface="Times New Roman" panose="02020603050405020304" pitchFamily="18" charset="0"/>
              </a:rPr>
              <a:t>Tony is </a:t>
            </a:r>
            <a:r>
              <a:rPr lang="en-AU" sz="850" dirty="0">
                <a:solidFill>
                  <a:srgbClr val="808189"/>
                </a:solidFill>
                <a:cs typeface="Times New Roman" panose="02020603050405020304" pitchFamily="18" charset="0"/>
              </a:rPr>
              <a:t>currently setting up a reporting BI facility for Jira using the Jira Rest Interface to allow accurate reporting across Jira and the Zephyr testing module that meets the detailed project requirements. </a:t>
            </a:r>
            <a:endParaRPr lang="en-AU" sz="850" dirty="0" smtClean="0">
              <a:solidFill>
                <a:srgbClr val="808189"/>
              </a:solidFill>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r>
              <a:rPr lang="en-AU" sz="850" dirty="0" smtClean="0">
                <a:solidFill>
                  <a:schemeClr val="accent1"/>
                </a:solidFill>
                <a:cs typeface="Times New Roman" panose="02020603050405020304" pitchFamily="18" charset="0"/>
              </a:rPr>
              <a:t>Tony served as the Technical Implementation Lead for the </a:t>
            </a:r>
            <a:r>
              <a:rPr lang="en-AU" sz="850" dirty="0">
                <a:solidFill>
                  <a:schemeClr val="accent1"/>
                </a:solidFill>
                <a:cs typeface="Times New Roman" panose="02020603050405020304" pitchFamily="18" charset="0"/>
              </a:rPr>
              <a:t>Student Portal </a:t>
            </a:r>
            <a:r>
              <a:rPr lang="en-AU" sz="850" dirty="0" smtClean="0">
                <a:solidFill>
                  <a:schemeClr val="accent1"/>
                </a:solidFill>
                <a:cs typeface="Times New Roman" panose="02020603050405020304" pitchFamily="18" charset="0"/>
              </a:rPr>
              <a:t>Project at Griffith University.  The project was a new initiative </a:t>
            </a:r>
            <a:r>
              <a:rPr lang="en-AU" sz="850" dirty="0">
                <a:solidFill>
                  <a:schemeClr val="accent1"/>
                </a:solidFill>
                <a:cs typeface="Times New Roman" panose="02020603050405020304" pitchFamily="18" charset="0"/>
              </a:rPr>
              <a:t>to deliver consolidated information for students, gathered from a number of existing back end systems. </a:t>
            </a:r>
            <a:r>
              <a:rPr lang="en-AU" sz="850" dirty="0" smtClean="0">
                <a:solidFill>
                  <a:schemeClr val="accent1"/>
                </a:solidFill>
                <a:cs typeface="Times New Roman" panose="02020603050405020304" pitchFamily="18" charset="0"/>
              </a:rPr>
              <a:t>Tony’s </a:t>
            </a:r>
            <a:r>
              <a:rPr lang="en-AU" sz="850" dirty="0">
                <a:solidFill>
                  <a:schemeClr val="accent1"/>
                </a:solidFill>
                <a:cs typeface="Times New Roman" panose="02020603050405020304" pitchFamily="18" charset="0"/>
              </a:rPr>
              <a:t>role was to lead and contribute to the development of a gatekeeper server, providing .NET based restful services that deliver information to the Squiz CMS pages via AngularJS code. The data was sourced from a number of systems, including the SQL Server based Griffith reporting databases, PeopleSoft and others. </a:t>
            </a:r>
            <a:r>
              <a:rPr lang="en-AU" sz="850" dirty="0" smtClean="0">
                <a:solidFill>
                  <a:schemeClr val="accent1"/>
                </a:solidFill>
                <a:cs typeface="Times New Roman" panose="02020603050405020304" pitchFamily="18" charset="0"/>
              </a:rPr>
              <a:t>All code was managed in development in GitHub repositories. The </a:t>
            </a:r>
            <a:r>
              <a:rPr lang="en-AU" sz="850" dirty="0">
                <a:solidFill>
                  <a:schemeClr val="accent1"/>
                </a:solidFill>
                <a:cs typeface="Times New Roman" panose="02020603050405020304" pitchFamily="18" charset="0"/>
              </a:rPr>
              <a:t>project used Scrum for the development, testing and integration components where </a:t>
            </a:r>
            <a:r>
              <a:rPr lang="en-AU" sz="850" dirty="0" smtClean="0">
                <a:solidFill>
                  <a:schemeClr val="accent1"/>
                </a:solidFill>
                <a:cs typeface="Times New Roman" panose="02020603050405020304" pitchFamily="18" charset="0"/>
              </a:rPr>
              <a:t>Tony </a:t>
            </a:r>
            <a:r>
              <a:rPr lang="en-AU" sz="850" dirty="0">
                <a:solidFill>
                  <a:schemeClr val="accent1"/>
                </a:solidFill>
                <a:cs typeface="Times New Roman" panose="02020603050405020304" pitchFamily="18" charset="0"/>
              </a:rPr>
              <a:t>acted as the scrum master</a:t>
            </a:r>
            <a:r>
              <a:rPr lang="en-AU" sz="850" dirty="0" smtClean="0">
                <a:solidFill>
                  <a:schemeClr val="accent1"/>
                </a:solidFill>
                <a:cs typeface="Times New Roman" panose="02020603050405020304" pitchFamily="18" charset="0"/>
              </a:rPr>
              <a:t>.</a:t>
            </a:r>
          </a:p>
          <a:p>
            <a:pPr marL="144000" indent="-144000" defTabSz="995363">
              <a:spcBef>
                <a:spcPts val="200"/>
              </a:spcBef>
              <a:spcAft>
                <a:spcPts val="100"/>
              </a:spcAft>
              <a:buSzPct val="120000"/>
              <a:tabLst>
                <a:tab pos="3228975" algn="l"/>
                <a:tab pos="4665663" algn="r"/>
              </a:tabLst>
            </a:pPr>
            <a:endParaRPr lang="en-AU" sz="850" dirty="0">
              <a:solidFill>
                <a:schemeClr val="accent1"/>
              </a:solidFill>
              <a:cs typeface="Times New Roman" panose="02020603050405020304" pitchFamily="18" charset="0"/>
            </a:endParaRPr>
          </a:p>
        </p:txBody>
      </p:sp>
      <p:sp>
        <p:nvSpPr>
          <p:cNvPr id="8" name="Text Placeholder 2"/>
          <p:cNvSpPr txBox="1">
            <a:spLocks/>
          </p:cNvSpPr>
          <p:nvPr/>
        </p:nvSpPr>
        <p:spPr>
          <a:xfrm>
            <a:off x="5780350" y="1312866"/>
            <a:ext cx="3196708" cy="4862870"/>
          </a:xfrm>
          <a:prstGeom prst="rect">
            <a:avLst/>
          </a:prstGeom>
        </p:spPr>
        <p:txBody>
          <a:bodyPr vert="horz">
            <a:sp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00" indent="-144000" defTabSz="995363">
              <a:spcBef>
                <a:spcPts val="200"/>
              </a:spcBef>
              <a:spcAft>
                <a:spcPts val="100"/>
              </a:spcAft>
              <a:buSzPct val="120000"/>
              <a:tabLst>
                <a:tab pos="3228975" algn="l"/>
                <a:tab pos="4665663" algn="r"/>
              </a:tabLst>
            </a:pPr>
            <a:r>
              <a:rPr lang="en-AU" sz="850" dirty="0" smtClean="0">
                <a:solidFill>
                  <a:srgbClr val="808189"/>
                </a:solidFill>
                <a:cs typeface="Times New Roman" panose="02020603050405020304" pitchFamily="18" charset="0"/>
              </a:rPr>
              <a:t>For QLD Motors Ltd Tony provided </a:t>
            </a:r>
            <a:r>
              <a:rPr lang="en-AU" sz="850" dirty="0">
                <a:solidFill>
                  <a:srgbClr val="808189"/>
                </a:solidFill>
                <a:cs typeface="Times New Roman" panose="02020603050405020304" pitchFamily="18" charset="0"/>
              </a:rPr>
              <a:t>architectural and project administration </a:t>
            </a:r>
            <a:r>
              <a:rPr lang="en-AU" sz="850" dirty="0" smtClean="0">
                <a:solidFill>
                  <a:srgbClr val="808189"/>
                </a:solidFill>
                <a:cs typeface="Times New Roman" panose="02020603050405020304" pitchFamily="18" charset="0"/>
              </a:rPr>
              <a:t>assistance </a:t>
            </a:r>
            <a:r>
              <a:rPr lang="en-AU" sz="850" dirty="0">
                <a:solidFill>
                  <a:srgbClr val="808189"/>
                </a:solidFill>
                <a:cs typeface="Times New Roman" panose="02020603050405020304" pitchFamily="18" charset="0"/>
              </a:rPr>
              <a:t>to the program manager for the migration project that successfully moved all the Clem7 users from their existing systems onto the </a:t>
            </a:r>
            <a:r>
              <a:rPr lang="en-AU" sz="850" dirty="0" err="1">
                <a:solidFill>
                  <a:srgbClr val="808189"/>
                </a:solidFill>
                <a:cs typeface="Times New Roman" panose="02020603050405020304" pitchFamily="18" charset="0"/>
              </a:rPr>
              <a:t>GoVia</a:t>
            </a:r>
            <a:r>
              <a:rPr lang="en-AU" sz="850" dirty="0">
                <a:solidFill>
                  <a:srgbClr val="808189"/>
                </a:solidFill>
                <a:cs typeface="Times New Roman" panose="02020603050405020304" pitchFamily="18" charset="0"/>
              </a:rPr>
              <a:t> systems. </a:t>
            </a:r>
            <a:r>
              <a:rPr lang="en-AU" sz="850" dirty="0" smtClean="0">
                <a:solidFill>
                  <a:srgbClr val="808189"/>
                </a:solidFill>
                <a:cs typeface="Times New Roman" panose="02020603050405020304" pitchFamily="18" charset="0"/>
              </a:rPr>
              <a:t>Tony </a:t>
            </a:r>
            <a:r>
              <a:rPr lang="en-AU" sz="850" dirty="0">
                <a:solidFill>
                  <a:srgbClr val="808189"/>
                </a:solidFill>
                <a:cs typeface="Times New Roman" panose="02020603050405020304" pitchFamily="18" charset="0"/>
              </a:rPr>
              <a:t>also developed the transformation code necessary to convert the data to a suitable format for import</a:t>
            </a:r>
            <a:r>
              <a:rPr lang="en-AU" sz="850" dirty="0" smtClean="0">
                <a:solidFill>
                  <a:srgbClr val="808189"/>
                </a:solidFill>
                <a:cs typeface="Times New Roman" panose="02020603050405020304" pitchFamily="18" charset="0"/>
              </a:rPr>
              <a:t>.</a:t>
            </a:r>
            <a:endParaRPr lang="en-AU" sz="850" dirty="0">
              <a:solidFill>
                <a:srgbClr val="808189"/>
              </a:solidFill>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cs typeface="Times New Roman" panose="02020603050405020304" pitchFamily="18" charset="0"/>
              </a:rPr>
              <a:t>For Department of Transport and Main Roads Tony provided </a:t>
            </a:r>
            <a:r>
              <a:rPr lang="en-AU" sz="850" dirty="0">
                <a:solidFill>
                  <a:srgbClr val="808189"/>
                </a:solidFill>
                <a:cs typeface="Times New Roman" panose="02020603050405020304" pitchFamily="18" charset="0"/>
              </a:rPr>
              <a:t>programming and operational support as part of the Integral support of the 131940 system. </a:t>
            </a:r>
            <a:r>
              <a:rPr lang="en-AU" sz="850" dirty="0" smtClean="0">
                <a:solidFill>
                  <a:srgbClr val="808189"/>
                </a:solidFill>
                <a:cs typeface="Times New Roman" panose="02020603050405020304" pitchFamily="18" charset="0"/>
              </a:rPr>
              <a:t>Tony </a:t>
            </a:r>
            <a:r>
              <a:rPr lang="en-AU" sz="850" dirty="0">
                <a:solidFill>
                  <a:srgbClr val="808189"/>
                </a:solidFill>
                <a:cs typeface="Times New Roman" panose="02020603050405020304" pitchFamily="18" charset="0"/>
              </a:rPr>
              <a:t>also developed an SSH based system to distribute critical files across the multiple servers that supported the service and began moving to an automated build and deployment process using </a:t>
            </a:r>
            <a:r>
              <a:rPr lang="en-AU" sz="850" dirty="0" err="1">
                <a:solidFill>
                  <a:srgbClr val="808189"/>
                </a:solidFill>
                <a:cs typeface="Times New Roman" panose="02020603050405020304" pitchFamily="18" charset="0"/>
              </a:rPr>
              <a:t>JetBrains</a:t>
            </a:r>
            <a:r>
              <a:rPr lang="en-AU" sz="850" dirty="0">
                <a:solidFill>
                  <a:srgbClr val="808189"/>
                </a:solidFill>
                <a:cs typeface="Times New Roman" panose="02020603050405020304" pitchFamily="18" charset="0"/>
              </a:rPr>
              <a:t> TeamCity. </a:t>
            </a:r>
            <a:r>
              <a:rPr lang="en-AU" sz="850" dirty="0" smtClean="0">
                <a:solidFill>
                  <a:srgbClr val="808189"/>
                </a:solidFill>
                <a:cs typeface="Times New Roman" panose="02020603050405020304" pitchFamily="18" charset="0"/>
              </a:rPr>
              <a:t>Tony also helped </a:t>
            </a:r>
            <a:r>
              <a:rPr lang="en-AU" sz="850" dirty="0">
                <a:solidFill>
                  <a:srgbClr val="808189"/>
                </a:solidFill>
                <a:cs typeface="Times New Roman" panose="02020603050405020304" pitchFamily="18" charset="0"/>
              </a:rPr>
              <a:t>develop the technical solution component of the Integral tender to move the 131940 web solution to a fully AWS hosted solution, working with AWS architects to produce a flexible model that dynamically dealt with load during peak times (Wet Season, cyclones, major events) and incorporated an automated build, test and deploy model, allowing transition to a DevOps style management. </a:t>
            </a:r>
            <a:endParaRPr lang="en-AU" sz="850" dirty="0" smtClean="0">
              <a:solidFill>
                <a:srgbClr val="808189"/>
              </a:solidFill>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cs typeface="Times New Roman" panose="02020603050405020304" pitchFamily="18" charset="0"/>
              </a:rPr>
              <a:t>As a senior consultant and an Enterprise Architect Tony </a:t>
            </a:r>
            <a:r>
              <a:rPr lang="en-AU" sz="850" dirty="0">
                <a:solidFill>
                  <a:srgbClr val="808189"/>
                </a:solidFill>
                <a:cs typeface="Times New Roman" panose="02020603050405020304" pitchFamily="18" charset="0"/>
              </a:rPr>
              <a:t>worked with Clean Energy Regulator  (CER) Developing </a:t>
            </a:r>
            <a:r>
              <a:rPr lang="en-AU" sz="850" dirty="0" smtClean="0">
                <a:solidFill>
                  <a:srgbClr val="808189"/>
                </a:solidFill>
                <a:cs typeface="Times New Roman" panose="02020603050405020304" pitchFamily="18" charset="0"/>
              </a:rPr>
              <a:t>the Enterprise Architecture for the CER using the Australian Government Architecture (AGA) Framework and components of TOGAF. Tony Also </a:t>
            </a:r>
            <a:r>
              <a:rPr lang="en-AU" sz="850" dirty="0">
                <a:solidFill>
                  <a:srgbClr val="808189"/>
                </a:solidFill>
                <a:cs typeface="Times New Roman" panose="02020603050405020304" pitchFamily="18" charset="0"/>
              </a:rPr>
              <a:t>worked as the Solutions Architect on the Electronic Document and Records Management System using </a:t>
            </a:r>
            <a:r>
              <a:rPr lang="en-AU" sz="850" dirty="0" err="1">
                <a:solidFill>
                  <a:srgbClr val="808189"/>
                </a:solidFill>
                <a:cs typeface="Times New Roman" panose="02020603050405020304" pitchFamily="18" charset="0"/>
              </a:rPr>
              <a:t>RecordPoint</a:t>
            </a:r>
            <a:r>
              <a:rPr lang="en-AU" sz="850" dirty="0">
                <a:solidFill>
                  <a:srgbClr val="808189"/>
                </a:solidFill>
                <a:cs typeface="Times New Roman" panose="02020603050405020304" pitchFamily="18" charset="0"/>
              </a:rPr>
              <a:t> and </a:t>
            </a:r>
            <a:r>
              <a:rPr lang="en-AU" sz="850" dirty="0" err="1">
                <a:solidFill>
                  <a:srgbClr val="808189"/>
                </a:solidFill>
                <a:cs typeface="Times New Roman" panose="02020603050405020304" pitchFamily="18" charset="0"/>
              </a:rPr>
              <a:t>Colligo</a:t>
            </a:r>
            <a:r>
              <a:rPr lang="en-AU" sz="850" dirty="0" smtClean="0">
                <a:solidFill>
                  <a:srgbClr val="808189"/>
                </a:solidFill>
                <a:cs typeface="Times New Roman" panose="02020603050405020304" pitchFamily="18" charset="0"/>
              </a:rPr>
              <a:t>.</a:t>
            </a:r>
          </a:p>
          <a:p>
            <a:pPr marL="144000" indent="-144000" defTabSz="995363">
              <a:spcBef>
                <a:spcPts val="200"/>
              </a:spcBef>
              <a:spcAft>
                <a:spcPts val="100"/>
              </a:spcAft>
              <a:buSzPct val="120000"/>
              <a:tabLst>
                <a:tab pos="3228975" algn="l"/>
                <a:tab pos="4665663" algn="r"/>
              </a:tabLst>
            </a:pPr>
            <a:r>
              <a:rPr lang="en-AU" sz="850" dirty="0" smtClean="0">
                <a:solidFill>
                  <a:srgbClr val="808189"/>
                </a:solidFill>
                <a:cs typeface="Times New Roman" panose="02020603050405020304" pitchFamily="18" charset="0"/>
              </a:rPr>
              <a:t>As a CTO for </a:t>
            </a:r>
            <a:r>
              <a:rPr lang="en-AU" sz="850" dirty="0" err="1" smtClean="0">
                <a:solidFill>
                  <a:srgbClr val="808189"/>
                </a:solidFill>
                <a:cs typeface="Times New Roman" panose="02020603050405020304" pitchFamily="18" charset="0"/>
              </a:rPr>
              <a:t>ReTech</a:t>
            </a:r>
            <a:r>
              <a:rPr lang="en-AU" sz="850" dirty="0" smtClean="0">
                <a:solidFill>
                  <a:srgbClr val="808189"/>
                </a:solidFill>
                <a:cs typeface="Times New Roman" panose="02020603050405020304" pitchFamily="18" charset="0"/>
              </a:rPr>
              <a:t> Global Tony was responsible </a:t>
            </a:r>
            <a:r>
              <a:rPr lang="en-AU" sz="850" dirty="0">
                <a:solidFill>
                  <a:srgbClr val="808189"/>
                </a:solidFill>
                <a:cs typeface="Times New Roman" panose="02020603050405020304" pitchFamily="18" charset="0"/>
              </a:rPr>
              <a:t>for software development team of up to 16 staff producing point of sale software for 3500 Australian companies including Woolworths petrol and Franklins. Also responsible for company IT </a:t>
            </a:r>
            <a:r>
              <a:rPr lang="en-AU" sz="850" dirty="0" smtClean="0">
                <a:solidFill>
                  <a:srgbClr val="808189"/>
                </a:solidFill>
                <a:cs typeface="Times New Roman" panose="02020603050405020304" pitchFamily="18" charset="0"/>
              </a:rPr>
              <a:t>infrastructure and  administration. Part </a:t>
            </a:r>
            <a:r>
              <a:rPr lang="en-AU" sz="850" dirty="0">
                <a:solidFill>
                  <a:srgbClr val="808189"/>
                </a:solidFill>
                <a:cs typeface="Times New Roman" panose="02020603050405020304" pitchFamily="18" charset="0"/>
              </a:rPr>
              <a:t>of management team, setting strategic directions for company with respect to technology and products</a:t>
            </a:r>
            <a:r>
              <a:rPr lang="en-AU" sz="850" dirty="0" smtClean="0">
                <a:solidFill>
                  <a:srgbClr val="808189"/>
                </a:solidFill>
                <a:cs typeface="Times New Roman" panose="02020603050405020304" pitchFamily="18" charset="0"/>
              </a:rPr>
              <a:t>.</a:t>
            </a:r>
          </a:p>
          <a:p>
            <a:pPr marL="144000" indent="-144000" defTabSz="995363">
              <a:spcBef>
                <a:spcPts val="200"/>
              </a:spcBef>
              <a:spcAft>
                <a:spcPts val="100"/>
              </a:spcAft>
              <a:buSzPct val="120000"/>
              <a:tabLst>
                <a:tab pos="3228975" algn="l"/>
                <a:tab pos="4665663" algn="r"/>
              </a:tabLst>
            </a:pPr>
            <a:endParaRPr lang="en-AU" sz="850" dirty="0">
              <a:solidFill>
                <a:srgbClr val="808189"/>
              </a:solidFill>
              <a:latin typeface="+mj-lt"/>
              <a:cs typeface="Times New Roman" panose="02020603050405020304" pitchFamily="18" charset="0"/>
            </a:endParaRPr>
          </a:p>
          <a:p>
            <a:pPr marL="144000" indent="-144000" defTabSz="995363">
              <a:spcBef>
                <a:spcPts val="200"/>
              </a:spcBef>
              <a:spcAft>
                <a:spcPts val="100"/>
              </a:spcAft>
              <a:buSzPct val="120000"/>
              <a:tabLst>
                <a:tab pos="3228975" algn="l"/>
                <a:tab pos="4665663" algn="r"/>
              </a:tabLst>
            </a:pPr>
            <a:endParaRPr lang="en-AU" sz="850" dirty="0">
              <a:solidFill>
                <a:srgbClr val="808189"/>
              </a:solidFill>
              <a:latin typeface="+mj-lt"/>
              <a:cs typeface="Times New Roman" panose="02020603050405020304" pitchFamily="18" charset="0"/>
            </a:endParaRPr>
          </a:p>
        </p:txBody>
      </p:sp>
      <p:sp>
        <p:nvSpPr>
          <p:cNvPr id="9" name="TextBox 8"/>
          <p:cNvSpPr txBox="1"/>
          <p:nvPr/>
        </p:nvSpPr>
        <p:spPr>
          <a:xfrm>
            <a:off x="3689348" y="656923"/>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stretch>
            <a:fillRect/>
          </a:stretch>
        </p:blipFill>
        <p:spPr>
          <a:xfrm>
            <a:off x="286837" y="136723"/>
            <a:ext cx="1040400" cy="1040400"/>
          </a:xfrm>
          <a:prstGeom prst="rect">
            <a:avLst/>
          </a:prstGeom>
        </p:spPr>
      </p:pic>
    </p:spTree>
    <p:extLst>
      <p:ext uri="{BB962C8B-B14F-4D97-AF65-F5344CB8AC3E}">
        <p14:creationId xmlns:p14="http://schemas.microsoft.com/office/powerpoint/2010/main" val="282361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446</TotalTime>
  <Words>797</Words>
  <Application>Microsoft Office PowerPoint</Application>
  <PresentationFormat>On-screen Show (4:3)</PresentationFormat>
  <Paragraphs>23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Franklin Gothic Book</vt:lpstr>
      <vt:lpstr>Franklin Gothic Medium</vt:lpstr>
      <vt:lpstr>Times New Roman</vt:lpstr>
      <vt:lpstr>Rockart-theme-template</vt:lpstr>
      <vt:lpstr>Custom Design</vt:lpstr>
      <vt:lpstr>Tony Ketteringham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paurush kuntal</cp:lastModifiedBy>
  <cp:revision>37</cp:revision>
  <cp:lastPrinted>2016-06-17T03:34:43Z</cp:lastPrinted>
  <dcterms:created xsi:type="dcterms:W3CDTF">2016-05-12T02:09:14Z</dcterms:created>
  <dcterms:modified xsi:type="dcterms:W3CDTF">2016-06-17T07:02:44Z</dcterms:modified>
</cp:coreProperties>
</file>