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3D55-B9A0-D748-BF71-AF4C7290F8EF}" type="datetimeFigureOut">
              <a:rPr lang="en-US" smtClean="0"/>
              <a:t>4/7/2016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AF16-78FE-2245-B85F-6F82767BF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79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3D55-B9A0-D748-BF71-AF4C7290F8EF}" type="datetimeFigureOut">
              <a:rPr lang="en-US" smtClean="0"/>
              <a:t>4/7/2016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AF16-78FE-2245-B85F-6F82767BF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603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3D55-B9A0-D748-BF71-AF4C7290F8EF}" type="datetimeFigureOut">
              <a:rPr lang="en-US" smtClean="0"/>
              <a:t>4/7/2016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AF16-78FE-2245-B85F-6F82767BF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53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3D55-B9A0-D748-BF71-AF4C7290F8EF}" type="datetimeFigureOut">
              <a:rPr lang="en-US" smtClean="0"/>
              <a:t>4/7/2016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AF16-78FE-2245-B85F-6F82767BF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344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3D55-B9A0-D748-BF71-AF4C7290F8EF}" type="datetimeFigureOut">
              <a:rPr lang="en-US" smtClean="0"/>
              <a:t>4/7/2016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AF16-78FE-2245-B85F-6F82767BF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81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3D55-B9A0-D748-BF71-AF4C7290F8EF}" type="datetimeFigureOut">
              <a:rPr lang="en-US" smtClean="0"/>
              <a:t>4/7/2016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AF16-78FE-2245-B85F-6F82767BF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83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3D55-B9A0-D748-BF71-AF4C7290F8EF}" type="datetimeFigureOut">
              <a:rPr lang="en-US" smtClean="0"/>
              <a:t>4/7/2016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AF16-78FE-2245-B85F-6F82767BF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638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3D55-B9A0-D748-BF71-AF4C7290F8EF}" type="datetimeFigureOut">
              <a:rPr lang="en-US" smtClean="0"/>
              <a:t>4/7/2016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AF16-78FE-2245-B85F-6F82767BF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407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3D55-B9A0-D748-BF71-AF4C7290F8EF}" type="datetimeFigureOut">
              <a:rPr lang="en-US" smtClean="0"/>
              <a:t>4/7/2016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AF16-78FE-2245-B85F-6F82767BF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178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3D55-B9A0-D748-BF71-AF4C7290F8EF}" type="datetimeFigureOut">
              <a:rPr lang="en-US" smtClean="0"/>
              <a:t>4/7/2016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AF16-78FE-2245-B85F-6F82767BF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180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3D55-B9A0-D748-BF71-AF4C7290F8EF}" type="datetimeFigureOut">
              <a:rPr lang="en-US" smtClean="0"/>
              <a:t>4/7/2016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AF16-78FE-2245-B85F-6F82767BF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86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3D55-B9A0-D748-BF71-AF4C7290F8EF}" type="datetimeFigureOut">
              <a:rPr lang="en-US" smtClean="0"/>
              <a:t>4/7/2016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0AF16-78FE-2245-B85F-6F82767BF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6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77091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5761"/>
            <a:ext cx="9144000" cy="36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5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/>
              <a:t>Rockart </a:t>
            </a:r>
            <a:r>
              <a:rPr lang="en-AU" dirty="0" err="1" smtClean="0"/>
              <a:t>Center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9287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The Problem we are trying to solve</a:t>
            </a:r>
          </a:p>
          <a:p>
            <a:pPr lvl="1"/>
            <a:r>
              <a:rPr lang="en-AU" dirty="0" smtClean="0"/>
              <a:t>Organisations are constantly challenged to maintain effective enterprise architecture practices</a:t>
            </a:r>
          </a:p>
          <a:p>
            <a:pPr lvl="2"/>
            <a:r>
              <a:rPr lang="en-AU" dirty="0" smtClean="0"/>
              <a:t>Tools are hard to manage</a:t>
            </a:r>
          </a:p>
          <a:p>
            <a:pPr lvl="2"/>
            <a:r>
              <a:rPr lang="en-AU" dirty="0" smtClean="0"/>
              <a:t>Architects are hard to attract and retain</a:t>
            </a:r>
          </a:p>
          <a:p>
            <a:pPr lvl="2"/>
            <a:r>
              <a:rPr lang="en-AU" dirty="0" smtClean="0"/>
              <a:t>Demand for architecture services is variable over time </a:t>
            </a:r>
            <a:r>
              <a:rPr lang="en-AU" smtClean="0"/>
              <a:t>based </a:t>
            </a:r>
            <a:r>
              <a:rPr lang="en-AU" smtClean="0"/>
              <a:t>on level </a:t>
            </a:r>
            <a:r>
              <a:rPr lang="en-AU" dirty="0" smtClean="0"/>
              <a:t>of organisational and technological change.</a:t>
            </a:r>
          </a:p>
          <a:p>
            <a:pPr lvl="1"/>
            <a:r>
              <a:rPr lang="en-AU" dirty="0" smtClean="0"/>
              <a:t>Architects lack professional development</a:t>
            </a:r>
          </a:p>
          <a:p>
            <a:pPr lvl="2"/>
            <a:r>
              <a:rPr lang="en-AU" dirty="0" smtClean="0"/>
              <a:t>The discipline is not widely understood inside organisations</a:t>
            </a:r>
          </a:p>
          <a:p>
            <a:pPr lvl="2"/>
            <a:r>
              <a:rPr lang="en-AU" dirty="0" smtClean="0"/>
              <a:t>Architects need continuing mentoring and professional development</a:t>
            </a:r>
          </a:p>
          <a:p>
            <a:pPr lvl="2"/>
            <a:r>
              <a:rPr lang="en-AU" dirty="0" smtClean="0"/>
              <a:t>Good architects need to have broad and deep knowledge, which takes decades to develop – minimum of 10 years post </a:t>
            </a:r>
            <a:r>
              <a:rPr lang="en-AU" dirty="0" smtClean="0"/>
              <a:t>university</a:t>
            </a:r>
            <a:endParaRPr lang="en-AU" dirty="0" smtClean="0"/>
          </a:p>
          <a:p>
            <a:pPr lvl="2"/>
            <a:r>
              <a:rPr lang="en-AU" dirty="0" smtClean="0"/>
              <a:t>Courses like TOGAF certification do not teach you the fundamentals of Enterprise Architecture</a:t>
            </a:r>
          </a:p>
          <a:p>
            <a:pPr lvl="2"/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953" y="545834"/>
            <a:ext cx="2200847" cy="87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1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/>
              <a:t>Who we 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A collective of experienced Enterprise Architects with a range of specialisations</a:t>
            </a:r>
          </a:p>
          <a:p>
            <a:pPr lvl="1"/>
            <a:r>
              <a:rPr lang="en-AU" dirty="0" smtClean="0"/>
              <a:t>Average of 25 years IT experience</a:t>
            </a:r>
          </a:p>
          <a:p>
            <a:pPr lvl="1"/>
            <a:r>
              <a:rPr lang="en-AU" dirty="0" smtClean="0"/>
              <a:t>Senior EA and Solution Architecture roles</a:t>
            </a:r>
          </a:p>
          <a:p>
            <a:r>
              <a:rPr lang="en-AU" dirty="0" smtClean="0"/>
              <a:t>We are investing is common tools and practices to deliver a better type of EA service to clients</a:t>
            </a:r>
          </a:p>
          <a:p>
            <a:pPr lvl="1"/>
            <a:r>
              <a:rPr lang="en-AU" dirty="0" smtClean="0"/>
              <a:t>We want to share these tools with each other and our clients</a:t>
            </a:r>
          </a:p>
          <a:p>
            <a:r>
              <a:rPr lang="en-AU" dirty="0" smtClean="0"/>
              <a:t>We want to form enduring partnerships with client organisations to deliver sustained value from their architecture practices.</a:t>
            </a:r>
          </a:p>
          <a:p>
            <a:r>
              <a:rPr lang="en-AU" dirty="0" smtClean="0"/>
              <a:t>We are committed to developing Enterprise Architecture as a relevant and pragmatic discipline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953" y="545834"/>
            <a:ext cx="2200847" cy="87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4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/>
              <a:t>Services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391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Architects</a:t>
            </a:r>
          </a:p>
          <a:p>
            <a:pPr lvl="1"/>
            <a:r>
              <a:rPr lang="en-AU" sz="3200" dirty="0" smtClean="0"/>
              <a:t>For projects – longer term contracts either T&amp;M or fixed price</a:t>
            </a:r>
          </a:p>
          <a:p>
            <a:pPr lvl="1"/>
            <a:r>
              <a:rPr lang="en-AU" sz="3200" dirty="0" smtClean="0"/>
              <a:t>On demand – short term engagements</a:t>
            </a:r>
          </a:p>
          <a:p>
            <a:r>
              <a:rPr lang="en-AU" dirty="0" smtClean="0"/>
              <a:t>EA Tools</a:t>
            </a:r>
          </a:p>
          <a:p>
            <a:pPr lvl="1"/>
            <a:r>
              <a:rPr lang="en-AU" sz="3200" dirty="0" smtClean="0"/>
              <a:t>Cloud based tools on a subscription basis</a:t>
            </a:r>
          </a:p>
          <a:p>
            <a:pPr lvl="1"/>
            <a:r>
              <a:rPr lang="en-AU" sz="3200" dirty="0" smtClean="0"/>
              <a:t>Ongoing maintenance of an organisations architecture base lines as a service</a:t>
            </a:r>
          </a:p>
          <a:p>
            <a:r>
              <a:rPr lang="en-AU" dirty="0" smtClean="0"/>
              <a:t>Education</a:t>
            </a:r>
          </a:p>
          <a:p>
            <a:pPr lvl="1"/>
            <a:r>
              <a:rPr lang="en-AU" sz="3200" dirty="0" smtClean="0"/>
              <a:t>New Certified Practicing Enterprise Architect (CPEA) certification</a:t>
            </a:r>
          </a:p>
          <a:p>
            <a:pPr lvl="1"/>
            <a:r>
              <a:rPr lang="en-AU" sz="3200" dirty="0" smtClean="0"/>
              <a:t>Multi-module online learning course with exams</a:t>
            </a:r>
          </a:p>
          <a:p>
            <a:pPr lvl="1"/>
            <a:r>
              <a:rPr lang="en-AU" sz="3200" dirty="0" smtClean="0"/>
              <a:t>Experience requirements</a:t>
            </a:r>
          </a:p>
          <a:p>
            <a:pPr lvl="1"/>
            <a:r>
              <a:rPr lang="en-AU" sz="3200" dirty="0" smtClean="0"/>
              <a:t>Partnering with local universities for articulation and TD</a:t>
            </a:r>
          </a:p>
          <a:p>
            <a:pPr lvl="1"/>
            <a:r>
              <a:rPr lang="en-AU" sz="3200" dirty="0" smtClean="0"/>
              <a:t>First module starting in July 2016.</a:t>
            </a:r>
          </a:p>
          <a:p>
            <a:r>
              <a:rPr lang="en-AU" dirty="0" smtClean="0"/>
              <a:t>Professional Development for industry</a:t>
            </a:r>
          </a:p>
          <a:p>
            <a:pPr lvl="1"/>
            <a:r>
              <a:rPr lang="en-AU" sz="3200" dirty="0" smtClean="0"/>
              <a:t>Annual International Symposium on EA  (each Nov)</a:t>
            </a:r>
          </a:p>
          <a:p>
            <a:pPr lvl="1"/>
            <a:r>
              <a:rPr lang="en-AU" sz="3200" dirty="0" smtClean="0"/>
              <a:t>PD events</a:t>
            </a:r>
          </a:p>
          <a:p>
            <a:pPr lvl="1"/>
            <a:endParaRPr lang="en-AU" dirty="0" smtClean="0"/>
          </a:p>
          <a:p>
            <a:endParaRPr lang="en-AU" dirty="0"/>
          </a:p>
          <a:p>
            <a:pPr lvl="1"/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132" y="545654"/>
            <a:ext cx="2198668" cy="87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6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276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Rockart Center</vt:lpstr>
      <vt:lpstr>Who we are</vt:lpstr>
      <vt:lpstr>Services</vt:lpstr>
    </vt:vector>
  </TitlesOfParts>
  <Company>Cogility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Rockart Center</dc:title>
  <dc:creator>Duncan Unwin</dc:creator>
  <cp:lastModifiedBy>paurush kuntal</cp:lastModifiedBy>
  <cp:revision>6</cp:revision>
  <cp:lastPrinted>2016-04-07T00:54:32Z</cp:lastPrinted>
  <dcterms:created xsi:type="dcterms:W3CDTF">2016-04-07T00:10:33Z</dcterms:created>
  <dcterms:modified xsi:type="dcterms:W3CDTF">2016-04-07T01:00:20Z</dcterms:modified>
</cp:coreProperties>
</file>