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58" r:id="rId9"/>
    <p:sldId id="259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DD43E1-155A-4C3E-AEF6-C5F638483BEF}">
          <p14:sldIdLst>
            <p14:sldId id="256"/>
            <p14:sldId id="257"/>
            <p14:sldId id="261"/>
            <p14:sldId id="262"/>
            <p14:sldId id="263"/>
            <p14:sldId id="264"/>
            <p14:sldId id="265"/>
          </p14:sldIdLst>
        </p14:section>
        <p14:section name="Untitled Section" id="{98019B3C-80D9-41C5-B0F9-11ADDD441E95}">
          <p14:sldIdLst>
            <p14:sldId id="258"/>
            <p14:sldId id="259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cuments\Complete%20Project\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cuments\Complete%20Project\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cuments\Complete%20Project\Proj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cuments\Complete%20Project\Projec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cuments\Complete%20Project\Projec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cuments\Complete%20Project\Projec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[Project.xlsx]Pivot!PivotTable7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Orders</a:t>
            </a:r>
            <a:r>
              <a:rPr lang="en-IN" baseline="0"/>
              <a:t> On Weekdays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9618899024461976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1580788926908016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5695119219569467E-2"/>
              <c:y val="-1.4649752686071236E-1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7657009122015722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1580788926908089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9618899024461831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3733229317123282E-2"/>
              <c:y val="-3.9954332512539209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3733229317123282E-2"/>
              <c:y val="-3.9954332512539209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9618899024461831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1580788926908089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7657009122015722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5695119219569467E-2"/>
              <c:y val="-1.4649752686071236E-1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1580788926908016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9618899024461976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3733229317123282E-2"/>
              <c:y val="-3.9954332512539209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9618899024461831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1580788926908089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7657009122015722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5695119219569467E-2"/>
              <c:y val="-1.4649752686071236E-1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1580788926908016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9618899024461976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802817983653431"/>
          <c:y val="0.18302480141025454"/>
          <c:w val="0.82061075185324484"/>
          <c:h val="0.731335705363032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Pivot!$D$7</c:f>
              <c:strCache>
                <c:ptCount val="1"/>
                <c:pt idx="0">
                  <c:v>Count of transaction_id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3733229317123282E-2"/>
                  <c:y val="-3.995433251253920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7CB-4A28-B17C-E499E9067897}"/>
                </c:ext>
              </c:extLst>
            </c:dLbl>
            <c:dLbl>
              <c:idx val="1"/>
              <c:layout>
                <c:manualLayout>
                  <c:x val="-1.9618899024461831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7CB-4A28-B17C-E499E9067897}"/>
                </c:ext>
              </c:extLst>
            </c:dLbl>
            <c:dLbl>
              <c:idx val="2"/>
              <c:layout>
                <c:manualLayout>
                  <c:x val="-2.1580788926908089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7CB-4A28-B17C-E499E9067897}"/>
                </c:ext>
              </c:extLst>
            </c:dLbl>
            <c:dLbl>
              <c:idx val="3"/>
              <c:layout>
                <c:manualLayout>
                  <c:x val="-1.7657009122015722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7CB-4A28-B17C-E499E9067897}"/>
                </c:ext>
              </c:extLst>
            </c:dLbl>
            <c:dLbl>
              <c:idx val="4"/>
              <c:layout>
                <c:manualLayout>
                  <c:x val="-1.5695119219569467E-2"/>
                  <c:y val="-1.4649752686071236E-1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7CB-4A28-B17C-E499E9067897}"/>
                </c:ext>
              </c:extLst>
            </c:dLbl>
            <c:dLbl>
              <c:idx val="5"/>
              <c:layout>
                <c:manualLayout>
                  <c:x val="-2.1580788926908016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7CB-4A28-B17C-E499E9067897}"/>
                </c:ext>
              </c:extLst>
            </c:dLbl>
            <c:dLbl>
              <c:idx val="6"/>
              <c:layout>
                <c:manualLayout>
                  <c:x val="-1.9618899024461976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7CB-4A28-B17C-E499E90678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Pivot!$C$8:$C$15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Pivot!$D$8:$D$15</c:f>
              <c:numCache>
                <c:formatCode>General</c:formatCode>
                <c:ptCount val="7"/>
                <c:pt idx="0">
                  <c:v>21643</c:v>
                </c:pt>
                <c:pt idx="1">
                  <c:v>21202</c:v>
                </c:pt>
                <c:pt idx="2">
                  <c:v>21310</c:v>
                </c:pt>
                <c:pt idx="3">
                  <c:v>21654</c:v>
                </c:pt>
                <c:pt idx="4">
                  <c:v>21701</c:v>
                </c:pt>
                <c:pt idx="5">
                  <c:v>20510</c:v>
                </c:pt>
                <c:pt idx="6">
                  <c:v>21096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7CB-4A28-B17C-E499E9067897}"/>
            </c:ext>
          </c:extLst>
        </c:ser>
        <c:ser>
          <c:idx val="1"/>
          <c:order val="1"/>
          <c:tx>
            <c:strRef>
              <c:f>Pivot!$E$7</c:f>
              <c:strCache>
                <c:ptCount val="1"/>
                <c:pt idx="0">
                  <c:v>Sum of Total_Bill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Pivot!$C$8:$C$15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Pivot!$E$8:$E$15</c:f>
              <c:numCache>
                <c:formatCode>_-[$$-409]* #,##0.00_ ;_-[$$-409]* \-#,##0.00\ ;_-[$$-409]* "-"??_ ;_-@_ </c:formatCode>
                <c:ptCount val="7"/>
                <c:pt idx="0">
                  <c:v>101677.28</c:v>
                </c:pt>
                <c:pt idx="1">
                  <c:v>99455.94</c:v>
                </c:pt>
                <c:pt idx="2">
                  <c:v>100313.54</c:v>
                </c:pt>
                <c:pt idx="3">
                  <c:v>100767.78</c:v>
                </c:pt>
                <c:pt idx="4">
                  <c:v>101373</c:v>
                </c:pt>
                <c:pt idx="5">
                  <c:v>96894.48</c:v>
                </c:pt>
                <c:pt idx="6">
                  <c:v>98330.31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7CB-4A28-B17C-E499E90678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553566400"/>
        <c:axId val="2006394016"/>
      </c:barChart>
      <c:catAx>
        <c:axId val="1553566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6394016"/>
        <c:crosses val="autoZero"/>
        <c:auto val="1"/>
        <c:lblAlgn val="ctr"/>
        <c:lblOffset val="100"/>
        <c:noMultiLvlLbl val="0"/>
      </c:catAx>
      <c:valAx>
        <c:axId val="200639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Orders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3566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4">
        <a:lumMod val="40000"/>
        <a:lumOff val="60000"/>
      </a:schemeClr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[Project.xlsx]Pivot!PivotTable9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Categories % Distribution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10848792015379986"/>
          <c:y val="0.1564270976616231"/>
          <c:w val="0.522259071315749"/>
          <c:h val="0.78733493810178812"/>
        </c:manualLayout>
      </c:layout>
      <c:pieChart>
        <c:varyColors val="1"/>
        <c:ser>
          <c:idx val="0"/>
          <c:order val="0"/>
          <c:tx>
            <c:strRef>
              <c:f>Pivot!$G$7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E48-4374-90FF-996AAD9C9BA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E48-4374-90FF-996AAD9C9BA6}"/>
              </c:ext>
            </c:extLst>
          </c:dPt>
          <c:dPt>
            <c:idx val="2"/>
            <c:bubble3D val="0"/>
            <c:explosion val="6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E48-4374-90FF-996AAD9C9BA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E48-4374-90FF-996AAD9C9BA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E48-4374-90FF-996AAD9C9BA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E48-4374-90FF-996AAD9C9BA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E48-4374-90FF-996AAD9C9BA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8E48-4374-90FF-996AAD9C9BA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8E48-4374-90FF-996AAD9C9BA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Pivot!$F$8:$F$17</c:f>
              <c:strCache>
                <c:ptCount val="9"/>
                <c:pt idx="0">
                  <c:v>Bakery</c:v>
                </c:pt>
                <c:pt idx="1">
                  <c:v>Branded</c:v>
                </c:pt>
                <c:pt idx="2">
                  <c:v>Coffee</c:v>
                </c:pt>
                <c:pt idx="3">
                  <c:v>Coffee beans</c:v>
                </c:pt>
                <c:pt idx="4">
                  <c:v>Drinking Chocolate</c:v>
                </c:pt>
                <c:pt idx="5">
                  <c:v>Flavours</c:v>
                </c:pt>
                <c:pt idx="6">
                  <c:v>Loose Tea</c:v>
                </c:pt>
                <c:pt idx="7">
                  <c:v>Packaged Chocolate</c:v>
                </c:pt>
                <c:pt idx="8">
                  <c:v>Tea</c:v>
                </c:pt>
              </c:strCache>
            </c:strRef>
          </c:cat>
          <c:val>
            <c:numRef>
              <c:f>Pivot!$G$8:$G$17</c:f>
              <c:numCache>
                <c:formatCode>_-[$$-409]* #,##0.00_ ;_-[$$-409]* \-#,##0.00\ ;_-[$$-409]* "-"??_ ;_-@_ </c:formatCode>
                <c:ptCount val="9"/>
                <c:pt idx="0">
                  <c:v>82315.64</c:v>
                </c:pt>
                <c:pt idx="1">
                  <c:v>13607</c:v>
                </c:pt>
                <c:pt idx="2">
                  <c:v>269952.45</c:v>
                </c:pt>
                <c:pt idx="3">
                  <c:v>40085.25</c:v>
                </c:pt>
                <c:pt idx="4">
                  <c:v>72416</c:v>
                </c:pt>
                <c:pt idx="5">
                  <c:v>8408.7999999999993</c:v>
                </c:pt>
                <c:pt idx="6">
                  <c:v>11213.6</c:v>
                </c:pt>
                <c:pt idx="7">
                  <c:v>4407.6400000000003</c:v>
                </c:pt>
                <c:pt idx="8">
                  <c:v>196405.95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8E48-4374-90FF-996AAD9C9BA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8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[Project.xlsx]Pivot!PivotTable10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Footfall And Sales Over Various Location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6169203849518812"/>
          <c:y val="0.18027553244929836"/>
          <c:w val="0.5476773840769904"/>
          <c:h val="0.658530912802566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Pivot!$I$7</c:f>
              <c:strCache>
                <c:ptCount val="1"/>
                <c:pt idx="0">
                  <c:v>Count of transaction_id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Pivot!$H$8:$H$11</c:f>
              <c:strCache>
                <c:ptCount val="3"/>
                <c:pt idx="0">
                  <c:v>Astoria</c:v>
                </c:pt>
                <c:pt idx="1">
                  <c:v>Hell's Kitchen</c:v>
                </c:pt>
                <c:pt idx="2">
                  <c:v>Lower Manhattan</c:v>
                </c:pt>
              </c:strCache>
            </c:strRef>
          </c:cat>
          <c:val>
            <c:numRef>
              <c:f>Pivot!$I$8:$I$11</c:f>
              <c:numCache>
                <c:formatCode>General</c:formatCode>
                <c:ptCount val="3"/>
                <c:pt idx="0">
                  <c:v>50599</c:v>
                </c:pt>
                <c:pt idx="1">
                  <c:v>50735</c:v>
                </c:pt>
                <c:pt idx="2">
                  <c:v>47782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B9-4F07-A7B8-B51C9F2D0464}"/>
            </c:ext>
          </c:extLst>
        </c:ser>
        <c:ser>
          <c:idx val="1"/>
          <c:order val="1"/>
          <c:tx>
            <c:strRef>
              <c:f>Pivot!$J$7</c:f>
              <c:strCache>
                <c:ptCount val="1"/>
                <c:pt idx="0">
                  <c:v>Sum of Total_Bill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Pivot!$H$8:$H$11</c:f>
              <c:strCache>
                <c:ptCount val="3"/>
                <c:pt idx="0">
                  <c:v>Astoria</c:v>
                </c:pt>
                <c:pt idx="1">
                  <c:v>Hell's Kitchen</c:v>
                </c:pt>
                <c:pt idx="2">
                  <c:v>Lower Manhattan</c:v>
                </c:pt>
              </c:strCache>
            </c:strRef>
          </c:cat>
          <c:val>
            <c:numRef>
              <c:f>Pivot!$J$8:$J$11</c:f>
              <c:numCache>
                <c:formatCode>_-[$$-409]* #,##0.00_ ;_-[$$-409]* \-#,##0.00\ ;_-[$$-409]* "-"??_ ;_-@_ </c:formatCode>
                <c:ptCount val="3"/>
                <c:pt idx="0">
                  <c:v>232243.91</c:v>
                </c:pt>
                <c:pt idx="1">
                  <c:v>236511.17</c:v>
                </c:pt>
                <c:pt idx="2">
                  <c:v>230057.25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B9-4F07-A7B8-B51C9F2D04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39580144"/>
        <c:axId val="1973001184"/>
      </c:barChart>
      <c:catAx>
        <c:axId val="839580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Location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3001184"/>
        <c:crosses val="autoZero"/>
        <c:auto val="1"/>
        <c:lblAlgn val="ctr"/>
        <c:lblOffset val="100"/>
        <c:noMultiLvlLbl val="0"/>
      </c:catAx>
      <c:valAx>
        <c:axId val="1973001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Transaction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9580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5">
        <a:lumMod val="20000"/>
        <a:lumOff val="8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[Project.xlsx]Pivot!PivotTable12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% of Size Distribution Orders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19377674840971029"/>
          <c:y val="0.18018029515870462"/>
          <c:w val="0.48679182687997502"/>
          <c:h val="0.70473923047615405"/>
        </c:manualLayout>
      </c:layout>
      <c:doughnutChart>
        <c:varyColors val="1"/>
        <c:ser>
          <c:idx val="0"/>
          <c:order val="0"/>
          <c:tx>
            <c:strRef>
              <c:f>Pivot!$D$19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DE8-4DE7-8430-BA7E2488A4F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DE8-4DE7-8430-BA7E2488A4F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DE8-4DE7-8430-BA7E2488A4F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DE8-4DE7-8430-BA7E2488A4F5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Pivot!$C$20:$C$24</c:f>
              <c:strCache>
                <c:ptCount val="4"/>
                <c:pt idx="0">
                  <c:v>Large</c:v>
                </c:pt>
                <c:pt idx="1">
                  <c:v>Not_defined</c:v>
                </c:pt>
                <c:pt idx="2">
                  <c:v>Regular</c:v>
                </c:pt>
                <c:pt idx="3">
                  <c:v>Small</c:v>
                </c:pt>
              </c:strCache>
            </c:strRef>
          </c:cat>
          <c:val>
            <c:numRef>
              <c:f>Pivot!$D$20:$D$24</c:f>
              <c:numCache>
                <c:formatCode>General</c:formatCode>
                <c:ptCount val="4"/>
                <c:pt idx="0">
                  <c:v>44885</c:v>
                </c:pt>
                <c:pt idx="1">
                  <c:v>44518</c:v>
                </c:pt>
                <c:pt idx="2">
                  <c:v>45789</c:v>
                </c:pt>
                <c:pt idx="3">
                  <c:v>13924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DE8-4DE7-8430-BA7E2488A4F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[Project.xlsx]Pivot!PivotTable15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Quantity Ordered Based on Hours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"/>
        <c:spPr>
          <a:solidFill>
            <a:schemeClr val="accent1"/>
          </a:solidFill>
          <a:ln w="38100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50000"/>
              </a:schemeClr>
            </a:solidFill>
            <a:ln w="38100">
              <a:solidFill>
                <a:schemeClr val="accent1"/>
              </a:solidFill>
            </a:ln>
            <a:effectLst/>
          </c:spPr>
        </c:marker>
      </c:pivotFmt>
      <c:pivotFmt>
        <c:idx val="3"/>
        <c:spPr>
          <a:solidFill>
            <a:schemeClr val="accent1"/>
          </a:solidFill>
          <a:ln w="38100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50000"/>
              </a:schemeClr>
            </a:solidFill>
            <a:ln w="38100">
              <a:solidFill>
                <a:schemeClr val="accent1"/>
              </a:solidFill>
            </a:ln>
            <a:effectLst/>
          </c:spPr>
        </c:marker>
      </c:pivotFmt>
      <c:pivotFmt>
        <c:idx val="4"/>
        <c:spPr>
          <a:solidFill>
            <a:schemeClr val="accent1"/>
          </a:solidFill>
          <a:ln w="38100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50000"/>
              </a:schemeClr>
            </a:solidFill>
            <a:ln w="38100">
              <a:solidFill>
                <a:schemeClr val="accent1"/>
              </a:solidFill>
            </a:ln>
            <a:effectLst/>
          </c:spPr>
        </c:marker>
      </c:pivotFmt>
    </c:pivotFmts>
    <c:plotArea>
      <c:layout>
        <c:manualLayout>
          <c:layoutTarget val="inner"/>
          <c:xMode val="edge"/>
          <c:yMode val="edge"/>
          <c:x val="0.16838126242482471"/>
          <c:y val="0.11961127355983413"/>
          <c:w val="0.83161873757517524"/>
          <c:h val="0.69624436749041518"/>
        </c:manualLayout>
      </c:layout>
      <c:lineChart>
        <c:grouping val="standard"/>
        <c:varyColors val="0"/>
        <c:ser>
          <c:idx val="0"/>
          <c:order val="0"/>
          <c:tx>
            <c:strRef>
              <c:f>Pivot!$D$26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Pivot!$C$27:$C$42</c:f>
              <c:strCache>
                <c:ptCount val="1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</c:strCache>
            </c:strRef>
          </c:cat>
          <c:val>
            <c:numRef>
              <c:f>Pivot!$D$27:$D$42</c:f>
              <c:numCache>
                <c:formatCode>General</c:formatCode>
                <c:ptCount val="15"/>
                <c:pt idx="0">
                  <c:v>6865</c:v>
                </c:pt>
                <c:pt idx="1">
                  <c:v>19449</c:v>
                </c:pt>
                <c:pt idx="2">
                  <c:v>25197</c:v>
                </c:pt>
                <c:pt idx="3">
                  <c:v>25370</c:v>
                </c:pt>
                <c:pt idx="4">
                  <c:v>26713</c:v>
                </c:pt>
                <c:pt idx="5">
                  <c:v>14035</c:v>
                </c:pt>
                <c:pt idx="6">
                  <c:v>12690</c:v>
                </c:pt>
                <c:pt idx="7">
                  <c:v>12439</c:v>
                </c:pt>
                <c:pt idx="8">
                  <c:v>12907</c:v>
                </c:pt>
                <c:pt idx="9">
                  <c:v>12923</c:v>
                </c:pt>
                <c:pt idx="10">
                  <c:v>12881</c:v>
                </c:pt>
                <c:pt idx="11">
                  <c:v>12700</c:v>
                </c:pt>
                <c:pt idx="12">
                  <c:v>10826</c:v>
                </c:pt>
                <c:pt idx="13">
                  <c:v>8595</c:v>
                </c:pt>
                <c:pt idx="14">
                  <c:v>880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65-479F-8930-D78144C9ED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9094704"/>
        <c:axId val="1972956672"/>
      </c:lineChart>
      <c:catAx>
        <c:axId val="20090947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Hour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2956672"/>
        <c:crosses val="autoZero"/>
        <c:auto val="1"/>
        <c:lblAlgn val="ctr"/>
        <c:lblOffset val="100"/>
        <c:noMultiLvlLbl val="0"/>
      </c:catAx>
      <c:valAx>
        <c:axId val="1972956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Quantity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9094704"/>
        <c:crosses val="autoZero"/>
        <c:crossBetween val="between"/>
      </c:valAx>
      <c:spPr>
        <a:solidFill>
          <a:schemeClr val="accent6">
            <a:lumMod val="40000"/>
            <a:lumOff val="60000"/>
          </a:schemeClr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[Project.xlsx]Pivot!PivotTable13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10 Product Based on Sales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6698106772439973E-18"/>
              <c:y val="-0.3427741324001166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1.0065054080860215E-2"/>
              <c:y val="-0.2737915573053368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2.5162635202150537E-3"/>
              <c:y val="-0.1902639253426655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7.7350105732604205E-3"/>
              <c:y val="-0.1893886701662292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2.3300435075997946E-3"/>
              <c:y val="-0.1500678040244969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3300435075997946E-3"/>
              <c:y val="-0.2673341353164188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4.4270831517763641E-3"/>
              <c:y val="-0.3235710119568387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-0.1444006999125109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4.4271702990825827E-3"/>
              <c:y val="-0.2184674832312627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1424203317761793"/>
                  <c:h val="8.789370078740158E-2"/>
                </c:manualLayout>
              </c15:layout>
            </c:ext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9.3201740303991785E-3"/>
              <c:y val="-0.1563261883931175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6698106772439973E-18"/>
              <c:y val="-0.3427741324001166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2.5162635202150537E-3"/>
              <c:y val="-0.1902639253426655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1.0065054080860215E-2"/>
              <c:y val="-0.2737915573053368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7.7350105732604205E-3"/>
              <c:y val="-0.1893886701662292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2.3300435075997946E-3"/>
              <c:y val="-0.1500678040244969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3300435075997946E-3"/>
              <c:y val="-0.2673341353164188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4.4270831517763641E-3"/>
              <c:y val="-0.3235710119568387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-0.1444006999125109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4.4271702990825827E-3"/>
              <c:y val="-0.2184674832312627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1424203317761793"/>
                  <c:h val="8.789370078740158E-2"/>
                </c:manualLayout>
              </c15:layout>
            </c:ext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9.3201740303991785E-3"/>
              <c:y val="-0.1563261883931175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6698106772439973E-18"/>
              <c:y val="-0.3427741324001166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2.5162635202150537E-3"/>
              <c:y val="-0.1902639253426655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1.0065054080860215E-2"/>
              <c:y val="-0.2737915573053368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7.7350105732604205E-3"/>
              <c:y val="-0.1893886701662292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2.3300435075997946E-3"/>
              <c:y val="-0.1500678040244969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3300435075997946E-3"/>
              <c:y val="-0.2673341353164188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4.4270831517763641E-3"/>
              <c:y val="-0.3235710119568387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-0.1444006999125109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4.4271702990825827E-3"/>
              <c:y val="-0.2184674832312627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1424203317761793"/>
                  <c:h val="8.789370078740158E-2"/>
                </c:manualLayout>
              </c15:layout>
            </c:ext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9.3201740303991785E-3"/>
              <c:y val="-0.1563261883931175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6600870151995892E-3"/>
          <c:y val="0.19486111111111112"/>
          <c:w val="0.94873904283280452"/>
          <c:h val="0.6191743219597550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Pivot!$G$20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D09C-479B-8EDB-0F9CA3730E04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D09C-479B-8EDB-0F9CA3730E04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D09C-479B-8EDB-0F9CA3730E04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D09C-479B-8EDB-0F9CA3730E04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D09C-479B-8EDB-0F9CA3730E04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D09C-479B-8EDB-0F9CA3730E04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D09C-479B-8EDB-0F9CA3730E04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D09C-479B-8EDB-0F9CA3730E04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D09C-479B-8EDB-0F9CA3730E04}"/>
              </c:ext>
            </c:extLst>
          </c:dPt>
          <c:dPt>
            <c:idx val="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D09C-479B-8EDB-0F9CA3730E04}"/>
              </c:ext>
            </c:extLst>
          </c:dPt>
          <c:dLbls>
            <c:dLbl>
              <c:idx val="0"/>
              <c:layout>
                <c:manualLayout>
                  <c:x val="-2.6698106772439973E-18"/>
                  <c:y val="-0.3427741324001166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09C-479B-8EDB-0F9CA3730E04}"/>
                </c:ext>
              </c:extLst>
            </c:dLbl>
            <c:dLbl>
              <c:idx val="1"/>
              <c:layout>
                <c:manualLayout>
                  <c:x val="2.5162635202150537E-3"/>
                  <c:y val="-0.1902639253426655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09C-479B-8EDB-0F9CA3730E04}"/>
                </c:ext>
              </c:extLst>
            </c:dLbl>
            <c:dLbl>
              <c:idx val="2"/>
              <c:layout>
                <c:manualLayout>
                  <c:x val="1.0065054080860215E-2"/>
                  <c:y val="-0.2737915573053368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09C-479B-8EDB-0F9CA3730E04}"/>
                </c:ext>
              </c:extLst>
            </c:dLbl>
            <c:dLbl>
              <c:idx val="3"/>
              <c:layout>
                <c:manualLayout>
                  <c:x val="7.7350105732604205E-3"/>
                  <c:y val="-0.1893886701662292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09C-479B-8EDB-0F9CA3730E04}"/>
                </c:ext>
              </c:extLst>
            </c:dLbl>
            <c:dLbl>
              <c:idx val="4"/>
              <c:layout>
                <c:manualLayout>
                  <c:x val="2.3300435075997946E-3"/>
                  <c:y val="-0.1500678040244969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09C-479B-8EDB-0F9CA3730E04}"/>
                </c:ext>
              </c:extLst>
            </c:dLbl>
            <c:dLbl>
              <c:idx val="5"/>
              <c:layout>
                <c:manualLayout>
                  <c:x val="-2.3300435075997946E-3"/>
                  <c:y val="-0.2673341353164188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09C-479B-8EDB-0F9CA3730E04}"/>
                </c:ext>
              </c:extLst>
            </c:dLbl>
            <c:dLbl>
              <c:idx val="6"/>
              <c:layout>
                <c:manualLayout>
                  <c:x val="4.4270831517763641E-3"/>
                  <c:y val="-0.3235710119568387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09C-479B-8EDB-0F9CA3730E04}"/>
                </c:ext>
              </c:extLst>
            </c:dLbl>
            <c:dLbl>
              <c:idx val="7"/>
              <c:layout>
                <c:manualLayout>
                  <c:x val="0"/>
                  <c:y val="-0.1444006999125109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09C-479B-8EDB-0F9CA3730E04}"/>
                </c:ext>
              </c:extLst>
            </c:dLbl>
            <c:dLbl>
              <c:idx val="8"/>
              <c:layout>
                <c:manualLayout>
                  <c:x val="4.4271702990825827E-3"/>
                  <c:y val="-0.2184674832312627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424203317761793"/>
                      <c:h val="8.78937007874015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D09C-479B-8EDB-0F9CA3730E04}"/>
                </c:ext>
              </c:extLst>
            </c:dLbl>
            <c:dLbl>
              <c:idx val="9"/>
              <c:layout>
                <c:manualLayout>
                  <c:x val="9.3201740303991785E-3"/>
                  <c:y val="-0.1563261883931175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09C-479B-8EDB-0F9CA3730E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Pivot!$F$21:$F$31</c:f>
              <c:strCache>
                <c:ptCount val="10"/>
                <c:pt idx="0">
                  <c:v>Barista Espresso</c:v>
                </c:pt>
                <c:pt idx="1">
                  <c:v>Brewed Black tea</c:v>
                </c:pt>
                <c:pt idx="2">
                  <c:v>Brewed Chai tea</c:v>
                </c:pt>
                <c:pt idx="3">
                  <c:v>Brewed herbal tea</c:v>
                </c:pt>
                <c:pt idx="4">
                  <c:v>Drip coffee</c:v>
                </c:pt>
                <c:pt idx="5">
                  <c:v>Gourmet brewed coffee</c:v>
                </c:pt>
                <c:pt idx="6">
                  <c:v>Hot chocolate</c:v>
                </c:pt>
                <c:pt idx="7">
                  <c:v>Organic brewed coffee</c:v>
                </c:pt>
                <c:pt idx="8">
                  <c:v>Premium brewed coffee</c:v>
                </c:pt>
                <c:pt idx="9">
                  <c:v>Scone</c:v>
                </c:pt>
              </c:strCache>
            </c:strRef>
          </c:cat>
          <c:val>
            <c:numRef>
              <c:f>Pivot!$G$21:$G$31</c:f>
              <c:numCache>
                <c:formatCode>_-[$$-409]* #,##0.00_ ;_-[$$-409]* \-#,##0.00\ ;_-[$$-409]* "-"??_ ;_-@_ </c:formatCode>
                <c:ptCount val="10"/>
                <c:pt idx="0">
                  <c:v>91406.200000000084</c:v>
                </c:pt>
                <c:pt idx="1">
                  <c:v>47932</c:v>
                </c:pt>
                <c:pt idx="2">
                  <c:v>77081.950000000186</c:v>
                </c:pt>
                <c:pt idx="3">
                  <c:v>47539.5</c:v>
                </c:pt>
                <c:pt idx="4">
                  <c:v>31984</c:v>
                </c:pt>
                <c:pt idx="5">
                  <c:v>70034.600000000006</c:v>
                </c:pt>
                <c:pt idx="6">
                  <c:v>72416</c:v>
                </c:pt>
                <c:pt idx="7">
                  <c:v>37746.5</c:v>
                </c:pt>
                <c:pt idx="8">
                  <c:v>38781.150000000009</c:v>
                </c:pt>
                <c:pt idx="9">
                  <c:v>36866.119999999835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09C-479B-8EDB-0F9CA3730E0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65812032"/>
        <c:axId val="1973017408"/>
      </c:barChart>
      <c:catAx>
        <c:axId val="365812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Product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3017408"/>
        <c:crosses val="autoZero"/>
        <c:auto val="1"/>
        <c:lblAlgn val="ctr"/>
        <c:lblOffset val="100"/>
        <c:noMultiLvlLbl val="0"/>
      </c:catAx>
      <c:valAx>
        <c:axId val="1973017408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-[$$-409]* #,##0.00_ ;_-[$$-409]* \-#,##0.00\ ;_-[$$-409]* &quot;-&quot;??_ ;_-@_ " sourceLinked="1"/>
        <c:majorTickMark val="out"/>
        <c:minorTickMark val="none"/>
        <c:tickLblPos val="nextTo"/>
        <c:crossAx val="365812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6">
        <a:lumMod val="20000"/>
        <a:lumOff val="80000"/>
      </a:schemeClr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2D62-AC5C-46CC-BE27-E3BDDFBB0CF9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788EE76-8A95-42F4-A27B-BC7816B3AE3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99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2D62-AC5C-46CC-BE27-E3BDDFBB0CF9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EE76-8A95-42F4-A27B-BC7816B3AE3A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36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2D62-AC5C-46CC-BE27-E3BDDFBB0CF9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EE76-8A95-42F4-A27B-BC7816B3AE3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31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2D62-AC5C-46CC-BE27-E3BDDFBB0CF9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EE76-8A95-42F4-A27B-BC7816B3AE3A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66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2D62-AC5C-46CC-BE27-E3BDDFBB0CF9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EE76-8A95-42F4-A27B-BC7816B3AE3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43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2D62-AC5C-46CC-BE27-E3BDDFBB0CF9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EE76-8A95-42F4-A27B-BC7816B3AE3A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15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2D62-AC5C-46CC-BE27-E3BDDFBB0CF9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EE76-8A95-42F4-A27B-BC7816B3AE3A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91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2D62-AC5C-46CC-BE27-E3BDDFBB0CF9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EE76-8A95-42F4-A27B-BC7816B3AE3A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33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2D62-AC5C-46CC-BE27-E3BDDFBB0CF9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EE76-8A95-42F4-A27B-BC7816B3A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67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2D62-AC5C-46CC-BE27-E3BDDFBB0CF9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EE76-8A95-42F4-A27B-BC7816B3AE3A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57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1EA2D62-AC5C-46CC-BE27-E3BDDFBB0CF9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EE76-8A95-42F4-A27B-BC7816B3AE3A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0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A2D62-AC5C-46CC-BE27-E3BDDFBB0CF9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788EE76-8A95-42F4-A27B-BC7816B3AE3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90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9E507-B5F7-4ED9-8DC0-B0383C99EE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Coffee Shop Sales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DA5D0-B6CA-4AB8-A9D7-BC90FF4996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Summary Report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4577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97D0-A02D-4716-B74C-4124C3E4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conclusion of the Coffee Shop Sales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A15BE-85FE-4F81-943D-E532DBA0B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971344"/>
            <a:ext cx="9603275" cy="345061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b="1" dirty="0"/>
              <a:t>1. Sales  Patterns</a:t>
            </a:r>
            <a:r>
              <a:rPr lang="en-US" b="1" dirty="0"/>
              <a:t> </a:t>
            </a:r>
            <a:r>
              <a:rPr lang="en-US" sz="7200" b="1" dirty="0"/>
              <a:t>:</a:t>
            </a:r>
          </a:p>
          <a:p>
            <a:pPr marL="0" indent="0">
              <a:buNone/>
            </a:pPr>
            <a:r>
              <a:rPr lang="en-US" sz="7200" dirty="0"/>
              <a:t>   - Weekdays show higher order volumes, with Monday leading. Weekend sales are lower.</a:t>
            </a:r>
          </a:p>
          <a:p>
            <a:pPr marL="0" indent="0">
              <a:buNone/>
            </a:pPr>
            <a:r>
              <a:rPr lang="en-US" sz="7200" dirty="0"/>
              <a:t>   - Peak ordering occurs between 8:00-10:00 a.m., with a sharp decline after 11:00.</a:t>
            </a:r>
          </a:p>
          <a:p>
            <a:pPr marL="0" indent="0">
              <a:buNone/>
            </a:pPr>
            <a:r>
              <a:rPr lang="en-US" sz="7200" b="1" dirty="0"/>
              <a:t>2. Product Performance:</a:t>
            </a:r>
          </a:p>
          <a:p>
            <a:pPr marL="0" indent="0">
              <a:buNone/>
            </a:pPr>
            <a:r>
              <a:rPr lang="en-US" sz="7200" dirty="0"/>
              <a:t>   - The highest sales come from hot beverages, led by Barista Espresso, followed by Brewed Chai Tea and Hot Chocolate.</a:t>
            </a:r>
          </a:p>
          <a:p>
            <a:pPr marL="0" indent="0">
              <a:buNone/>
            </a:pPr>
            <a:r>
              <a:rPr lang="en-US" sz="7200" dirty="0"/>
              <a:t>   - Coffee dominates the sales but premium coffee options underperform relative to standard offerings.</a:t>
            </a:r>
          </a:p>
        </p:txBody>
      </p:sp>
    </p:spTree>
    <p:extLst>
      <p:ext uri="{BB962C8B-B14F-4D97-AF65-F5344CB8AC3E}">
        <p14:creationId xmlns:p14="http://schemas.microsoft.com/office/powerpoint/2010/main" val="392234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C26E19-324E-4CE0-AE07-78A5CFB3F19C}"/>
              </a:ext>
            </a:extLst>
          </p:cNvPr>
          <p:cNvSpPr/>
          <p:nvPr/>
        </p:nvSpPr>
        <p:spPr>
          <a:xfrm>
            <a:off x="0" y="-79653"/>
            <a:ext cx="12192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3. Category Distribution:</a:t>
            </a:r>
          </a:p>
          <a:p>
            <a:r>
              <a:rPr lang="en-IN" dirty="0"/>
              <a:t>   - Coffee accounts for 39% of sales, followed by tea at 28%, and smaller segments in bakery and chocolate.</a:t>
            </a:r>
          </a:p>
          <a:p>
            <a:r>
              <a:rPr lang="en-IN" dirty="0"/>
              <a:t>   - Order sizes are mostly Regular and Large, with 30% undefined, suggesting a need for better size categorization.</a:t>
            </a:r>
          </a:p>
          <a:p>
            <a:endParaRPr lang="en-IN" dirty="0"/>
          </a:p>
          <a:p>
            <a:r>
              <a:rPr lang="en-IN" b="1" dirty="0"/>
              <a:t>4. Location-Based Performance:</a:t>
            </a:r>
          </a:p>
          <a:p>
            <a:r>
              <a:rPr lang="en-IN" dirty="0"/>
              <a:t>   - Hell's Kitchen leads in revenue, closely followed by Astoria and Lower Manhattan, with balanced contributions.</a:t>
            </a:r>
          </a:p>
          <a:p>
            <a:endParaRPr lang="en-IN" dirty="0"/>
          </a:p>
          <a:p>
            <a:r>
              <a:rPr lang="en-IN" b="1" dirty="0"/>
              <a:t>5. Recommendations:</a:t>
            </a:r>
          </a:p>
          <a:p>
            <a:r>
              <a:rPr lang="en-IN" dirty="0"/>
              <a:t>   - Inventory and Operations: </a:t>
            </a:r>
          </a:p>
          <a:p>
            <a:r>
              <a:rPr lang="en-IN" dirty="0"/>
              <a:t>     Focus on stocking high-demand items, especially in peak sizes and popular products.</a:t>
            </a:r>
          </a:p>
          <a:p>
            <a:r>
              <a:rPr lang="en-IN" dirty="0"/>
              <a:t>   - Marketing and Product Strategy: </a:t>
            </a:r>
          </a:p>
          <a:p>
            <a:r>
              <a:rPr lang="en-IN" dirty="0"/>
              <a:t>     Promote top-selling products, particularly Barista Espresso, while reassessing </a:t>
            </a:r>
          </a:p>
          <a:p>
            <a:r>
              <a:rPr lang="en-IN" dirty="0"/>
              <a:t>     the positioning of premium coffees.</a:t>
            </a:r>
          </a:p>
          <a:p>
            <a:r>
              <a:rPr lang="en-IN" dirty="0"/>
              <a:t>   - Staffing: Align staffing levels with peak times and consider reduced staffing during low-traffic hours.</a:t>
            </a:r>
          </a:p>
          <a:p>
            <a:endParaRPr lang="en-IN" dirty="0"/>
          </a:p>
          <a:p>
            <a:r>
              <a:rPr lang="en-IN" dirty="0"/>
              <a:t>     Overall, the report suggests a strong customer preference for specialty coffee, with potential to grow</a:t>
            </a:r>
          </a:p>
          <a:p>
            <a:r>
              <a:rPr lang="en-IN" dirty="0"/>
              <a:t>     underperforming segments through targeted marketing and operational adjustments.</a:t>
            </a:r>
          </a:p>
        </p:txBody>
      </p:sp>
    </p:spTree>
    <p:extLst>
      <p:ext uri="{BB962C8B-B14F-4D97-AF65-F5344CB8AC3E}">
        <p14:creationId xmlns:p14="http://schemas.microsoft.com/office/powerpoint/2010/main" val="3879486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EB3FEE-AA39-4A2E-9A4B-1BE88F280343}"/>
              </a:ext>
            </a:extLst>
          </p:cNvPr>
          <p:cNvSpPr/>
          <p:nvPr/>
        </p:nvSpPr>
        <p:spPr>
          <a:xfrm>
            <a:off x="0" y="772357"/>
            <a:ext cx="961451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Daily Order Patterns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 Weekdays show consistent high order volumes, averaging around $100,000 per 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 Monday has the highest orders at approximately $101,677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 Weekends (Saturday and Sunday) show slightly lower order volumes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 The blue bars likely represent order counts, which average around 21,700-22,750 orders per day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B5A897C-6D6A-4023-9170-65CF257B77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0852098"/>
              </p:ext>
            </p:extLst>
          </p:nvPr>
        </p:nvGraphicFramePr>
        <p:xfrm>
          <a:off x="364700" y="2327957"/>
          <a:ext cx="6473350" cy="3178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409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8B28D3-E4B4-4A4E-8998-A39480E5C601}"/>
              </a:ext>
            </a:extLst>
          </p:cNvPr>
          <p:cNvSpPr/>
          <p:nvPr/>
        </p:nvSpPr>
        <p:spPr>
          <a:xfrm>
            <a:off x="0" y="62144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b="1" dirty="0"/>
              <a:t>Category Distribution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Coffee category represents the largest share at 39% of the total.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 follows closely with 28%.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Bakery and Drinking Chocolate each account for 12% and 10%,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smallest shares are from Packaged Chocolate (6%) and </a:t>
            </a:r>
            <a:r>
              <a:rPr lang="en-US" dirty="0" err="1"/>
              <a:t>Flavours</a:t>
            </a:r>
            <a:r>
              <a:rPr lang="en-US" dirty="0"/>
              <a:t> (1%)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BFDCDB5-5253-4141-AAA3-2C3E21F4BA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7942074"/>
              </p:ext>
            </p:extLst>
          </p:nvPr>
        </p:nvGraphicFramePr>
        <p:xfrm>
          <a:off x="406854" y="1819275"/>
          <a:ext cx="4822371" cy="376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21396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177640-C6F3-4F15-AAF2-60D3DF946D8F}"/>
              </a:ext>
            </a:extLst>
          </p:cNvPr>
          <p:cNvSpPr/>
          <p:nvPr/>
        </p:nvSpPr>
        <p:spPr>
          <a:xfrm>
            <a:off x="76199" y="302389"/>
            <a:ext cx="103727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Performance Over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Hell's Kitchen generated the highest revenue with $236,511.17, slightly surpassing Astoria's revenue of $232,243.91 by about $4,267.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 Manhattan follows closely with $230,057.25 in revenue, making the three areas relatively balanced in terms of total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three locations combined contributed to a total revenue of $698,812.33, with Hell's Kitchen and Astoria contributing the largest shares.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BB76B66-0FFA-4869-B19E-95608071E4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9979777"/>
              </p:ext>
            </p:extLst>
          </p:nvPr>
        </p:nvGraphicFramePr>
        <p:xfrm>
          <a:off x="385081" y="2443842"/>
          <a:ext cx="6044293" cy="3537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718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rgbClr val="E9E7E3"/>
            </a:gs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6CE6C8E-699B-4AFA-9485-C952B2115CC1}"/>
              </a:ext>
            </a:extLst>
          </p:cNvPr>
          <p:cNvSpPr/>
          <p:nvPr/>
        </p:nvSpPr>
        <p:spPr>
          <a:xfrm>
            <a:off x="152400" y="197346"/>
            <a:ext cx="8991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Here's a summary report of the size distribution orders shown in the pie chart:</a:t>
            </a:r>
          </a:p>
          <a:p>
            <a:r>
              <a:rPr lang="en-IN" b="1" dirty="0"/>
              <a:t>Distribution Breakdown:</a:t>
            </a:r>
          </a:p>
          <a:p>
            <a:r>
              <a:rPr lang="en-IN" dirty="0"/>
              <a:t>Key Observations: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distribution is fairly balanced between Large, Not defined, and Regular orders, each accounting for approximately one-third of total orders Regular orders have a slight lead </a:t>
            </a:r>
          </a:p>
          <a:p>
            <a:r>
              <a:rPr lang="en-IN" dirty="0"/>
              <a:t>     at 31%, being the highest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Small orders represent a notably smaller portion at just 9% of total orders</a:t>
            </a:r>
          </a:p>
          <a:p>
            <a:r>
              <a:rPr lang="en-IN" dirty="0"/>
              <a:t>     Combined, defined sizes (Large, Regular, and Small) account for 70% of orders,</a:t>
            </a:r>
          </a:p>
          <a:p>
            <a:r>
              <a:rPr lang="en-IN" dirty="0"/>
              <a:t>     while 30% remain undefined</a:t>
            </a:r>
          </a:p>
          <a:p>
            <a:endParaRPr lang="en-IN" dirty="0"/>
          </a:p>
          <a:p>
            <a:r>
              <a:rPr lang="en-IN" b="1" dirty="0"/>
              <a:t>Areas of Consideration: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high percentage of undefined orders (30%) might indicate a need for better size classification systems</a:t>
            </a:r>
          </a:p>
          <a:p>
            <a:r>
              <a:rPr lang="en-IN" dirty="0"/>
              <a:t>    The low proportion of small orders could be </a:t>
            </a:r>
            <a:r>
              <a:rPr lang="en-IN" dirty="0" err="1"/>
              <a:t>analyzed</a:t>
            </a:r>
            <a:r>
              <a:rPr lang="en-IN" dirty="0"/>
              <a:t> to understand if this reflects       customer preferences or other market factors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56CE26B-ABF5-4E5A-9402-0A70CBE823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9011689"/>
              </p:ext>
            </p:extLst>
          </p:nvPr>
        </p:nvGraphicFramePr>
        <p:xfrm>
          <a:off x="8705850" y="1533943"/>
          <a:ext cx="3409950" cy="2866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2511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746752-5032-4D0B-B40C-46F5B0437C6B}"/>
              </a:ext>
            </a:extLst>
          </p:cNvPr>
          <p:cNvSpPr/>
          <p:nvPr/>
        </p:nvSpPr>
        <p:spPr>
          <a:xfrm>
            <a:off x="133350" y="889844"/>
            <a:ext cx="838200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Business Implications: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b="1" dirty="0"/>
              <a:t> Inventory Management: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Focus on maintaining strong stock levels for Regular and Large sizes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if the high percentage of Not defined orders affects storage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b="1" dirty="0"/>
              <a:t>Operations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Consider implementing better size classification protocols May need to adjust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packaging and shipping processes to handle predominantly larger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b="1" dirty="0"/>
              <a:t>Marketing Opportunities: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Potential to grow small orders segment Could develop 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convert Not defined orders into properly categorized ones</a:t>
            </a:r>
          </a:p>
        </p:txBody>
      </p:sp>
    </p:spTree>
    <p:extLst>
      <p:ext uri="{BB962C8B-B14F-4D97-AF65-F5344CB8AC3E}">
        <p14:creationId xmlns:p14="http://schemas.microsoft.com/office/powerpoint/2010/main" val="4050258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608C57D-EEE5-44B0-8A79-BE6E0C2E8B54}"/>
              </a:ext>
            </a:extLst>
          </p:cNvPr>
          <p:cNvSpPr/>
          <p:nvPr/>
        </p:nvSpPr>
        <p:spPr>
          <a:xfrm>
            <a:off x="0" y="689313"/>
            <a:ext cx="64389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Quantity Order Analysis Based on Hours: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Peak ordering hours are between 8:00-10:00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Highest volume at 10:00 with 26,713 orders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Significant drop after 11:00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Steady state during afternoon hours (12:00-17:00)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Sharp decline after 18:00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Lowest volume at 20:00 with only 880 orders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</a:t>
            </a:r>
            <a:r>
              <a:rPr lang="en-US" b="1" dirty="0"/>
              <a:t>Recommendations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Maximum staffing during 8:00-10:00 peak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Moderate staffing during steady afternoon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staffing after 18:00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Plan inventory restoking before 8 peak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73F5C8F-9B9B-48F1-AC1C-54972845E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4C0640F-B730-477C-A5B2-6DD59CE2B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35DEC47-AB70-45DC-9B8A-D9FB9FA96A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8542197"/>
              </p:ext>
            </p:extLst>
          </p:nvPr>
        </p:nvGraphicFramePr>
        <p:xfrm>
          <a:off x="5423806" y="689314"/>
          <a:ext cx="6253843" cy="3827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30591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9BF9E3D-E5C7-4193-BDC9-141CC41B5F7E}"/>
              </a:ext>
            </a:extLst>
          </p:cNvPr>
          <p:cNvSpPr/>
          <p:nvPr/>
        </p:nvSpPr>
        <p:spPr>
          <a:xfrm>
            <a:off x="692457" y="720000"/>
            <a:ext cx="1036024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Sales Performance Analysis:</a:t>
            </a:r>
          </a:p>
          <a:p>
            <a:endParaRPr lang="en-IN" dirty="0"/>
          </a:p>
          <a:p>
            <a:r>
              <a:rPr lang="en-IN" dirty="0"/>
              <a:t>1. Top Performers:</a:t>
            </a:r>
          </a:p>
          <a:p>
            <a:r>
              <a:rPr lang="en-IN" dirty="0"/>
              <a:t>     - Barista Espresso leads with $91,406.20 in sales</a:t>
            </a:r>
          </a:p>
          <a:p>
            <a:r>
              <a:rPr lang="en-IN" dirty="0"/>
              <a:t>     - Brewed Chai Tea ranks second at $77,081.95</a:t>
            </a:r>
          </a:p>
          <a:p>
            <a:r>
              <a:rPr lang="en-IN" dirty="0"/>
              <a:t>     - Hot Chocolate takes third place with $72,416.00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2. Mid-Range Products:</a:t>
            </a:r>
          </a:p>
          <a:p>
            <a:r>
              <a:rPr lang="en-IN" dirty="0"/>
              <a:t>     - Gourmet Brewed Coffee: $70,034.60</a:t>
            </a:r>
          </a:p>
          <a:p>
            <a:r>
              <a:rPr lang="en-IN" dirty="0"/>
              <a:t>     - Brewed Black Tea: $47,932.00</a:t>
            </a:r>
          </a:p>
          <a:p>
            <a:r>
              <a:rPr lang="en-IN" dirty="0"/>
              <a:t>     - Brewed Herbal Tea: $47,539.50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3. Lower-Performing Products:</a:t>
            </a:r>
          </a:p>
          <a:p>
            <a:r>
              <a:rPr lang="en-IN" dirty="0"/>
              <a:t>     - Organic Brewed Coffee: $37,746.50</a:t>
            </a:r>
          </a:p>
          <a:p>
            <a:r>
              <a:rPr lang="en-IN" dirty="0"/>
              <a:t>     - Premium Brewed Coffee: $38,781.15</a:t>
            </a:r>
          </a:p>
          <a:p>
            <a:r>
              <a:rPr lang="en-IN" dirty="0"/>
              <a:t>     - Scone: $36,866.12</a:t>
            </a:r>
          </a:p>
          <a:p>
            <a:r>
              <a:rPr lang="en-IN" dirty="0"/>
              <a:t>     - Drip Coffee shows lowest sales at $31,984.00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9E35132-4508-4E8E-A47F-54CA8E564B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4227758"/>
              </p:ext>
            </p:extLst>
          </p:nvPr>
        </p:nvGraphicFramePr>
        <p:xfrm>
          <a:off x="5934075" y="622038"/>
          <a:ext cx="6257925" cy="3759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8106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2AA774-54CB-4FE8-A460-9F90E4615215}"/>
              </a:ext>
            </a:extLst>
          </p:cNvPr>
          <p:cNvSpPr/>
          <p:nvPr/>
        </p:nvSpPr>
        <p:spPr>
          <a:xfrm>
            <a:off x="247650" y="1305341"/>
            <a:ext cx="1154429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Key Insights:</a:t>
            </a:r>
          </a:p>
          <a:p>
            <a:endParaRPr lang="en-IN" dirty="0"/>
          </a:p>
          <a:p>
            <a:r>
              <a:rPr lang="en-IN" dirty="0"/>
              <a:t>1. </a:t>
            </a:r>
            <a:r>
              <a:rPr lang="en-IN" b="1" dirty="0"/>
              <a:t>Product Category Analysis:</a:t>
            </a:r>
          </a:p>
          <a:p>
            <a:r>
              <a:rPr lang="en-IN" dirty="0"/>
              <a:t>- Hot beverages dominate the top 10 list</a:t>
            </a:r>
          </a:p>
          <a:p>
            <a:r>
              <a:rPr lang="en-IN" dirty="0"/>
              <a:t>- Coffee-based drinks represent 5 out of 10 products</a:t>
            </a:r>
          </a:p>
          <a:p>
            <a:r>
              <a:rPr lang="en-IN" dirty="0"/>
              <a:t>- Tea varieties make up 3 out of 10 products</a:t>
            </a:r>
          </a:p>
          <a:p>
            <a:r>
              <a:rPr lang="en-IN" dirty="0"/>
              <a:t>- Only one food item (Scone) appears in the top 10</a:t>
            </a:r>
          </a:p>
          <a:p>
            <a:endParaRPr lang="en-IN" dirty="0"/>
          </a:p>
          <a:p>
            <a:r>
              <a:rPr lang="en-IN" dirty="0"/>
              <a:t>2</a:t>
            </a:r>
            <a:r>
              <a:rPr lang="en-IN" b="1" dirty="0"/>
              <a:t>. Sales Distribution:</a:t>
            </a:r>
          </a:p>
          <a:p>
            <a:r>
              <a:rPr lang="en-IN" dirty="0"/>
              <a:t>- There's a significant gap ($14,324.25) between the top performer (Barista Espresso) and second place</a:t>
            </a:r>
          </a:p>
          <a:p>
            <a:r>
              <a:rPr lang="en-IN" dirty="0"/>
              <a:t>-    Premium coffee products surprisingly rank lower than standard offerings</a:t>
            </a:r>
          </a:p>
          <a:p>
            <a:pPr marL="285750" indent="-285750">
              <a:buFontTx/>
              <a:buChar char="-"/>
            </a:pPr>
            <a:r>
              <a:rPr lang="en-IN" dirty="0"/>
              <a:t>The difference between highest and lowest selling items is $59,422.20</a:t>
            </a:r>
          </a:p>
          <a:p>
            <a:r>
              <a:rPr lang="en-IN" b="1" dirty="0"/>
              <a:t>3. Product Grouping:</a:t>
            </a:r>
          </a:p>
          <a:p>
            <a:pPr marL="285750" indent="-285750">
              <a:buFontTx/>
              <a:buChar char="-"/>
            </a:pPr>
            <a:r>
              <a:rPr lang="en-IN" dirty="0"/>
              <a:t>- Specialty Coffee (Barista Espresso, Gourmet): Strong performance</a:t>
            </a:r>
          </a:p>
          <a:p>
            <a:pPr marL="285750" indent="-285750">
              <a:buFontTx/>
              <a:buChar char="-"/>
            </a:pPr>
            <a:r>
              <a:rPr lang="en-IN" dirty="0"/>
              <a:t>- Traditional Tea (Chai, Black, Herbal): Consistent mid-range performance</a:t>
            </a:r>
          </a:p>
          <a:p>
            <a:pPr marL="285750" indent="-285750">
              <a:buFontTx/>
              <a:buChar char="-"/>
            </a:pPr>
            <a:r>
              <a:rPr lang="en-IN" dirty="0"/>
              <a:t>- Premium/Organic Options: Lower performance than expected</a:t>
            </a:r>
          </a:p>
          <a:p>
            <a:pPr marL="285750" indent="-285750">
              <a:buFontTx/>
              <a:buChar char="-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408026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586</TotalTime>
  <Words>1024</Words>
  <Application>Microsoft Office PowerPoint</Application>
  <PresentationFormat>Widescreen</PresentationFormat>
  <Paragraphs>158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Coffee Shop Sales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conclusion of the Coffee Shop Sales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Shop Sales</dc:title>
  <dc:creator>lenovo</dc:creator>
  <cp:lastModifiedBy>lenovo</cp:lastModifiedBy>
  <cp:revision>26</cp:revision>
  <dcterms:created xsi:type="dcterms:W3CDTF">2024-11-09T14:44:24Z</dcterms:created>
  <dcterms:modified xsi:type="dcterms:W3CDTF">2024-11-10T12:58:15Z</dcterms:modified>
</cp:coreProperties>
</file>