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a masroori" initials="nm" lastIdx="2" clrIdx="0">
    <p:extLst>
      <p:ext uri="{19B8F6BF-5375-455C-9EA6-DF929625EA0E}">
        <p15:presenceInfo xmlns:p15="http://schemas.microsoft.com/office/powerpoint/2012/main" userId="65845c8a200f4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1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269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23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A579FC4-D613-404B-A416-AAA6A8463A5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A9E6099-E1A0-4161-AD1E-B48A4FAC3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49" y="916870"/>
            <a:ext cx="11634651" cy="2880067"/>
          </a:xfrm>
        </p:spPr>
        <p:txBody>
          <a:bodyPr>
            <a:noAutofit/>
          </a:bodyPr>
          <a:lstStyle/>
          <a:p>
            <a:pPr algn="ctr"/>
            <a:r>
              <a:rPr lang="fa-IR" sz="7200" dirty="0">
                <a:latin typeface="XW Zar" panose="02000503030000020003" pitchFamily="2" charset="-78"/>
                <a:cs typeface="XW Zar" panose="02000503030000020003" pitchFamily="2" charset="-78"/>
              </a:rPr>
              <a:t/>
            </a:r>
            <a:br>
              <a:rPr lang="fa-IR" sz="7200" dirty="0">
                <a:latin typeface="XW Zar" panose="02000503030000020003" pitchFamily="2" charset="-78"/>
                <a:cs typeface="XW Zar" panose="02000503030000020003" pitchFamily="2" charset="-78"/>
              </a:rPr>
            </a:br>
            <a:r>
              <a:rPr lang="fa-IR" sz="7200" dirty="0" smtClean="0">
                <a:latin typeface="XW Zar" panose="02000503030000020003" pitchFamily="2" charset="-78"/>
                <a:cs typeface="XW Zar" panose="02000503030000020003" pitchFamily="2" charset="-78"/>
              </a:rPr>
              <a:t>پروژه میانی برنامه نویسی پیشرفته</a:t>
            </a:r>
            <a:br>
              <a:rPr lang="fa-IR" sz="7200" dirty="0" smtClean="0">
                <a:latin typeface="XW Zar" panose="02000503030000020003" pitchFamily="2" charset="-78"/>
                <a:cs typeface="XW Zar" panose="02000503030000020003" pitchFamily="2" charset="-78"/>
              </a:rPr>
            </a:br>
            <a:r>
              <a:rPr lang="fa-IR" sz="7200" dirty="0" smtClean="0">
                <a:latin typeface="XW Zar" panose="02000503030000020003" pitchFamily="2" charset="-78"/>
                <a:cs typeface="XW Zar" panose="02000503030000020003" pitchFamily="2" charset="-78"/>
              </a:rPr>
              <a:t>(مکعب روبیک)</a:t>
            </a:r>
            <a:br>
              <a:rPr lang="fa-IR" sz="7200" dirty="0" smtClean="0">
                <a:latin typeface="XW Zar" panose="02000503030000020003" pitchFamily="2" charset="-78"/>
                <a:cs typeface="XW Zar" panose="02000503030000020003" pitchFamily="2" charset="-78"/>
              </a:rPr>
            </a:br>
            <a:endParaRPr lang="en-US" sz="7200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0330" y="4431937"/>
            <a:ext cx="7034362" cy="70635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dirty="0" smtClean="0"/>
              <a:t>دانشجو:نیلا مسروری سعادت</a:t>
            </a:r>
          </a:p>
          <a:p>
            <a:pPr algn="ctr"/>
            <a:r>
              <a:rPr lang="fa-IR" dirty="0" smtClean="0"/>
              <a:t>استاد :جناب اقای دکتر جهانشاهی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697" y="368090"/>
            <a:ext cx="3833906" cy="4952492"/>
          </a:xfrm>
        </p:spPr>
        <p:txBody>
          <a:bodyPr/>
          <a:lstStyle/>
          <a:p>
            <a:pPr algn="r" rtl="1"/>
            <a:r>
              <a:rPr lang="fa-IR" dirty="0">
                <a:latin typeface="XW Zar" panose="02000503030000020003" pitchFamily="2" charset="-78"/>
                <a:cs typeface="XW Zar" panose="02000503030000020003" pitchFamily="2" charset="-78"/>
              </a:rPr>
              <a:t>کلاس</a:t>
            </a:r>
            <a: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  <a:t> Row</a:t>
            </a:r>
            <a:r>
              <a:rPr lang="fa-IR" dirty="0">
                <a:latin typeface="XW Zar" panose="02000503030000020003" pitchFamily="2" charset="-78"/>
                <a:cs typeface="XW Zar" panose="02000503030000020003" pitchFamily="2" charset="-78"/>
              </a:rPr>
              <a:t>:</a:t>
            </a:r>
            <a: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  <a:t/>
            </a:r>
            <a:b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</a:br>
            <a:endParaRPr lang="en-US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440" y="1795191"/>
            <a:ext cx="6669664" cy="41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737" y="237461"/>
            <a:ext cx="3833906" cy="4952492"/>
          </a:xfrm>
        </p:spPr>
        <p:txBody>
          <a:bodyPr/>
          <a:lstStyle/>
          <a:p>
            <a:pPr algn="r" rtl="1"/>
            <a:r>
              <a:rPr lang="fa-IR" dirty="0">
                <a:latin typeface="XW Zar" panose="02000503030000020003" pitchFamily="2" charset="-78"/>
                <a:cs typeface="XW Zar" panose="02000503030000020003" pitchFamily="2" charset="-78"/>
              </a:rPr>
              <a:t>کلاس</a:t>
            </a:r>
            <a: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  <a:t>Side </a:t>
            </a:r>
            <a:r>
              <a:rPr lang="fa-IR" dirty="0">
                <a:latin typeface="XW Zar" panose="02000503030000020003" pitchFamily="2" charset="-78"/>
                <a:cs typeface="XW Zar" panose="02000503030000020003" pitchFamily="2" charset="-78"/>
              </a:rPr>
              <a:t> :</a:t>
            </a:r>
            <a: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  <a:t/>
            </a:r>
            <a:b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</a:br>
            <a:endParaRPr lang="en-US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02" y="1690688"/>
            <a:ext cx="6525647" cy="46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249" y="411633"/>
            <a:ext cx="3833906" cy="4952492"/>
          </a:xfrm>
        </p:spPr>
        <p:txBody>
          <a:bodyPr/>
          <a:lstStyle/>
          <a:p>
            <a:pPr algn="r" rtl="1"/>
            <a:r>
              <a:rPr lang="fa-IR" dirty="0">
                <a:latin typeface="XW Zar" panose="02000503030000020003" pitchFamily="2" charset="-78"/>
                <a:cs typeface="XW Zar" panose="02000503030000020003" pitchFamily="2" charset="-78"/>
              </a:rPr>
              <a:t>کلاس </a:t>
            </a:r>
            <a:r>
              <a:rPr lang="en-US" dirty="0">
                <a:latin typeface="XW Zar" panose="02000503030000020003" pitchFamily="2" charset="-78"/>
                <a:cs typeface="XW Zar" panose="02000503030000020003" pitchFamily="2" charset="-78"/>
              </a:rPr>
              <a:t>cube</a:t>
            </a:r>
            <a:r>
              <a:rPr lang="fa-IR" dirty="0">
                <a:latin typeface="XW Zar" panose="02000503030000020003" pitchFamily="2" charset="-78"/>
                <a:cs typeface="XW Zar" panose="02000503030000020003" pitchFamily="2" charset="-78"/>
              </a:rPr>
              <a:t> :</a:t>
            </a:r>
            <a:endParaRPr lang="en-US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30" y="1454941"/>
            <a:ext cx="6363789" cy="4931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65" y="4179876"/>
            <a:ext cx="6057890" cy="22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371" y="298421"/>
            <a:ext cx="5675769" cy="1434585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XW Zar" panose="02000503030000020003" pitchFamily="2" charset="-78"/>
                <a:cs typeface="XW Zar" panose="02000503030000020003" pitchFamily="2" charset="-78"/>
              </a:rPr>
              <a:t>ترتیب وجه های مکعب:</a:t>
            </a:r>
            <a:endParaRPr lang="en-US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173" y="2090057"/>
            <a:ext cx="2790113" cy="35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17" y="458379"/>
            <a:ext cx="10515600" cy="722812"/>
          </a:xfrm>
        </p:spPr>
        <p:txBody>
          <a:bodyPr>
            <a:noAutofit/>
          </a:bodyPr>
          <a:lstStyle/>
          <a:p>
            <a:pPr algn="l" rtl="1"/>
            <a:r>
              <a:rPr lang="en-US" sz="2600" dirty="0"/>
              <a:t>Cube </a:t>
            </a:r>
            <a:r>
              <a:rPr lang="en-US" sz="2600" dirty="0" err="1"/>
              <a:t>depth_limited_search</a:t>
            </a:r>
            <a:r>
              <a:rPr lang="en-US" sz="2600" dirty="0"/>
              <a:t>(Cube </a:t>
            </a:r>
            <a:r>
              <a:rPr lang="en-US" sz="2600" dirty="0" err="1"/>
              <a:t>c,</a:t>
            </a:r>
            <a:r>
              <a:rPr lang="en-US" sz="2600" b="1" dirty="0" err="1"/>
              <a:t>int</a:t>
            </a:r>
            <a:r>
              <a:rPr lang="en-US" sz="2600" dirty="0"/>
              <a:t> </a:t>
            </a:r>
            <a:r>
              <a:rPr lang="en-US" sz="2600" dirty="0" err="1"/>
              <a:t>limit,</a:t>
            </a:r>
            <a:r>
              <a:rPr lang="en-US" sz="2600" b="1" dirty="0" err="1"/>
              <a:t>int</a:t>
            </a:r>
            <a:r>
              <a:rPr lang="en-US" sz="2600" dirty="0"/>
              <a:t> </a:t>
            </a:r>
            <a:r>
              <a:rPr lang="en-US" sz="2600" dirty="0" err="1"/>
              <a:t>main_limit,std</a:t>
            </a:r>
            <a:r>
              <a:rPr lang="en-US" sz="2600" dirty="0"/>
              <a:t>::vector&lt;Cube&gt; stack</a:t>
            </a:r>
            <a:r>
              <a:rPr lang="en-US" sz="2600" dirty="0" smtClean="0"/>
              <a:t>);</a:t>
            </a:r>
            <a:r>
              <a:rPr lang="fa-IR" sz="2600" dirty="0" smtClean="0"/>
              <a:t/>
            </a:r>
            <a:br>
              <a:rPr lang="fa-IR" sz="2600" dirty="0" smtClean="0"/>
            </a:br>
            <a:r>
              <a:rPr lang="en-US" sz="2600" dirty="0" smtClean="0"/>
              <a:t>DLS algorithm: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fa-IR" sz="2600" dirty="0"/>
              <a:t> 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1480458"/>
            <a:ext cx="10458994" cy="1036319"/>
          </a:xfrm>
        </p:spPr>
        <p:txBody>
          <a:bodyPr>
            <a:noAutofit/>
          </a:bodyPr>
          <a:lstStyle/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این تابع کیوب و عمق و یک وکتوری از جنس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cube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را می گیرد. در این تابع نود ها را که در وکتور ذخیره می کنیم روش بیرون کشیدنشان به صورت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last in first out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 باشد.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در هر مرحله تا زمانی که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iter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از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limit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کمتر باشد، می اید و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children 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های اخرین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cube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ذخیره شده در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stack 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را در استک یا همان وکتور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push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 کند .حالا بچه های هر کیوب یا هر نود که در استک هست به عنوان والد در واقع انواع چرخش های هر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slide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ان والده.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این چرخش ها توی حلقه هست که این حلقه وجه های این مکعب را به ترتیب و به صورت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cw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و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ccw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 چرخاند.و هر بار بعد از این کار به عدد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iter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که در واقع شمارنده عمق هست اضافه می کند .هم چنین لازم است که عمق هر نود و هر بچه جدید را در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depth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ان کیوب ذخیره کنیم . هر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child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عمقش یک عدد از عمق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parent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اش بیشتر است.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در صورتی که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iter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از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limit 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بیشتر شود به این معناست که به عمق اخر رسیده است.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و وارد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else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میشود در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else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 اید تمام 12 بچه های اخر نود عمق یکی مونده به اخر را تک تک چک می کند و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pop_back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 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 کند.و دوباره همین تابع را با عمق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cnt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صدا می زند.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نکته اصلی بازگشت در این جا متغیر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cnt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می باشد که عمق جدید را تعیین  می کند.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یعنی هنگامی که می خواهد به عمق کمتر بازگردد، باید چک کنیم که عمق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parent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یا کیوب(نود)کنونی چه مقداری دارد و انرا از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main_limit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که همون مقدار 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limit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اولیه است(و باید حتما ثابت باشد) کم می کنیم تا </a:t>
            </a:r>
            <a:r>
              <a:rPr lang="en-US" sz="1600" dirty="0" err="1">
                <a:latin typeface="XW Zar" panose="02000503030000020003" pitchFamily="2" charset="-78"/>
                <a:cs typeface="XW Zar" panose="02000503030000020003" pitchFamily="2" charset="-78"/>
              </a:rPr>
              <a:t>cnt</a:t>
            </a:r>
            <a:r>
              <a:rPr lang="en-US" sz="1600" dirty="0">
                <a:latin typeface="XW Zar" panose="02000503030000020003" pitchFamily="2" charset="-78"/>
                <a:cs typeface="XW Zar" panose="02000503030000020003" pitchFamily="2" charset="-78"/>
              </a:rPr>
              <a:t> </a:t>
            </a:r>
            <a:r>
              <a:rPr lang="fa-IR" sz="1600" dirty="0">
                <a:latin typeface="XW Zar" panose="02000503030000020003" pitchFamily="2" charset="-78"/>
                <a:cs typeface="XW Zar" panose="02000503030000020003" pitchFamily="2" charset="-78"/>
              </a:rPr>
              <a:t> بدست بیاید.</a:t>
            </a:r>
            <a:endParaRPr lang="en-US" sz="1600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3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289177" cy="206676"/>
          </a:xfrm>
        </p:spPr>
        <p:txBody>
          <a:bodyPr>
            <a:normAutofit fontScale="90000"/>
          </a:bodyPr>
          <a:lstStyle/>
          <a:p>
            <a:pPr algn="l"/>
            <a:r>
              <a:rPr lang="en-US" sz="2600" dirty="0"/>
              <a:t>Cube  </a:t>
            </a:r>
            <a:r>
              <a:rPr lang="en-US" sz="2600" dirty="0" err="1"/>
              <a:t>depth_limited_search_increment</a:t>
            </a:r>
            <a:r>
              <a:rPr lang="en-US" sz="2600" dirty="0"/>
              <a:t>(Cube c, </a:t>
            </a:r>
            <a:r>
              <a:rPr lang="en-US" sz="2600" b="1" dirty="0" err="1"/>
              <a:t>int</a:t>
            </a:r>
            <a:r>
              <a:rPr lang="en-US" sz="2600" dirty="0"/>
              <a:t> </a:t>
            </a:r>
            <a:r>
              <a:rPr lang="en-US" sz="2600" dirty="0" err="1"/>
              <a:t>max_depth</a:t>
            </a:r>
            <a:r>
              <a:rPr lang="en-US" sz="2600" dirty="0"/>
              <a:t>=10);</a:t>
            </a:r>
            <a:r>
              <a:rPr lang="en-US" sz="2600" i="1" dirty="0"/>
              <a:t>//IDS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 smtClean="0"/>
              <a:t>IDS</a:t>
            </a:r>
            <a:r>
              <a:rPr lang="en-US" sz="2600" dirty="0" smtClean="0"/>
              <a:t> algorithm: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666346"/>
            <a:ext cx="10567849" cy="3863597"/>
          </a:xfrm>
        </p:spPr>
        <p:txBody>
          <a:bodyPr>
            <a:normAutofit/>
          </a:bodyPr>
          <a:lstStyle/>
          <a:p>
            <a:pPr algn="r" rtl="1"/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r>
              <a:rPr lang="fa-IR" sz="2000" dirty="0" smtClean="0">
                <a:latin typeface="XW Zar" panose="02000503030000020003" pitchFamily="2" charset="-78"/>
                <a:cs typeface="XW Zar" panose="02000503030000020003" pitchFamily="2" charset="-78"/>
              </a:rPr>
              <a:t>این </a:t>
            </a:r>
            <a:r>
              <a:rPr lang="fa-IR" sz="2000" dirty="0">
                <a:latin typeface="XW Zar" panose="02000503030000020003" pitchFamily="2" charset="-78"/>
                <a:cs typeface="XW Zar" panose="02000503030000020003" pitchFamily="2" charset="-78"/>
              </a:rPr>
              <a:t>تابع در واقع تعیین می کند که </a:t>
            </a:r>
            <a:r>
              <a:rPr lang="en-US" sz="2000" dirty="0">
                <a:latin typeface="XW Zar" panose="02000503030000020003" pitchFamily="2" charset="-78"/>
                <a:cs typeface="XW Zar" panose="02000503030000020003" pitchFamily="2" charset="-78"/>
              </a:rPr>
              <a:t>DLS</a:t>
            </a:r>
            <a:r>
              <a:rPr lang="fa-IR" sz="2000" dirty="0">
                <a:latin typeface="XW Zar" panose="02000503030000020003" pitchFamily="2" charset="-78"/>
                <a:cs typeface="XW Zar" panose="02000503030000020003" pitchFamily="2" charset="-78"/>
              </a:rPr>
              <a:t> با چه عمقی اجرا شود مثلا ممکن است ماکزیمم عمق 10 باشد ولی این کیوب تا عمق 4 حل شود و لازم به طی کردن کل 10 عمق نباشد.و با یک حلقه هر بار  از عمق 0 تا ماکسیمم عمق تابع </a:t>
            </a:r>
            <a:r>
              <a:rPr lang="en-US" sz="2000" dirty="0" err="1">
                <a:latin typeface="XW Zar" panose="02000503030000020003" pitchFamily="2" charset="-78"/>
                <a:cs typeface="XW Zar" panose="02000503030000020003" pitchFamily="2" charset="-78"/>
              </a:rPr>
              <a:t>depth_limited_search</a:t>
            </a:r>
            <a:r>
              <a:rPr lang="fa-IR" sz="2000" dirty="0">
                <a:latin typeface="XW Zar" panose="02000503030000020003" pitchFamily="2" charset="-78"/>
                <a:cs typeface="XW Zar" panose="02000503030000020003" pitchFamily="2" charset="-78"/>
              </a:rPr>
              <a:t> را صدا زده و کیوب تولید شده را چک  می کند تا به کمترین عمق مناسب برای حل این کیوب برسد.</a:t>
            </a:r>
            <a:endParaRPr lang="en-US" sz="2000" dirty="0">
              <a:latin typeface="XW Zar" panose="02000503030000020003" pitchFamily="2" charset="-78"/>
              <a:cs typeface="XW Zar" panose="02000503030000020003" pitchFamily="2" charset="-78"/>
            </a:endParaRP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9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897" y="515148"/>
            <a:ext cx="3833906" cy="4952492"/>
          </a:xfrm>
        </p:spPr>
        <p:txBody>
          <a:bodyPr/>
          <a:lstStyle/>
          <a:p>
            <a:pPr algn="r" rtl="1"/>
            <a:r>
              <a:rPr lang="en-US" dirty="0"/>
              <a:t> </a:t>
            </a:r>
            <a:r>
              <a:rPr lang="fa-IR" sz="2800" dirty="0" smtClean="0">
                <a:latin typeface="XW Zar" panose="02000503030000020003" pitchFamily="2" charset="-78"/>
                <a:cs typeface="XW Zar" panose="02000503030000020003" pitchFamily="2" charset="-78"/>
              </a:rPr>
              <a:t>بررسی یک نمونه ساده:</a:t>
            </a:r>
            <a:endParaRPr lang="en-US" sz="2800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63" y="2044508"/>
            <a:ext cx="990686" cy="1806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00955" y="2235926"/>
            <a:ext cx="1610360" cy="1863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1939493" y="371979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46898" y="1060575"/>
            <a:ext cx="1118474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841171" y="172993"/>
            <a:ext cx="1435554" cy="1960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3052784" y="4406537"/>
            <a:ext cx="1461453" cy="19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/>
          <p:nvPr/>
        </p:nvPicPr>
        <p:blipFill>
          <a:blip r:embed="rId6"/>
          <a:stretch>
            <a:fillRect/>
          </a:stretch>
        </p:blipFill>
        <p:spPr>
          <a:xfrm>
            <a:off x="6418217" y="76643"/>
            <a:ext cx="1358537" cy="1967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Straight Arrow Connector 23"/>
          <p:cNvCxnSpPr/>
          <p:nvPr/>
        </p:nvCxnSpPr>
        <p:spPr>
          <a:xfrm flipV="1">
            <a:off x="2029674" y="2991394"/>
            <a:ext cx="2128669" cy="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25131" y="1076995"/>
            <a:ext cx="1076874" cy="43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>
          <a:blip r:embed="rId7"/>
          <a:stretch>
            <a:fillRect/>
          </a:stretch>
        </p:blipFill>
        <p:spPr>
          <a:xfrm>
            <a:off x="7958377" y="2235926"/>
            <a:ext cx="1351086" cy="203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Straight Arrow Connector 28"/>
          <p:cNvCxnSpPr/>
          <p:nvPr/>
        </p:nvCxnSpPr>
        <p:spPr>
          <a:xfrm>
            <a:off x="6418217" y="3251888"/>
            <a:ext cx="1118474" cy="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9600" dirty="0" smtClean="0">
                <a:latin typeface="XW Zar" panose="02000503030000020003" pitchFamily="2" charset="-78"/>
                <a:cs typeface="XW Zar" panose="02000503030000020003" pitchFamily="2" charset="-78"/>
              </a:rPr>
              <a:t>با تشکر</a:t>
            </a:r>
            <a:endParaRPr lang="en-US" sz="9600" dirty="0">
              <a:latin typeface="XW Zar" panose="02000503030000020003" pitchFamily="2" charset="-78"/>
              <a:cs typeface="XW Zar" panose="0200050303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37</TotalTime>
  <Words>398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Corbel</vt:lpstr>
      <vt:lpstr>Tahoma</vt:lpstr>
      <vt:lpstr>XW Zar</vt:lpstr>
      <vt:lpstr>Headlines</vt:lpstr>
      <vt:lpstr> پروژه میانی برنامه نویسی پیشرفته (مکعب روبیک) </vt:lpstr>
      <vt:lpstr>کلاس Row: </vt:lpstr>
      <vt:lpstr>کلاسSide  : </vt:lpstr>
      <vt:lpstr>کلاس cube :</vt:lpstr>
      <vt:lpstr>ترتیب وجه های مکعب:</vt:lpstr>
      <vt:lpstr>Cube depth_limited_search(Cube c,int limit,int main_limit,std::vector&lt;Cube&gt; stack); DLS algorithm:   </vt:lpstr>
      <vt:lpstr>Cube  depth_limited_search_increment(Cube c, int max_depth=10);//IDS IDS algorithm:</vt:lpstr>
      <vt:lpstr> بررسی یک نمونه ساده:</vt:lpstr>
      <vt:lpstr>با تشکر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پروژه میانی برنامه نویسی پیشرفته (مکعب روبیک)</dc:title>
  <dc:creator>nila masroori</dc:creator>
  <cp:lastModifiedBy>nila masroori</cp:lastModifiedBy>
  <cp:revision>19</cp:revision>
  <dcterms:created xsi:type="dcterms:W3CDTF">2020-04-17T17:38:21Z</dcterms:created>
  <dcterms:modified xsi:type="dcterms:W3CDTF">2020-04-17T18:16:06Z</dcterms:modified>
</cp:coreProperties>
</file>