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59" r:id="rId5"/>
    <p:sldId id="261" r:id="rId6"/>
    <p:sldId id="260" r:id="rId7"/>
    <p:sldId id="273" r:id="rId8"/>
    <p:sldId id="262" r:id="rId9"/>
    <p:sldId id="263" r:id="rId10"/>
    <p:sldId id="264" r:id="rId11"/>
    <p:sldId id="265" r:id="rId12"/>
    <p:sldId id="266" r:id="rId13"/>
    <p:sldId id="267" r:id="rId14"/>
    <p:sldId id="269" r:id="rId15"/>
    <p:sldId id="268" r:id="rId16"/>
    <p:sldId id="270" r:id="rId17"/>
    <p:sldId id="274" r:id="rId18"/>
    <p:sldId id="275"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ED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703"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85850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42125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186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1751806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1931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311851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210007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266231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343694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A21CF1-D5AC-47A6-891D-01ACAAB1EE86}"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373396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21CF1-D5AC-47A6-891D-01ACAAB1EE86}"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355682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A21CF1-D5AC-47A6-891D-01ACAAB1EE86}"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229896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A21CF1-D5AC-47A6-891D-01ACAAB1EE86}"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95224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21CF1-D5AC-47A6-891D-01ACAAB1EE86}"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343354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21CF1-D5AC-47A6-891D-01ACAAB1EE86}"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424359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A21CF1-D5AC-47A6-891D-01ACAAB1EE86}"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D732B-8BF7-4A58-8018-8036C52FE8FE}" type="slidenum">
              <a:rPr lang="en-IN" smtClean="0"/>
              <a:t>‹#›</a:t>
            </a:fld>
            <a:endParaRPr lang="en-IN"/>
          </a:p>
        </p:txBody>
      </p:sp>
    </p:spTree>
    <p:extLst>
      <p:ext uri="{BB962C8B-B14F-4D97-AF65-F5344CB8AC3E}">
        <p14:creationId xmlns:p14="http://schemas.microsoft.com/office/powerpoint/2010/main" val="282389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A21CF1-D5AC-47A6-891D-01ACAAB1EE86}" type="datetimeFigureOut">
              <a:rPr lang="en-IN" smtClean="0"/>
              <a:t>20-06-2024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ED732B-8BF7-4A58-8018-8036C52FE8FE}" type="slidenum">
              <a:rPr lang="en-IN" smtClean="0"/>
              <a:t>‹#›</a:t>
            </a:fld>
            <a:endParaRPr lang="en-IN"/>
          </a:p>
        </p:txBody>
      </p:sp>
    </p:spTree>
    <p:extLst>
      <p:ext uri="{BB962C8B-B14F-4D97-AF65-F5344CB8AC3E}">
        <p14:creationId xmlns:p14="http://schemas.microsoft.com/office/powerpoint/2010/main" val="1075407230"/>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C5FA6B-1039-4BAF-8FBF-7EFF27DD1D38}"/>
              </a:ext>
            </a:extLst>
          </p:cNvPr>
          <p:cNvPicPr>
            <a:picLocks noChangeAspect="1"/>
          </p:cNvPicPr>
          <p:nvPr/>
        </p:nvPicPr>
        <p:blipFill>
          <a:blip r:embed="rId2"/>
          <a:stretch>
            <a:fillRect/>
          </a:stretch>
        </p:blipFill>
        <p:spPr>
          <a:xfrm>
            <a:off x="1819836" y="388285"/>
            <a:ext cx="6445624" cy="2924175"/>
          </a:xfrm>
          <a:prstGeom prst="rect">
            <a:avLst/>
          </a:prstGeom>
          <a:ln>
            <a:solidFill>
              <a:schemeClr val="tx1"/>
            </a:solidFill>
          </a:ln>
          <a:effectLst>
            <a:outerShdw blurRad="50800" dist="38100" dir="5400000" algn="t" rotWithShape="0">
              <a:prstClr val="black">
                <a:alpha val="40000"/>
              </a:prstClr>
            </a:outerShdw>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TextBox 6">
            <a:extLst>
              <a:ext uri="{FF2B5EF4-FFF2-40B4-BE49-F238E27FC236}">
                <a16:creationId xmlns:a16="http://schemas.microsoft.com/office/drawing/2014/main" id="{03457A8D-168D-4758-89AD-A039A297F69B}"/>
              </a:ext>
            </a:extLst>
          </p:cNvPr>
          <p:cNvSpPr txBox="1"/>
          <p:nvPr/>
        </p:nvSpPr>
        <p:spPr>
          <a:xfrm>
            <a:off x="1710546" y="4161391"/>
            <a:ext cx="7951928" cy="2308324"/>
          </a:xfrm>
          <a:prstGeom prst="rect">
            <a:avLst/>
          </a:prstGeom>
          <a:noFill/>
        </p:spPr>
        <p:txBody>
          <a:bodyPr wrap="square" rtlCol="0">
            <a:spAutoFit/>
          </a:bodyPr>
          <a:lstStyle/>
          <a:p>
            <a:r>
              <a:rPr lang="en-US" sz="3600" dirty="0">
                <a:latin typeface="Algerian" panose="04020705040A02060702" pitchFamily="82" charset="0"/>
              </a:rPr>
              <a:t>OLIST E-COMMERCE ANALYSIS</a:t>
            </a:r>
          </a:p>
          <a:p>
            <a:endParaRPr lang="en-US" sz="3600" dirty="0">
              <a:latin typeface="Algerian" panose="04020705040A02060702" pitchFamily="82" charset="0"/>
            </a:endParaRPr>
          </a:p>
          <a:p>
            <a:r>
              <a:rPr lang="en-US" sz="3600" dirty="0">
                <a:latin typeface="Algerian" panose="04020705040A02060702" pitchFamily="82" charset="0"/>
              </a:rPr>
              <a:t>                             </a:t>
            </a:r>
            <a:r>
              <a:rPr lang="en-US" sz="3600" dirty="0">
                <a:solidFill>
                  <a:schemeClr val="accent1">
                    <a:lumMod val="60000"/>
                    <a:lumOff val="40000"/>
                  </a:schemeClr>
                </a:solidFill>
                <a:latin typeface="Arial Rounded MT Bold" panose="020F0704030504030204" pitchFamily="34" charset="0"/>
              </a:rPr>
              <a:t>Presenting by</a:t>
            </a:r>
          </a:p>
          <a:p>
            <a:r>
              <a:rPr lang="en-US" sz="3600" dirty="0">
                <a:solidFill>
                  <a:schemeClr val="accent1">
                    <a:lumMod val="60000"/>
                    <a:lumOff val="40000"/>
                  </a:schemeClr>
                </a:solidFill>
                <a:latin typeface="Arial Rounded MT Bold" panose="020F0704030504030204" pitchFamily="34" charset="0"/>
              </a:rPr>
              <a:t>                                            Group 3</a:t>
            </a:r>
            <a:endParaRPr lang="en-IN" sz="3600" dirty="0">
              <a:solidFill>
                <a:schemeClr val="accent1">
                  <a:lumMod val="60000"/>
                  <a:lumOff val="40000"/>
                </a:schemeClr>
              </a:solidFill>
              <a:latin typeface="Arial Rounded MT Bold" panose="020F0704030504030204" pitchFamily="34" charset="0"/>
            </a:endParaRPr>
          </a:p>
        </p:txBody>
      </p:sp>
      <p:sp>
        <p:nvSpPr>
          <p:cNvPr id="2" name="TextBox 1">
            <a:extLst>
              <a:ext uri="{FF2B5EF4-FFF2-40B4-BE49-F238E27FC236}">
                <a16:creationId xmlns:a16="http://schemas.microsoft.com/office/drawing/2014/main" id="{D999D0FC-71A3-4C34-B58C-B3F28E5AAF4F}"/>
              </a:ext>
            </a:extLst>
          </p:cNvPr>
          <p:cNvSpPr txBox="1"/>
          <p:nvPr/>
        </p:nvSpPr>
        <p:spPr>
          <a:xfrm>
            <a:off x="424206" y="4992387"/>
            <a:ext cx="3101418" cy="1477328"/>
          </a:xfrm>
          <a:prstGeom prst="rect">
            <a:avLst/>
          </a:prstGeom>
          <a:noFill/>
        </p:spPr>
        <p:txBody>
          <a:bodyPr wrap="square" rtlCol="0">
            <a:spAutoFit/>
          </a:bodyPr>
          <a:lstStyle/>
          <a:p>
            <a:r>
              <a:rPr lang="en-US" b="1" dirty="0">
                <a:solidFill>
                  <a:srgbClr val="92D050"/>
                </a:solidFill>
              </a:rPr>
              <a:t>MENTOR</a:t>
            </a:r>
          </a:p>
          <a:p>
            <a:endParaRPr lang="en-US" dirty="0"/>
          </a:p>
          <a:p>
            <a:r>
              <a:rPr lang="en-US" dirty="0"/>
              <a:t>Ms. Dipti Sinha</a:t>
            </a:r>
          </a:p>
          <a:p>
            <a:endParaRPr lang="en-US" dirty="0"/>
          </a:p>
          <a:p>
            <a:r>
              <a:rPr lang="en-US" dirty="0"/>
              <a:t>Ms. Smitha Bantwal </a:t>
            </a:r>
            <a:endParaRPr lang="en-IN" dirty="0"/>
          </a:p>
        </p:txBody>
      </p:sp>
    </p:spTree>
    <p:extLst>
      <p:ext uri="{BB962C8B-B14F-4D97-AF65-F5344CB8AC3E}">
        <p14:creationId xmlns:p14="http://schemas.microsoft.com/office/powerpoint/2010/main" val="3820373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4A62E0-005C-4C67-8796-65470B9D9406}"/>
              </a:ext>
            </a:extLst>
          </p:cNvPr>
          <p:cNvSpPr txBox="1"/>
          <p:nvPr/>
        </p:nvSpPr>
        <p:spPr>
          <a:xfrm>
            <a:off x="5385547" y="766878"/>
            <a:ext cx="6705600" cy="3488134"/>
          </a:xfrm>
          <a:prstGeom prst="rect">
            <a:avLst/>
          </a:prstGeom>
          <a:noFill/>
        </p:spPr>
        <p:txBody>
          <a:bodyPr wrap="square">
            <a:spAutoFit/>
          </a:bodyPr>
          <a:lstStyle/>
          <a:p>
            <a:pPr>
              <a:spcAft>
                <a:spcPts val="1675"/>
              </a:spcAft>
              <a:defRPr/>
            </a:pPr>
            <a:r>
              <a:rPr lang="en-US" b="1" dirty="0">
                <a:solidFill>
                  <a:srgbClr val="92D050"/>
                </a:solidFill>
              </a:rPr>
              <a:t>OBSERVATION</a:t>
            </a:r>
            <a:endParaRPr lang="en-US" altLang="en-US" dirty="0">
              <a:solidFill>
                <a:srgbClr val="FFFFFF"/>
              </a:solidFill>
              <a:latin typeface="Times New Roman" panose="02020603050405020304" pitchFamily="18" charset="0"/>
            </a:endParaRPr>
          </a:p>
          <a:p>
            <a:pPr marL="342900" indent="-342900" eaLnBrk="1" hangingPunct="1">
              <a:spcAft>
                <a:spcPts val="1675"/>
              </a:spcAft>
              <a:buFont typeface="Wingdings" panose="05000000000000000000" pitchFamily="2" charset="2"/>
              <a:buChar char="Ø"/>
              <a:defRPr/>
            </a:pPr>
            <a:r>
              <a:rPr lang="en-US" altLang="en-US" dirty="0">
                <a:solidFill>
                  <a:srgbClr val="FFFFFF"/>
                </a:solidFill>
                <a:latin typeface="Times New Roman" panose="02020603050405020304" pitchFamily="18" charset="0"/>
              </a:rPr>
              <a:t>We observe that there are total </a:t>
            </a:r>
            <a:r>
              <a:rPr lang="en-US" altLang="en-US" dirty="0">
                <a:solidFill>
                  <a:srgbClr val="00B050"/>
                </a:solidFill>
                <a:latin typeface="Times New Roman" panose="02020603050405020304" pitchFamily="18" charset="0"/>
              </a:rPr>
              <a:t>45k</a:t>
            </a:r>
            <a:r>
              <a:rPr lang="en-US" altLang="en-US" dirty="0">
                <a:solidFill>
                  <a:schemeClr val="bg1"/>
                </a:solidFill>
                <a:latin typeface="Times New Roman" panose="02020603050405020304" pitchFamily="18" charset="0"/>
              </a:rPr>
              <a:t> </a:t>
            </a:r>
            <a:r>
              <a:rPr lang="en-US" altLang="en-US" dirty="0">
                <a:latin typeface="Times New Roman" panose="02020603050405020304" pitchFamily="18" charset="0"/>
              </a:rPr>
              <a:t>orders with review score 5 and payment type as credit card.</a:t>
            </a:r>
          </a:p>
          <a:p>
            <a:pPr marL="342900" indent="-342900" eaLnBrk="1" hangingPunct="1">
              <a:spcAft>
                <a:spcPts val="1675"/>
              </a:spcAft>
              <a:buFont typeface="Wingdings" panose="05000000000000000000" pitchFamily="2" charset="2"/>
              <a:buChar char="Ø"/>
              <a:defRPr/>
            </a:pPr>
            <a:r>
              <a:rPr lang="en-IN" altLang="en-US" dirty="0">
                <a:latin typeface="Times New Roman" panose="02020603050405020304" pitchFamily="18" charset="0"/>
              </a:rPr>
              <a:t>We can clearly see that for the higher number of orders the payment is made using credit card</a:t>
            </a:r>
            <a:r>
              <a:rPr lang="en-IN" altLang="en-US" sz="2000" dirty="0">
                <a:latin typeface="Times New Roman" panose="02020603050405020304" pitchFamily="18" charset="0"/>
              </a:rPr>
              <a:t>.</a:t>
            </a:r>
          </a:p>
          <a:p>
            <a:pPr marL="342900" indent="-342900" eaLnBrk="1" hangingPunct="1">
              <a:spcAft>
                <a:spcPts val="1675"/>
              </a:spcAft>
              <a:buFont typeface="Wingdings" panose="05000000000000000000" pitchFamily="2" charset="2"/>
              <a:buChar char="Ø"/>
              <a:defRPr/>
            </a:pPr>
            <a:r>
              <a:rPr lang="en-US" dirty="0">
                <a:latin typeface="Times New Roman" pitchFamily="18" charset="0"/>
                <a:cs typeface="Times New Roman" pitchFamily="18" charset="0"/>
              </a:rPr>
              <a:t>Customers who use credit cards may have a better shopping experience or find it more convenient and secure, leading to higher satisfaction and positive reviews</a:t>
            </a:r>
            <a:r>
              <a:rPr lang="en-US" dirty="0"/>
              <a:t>.</a:t>
            </a:r>
          </a:p>
          <a:p>
            <a:endParaRPr lang="en-US" dirty="0"/>
          </a:p>
        </p:txBody>
      </p:sp>
      <p:sp>
        <p:nvSpPr>
          <p:cNvPr id="10" name="TextBox 9">
            <a:extLst>
              <a:ext uri="{FF2B5EF4-FFF2-40B4-BE49-F238E27FC236}">
                <a16:creationId xmlns:a16="http://schemas.microsoft.com/office/drawing/2014/main" id="{1DCF81AF-72FC-4099-BC24-BADEDC597710}"/>
              </a:ext>
            </a:extLst>
          </p:cNvPr>
          <p:cNvSpPr txBox="1"/>
          <p:nvPr/>
        </p:nvSpPr>
        <p:spPr>
          <a:xfrm>
            <a:off x="118783" y="-124329"/>
            <a:ext cx="6100482" cy="768608"/>
          </a:xfrm>
          <a:prstGeom prst="rect">
            <a:avLst/>
          </a:prstGeom>
          <a:noFill/>
        </p:spPr>
        <p:txBody>
          <a:bodyPr wrap="square">
            <a:spAutoFit/>
          </a:bodyPr>
          <a:lstStyle/>
          <a:p>
            <a:pPr>
              <a:lnSpc>
                <a:spcPct val="300000"/>
              </a:lnSpc>
            </a:pPr>
            <a:r>
              <a:rPr lang="en-US" b="1" dirty="0">
                <a:solidFill>
                  <a:srgbClr val="FF0000"/>
                </a:solidFill>
              </a:rPr>
              <a:t>Payment Type with review score 5 </a:t>
            </a:r>
          </a:p>
        </p:txBody>
      </p:sp>
      <p:sp>
        <p:nvSpPr>
          <p:cNvPr id="12" name="TextBox 11">
            <a:extLst>
              <a:ext uri="{FF2B5EF4-FFF2-40B4-BE49-F238E27FC236}">
                <a16:creationId xmlns:a16="http://schemas.microsoft.com/office/drawing/2014/main" id="{08630EF7-991D-4AAF-8C59-59AB3332B74F}"/>
              </a:ext>
            </a:extLst>
          </p:cNvPr>
          <p:cNvSpPr txBox="1"/>
          <p:nvPr/>
        </p:nvSpPr>
        <p:spPr>
          <a:xfrm>
            <a:off x="599084" y="4377611"/>
            <a:ext cx="6096000" cy="2120068"/>
          </a:xfrm>
          <a:prstGeom prst="rect">
            <a:avLst/>
          </a:prstGeom>
          <a:noFill/>
        </p:spPr>
        <p:txBody>
          <a:bodyPr wrap="square">
            <a:spAutoFit/>
          </a:bodyPr>
          <a:lstStyle/>
          <a:p>
            <a:pPr>
              <a:lnSpc>
                <a:spcPct val="150000"/>
              </a:lnSpc>
            </a:pPr>
            <a:r>
              <a:rPr lang="en-IN" b="1" dirty="0">
                <a:solidFill>
                  <a:srgbClr val="92D050"/>
                </a:solidFill>
                <a:cs typeface="Times New Roman" panose="02020603050405020304" pitchFamily="18" charset="0"/>
              </a:rPr>
              <a:t>CONCLUSION</a:t>
            </a:r>
          </a:p>
          <a:p>
            <a:pPr marL="342900" indent="-342900" eaLnBrk="1" hangingPunct="1">
              <a:lnSpc>
                <a:spcPct val="150000"/>
              </a:lnSpc>
              <a:buFont typeface="Wingdings" panose="05000000000000000000" pitchFamily="2" charset="2"/>
              <a:buChar char="Ø"/>
              <a:defRPr/>
            </a:pPr>
            <a:r>
              <a:rPr lang="en-IN" altLang="en-US" dirty="0">
                <a:solidFill>
                  <a:srgbClr val="FFFFFF"/>
                </a:solidFill>
                <a:latin typeface="Times New Roman" panose="02020603050405020304" pitchFamily="18" charset="0"/>
              </a:rPr>
              <a:t>Preference for credit card payments</a:t>
            </a:r>
          </a:p>
          <a:p>
            <a:pPr marL="342900" indent="-342900" eaLnBrk="1" hangingPunct="1">
              <a:lnSpc>
                <a:spcPct val="150000"/>
              </a:lnSpc>
              <a:buFont typeface="Wingdings" panose="05000000000000000000" pitchFamily="2" charset="2"/>
              <a:buChar char="Ø"/>
              <a:defRPr/>
            </a:pPr>
            <a:r>
              <a:rPr lang="en-IN" altLang="en-US" dirty="0">
                <a:solidFill>
                  <a:srgbClr val="FFFFFF"/>
                </a:solidFill>
                <a:latin typeface="Times New Roman" panose="02020603050405020304" pitchFamily="18" charset="0"/>
              </a:rPr>
              <a:t>Effective customer Engagement </a:t>
            </a:r>
          </a:p>
          <a:p>
            <a:pPr marL="342900" indent="-342900" eaLnBrk="1" hangingPunct="1">
              <a:lnSpc>
                <a:spcPct val="150000"/>
              </a:lnSpc>
              <a:buFont typeface="Wingdings" panose="05000000000000000000" pitchFamily="2" charset="2"/>
              <a:buChar char="Ø"/>
              <a:defRPr/>
            </a:pPr>
            <a:r>
              <a:rPr lang="en-IN" altLang="en-US" dirty="0">
                <a:solidFill>
                  <a:srgbClr val="FFFFFF"/>
                </a:solidFill>
                <a:latin typeface="Times New Roman" panose="02020603050405020304" pitchFamily="18" charset="0"/>
              </a:rPr>
              <a:t>Replicate successful Strategies</a:t>
            </a:r>
          </a:p>
          <a:p>
            <a:pPr marL="342900" indent="-342900" eaLnBrk="1" hangingPunct="1">
              <a:lnSpc>
                <a:spcPct val="150000"/>
              </a:lnSpc>
              <a:buFont typeface="Wingdings" panose="05000000000000000000" pitchFamily="2" charset="2"/>
              <a:buChar char="Ø"/>
              <a:defRPr/>
            </a:pPr>
            <a:r>
              <a:rPr lang="en-IN" altLang="en-US" dirty="0">
                <a:solidFill>
                  <a:srgbClr val="FFFFFF"/>
                </a:solidFill>
                <a:latin typeface="Times New Roman" panose="02020603050405020304" pitchFamily="18" charset="0"/>
              </a:rPr>
              <a:t>Popular payment method</a:t>
            </a:r>
            <a:endParaRPr lang="en-US" altLang="en-US" dirty="0">
              <a:solidFill>
                <a:srgbClr val="FFFFFF"/>
              </a:solidFill>
              <a:latin typeface="Times New Roman" panose="02020603050405020304" pitchFamily="18" charset="0"/>
            </a:endParaRPr>
          </a:p>
        </p:txBody>
      </p:sp>
      <p:pic>
        <p:nvPicPr>
          <p:cNvPr id="9" name="Picture 8">
            <a:extLst>
              <a:ext uri="{FF2B5EF4-FFF2-40B4-BE49-F238E27FC236}">
                <a16:creationId xmlns:a16="http://schemas.microsoft.com/office/drawing/2014/main" id="{12EA3B48-E156-46FF-881D-F7640BD761B8}"/>
              </a:ext>
            </a:extLst>
          </p:cNvPr>
          <p:cNvPicPr>
            <a:picLocks noChangeAspect="1"/>
          </p:cNvPicPr>
          <p:nvPr/>
        </p:nvPicPr>
        <p:blipFill>
          <a:blip r:embed="rId2"/>
          <a:stretch>
            <a:fillRect/>
          </a:stretch>
        </p:blipFill>
        <p:spPr>
          <a:xfrm>
            <a:off x="143921" y="986739"/>
            <a:ext cx="4773582" cy="2987299"/>
          </a:xfrm>
          <a:prstGeom prst="rect">
            <a:avLst/>
          </a:prstGeom>
        </p:spPr>
      </p:pic>
    </p:spTree>
    <p:extLst>
      <p:ext uri="{BB962C8B-B14F-4D97-AF65-F5344CB8AC3E}">
        <p14:creationId xmlns:p14="http://schemas.microsoft.com/office/powerpoint/2010/main" val="56311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1A4B53-8D72-49E1-A638-187A8559DDBD}"/>
              </a:ext>
            </a:extLst>
          </p:cNvPr>
          <p:cNvSpPr txBox="1"/>
          <p:nvPr/>
        </p:nvSpPr>
        <p:spPr>
          <a:xfrm>
            <a:off x="5650358" y="1196564"/>
            <a:ext cx="5743906" cy="4108817"/>
          </a:xfrm>
          <a:prstGeom prst="rect">
            <a:avLst/>
          </a:prstGeom>
          <a:noFill/>
        </p:spPr>
        <p:txBody>
          <a:bodyPr wrap="square">
            <a:spAutoFit/>
          </a:bodyPr>
          <a:lstStyle/>
          <a:p>
            <a:pPr marL="74250">
              <a:lnSpc>
                <a:spcPct val="150000"/>
              </a:lnSpc>
            </a:pPr>
            <a:r>
              <a:rPr lang="en-US" b="1" dirty="0">
                <a:solidFill>
                  <a:srgbClr val="92D050"/>
                </a:solidFill>
              </a:rPr>
              <a:t>OBSERVATION</a:t>
            </a:r>
            <a:endParaRPr lang="en-US" altLang="en-US" dirty="0">
              <a:solidFill>
                <a:srgbClr val="FFFFFF"/>
              </a:solidFill>
              <a:latin typeface="Times New Roman" panose="02020603050405020304" pitchFamily="18" charset="0"/>
            </a:endParaRPr>
          </a:p>
          <a:p>
            <a:pPr marL="36000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average number of days taken for pet Shop is </a:t>
            </a:r>
          </a:p>
          <a:p>
            <a:pPr marL="74250">
              <a:lnSpc>
                <a:spcPct val="150000"/>
              </a:lnSpc>
            </a:pPr>
            <a:r>
              <a:rPr lang="en-IN" dirty="0">
                <a:solidFill>
                  <a:srgbClr val="00B050"/>
                </a:solidFill>
                <a:latin typeface="Times New Roman" panose="02020603050405020304" pitchFamily="18" charset="0"/>
                <a:cs typeface="Times New Roman" panose="02020603050405020304" pitchFamily="18" charset="0"/>
              </a:rPr>
              <a:t>      11 days</a:t>
            </a:r>
            <a:r>
              <a:rPr lang="en-IN" dirty="0">
                <a:latin typeface="Times New Roman" panose="02020603050405020304" pitchFamily="18" charset="0"/>
                <a:cs typeface="Times New Roman" panose="02020603050405020304" pitchFamily="18" charset="0"/>
              </a:rPr>
              <a:t>.</a:t>
            </a:r>
          </a:p>
          <a:p>
            <a:pPr marL="36000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provides insight on the speed at which the order is processed right from punching the order to delivering to the customer. </a:t>
            </a:r>
          </a:p>
          <a:p>
            <a:pPr marL="36000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Evaluate with the seller if the number of days can be reduced further resulting in enhancement of customer experience.</a:t>
            </a:r>
          </a:p>
          <a:p>
            <a:endParaRPr lang="en-US" b="1" dirty="0">
              <a:solidFill>
                <a:srgbClr val="92D050"/>
              </a:solidFill>
            </a:endParaRPr>
          </a:p>
        </p:txBody>
      </p:sp>
      <p:sp>
        <p:nvSpPr>
          <p:cNvPr id="8" name="TextBox 7">
            <a:extLst>
              <a:ext uri="{FF2B5EF4-FFF2-40B4-BE49-F238E27FC236}">
                <a16:creationId xmlns:a16="http://schemas.microsoft.com/office/drawing/2014/main" id="{86951FBC-6969-4F8D-8C88-897FECBA95A4}"/>
              </a:ext>
            </a:extLst>
          </p:cNvPr>
          <p:cNvSpPr txBox="1"/>
          <p:nvPr/>
        </p:nvSpPr>
        <p:spPr>
          <a:xfrm>
            <a:off x="-4482" y="-96709"/>
            <a:ext cx="6100482" cy="768608"/>
          </a:xfrm>
          <a:prstGeom prst="rect">
            <a:avLst/>
          </a:prstGeom>
          <a:noFill/>
        </p:spPr>
        <p:txBody>
          <a:bodyPr wrap="square">
            <a:spAutoFit/>
          </a:bodyPr>
          <a:lstStyle/>
          <a:p>
            <a:pPr>
              <a:lnSpc>
                <a:spcPct val="300000"/>
              </a:lnSpc>
            </a:pPr>
            <a:r>
              <a:rPr lang="en-US" b="1" dirty="0">
                <a:solidFill>
                  <a:srgbClr val="FF0000"/>
                </a:solidFill>
              </a:rPr>
              <a:t> Average numbers of delivery days taken for pet shop</a:t>
            </a:r>
          </a:p>
        </p:txBody>
      </p:sp>
      <p:sp>
        <p:nvSpPr>
          <p:cNvPr id="10" name="TextBox 9">
            <a:extLst>
              <a:ext uri="{FF2B5EF4-FFF2-40B4-BE49-F238E27FC236}">
                <a16:creationId xmlns:a16="http://schemas.microsoft.com/office/drawing/2014/main" id="{9F5A0979-96EE-40BA-B58C-9013C197FAFB}"/>
              </a:ext>
            </a:extLst>
          </p:cNvPr>
          <p:cNvSpPr txBox="1"/>
          <p:nvPr/>
        </p:nvSpPr>
        <p:spPr>
          <a:xfrm>
            <a:off x="617126" y="4960996"/>
            <a:ext cx="6100482" cy="1703480"/>
          </a:xfrm>
          <a:prstGeom prst="rect">
            <a:avLst/>
          </a:prstGeom>
          <a:noFill/>
        </p:spPr>
        <p:txBody>
          <a:bodyPr wrap="square">
            <a:spAutoFit/>
          </a:bodyPr>
          <a:lstStyle/>
          <a:p>
            <a:pPr>
              <a:lnSpc>
                <a:spcPct val="150000"/>
              </a:lnSpc>
            </a:pPr>
            <a:r>
              <a:rPr lang="en-IN" b="1" dirty="0">
                <a:solidFill>
                  <a:srgbClr val="92D050"/>
                </a:solidFill>
                <a:cs typeface="Times New Roman" panose="02020603050405020304" pitchFamily="18" charset="0"/>
              </a:rPr>
              <a:t>CONCLUSION</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Current Efficiency: 11 days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Collaborate to Reduce Time</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Enhance Logistics</a:t>
            </a:r>
          </a:p>
        </p:txBody>
      </p:sp>
      <p:pic>
        <p:nvPicPr>
          <p:cNvPr id="4" name="Picture 3">
            <a:extLst>
              <a:ext uri="{FF2B5EF4-FFF2-40B4-BE49-F238E27FC236}">
                <a16:creationId xmlns:a16="http://schemas.microsoft.com/office/drawing/2014/main" id="{85449B74-10A5-47B1-8F5D-56CEAE1139DE}"/>
              </a:ext>
            </a:extLst>
          </p:cNvPr>
          <p:cNvPicPr>
            <a:picLocks noChangeAspect="1"/>
          </p:cNvPicPr>
          <p:nvPr/>
        </p:nvPicPr>
        <p:blipFill rotWithShape="1">
          <a:blip r:embed="rId2"/>
          <a:srcRect r="2049"/>
          <a:stretch/>
        </p:blipFill>
        <p:spPr>
          <a:xfrm>
            <a:off x="440942" y="1084789"/>
            <a:ext cx="3857682" cy="3351541"/>
          </a:xfrm>
          <a:prstGeom prst="rect">
            <a:avLst/>
          </a:prstGeom>
        </p:spPr>
      </p:pic>
    </p:spTree>
    <p:extLst>
      <p:ext uri="{BB962C8B-B14F-4D97-AF65-F5344CB8AC3E}">
        <p14:creationId xmlns:p14="http://schemas.microsoft.com/office/powerpoint/2010/main" val="193925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A1F498-88D1-4941-85F5-6C6DD4E5922A}"/>
              </a:ext>
            </a:extLst>
          </p:cNvPr>
          <p:cNvSpPr txBox="1"/>
          <p:nvPr/>
        </p:nvSpPr>
        <p:spPr>
          <a:xfrm>
            <a:off x="6777164" y="749925"/>
            <a:ext cx="4551829" cy="4524315"/>
          </a:xfrm>
          <a:prstGeom prst="rect">
            <a:avLst/>
          </a:prstGeom>
          <a:noFill/>
        </p:spPr>
        <p:txBody>
          <a:bodyPr wrap="square">
            <a:spAutoFit/>
          </a:bodyPr>
          <a:lstStyle/>
          <a:p>
            <a:pPr>
              <a:lnSpc>
                <a:spcPct val="150000"/>
              </a:lnSpc>
            </a:pPr>
            <a:r>
              <a:rPr lang="en-US" b="1" dirty="0">
                <a:solidFill>
                  <a:srgbClr val="92D050"/>
                </a:solidFill>
              </a:rPr>
              <a:t>OBSERVATION</a:t>
            </a:r>
            <a:endParaRPr lang="en-IN" dirty="0">
              <a:latin typeface="Arial" panose="020B0604020202020204" pitchFamily="34" charset="0"/>
              <a:cs typeface="Arial" panose="020B0604020202020204" pitchFamily="34" charset="0"/>
            </a:endParaRPr>
          </a:p>
          <a:p>
            <a:pPr marL="360000" indent="-3600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average price is </a:t>
            </a:r>
            <a:r>
              <a:rPr lang="en-IN" dirty="0">
                <a:solidFill>
                  <a:srgbClr val="00B050"/>
                </a:solidFill>
                <a:latin typeface="Times New Roman" panose="02020603050405020304" pitchFamily="18" charset="0"/>
                <a:cs typeface="Times New Roman" panose="02020603050405020304" pitchFamily="18" charset="0"/>
              </a:rPr>
              <a:t>$107 </a:t>
            </a:r>
            <a:r>
              <a:rPr lang="en-IN" dirty="0">
                <a:latin typeface="Times New Roman" panose="02020603050405020304" pitchFamily="18" charset="0"/>
                <a:cs typeface="Times New Roman" panose="02020603050405020304" pitchFamily="18" charset="0"/>
              </a:rPr>
              <a:t>and the average payment value is </a:t>
            </a:r>
            <a:r>
              <a:rPr lang="en-IN" dirty="0">
                <a:solidFill>
                  <a:srgbClr val="00B050"/>
                </a:solidFill>
                <a:latin typeface="Times New Roman" panose="02020603050405020304" pitchFamily="18" charset="0"/>
                <a:cs typeface="Times New Roman" panose="02020603050405020304" pitchFamily="18" charset="0"/>
              </a:rPr>
              <a:t>$134</a:t>
            </a:r>
          </a:p>
          <a:p>
            <a:pPr marL="360000" indent="-3600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On study it is observed that both price &amp; payment values are higher for Sao Paulo city compared to the other cities</a:t>
            </a:r>
          </a:p>
          <a:p>
            <a:pPr marL="360000" indent="-36000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Despite of high values the customers of Sao Paulo have placed maximum orders </a:t>
            </a:r>
            <a:r>
              <a:rPr lang="en-IN" dirty="0">
                <a:solidFill>
                  <a:srgbClr val="00B050"/>
                </a:solidFill>
                <a:latin typeface="Times New Roman" panose="02020603050405020304" pitchFamily="18" charset="0"/>
                <a:cs typeface="Times New Roman" panose="02020603050405020304" pitchFamily="18" charset="0"/>
              </a:rPr>
              <a:t>i.e. 15428 </a:t>
            </a:r>
            <a:r>
              <a:rPr lang="en-IN" dirty="0">
                <a:latin typeface="Times New Roman" panose="02020603050405020304" pitchFamily="18" charset="0"/>
                <a:cs typeface="Times New Roman" panose="02020603050405020304" pitchFamily="18" charset="0"/>
              </a:rPr>
              <a:t>indicating they are high income groups and have high purchasing capacity</a:t>
            </a:r>
          </a:p>
          <a:p>
            <a:r>
              <a:rPr lang="en-US" dirty="0"/>
              <a:t>                         </a:t>
            </a:r>
            <a:endParaRPr lang="en-IN" dirty="0"/>
          </a:p>
        </p:txBody>
      </p:sp>
      <p:sp>
        <p:nvSpPr>
          <p:cNvPr id="8" name="TextBox 7">
            <a:extLst>
              <a:ext uri="{FF2B5EF4-FFF2-40B4-BE49-F238E27FC236}">
                <a16:creationId xmlns:a16="http://schemas.microsoft.com/office/drawing/2014/main" id="{77B92885-A981-41A5-BD1F-A0FC8F1A6B95}"/>
              </a:ext>
            </a:extLst>
          </p:cNvPr>
          <p:cNvSpPr txBox="1"/>
          <p:nvPr/>
        </p:nvSpPr>
        <p:spPr>
          <a:xfrm>
            <a:off x="64994" y="254604"/>
            <a:ext cx="6100482" cy="369332"/>
          </a:xfrm>
          <a:prstGeom prst="rect">
            <a:avLst/>
          </a:prstGeom>
          <a:noFill/>
        </p:spPr>
        <p:txBody>
          <a:bodyPr wrap="square">
            <a:spAutoFit/>
          </a:bodyPr>
          <a:lstStyle/>
          <a:p>
            <a:r>
              <a:rPr lang="en-US" b="1" dirty="0">
                <a:solidFill>
                  <a:srgbClr val="FF0000"/>
                </a:solidFill>
              </a:rPr>
              <a:t>Average price and payment value of Sao Paulo city </a:t>
            </a:r>
            <a:endParaRPr lang="en-IN" b="1" dirty="0">
              <a:solidFill>
                <a:srgbClr val="FF0000"/>
              </a:solidFill>
            </a:endParaRPr>
          </a:p>
        </p:txBody>
      </p:sp>
      <p:sp>
        <p:nvSpPr>
          <p:cNvPr id="10" name="TextBox 9">
            <a:extLst>
              <a:ext uri="{FF2B5EF4-FFF2-40B4-BE49-F238E27FC236}">
                <a16:creationId xmlns:a16="http://schemas.microsoft.com/office/drawing/2014/main" id="{F223A40B-532B-4764-B605-6EB9FB9EB182}"/>
              </a:ext>
            </a:extLst>
          </p:cNvPr>
          <p:cNvSpPr txBox="1"/>
          <p:nvPr/>
        </p:nvSpPr>
        <p:spPr>
          <a:xfrm>
            <a:off x="558050" y="4918790"/>
            <a:ext cx="4856787" cy="2031325"/>
          </a:xfrm>
          <a:prstGeom prst="rect">
            <a:avLst/>
          </a:prstGeom>
          <a:noFill/>
        </p:spPr>
        <p:txBody>
          <a:bodyPr wrap="square">
            <a:spAutoFit/>
          </a:bodyPr>
          <a:lstStyle/>
          <a:p>
            <a:pPr>
              <a:lnSpc>
                <a:spcPct val="150000"/>
              </a:lnSpc>
            </a:pPr>
            <a:r>
              <a:rPr lang="en-IN" b="1" dirty="0">
                <a:solidFill>
                  <a:srgbClr val="92D050"/>
                </a:solidFill>
                <a:cs typeface="Times New Roman" panose="02020603050405020304" pitchFamily="18" charset="0"/>
              </a:rPr>
              <a:t>CONCLUSION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Premium Market Potential</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Quality Assurance &amp; Pricing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Strategic Marketing </a:t>
            </a:r>
          </a:p>
          <a:p>
            <a:endParaRPr lang="en-US" dirty="0"/>
          </a:p>
        </p:txBody>
      </p:sp>
      <p:pic>
        <p:nvPicPr>
          <p:cNvPr id="11" name="Picture 10">
            <a:extLst>
              <a:ext uri="{FF2B5EF4-FFF2-40B4-BE49-F238E27FC236}">
                <a16:creationId xmlns:a16="http://schemas.microsoft.com/office/drawing/2014/main" id="{9A8682CA-0836-4952-9BE9-83DE6E38D2CE}"/>
              </a:ext>
            </a:extLst>
          </p:cNvPr>
          <p:cNvPicPr>
            <a:picLocks noChangeAspect="1"/>
          </p:cNvPicPr>
          <p:nvPr/>
        </p:nvPicPr>
        <p:blipFill>
          <a:blip r:embed="rId2"/>
          <a:stretch>
            <a:fillRect/>
          </a:stretch>
        </p:blipFill>
        <p:spPr>
          <a:xfrm>
            <a:off x="558050" y="887535"/>
            <a:ext cx="5572227" cy="3767655"/>
          </a:xfrm>
          <a:prstGeom prst="rect">
            <a:avLst/>
          </a:prstGeom>
        </p:spPr>
      </p:pic>
    </p:spTree>
    <p:extLst>
      <p:ext uri="{BB962C8B-B14F-4D97-AF65-F5344CB8AC3E}">
        <p14:creationId xmlns:p14="http://schemas.microsoft.com/office/powerpoint/2010/main" val="323607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CDF0E0-EB27-4D79-BFAF-F7D800437FA8}"/>
              </a:ext>
            </a:extLst>
          </p:cNvPr>
          <p:cNvSpPr txBox="1"/>
          <p:nvPr/>
        </p:nvSpPr>
        <p:spPr>
          <a:xfrm>
            <a:off x="6239314" y="607242"/>
            <a:ext cx="4987380" cy="5028556"/>
          </a:xfrm>
          <a:prstGeom prst="rect">
            <a:avLst/>
          </a:prstGeom>
          <a:noFill/>
        </p:spPr>
        <p:txBody>
          <a:bodyPr wrap="square">
            <a:spAutoFit/>
          </a:bodyPr>
          <a:lstStyle/>
          <a:p>
            <a:pPr>
              <a:lnSpc>
                <a:spcPct val="150000"/>
              </a:lnSpc>
            </a:pPr>
            <a:r>
              <a:rPr lang="en-US" b="1" dirty="0">
                <a:solidFill>
                  <a:srgbClr val="92D050"/>
                </a:solidFill>
              </a:rPr>
              <a:t>OBSERVATION</a:t>
            </a:r>
            <a:endParaRPr lang="en-IN" dirty="0"/>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 is negative correlation between number of shipping days and the review score given by customers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Longer the shipping days results in customer dissatisfaction which is evident in the customer review score</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Olist should review the operational efficiencies to reduce the shipping days </a:t>
            </a:r>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Olist can give guidelines with regard to shipment dispatch, maintaining inventory for fast moving products, onboard fastest delivery partners etc. </a:t>
            </a:r>
          </a:p>
        </p:txBody>
      </p:sp>
      <p:sp>
        <p:nvSpPr>
          <p:cNvPr id="9" name="TextBox 8">
            <a:extLst>
              <a:ext uri="{FF2B5EF4-FFF2-40B4-BE49-F238E27FC236}">
                <a16:creationId xmlns:a16="http://schemas.microsoft.com/office/drawing/2014/main" id="{59C4C876-3768-4301-8D88-4BE6F98A0C14}"/>
              </a:ext>
            </a:extLst>
          </p:cNvPr>
          <p:cNvSpPr txBox="1"/>
          <p:nvPr/>
        </p:nvSpPr>
        <p:spPr>
          <a:xfrm>
            <a:off x="242047" y="237910"/>
            <a:ext cx="6100482" cy="369332"/>
          </a:xfrm>
          <a:prstGeom prst="rect">
            <a:avLst/>
          </a:prstGeom>
          <a:noFill/>
        </p:spPr>
        <p:txBody>
          <a:bodyPr wrap="square">
            <a:spAutoFit/>
          </a:bodyPr>
          <a:lstStyle/>
          <a:p>
            <a:r>
              <a:rPr lang="en-US" b="1" dirty="0">
                <a:solidFill>
                  <a:srgbClr val="FF0000"/>
                </a:solidFill>
              </a:rPr>
              <a:t>Average shipping days vs review scores</a:t>
            </a:r>
            <a:endParaRPr lang="en-IN" b="1" dirty="0">
              <a:solidFill>
                <a:srgbClr val="FF0000"/>
              </a:solidFill>
            </a:endParaRPr>
          </a:p>
        </p:txBody>
      </p:sp>
      <p:sp>
        <p:nvSpPr>
          <p:cNvPr id="11" name="TextBox 10">
            <a:extLst>
              <a:ext uri="{FF2B5EF4-FFF2-40B4-BE49-F238E27FC236}">
                <a16:creationId xmlns:a16="http://schemas.microsoft.com/office/drawing/2014/main" id="{5054450F-A2A3-421D-A1E2-9E3E7E8316C7}"/>
              </a:ext>
            </a:extLst>
          </p:cNvPr>
          <p:cNvSpPr txBox="1"/>
          <p:nvPr/>
        </p:nvSpPr>
        <p:spPr>
          <a:xfrm>
            <a:off x="464506" y="4631964"/>
            <a:ext cx="6990230" cy="2120068"/>
          </a:xfrm>
          <a:prstGeom prst="rect">
            <a:avLst/>
          </a:prstGeom>
          <a:noFill/>
        </p:spPr>
        <p:txBody>
          <a:bodyPr wrap="square">
            <a:spAutoFit/>
          </a:bodyPr>
          <a:lstStyle/>
          <a:p>
            <a:pPr>
              <a:lnSpc>
                <a:spcPct val="150000"/>
              </a:lnSpc>
            </a:pPr>
            <a:r>
              <a:rPr lang="en-IN" b="1" dirty="0">
                <a:solidFill>
                  <a:srgbClr val="92D050"/>
                </a:solidFill>
                <a:cs typeface="Times New Roman" panose="02020603050405020304" pitchFamily="18" charset="0"/>
              </a:rPr>
              <a:t>CONCLUSION</a:t>
            </a:r>
            <a:endParaRPr lang="en-IN" dirty="0"/>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Shipping Efficiency Improvement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Guidelines, Optimization, Partnerships Faster Delivery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Satisfaction Boost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Reputation </a:t>
            </a:r>
          </a:p>
        </p:txBody>
      </p:sp>
      <p:pic>
        <p:nvPicPr>
          <p:cNvPr id="4" name="Picture 3">
            <a:extLst>
              <a:ext uri="{FF2B5EF4-FFF2-40B4-BE49-F238E27FC236}">
                <a16:creationId xmlns:a16="http://schemas.microsoft.com/office/drawing/2014/main" id="{D42A207F-2E1A-476A-A98E-9D5F418567CF}"/>
              </a:ext>
            </a:extLst>
          </p:cNvPr>
          <p:cNvPicPr>
            <a:picLocks noChangeAspect="1"/>
          </p:cNvPicPr>
          <p:nvPr/>
        </p:nvPicPr>
        <p:blipFill>
          <a:blip r:embed="rId2"/>
          <a:stretch>
            <a:fillRect/>
          </a:stretch>
        </p:blipFill>
        <p:spPr>
          <a:xfrm>
            <a:off x="77041" y="736282"/>
            <a:ext cx="6175783" cy="3895682"/>
          </a:xfrm>
          <a:prstGeom prst="rect">
            <a:avLst/>
          </a:prstGeom>
        </p:spPr>
      </p:pic>
    </p:spTree>
    <p:extLst>
      <p:ext uri="{BB962C8B-B14F-4D97-AF65-F5344CB8AC3E}">
        <p14:creationId xmlns:p14="http://schemas.microsoft.com/office/powerpoint/2010/main" val="246138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E565AD-2912-47A1-9D60-C6D7989EE83C}"/>
              </a:ext>
            </a:extLst>
          </p:cNvPr>
          <p:cNvSpPr txBox="1"/>
          <p:nvPr/>
        </p:nvSpPr>
        <p:spPr>
          <a:xfrm>
            <a:off x="3474721" y="445351"/>
            <a:ext cx="8845923" cy="5751831"/>
          </a:xfrm>
          <a:prstGeom prst="rect">
            <a:avLst/>
          </a:prstGeom>
          <a:noFill/>
        </p:spPr>
        <p:txBody>
          <a:bodyPr wrap="square">
            <a:spAutoFit/>
          </a:bodyPr>
          <a:lstStyle/>
          <a:p>
            <a:r>
              <a:rPr lang="en-IN" sz="2000" b="1" dirty="0">
                <a:solidFill>
                  <a:srgbClr val="92D050"/>
                </a:solidFill>
              </a:rPr>
              <a:t>Insights :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According to the data, Olist E-commerce has about </a:t>
            </a:r>
            <a:r>
              <a:rPr lang="en-IN" b="1" dirty="0">
                <a:solidFill>
                  <a:srgbClr val="00B050"/>
                </a:solidFill>
                <a:latin typeface="Times New Roman" panose="02020603050405020304" pitchFamily="18" charset="0"/>
                <a:cs typeface="Times New Roman" panose="02020603050405020304" pitchFamily="18" charset="0"/>
              </a:rPr>
              <a:t>99,440</a:t>
            </a:r>
            <a:r>
              <a:rPr lang="en-IN" b="1" dirty="0">
                <a:solidFill>
                  <a:srgbClr val="FFFF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orders. With about 89,940 orders being delivered, the company has a </a:t>
            </a:r>
            <a:r>
              <a:rPr lang="en-IN" dirty="0">
                <a:solidFill>
                  <a:srgbClr val="00B050"/>
                </a:solidFill>
                <a:latin typeface="Times New Roman" panose="02020603050405020304" pitchFamily="18" charset="0"/>
                <a:cs typeface="Times New Roman" panose="02020603050405020304" pitchFamily="18" charset="0"/>
              </a:rPr>
              <a:t>90% </a:t>
            </a:r>
            <a:r>
              <a:rPr lang="en-IN" dirty="0">
                <a:latin typeface="Times New Roman" panose="02020603050405020304" pitchFamily="18" charset="0"/>
                <a:cs typeface="Times New Roman" panose="02020603050405020304" pitchFamily="18" charset="0"/>
              </a:rPr>
              <a:t>delivery success rate.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Their average product rating is</a:t>
            </a:r>
            <a:r>
              <a:rPr lang="en-IN" dirty="0">
                <a:solidFill>
                  <a:srgbClr val="00B050"/>
                </a:solidFill>
                <a:latin typeface="Times New Roman" panose="02020603050405020304" pitchFamily="18" charset="0"/>
                <a:cs typeface="Times New Roman" panose="02020603050405020304" pitchFamily="18" charset="0"/>
              </a:rPr>
              <a:t> 4.09 </a:t>
            </a:r>
            <a:r>
              <a:rPr lang="en-IN" dirty="0">
                <a:latin typeface="Times New Roman" panose="02020603050405020304" pitchFamily="18" charset="0"/>
                <a:cs typeface="Times New Roman" panose="02020603050405020304" pitchFamily="18" charset="0"/>
              </a:rPr>
              <a:t>stars, with product categories going as high as</a:t>
            </a:r>
            <a:r>
              <a:rPr lang="en-IN" dirty="0">
                <a:solidFill>
                  <a:srgbClr val="00B050"/>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4.67</a:t>
            </a:r>
            <a:r>
              <a:rPr lang="en-IN" dirty="0">
                <a:solidFill>
                  <a:srgbClr val="00B05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stars and as low as</a:t>
            </a:r>
            <a:r>
              <a:rPr lang="en-IN" dirty="0">
                <a:solidFill>
                  <a:srgbClr val="00B050"/>
                </a:solidFill>
                <a:latin typeface="Times New Roman" panose="02020603050405020304" pitchFamily="18" charset="0"/>
                <a:cs typeface="Times New Roman" panose="02020603050405020304" pitchFamily="18" charset="0"/>
              </a:rPr>
              <a:t> 2.5 </a:t>
            </a:r>
            <a:r>
              <a:rPr lang="en-IN" dirty="0">
                <a:latin typeface="Times New Roman" panose="02020603050405020304" pitchFamily="18" charset="0"/>
                <a:cs typeface="Times New Roman" panose="02020603050405020304" pitchFamily="18" charset="0"/>
              </a:rPr>
              <a:t>stars.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 Star reviews are on third place in the review score distribution ranking which likely indicates that there could be problems with product quality in some product categories.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Delivery performance could also influence review scores and success rate could certainly be improved.</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Insights from this analysis can help in making business decisions, such as focusing on products that customers are interested in, improving product and service quality, and optimizing marketing in provinces with high total sales.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In addition, this analysis also provides an overview of customer consumption trends and patterns that can be used to direct further business strategies</a:t>
            </a:r>
          </a:p>
        </p:txBody>
      </p:sp>
      <p:sp>
        <p:nvSpPr>
          <p:cNvPr id="4" name="Ribbon: Tilted Down 3">
            <a:extLst>
              <a:ext uri="{FF2B5EF4-FFF2-40B4-BE49-F238E27FC236}">
                <a16:creationId xmlns:a16="http://schemas.microsoft.com/office/drawing/2014/main" id="{F9DFCD43-8777-4210-A159-A7FF62FF9D69}"/>
              </a:ext>
            </a:extLst>
          </p:cNvPr>
          <p:cNvSpPr/>
          <p:nvPr/>
        </p:nvSpPr>
        <p:spPr>
          <a:xfrm>
            <a:off x="152401" y="237289"/>
            <a:ext cx="3322320" cy="1114510"/>
          </a:xfrm>
          <a:prstGeom prst="ribbon">
            <a:avLst>
              <a:gd name="adj1" fmla="val 54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t>      Insights</a:t>
            </a:r>
          </a:p>
        </p:txBody>
      </p:sp>
    </p:spTree>
    <p:extLst>
      <p:ext uri="{BB962C8B-B14F-4D97-AF65-F5344CB8AC3E}">
        <p14:creationId xmlns:p14="http://schemas.microsoft.com/office/powerpoint/2010/main" val="192677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9023E2-75C2-4316-9001-5D807C0B9AE6}"/>
              </a:ext>
            </a:extLst>
          </p:cNvPr>
          <p:cNvSpPr txBox="1"/>
          <p:nvPr/>
        </p:nvSpPr>
        <p:spPr>
          <a:xfrm>
            <a:off x="3086101" y="128096"/>
            <a:ext cx="9126070" cy="7017306"/>
          </a:xfrm>
          <a:prstGeom prst="rect">
            <a:avLst/>
          </a:prstGeom>
          <a:noFill/>
        </p:spPr>
        <p:txBody>
          <a:bodyPr wrap="square">
            <a:spAutoFit/>
          </a:bodyPr>
          <a:lstStyle/>
          <a:p>
            <a:pPr>
              <a:lnSpc>
                <a:spcPct val="150000"/>
              </a:lnSpc>
            </a:pPr>
            <a:r>
              <a:rPr lang="en-IN" b="1" dirty="0">
                <a:solidFill>
                  <a:srgbClr val="92D050"/>
                </a:solidFill>
                <a:cs typeface="Times New Roman" panose="02020603050405020304" pitchFamily="18" charset="0"/>
              </a:rPr>
              <a:t>RECOMMENDATIONS:</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Regularly monitor and analyze customer reviews to gain insights in product quality and identify areas for improvement.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Dashboards can be used to identify patterns in customer reviews. This will provide a data-driven approach to enhance customer experience.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Investigate delivery delays and undelivered orders.Analyzing geographic locations could bring insights about certain challenges with demographics, accessibility, and possible route optimization.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Tracking fleet performance with the use of telematics can help identify issues before they become a problem.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Providing a proper shipment tracking system aids in having clear and concise communication between customers, sellers and couriers. </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Regular updates can set proper expectations among customers and specific delivery instructions of customers can be properly accommodated.</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By establishing trust and communication, both parties can work together to resolve any issues that may arise.</a:t>
            </a:r>
          </a:p>
          <a:p>
            <a:pPr marL="285750" indent="-285750">
              <a:buFont typeface="Arial" panose="020B0604020202020204" pitchFamily="34" charset="0"/>
              <a:buChar char="•"/>
            </a:pPr>
            <a:endParaRPr lang="en-IN" dirty="0"/>
          </a:p>
        </p:txBody>
      </p:sp>
      <p:sp>
        <p:nvSpPr>
          <p:cNvPr id="4" name="Ribbon: Tilted Down 3">
            <a:extLst>
              <a:ext uri="{FF2B5EF4-FFF2-40B4-BE49-F238E27FC236}">
                <a16:creationId xmlns:a16="http://schemas.microsoft.com/office/drawing/2014/main" id="{6BD6953D-09AF-4BB6-A273-01F495C7A902}"/>
              </a:ext>
            </a:extLst>
          </p:cNvPr>
          <p:cNvSpPr/>
          <p:nvPr/>
        </p:nvSpPr>
        <p:spPr>
          <a:xfrm>
            <a:off x="0" y="128096"/>
            <a:ext cx="3264470" cy="757879"/>
          </a:xfrm>
          <a:prstGeom prst="ribbon">
            <a:avLst>
              <a:gd name="adj1" fmla="val 54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400" dirty="0"/>
              <a:t>Recommendations</a:t>
            </a:r>
            <a:endParaRPr lang="en-IN" sz="1200" dirty="0"/>
          </a:p>
        </p:txBody>
      </p:sp>
    </p:spTree>
    <p:extLst>
      <p:ext uri="{BB962C8B-B14F-4D97-AF65-F5344CB8AC3E}">
        <p14:creationId xmlns:p14="http://schemas.microsoft.com/office/powerpoint/2010/main" val="228230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bbon: Tilted Down 5">
            <a:extLst>
              <a:ext uri="{FF2B5EF4-FFF2-40B4-BE49-F238E27FC236}">
                <a16:creationId xmlns:a16="http://schemas.microsoft.com/office/drawing/2014/main" id="{2C6BBBFC-59FF-4837-A6A9-D6DE39E2D5DA}"/>
              </a:ext>
            </a:extLst>
          </p:cNvPr>
          <p:cNvSpPr/>
          <p:nvPr/>
        </p:nvSpPr>
        <p:spPr>
          <a:xfrm>
            <a:off x="0" y="31187"/>
            <a:ext cx="3185823" cy="818675"/>
          </a:xfrm>
          <a:prstGeom prst="ribbon">
            <a:avLst>
              <a:gd name="adj1" fmla="val 54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Summary</a:t>
            </a:r>
            <a:endParaRPr lang="en-IN" dirty="0"/>
          </a:p>
        </p:txBody>
      </p:sp>
      <p:sp>
        <p:nvSpPr>
          <p:cNvPr id="8" name="TextBox 7">
            <a:extLst>
              <a:ext uri="{FF2B5EF4-FFF2-40B4-BE49-F238E27FC236}">
                <a16:creationId xmlns:a16="http://schemas.microsoft.com/office/drawing/2014/main" id="{BD307182-584A-4ACC-AD4A-680EBD83DF89}"/>
              </a:ext>
            </a:extLst>
          </p:cNvPr>
          <p:cNvSpPr txBox="1"/>
          <p:nvPr/>
        </p:nvSpPr>
        <p:spPr>
          <a:xfrm>
            <a:off x="2110266" y="1213521"/>
            <a:ext cx="10380249" cy="5269841"/>
          </a:xfrm>
          <a:prstGeom prst="rect">
            <a:avLst/>
          </a:prstGeom>
          <a:noFill/>
        </p:spPr>
        <p:txBody>
          <a:bodyPr wrap="square">
            <a:spAutoFit/>
          </a:bodyPr>
          <a:lstStyle/>
          <a:p>
            <a:r>
              <a:rPr lang="en-IN" b="1" dirty="0">
                <a:solidFill>
                  <a:srgbClr val="92D050"/>
                </a:solidFill>
              </a:rPr>
              <a:t>SUMMARY:</a:t>
            </a:r>
          </a:p>
          <a:p>
            <a:endParaRPr lang="en-IN" dirty="0">
              <a:latin typeface="Arial Rounded MT Bold" panose="020F0704030504030204" pitchFamily="34" charset="0"/>
            </a:endParaRPr>
          </a:p>
          <a:p>
            <a:pPr marL="285750" indent="-285750">
              <a:lnSpc>
                <a:spcPct val="150000"/>
              </a:lnSpc>
              <a:buFont typeface="Wingdings" panose="05000000000000000000" pitchFamily="2" charset="2"/>
              <a:buChar char="Ø"/>
            </a:pPr>
            <a:r>
              <a:rPr lang="en-IN" b="1" dirty="0">
                <a:solidFill>
                  <a:srgbClr val="92D050"/>
                </a:solidFill>
                <a:latin typeface="Arial Rounded MT Bold" panose="020F0704030504030204" pitchFamily="34" charset="0"/>
              </a:rPr>
              <a:t>Marketplace Integration: </a:t>
            </a:r>
            <a:r>
              <a:rPr lang="en-IN" dirty="0">
                <a:latin typeface="Times New Roman" panose="02020603050405020304" pitchFamily="18" charset="0"/>
                <a:cs typeface="Times New Roman" panose="02020603050405020304" pitchFamily="18" charset="0"/>
              </a:rPr>
              <a:t>Simplifies the process for sellers to list and manage their products across multiple e-commerce sites.</a:t>
            </a:r>
          </a:p>
          <a:p>
            <a:pPr marL="285750" indent="-285750">
              <a:lnSpc>
                <a:spcPct val="150000"/>
              </a:lnSpc>
              <a:buFont typeface="Wingdings" panose="05000000000000000000" pitchFamily="2" charset="2"/>
              <a:buChar char="Ø"/>
            </a:pPr>
            <a:r>
              <a:rPr lang="en-IN" dirty="0">
                <a:solidFill>
                  <a:srgbClr val="92D050"/>
                </a:solidFill>
                <a:latin typeface="Arial Rounded MT Bold" panose="020F0704030504030204" pitchFamily="34" charset="0"/>
              </a:rPr>
              <a:t>Comprehensive Support: </a:t>
            </a:r>
            <a:r>
              <a:rPr lang="en-IN" dirty="0">
                <a:latin typeface="Times New Roman" panose="02020603050405020304" pitchFamily="18" charset="0"/>
                <a:cs typeface="Times New Roman" panose="02020603050405020304" pitchFamily="18" charset="0"/>
              </a:rPr>
              <a:t>Offers assistance with logistics, customer service, and returns, ensuring a seamless experience for both sellers and buyers.</a:t>
            </a:r>
          </a:p>
          <a:p>
            <a:pPr marL="285750" indent="-285750">
              <a:lnSpc>
                <a:spcPct val="150000"/>
              </a:lnSpc>
              <a:buFont typeface="Wingdings" panose="05000000000000000000" pitchFamily="2" charset="2"/>
              <a:buChar char="Ø"/>
            </a:pPr>
            <a:r>
              <a:rPr lang="en-IN" dirty="0">
                <a:solidFill>
                  <a:srgbClr val="92D050"/>
                </a:solidFill>
                <a:latin typeface="Arial Rounded MT Bold" panose="020F0704030504030204" pitchFamily="34" charset="0"/>
              </a:rPr>
              <a:t>Data Analytics: </a:t>
            </a:r>
            <a:r>
              <a:rPr lang="en-IN" dirty="0">
                <a:latin typeface="Times New Roman" panose="02020603050405020304" pitchFamily="18" charset="0"/>
                <a:cs typeface="Times New Roman" panose="02020603050405020304" pitchFamily="18" charset="0"/>
              </a:rPr>
              <a:t>Provides insights and analytics to help retailers optimize their sales strategies and improve performance.</a:t>
            </a:r>
          </a:p>
          <a:p>
            <a:pPr marL="285750" indent="-285750">
              <a:lnSpc>
                <a:spcPct val="150000"/>
              </a:lnSpc>
              <a:buFont typeface="Wingdings" panose="05000000000000000000" pitchFamily="2" charset="2"/>
              <a:buChar char="Ø"/>
            </a:pPr>
            <a:r>
              <a:rPr lang="en-IN" dirty="0">
                <a:solidFill>
                  <a:srgbClr val="92D050"/>
                </a:solidFill>
                <a:latin typeface="Arial Rounded MT Bold" panose="020F0704030504030204" pitchFamily="34" charset="0"/>
              </a:rPr>
              <a:t>Technology and Innovation: </a:t>
            </a:r>
            <a:r>
              <a:rPr lang="en-IN" dirty="0">
                <a:latin typeface="Times New Roman" panose="02020603050405020304" pitchFamily="18" charset="0"/>
                <a:cs typeface="Times New Roman" panose="02020603050405020304" pitchFamily="18" charset="0"/>
              </a:rPr>
              <a:t>Utilizes advanced technology to streamline operations and improve the efficiency of e-commerce processes.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Olist's business model focuses on empowering smaller retailers by giving them access to a broader audience and the tools necessary to compete with larger e-commerce players. </a:t>
            </a:r>
          </a:p>
          <a:p>
            <a:pPr>
              <a:lnSpc>
                <a:spcPct val="200000"/>
              </a:lnSpc>
            </a:pPr>
            <a:endParaRPr lang="en-IN" dirty="0"/>
          </a:p>
        </p:txBody>
      </p:sp>
    </p:spTree>
    <p:extLst>
      <p:ext uri="{BB962C8B-B14F-4D97-AF65-F5344CB8AC3E}">
        <p14:creationId xmlns:p14="http://schemas.microsoft.com/office/powerpoint/2010/main" val="257655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689040-CFC1-4143-BE13-190193F7CFBA}"/>
              </a:ext>
            </a:extLst>
          </p:cNvPr>
          <p:cNvPicPr>
            <a:picLocks noChangeAspect="1"/>
          </p:cNvPicPr>
          <p:nvPr/>
        </p:nvPicPr>
        <p:blipFill>
          <a:blip r:embed="rId2"/>
          <a:stretch>
            <a:fillRect/>
          </a:stretch>
        </p:blipFill>
        <p:spPr>
          <a:xfrm>
            <a:off x="1" y="961534"/>
            <a:ext cx="12075736" cy="5865279"/>
          </a:xfrm>
          <a:prstGeom prst="rect">
            <a:avLst/>
          </a:prstGeom>
        </p:spPr>
      </p:pic>
      <p:sp>
        <p:nvSpPr>
          <p:cNvPr id="5" name="Ribbon: Tilted Down 4">
            <a:extLst>
              <a:ext uri="{FF2B5EF4-FFF2-40B4-BE49-F238E27FC236}">
                <a16:creationId xmlns:a16="http://schemas.microsoft.com/office/drawing/2014/main" id="{007248BF-5842-4A4A-8788-4899F0526F21}"/>
              </a:ext>
            </a:extLst>
          </p:cNvPr>
          <p:cNvSpPr/>
          <p:nvPr/>
        </p:nvSpPr>
        <p:spPr>
          <a:xfrm>
            <a:off x="0" y="31187"/>
            <a:ext cx="3185823" cy="818675"/>
          </a:xfrm>
          <a:prstGeom prst="ribbon">
            <a:avLst>
              <a:gd name="adj1" fmla="val 540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Dashboard</a:t>
            </a:r>
            <a:endParaRPr lang="en-IN" dirty="0"/>
          </a:p>
        </p:txBody>
      </p:sp>
    </p:spTree>
    <p:extLst>
      <p:ext uri="{BB962C8B-B14F-4D97-AF65-F5344CB8AC3E}">
        <p14:creationId xmlns:p14="http://schemas.microsoft.com/office/powerpoint/2010/main" val="71436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632EED-D985-48C8-8E58-A0D43CFB2FEF}"/>
              </a:ext>
            </a:extLst>
          </p:cNvPr>
          <p:cNvPicPr>
            <a:picLocks noChangeAspect="1"/>
          </p:cNvPicPr>
          <p:nvPr/>
        </p:nvPicPr>
        <p:blipFill>
          <a:blip r:embed="rId2"/>
          <a:stretch>
            <a:fillRect/>
          </a:stretch>
        </p:blipFill>
        <p:spPr>
          <a:xfrm>
            <a:off x="0" y="414779"/>
            <a:ext cx="12113443" cy="6443221"/>
          </a:xfrm>
          <a:prstGeom prst="rect">
            <a:avLst/>
          </a:prstGeom>
        </p:spPr>
      </p:pic>
    </p:spTree>
    <p:extLst>
      <p:ext uri="{BB962C8B-B14F-4D97-AF65-F5344CB8AC3E}">
        <p14:creationId xmlns:p14="http://schemas.microsoft.com/office/powerpoint/2010/main" val="964814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9B066A-56CD-4451-8715-1C9BC7F38EB2}"/>
              </a:ext>
            </a:extLst>
          </p:cNvPr>
          <p:cNvPicPr>
            <a:picLocks noChangeAspect="1"/>
          </p:cNvPicPr>
          <p:nvPr/>
        </p:nvPicPr>
        <p:blipFill>
          <a:blip r:embed="rId2"/>
          <a:stretch>
            <a:fillRect/>
          </a:stretch>
        </p:blipFill>
        <p:spPr>
          <a:xfrm>
            <a:off x="385483" y="484093"/>
            <a:ext cx="8821270" cy="5369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8027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9DC93-80D2-4155-9EAB-DD404A5BBCF4}"/>
              </a:ext>
            </a:extLst>
          </p:cNvPr>
          <p:cNvSpPr txBox="1"/>
          <p:nvPr/>
        </p:nvSpPr>
        <p:spPr>
          <a:xfrm>
            <a:off x="197223" y="112949"/>
            <a:ext cx="8229600" cy="584775"/>
          </a:xfrm>
          <a:prstGeom prst="rect">
            <a:avLst/>
          </a:prstGeom>
          <a:noFill/>
        </p:spPr>
        <p:txBody>
          <a:bodyPr wrap="square" rtlCol="0">
            <a:spAutoFit/>
          </a:bodyPr>
          <a:lstStyle/>
          <a:p>
            <a:r>
              <a:rPr lang="en-US" sz="3200" dirty="0">
                <a:latin typeface="Arial Rounded MT Bold" panose="020F0704030504030204" pitchFamily="34" charset="0"/>
              </a:rPr>
              <a:t>OUR TEAM </a:t>
            </a:r>
            <a:endParaRPr lang="en-IN" sz="32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23162B7B-9CB4-4537-A3EC-AEE32185F77F}"/>
              </a:ext>
            </a:extLst>
          </p:cNvPr>
          <p:cNvPicPr>
            <a:picLocks noChangeAspect="1"/>
          </p:cNvPicPr>
          <p:nvPr/>
        </p:nvPicPr>
        <p:blipFill>
          <a:blip r:embed="rId2"/>
          <a:stretch>
            <a:fillRect/>
          </a:stretch>
        </p:blipFill>
        <p:spPr>
          <a:xfrm>
            <a:off x="882743" y="1305582"/>
            <a:ext cx="1421187" cy="1421187"/>
          </a:xfrm>
          <a:prstGeom prst="rect">
            <a:avLst/>
          </a:prstGeom>
        </p:spPr>
      </p:pic>
      <p:pic>
        <p:nvPicPr>
          <p:cNvPr id="5" name="Picture 4">
            <a:extLst>
              <a:ext uri="{FF2B5EF4-FFF2-40B4-BE49-F238E27FC236}">
                <a16:creationId xmlns:a16="http://schemas.microsoft.com/office/drawing/2014/main" id="{AF6964B3-A449-472A-88CB-A3F92130793C}"/>
              </a:ext>
            </a:extLst>
          </p:cNvPr>
          <p:cNvPicPr>
            <a:picLocks noChangeAspect="1"/>
          </p:cNvPicPr>
          <p:nvPr/>
        </p:nvPicPr>
        <p:blipFill>
          <a:blip r:embed="rId3"/>
          <a:stretch>
            <a:fillRect/>
          </a:stretch>
        </p:blipFill>
        <p:spPr>
          <a:xfrm>
            <a:off x="4015442" y="1348705"/>
            <a:ext cx="1623172" cy="1459750"/>
          </a:xfrm>
          <a:prstGeom prst="rect">
            <a:avLst/>
          </a:prstGeom>
        </p:spPr>
      </p:pic>
      <p:pic>
        <p:nvPicPr>
          <p:cNvPr id="6" name="Picture 5">
            <a:extLst>
              <a:ext uri="{FF2B5EF4-FFF2-40B4-BE49-F238E27FC236}">
                <a16:creationId xmlns:a16="http://schemas.microsoft.com/office/drawing/2014/main" id="{BE800769-1E21-4822-8622-738DDD9BF64C}"/>
              </a:ext>
            </a:extLst>
          </p:cNvPr>
          <p:cNvPicPr>
            <a:picLocks noChangeAspect="1"/>
          </p:cNvPicPr>
          <p:nvPr/>
        </p:nvPicPr>
        <p:blipFill>
          <a:blip r:embed="rId4"/>
          <a:stretch>
            <a:fillRect/>
          </a:stretch>
        </p:blipFill>
        <p:spPr>
          <a:xfrm>
            <a:off x="7364973" y="1287640"/>
            <a:ext cx="1621677" cy="1457070"/>
          </a:xfrm>
          <a:prstGeom prst="rect">
            <a:avLst/>
          </a:prstGeom>
        </p:spPr>
      </p:pic>
      <p:pic>
        <p:nvPicPr>
          <p:cNvPr id="7" name="Picture 6">
            <a:extLst>
              <a:ext uri="{FF2B5EF4-FFF2-40B4-BE49-F238E27FC236}">
                <a16:creationId xmlns:a16="http://schemas.microsoft.com/office/drawing/2014/main" id="{EC957A42-061A-404F-A42F-FB4AAB28DE36}"/>
              </a:ext>
            </a:extLst>
          </p:cNvPr>
          <p:cNvPicPr>
            <a:picLocks noChangeAspect="1"/>
          </p:cNvPicPr>
          <p:nvPr/>
        </p:nvPicPr>
        <p:blipFill>
          <a:blip r:embed="rId5"/>
          <a:stretch>
            <a:fillRect/>
          </a:stretch>
        </p:blipFill>
        <p:spPr>
          <a:xfrm>
            <a:off x="777895" y="4018637"/>
            <a:ext cx="1420491" cy="1420491"/>
          </a:xfrm>
          <a:prstGeom prst="rect">
            <a:avLst/>
          </a:prstGeom>
        </p:spPr>
      </p:pic>
      <p:pic>
        <p:nvPicPr>
          <p:cNvPr id="8" name="Picture 7">
            <a:extLst>
              <a:ext uri="{FF2B5EF4-FFF2-40B4-BE49-F238E27FC236}">
                <a16:creationId xmlns:a16="http://schemas.microsoft.com/office/drawing/2014/main" id="{3AC42639-551C-4F14-A288-6C5364F32918}"/>
              </a:ext>
            </a:extLst>
          </p:cNvPr>
          <p:cNvPicPr>
            <a:picLocks noChangeAspect="1"/>
          </p:cNvPicPr>
          <p:nvPr/>
        </p:nvPicPr>
        <p:blipFill>
          <a:blip r:embed="rId4"/>
          <a:stretch>
            <a:fillRect/>
          </a:stretch>
        </p:blipFill>
        <p:spPr>
          <a:xfrm>
            <a:off x="4016937" y="4018637"/>
            <a:ext cx="1621677" cy="1457070"/>
          </a:xfrm>
          <a:prstGeom prst="rect">
            <a:avLst/>
          </a:prstGeom>
        </p:spPr>
      </p:pic>
      <p:pic>
        <p:nvPicPr>
          <p:cNvPr id="9" name="Picture 8">
            <a:extLst>
              <a:ext uri="{FF2B5EF4-FFF2-40B4-BE49-F238E27FC236}">
                <a16:creationId xmlns:a16="http://schemas.microsoft.com/office/drawing/2014/main" id="{3CACD02F-917B-485C-BDFF-FD092A67F596}"/>
              </a:ext>
            </a:extLst>
          </p:cNvPr>
          <p:cNvPicPr>
            <a:picLocks noChangeAspect="1"/>
          </p:cNvPicPr>
          <p:nvPr/>
        </p:nvPicPr>
        <p:blipFill>
          <a:blip r:embed="rId4"/>
          <a:stretch>
            <a:fillRect/>
          </a:stretch>
        </p:blipFill>
        <p:spPr>
          <a:xfrm>
            <a:off x="7445655" y="4000347"/>
            <a:ext cx="1621677" cy="1457070"/>
          </a:xfrm>
          <a:prstGeom prst="rect">
            <a:avLst/>
          </a:prstGeom>
        </p:spPr>
      </p:pic>
      <p:sp>
        <p:nvSpPr>
          <p:cNvPr id="10" name="TextBox 9">
            <a:extLst>
              <a:ext uri="{FF2B5EF4-FFF2-40B4-BE49-F238E27FC236}">
                <a16:creationId xmlns:a16="http://schemas.microsoft.com/office/drawing/2014/main" id="{A15CB6BF-12D8-4347-A184-EBC79149195E}"/>
              </a:ext>
            </a:extLst>
          </p:cNvPr>
          <p:cNvSpPr txBox="1"/>
          <p:nvPr/>
        </p:nvSpPr>
        <p:spPr>
          <a:xfrm>
            <a:off x="882743" y="2985247"/>
            <a:ext cx="1635967" cy="369332"/>
          </a:xfrm>
          <a:prstGeom prst="rect">
            <a:avLst/>
          </a:prstGeom>
          <a:noFill/>
        </p:spPr>
        <p:txBody>
          <a:bodyPr wrap="square" rtlCol="0">
            <a:spAutoFit/>
          </a:bodyPr>
          <a:lstStyle/>
          <a:p>
            <a:r>
              <a:rPr lang="en-US" dirty="0">
                <a:latin typeface="Arial Rounded MT Bold" panose="020F0704030504030204" pitchFamily="34" charset="0"/>
              </a:rPr>
              <a:t>Nilavu .E.D</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549E0230-F1A0-4FAF-898D-322DD27764B9}"/>
              </a:ext>
            </a:extLst>
          </p:cNvPr>
          <p:cNvSpPr txBox="1"/>
          <p:nvPr/>
        </p:nvSpPr>
        <p:spPr>
          <a:xfrm>
            <a:off x="4015442" y="2985247"/>
            <a:ext cx="1994926" cy="369332"/>
          </a:xfrm>
          <a:prstGeom prst="rect">
            <a:avLst/>
          </a:prstGeom>
          <a:noFill/>
        </p:spPr>
        <p:txBody>
          <a:bodyPr wrap="square" rtlCol="0">
            <a:spAutoFit/>
          </a:bodyPr>
          <a:lstStyle/>
          <a:p>
            <a:r>
              <a:rPr lang="en-IN" b="0" i="0" dirty="0">
                <a:effectLst/>
                <a:latin typeface="Arial Rounded MT Bold" panose="020F0704030504030204" pitchFamily="34" charset="0"/>
              </a:rPr>
              <a:t>Jayavedhan. A</a:t>
            </a:r>
            <a:endParaRPr lang="en-IN"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06BDCC-40BC-44CF-9F5D-8BE2DB238EB7}"/>
              </a:ext>
            </a:extLst>
          </p:cNvPr>
          <p:cNvSpPr txBox="1"/>
          <p:nvPr/>
        </p:nvSpPr>
        <p:spPr>
          <a:xfrm>
            <a:off x="7287932" y="2997406"/>
            <a:ext cx="1775758" cy="369332"/>
          </a:xfrm>
          <a:prstGeom prst="rect">
            <a:avLst/>
          </a:prstGeom>
          <a:noFill/>
        </p:spPr>
        <p:txBody>
          <a:bodyPr wrap="square" rtlCol="0">
            <a:spAutoFit/>
          </a:bodyPr>
          <a:lstStyle/>
          <a:p>
            <a:r>
              <a:rPr lang="en-US" dirty="0">
                <a:latin typeface="Arial Rounded MT Bold" panose="020F0704030504030204" pitchFamily="34" charset="0"/>
              </a:rPr>
              <a:t>      Dinesh .J</a:t>
            </a:r>
            <a:endParaRPr lang="en-IN" dirty="0">
              <a:latin typeface="Arial Rounded MT Bold" panose="020F0704030504030204" pitchFamily="34" charset="0"/>
            </a:endParaRPr>
          </a:p>
        </p:txBody>
      </p:sp>
      <p:sp>
        <p:nvSpPr>
          <p:cNvPr id="14" name="TextBox 13">
            <a:extLst>
              <a:ext uri="{FF2B5EF4-FFF2-40B4-BE49-F238E27FC236}">
                <a16:creationId xmlns:a16="http://schemas.microsoft.com/office/drawing/2014/main" id="{CD36F797-58D9-4AC5-8720-95627F59A1EA}"/>
              </a:ext>
            </a:extLst>
          </p:cNvPr>
          <p:cNvSpPr txBox="1"/>
          <p:nvPr/>
        </p:nvSpPr>
        <p:spPr>
          <a:xfrm>
            <a:off x="139583" y="5676253"/>
            <a:ext cx="2985248" cy="369332"/>
          </a:xfrm>
          <a:prstGeom prst="rect">
            <a:avLst/>
          </a:prstGeom>
          <a:noFill/>
        </p:spPr>
        <p:txBody>
          <a:bodyPr wrap="square" rtlCol="0">
            <a:spAutoFit/>
          </a:bodyPr>
          <a:lstStyle/>
          <a:p>
            <a:r>
              <a:rPr lang="en-IN" b="0" i="0" dirty="0">
                <a:effectLst/>
                <a:latin typeface="Arial Rounded MT Bold" panose="020F0704030504030204" pitchFamily="34" charset="0"/>
              </a:rPr>
              <a:t>Teenu Rajendra Awachat</a:t>
            </a:r>
            <a:endParaRPr lang="en-IN" dirty="0">
              <a:latin typeface="Arial Rounded MT Bold" panose="020F0704030504030204" pitchFamily="34" charset="0"/>
            </a:endParaRPr>
          </a:p>
        </p:txBody>
      </p:sp>
      <p:sp>
        <p:nvSpPr>
          <p:cNvPr id="16" name="TextBox 15">
            <a:extLst>
              <a:ext uri="{FF2B5EF4-FFF2-40B4-BE49-F238E27FC236}">
                <a16:creationId xmlns:a16="http://schemas.microsoft.com/office/drawing/2014/main" id="{52BD5465-C352-4DC9-9BFF-D2928A493805}"/>
              </a:ext>
            </a:extLst>
          </p:cNvPr>
          <p:cNvSpPr txBox="1"/>
          <p:nvPr/>
        </p:nvSpPr>
        <p:spPr>
          <a:xfrm>
            <a:off x="3829564" y="5676253"/>
            <a:ext cx="2180804" cy="369332"/>
          </a:xfrm>
          <a:prstGeom prst="rect">
            <a:avLst/>
          </a:prstGeom>
          <a:noFill/>
        </p:spPr>
        <p:txBody>
          <a:bodyPr wrap="square" rtlCol="0">
            <a:spAutoFit/>
          </a:bodyPr>
          <a:lstStyle/>
          <a:p>
            <a:r>
              <a:rPr lang="en-IN" b="0" i="0" dirty="0">
                <a:effectLst/>
                <a:latin typeface="Arial Rounded MT Bold" panose="020F0704030504030204" pitchFamily="34" charset="0"/>
              </a:rPr>
              <a:t>  Neelakandan .G</a:t>
            </a:r>
            <a:endParaRPr lang="en-IN" dirty="0">
              <a:latin typeface="Arial Rounded MT Bold" panose="020F0704030504030204" pitchFamily="34" charset="0"/>
            </a:endParaRPr>
          </a:p>
        </p:txBody>
      </p:sp>
      <p:sp>
        <p:nvSpPr>
          <p:cNvPr id="18" name="TextBox 17">
            <a:extLst>
              <a:ext uri="{FF2B5EF4-FFF2-40B4-BE49-F238E27FC236}">
                <a16:creationId xmlns:a16="http://schemas.microsoft.com/office/drawing/2014/main" id="{D62391B1-C58B-44B4-A66C-7E62CA484BE7}"/>
              </a:ext>
            </a:extLst>
          </p:cNvPr>
          <p:cNvSpPr txBox="1"/>
          <p:nvPr/>
        </p:nvSpPr>
        <p:spPr>
          <a:xfrm>
            <a:off x="7233958" y="5710113"/>
            <a:ext cx="1994927" cy="369332"/>
          </a:xfrm>
          <a:prstGeom prst="rect">
            <a:avLst/>
          </a:prstGeom>
          <a:noFill/>
        </p:spPr>
        <p:txBody>
          <a:bodyPr wrap="square" rtlCol="0">
            <a:spAutoFit/>
          </a:bodyPr>
          <a:lstStyle/>
          <a:p>
            <a:r>
              <a:rPr lang="en-IN" b="0" i="0" dirty="0">
                <a:effectLst/>
                <a:latin typeface="Arial Rounded MT Bold" panose="020F0704030504030204" pitchFamily="34" charset="0"/>
              </a:rPr>
              <a:t>  Deepak Kharvi</a:t>
            </a:r>
            <a:endParaRPr lang="en-IN" dirty="0">
              <a:latin typeface="Arial Rounded MT Bold" panose="020F0704030504030204" pitchFamily="34" charset="0"/>
            </a:endParaRPr>
          </a:p>
        </p:txBody>
      </p:sp>
    </p:spTree>
    <p:extLst>
      <p:ext uri="{BB962C8B-B14F-4D97-AF65-F5344CB8AC3E}">
        <p14:creationId xmlns:p14="http://schemas.microsoft.com/office/powerpoint/2010/main" val="156795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FD79E-75A6-496D-BE8C-0C1BC740FD8B}"/>
              </a:ext>
            </a:extLst>
          </p:cNvPr>
          <p:cNvPicPr>
            <a:picLocks noChangeAspect="1"/>
          </p:cNvPicPr>
          <p:nvPr/>
        </p:nvPicPr>
        <p:blipFill>
          <a:blip r:embed="rId2"/>
          <a:stretch>
            <a:fillRect/>
          </a:stretch>
        </p:blipFill>
        <p:spPr>
          <a:xfrm>
            <a:off x="1580297" y="615346"/>
            <a:ext cx="9142411" cy="531270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0281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croll: Horizontal 18">
            <a:extLst>
              <a:ext uri="{FF2B5EF4-FFF2-40B4-BE49-F238E27FC236}">
                <a16:creationId xmlns:a16="http://schemas.microsoft.com/office/drawing/2014/main" id="{36AA5D33-7F89-4550-8B2C-854B53BD694E}"/>
              </a:ext>
            </a:extLst>
          </p:cNvPr>
          <p:cNvSpPr/>
          <p:nvPr/>
        </p:nvSpPr>
        <p:spPr>
          <a:xfrm>
            <a:off x="2967317" y="116541"/>
            <a:ext cx="3971364" cy="130884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latin typeface="Algerian" panose="04020705040A02060702" pitchFamily="82" charset="0"/>
              </a:rPr>
              <a:t>Agenda</a:t>
            </a:r>
            <a:endParaRPr lang="en-IN" sz="3200" b="1" i="1" dirty="0">
              <a:latin typeface="Algerian" panose="04020705040A02060702" pitchFamily="82" charset="0"/>
            </a:endParaRPr>
          </a:p>
        </p:txBody>
      </p:sp>
      <p:sp>
        <p:nvSpPr>
          <p:cNvPr id="20" name="Thought Bubble: Cloud 19">
            <a:extLst>
              <a:ext uri="{FF2B5EF4-FFF2-40B4-BE49-F238E27FC236}">
                <a16:creationId xmlns:a16="http://schemas.microsoft.com/office/drawing/2014/main" id="{D9E6B686-6412-4281-B4D7-B542431ED9F6}"/>
              </a:ext>
            </a:extLst>
          </p:cNvPr>
          <p:cNvSpPr/>
          <p:nvPr/>
        </p:nvSpPr>
        <p:spPr>
          <a:xfrm>
            <a:off x="3594847" y="1833282"/>
            <a:ext cx="2501153" cy="1595718"/>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Introduction</a:t>
            </a:r>
            <a:endParaRPr lang="en-IN" dirty="0"/>
          </a:p>
        </p:txBody>
      </p:sp>
      <p:sp>
        <p:nvSpPr>
          <p:cNvPr id="22" name="Thought Bubble: Cloud 21">
            <a:extLst>
              <a:ext uri="{FF2B5EF4-FFF2-40B4-BE49-F238E27FC236}">
                <a16:creationId xmlns:a16="http://schemas.microsoft.com/office/drawing/2014/main" id="{D3873A9F-6555-46EC-88EA-E408CF673448}"/>
              </a:ext>
            </a:extLst>
          </p:cNvPr>
          <p:cNvSpPr/>
          <p:nvPr/>
        </p:nvSpPr>
        <p:spPr>
          <a:xfrm>
            <a:off x="6849035" y="2312894"/>
            <a:ext cx="2501153" cy="1595718"/>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view</a:t>
            </a:r>
            <a:endParaRPr lang="en-IN" dirty="0"/>
          </a:p>
        </p:txBody>
      </p:sp>
      <p:sp>
        <p:nvSpPr>
          <p:cNvPr id="23" name="Thought Bubble: Cloud 22">
            <a:extLst>
              <a:ext uri="{FF2B5EF4-FFF2-40B4-BE49-F238E27FC236}">
                <a16:creationId xmlns:a16="http://schemas.microsoft.com/office/drawing/2014/main" id="{5BAEB105-D6DD-4624-BF22-FB36CCD41603}"/>
              </a:ext>
            </a:extLst>
          </p:cNvPr>
          <p:cNvSpPr/>
          <p:nvPr/>
        </p:nvSpPr>
        <p:spPr>
          <a:xfrm>
            <a:off x="1349188" y="4540624"/>
            <a:ext cx="3236257" cy="1595718"/>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Insights &amp; Recommendations</a:t>
            </a:r>
            <a:endParaRPr lang="en-IN" dirty="0"/>
          </a:p>
        </p:txBody>
      </p:sp>
      <p:sp>
        <p:nvSpPr>
          <p:cNvPr id="24" name="Thought Bubble: Cloud 23">
            <a:extLst>
              <a:ext uri="{FF2B5EF4-FFF2-40B4-BE49-F238E27FC236}">
                <a16:creationId xmlns:a16="http://schemas.microsoft.com/office/drawing/2014/main" id="{5835FA32-3F77-4037-A996-9F5B413C9F51}"/>
              </a:ext>
            </a:extLst>
          </p:cNvPr>
          <p:cNvSpPr/>
          <p:nvPr/>
        </p:nvSpPr>
        <p:spPr>
          <a:xfrm>
            <a:off x="5840504" y="4970930"/>
            <a:ext cx="2501153" cy="1595718"/>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KPI’s</a:t>
            </a:r>
            <a:endParaRPr lang="en-IN" dirty="0"/>
          </a:p>
        </p:txBody>
      </p:sp>
      <p:sp>
        <p:nvSpPr>
          <p:cNvPr id="7" name="Thought Bubble: Cloud 6">
            <a:extLst>
              <a:ext uri="{FF2B5EF4-FFF2-40B4-BE49-F238E27FC236}">
                <a16:creationId xmlns:a16="http://schemas.microsoft.com/office/drawing/2014/main" id="{8A476F85-5A27-4CDC-B16B-383341205C73}"/>
              </a:ext>
            </a:extLst>
          </p:cNvPr>
          <p:cNvSpPr/>
          <p:nvPr/>
        </p:nvSpPr>
        <p:spPr>
          <a:xfrm>
            <a:off x="340659" y="2554941"/>
            <a:ext cx="2501153" cy="1595718"/>
          </a:xfrm>
          <a:prstGeom prst="cloud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Summary</a:t>
            </a:r>
            <a:endParaRPr lang="en-IN" dirty="0"/>
          </a:p>
        </p:txBody>
      </p:sp>
    </p:spTree>
    <p:extLst>
      <p:ext uri="{BB962C8B-B14F-4D97-AF65-F5344CB8AC3E}">
        <p14:creationId xmlns:p14="http://schemas.microsoft.com/office/powerpoint/2010/main" val="400172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389C41-C33D-4CD2-935B-8944D328454A}"/>
              </a:ext>
            </a:extLst>
          </p:cNvPr>
          <p:cNvSpPr txBox="1"/>
          <p:nvPr/>
        </p:nvSpPr>
        <p:spPr>
          <a:xfrm>
            <a:off x="465044" y="1723962"/>
            <a:ext cx="7943850" cy="3882281"/>
          </a:xfrm>
          <a:prstGeom prst="rect">
            <a:avLst/>
          </a:prstGeom>
          <a:noFill/>
        </p:spPr>
        <p:txBody>
          <a:bodyPr wrap="square">
            <a:spAutoFit/>
          </a:bodyPr>
          <a:lstStyle/>
          <a:p>
            <a:pPr>
              <a:lnSpc>
                <a:spcPct val="200000"/>
              </a:lnSpc>
            </a:pPr>
            <a:r>
              <a:rPr lang="en-US" dirty="0">
                <a:latin typeface="Arial Rounded MT Bold" panose="020F0704030504030204" pitchFamily="34" charset="0"/>
              </a:rPr>
              <a:t>Data for this analysis comes from Olist, a major Brazilian e-commerce platform. Olist seamlessly connects small businesses across Brazil to various sales channels through a single contract. These merchants can sell their products through the Olist Store and fulfill orders using Olist's logistics partners. Upon order completion, customers receive a satisfaction survey via email, allowing them to rate their purchase experience and provide feedback</a:t>
            </a:r>
            <a:endParaRPr lang="en-IN" dirty="0">
              <a:latin typeface="Arial Rounded MT Bold" panose="020F0704030504030204" pitchFamily="34" charset="0"/>
            </a:endParaRPr>
          </a:p>
        </p:txBody>
      </p:sp>
      <p:sp>
        <p:nvSpPr>
          <p:cNvPr id="6" name="Ribbon: Tilted Down 5">
            <a:extLst>
              <a:ext uri="{FF2B5EF4-FFF2-40B4-BE49-F238E27FC236}">
                <a16:creationId xmlns:a16="http://schemas.microsoft.com/office/drawing/2014/main" id="{CE382A4C-4D40-48AC-9FE1-13DF68B309CF}"/>
              </a:ext>
            </a:extLst>
          </p:cNvPr>
          <p:cNvSpPr/>
          <p:nvPr/>
        </p:nvSpPr>
        <p:spPr>
          <a:xfrm>
            <a:off x="304800" y="283984"/>
            <a:ext cx="3845859" cy="898754"/>
          </a:xfrm>
          <a:prstGeom prst="ribbon">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rPr>
              <a:t>INTRODUCTION</a:t>
            </a:r>
            <a:endParaRPr lang="en-IN" sz="1800" dirty="0">
              <a:ln w="0"/>
              <a:solidFill>
                <a:schemeClr val="tx1"/>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234752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C357CA-0903-4A99-BF0E-92E446AB92E3}"/>
              </a:ext>
            </a:extLst>
          </p:cNvPr>
          <p:cNvSpPr txBox="1"/>
          <p:nvPr/>
        </p:nvSpPr>
        <p:spPr>
          <a:xfrm>
            <a:off x="719417" y="1893837"/>
            <a:ext cx="8227360" cy="3330848"/>
          </a:xfrm>
          <a:prstGeom prst="rect">
            <a:avLst/>
          </a:prstGeom>
          <a:noFill/>
        </p:spPr>
        <p:txBody>
          <a:bodyPr wrap="square">
            <a:spAutoFit/>
          </a:bodyPr>
          <a:lstStyle/>
          <a:p>
            <a:pPr>
              <a:lnSpc>
                <a:spcPct val="200000"/>
              </a:lnSpc>
            </a:pPr>
            <a:r>
              <a:rPr lang="en-US" dirty="0"/>
              <a:t>The Olist Store Analysis project aims to analyze customer purchasing patterns and payment statistics on an Ecommerce platform, Olist. This project covers several key performance indicators (KPIs) such as weekday vs weekend sales, payment statistics, delivery time, and customer behavior. The analysis is based on nine CSV files, which are cleaned and manipulated to extract valuable insights</a:t>
            </a:r>
            <a:endParaRPr lang="en-IN" dirty="0"/>
          </a:p>
        </p:txBody>
      </p:sp>
      <p:sp>
        <p:nvSpPr>
          <p:cNvPr id="6" name="Ribbon: Tilted Down 5">
            <a:extLst>
              <a:ext uri="{FF2B5EF4-FFF2-40B4-BE49-F238E27FC236}">
                <a16:creationId xmlns:a16="http://schemas.microsoft.com/office/drawing/2014/main" id="{DC18EFCD-1E99-41F0-8696-CF04B0F8F6C4}"/>
              </a:ext>
            </a:extLst>
          </p:cNvPr>
          <p:cNvSpPr/>
          <p:nvPr/>
        </p:nvSpPr>
        <p:spPr>
          <a:xfrm>
            <a:off x="582706" y="376519"/>
            <a:ext cx="3845859" cy="898754"/>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1"/>
                </a:solidFill>
                <a:effectLst>
                  <a:outerShdw blurRad="38100" dist="19050" dir="2700000" algn="tl" rotWithShape="0">
                    <a:schemeClr val="dk1">
                      <a:alpha val="40000"/>
                    </a:schemeClr>
                  </a:outerShdw>
                </a:effectLst>
                <a:latin typeface="+mj-lt"/>
              </a:rPr>
              <a:t>OVER VIEW</a:t>
            </a:r>
            <a:endParaRPr lang="en-IN" sz="1800" dirty="0">
              <a:ln w="0"/>
              <a:solidFill>
                <a:schemeClr val="tx1"/>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184916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9B04C9-9DDC-4795-8A14-F96E900E79A7}"/>
              </a:ext>
            </a:extLst>
          </p:cNvPr>
          <p:cNvSpPr>
            <a:spLocks noChangeArrowheads="1"/>
          </p:cNvSpPr>
          <p:nvPr/>
        </p:nvSpPr>
        <p:spPr bwMode="auto">
          <a:xfrm>
            <a:off x="486218" y="606913"/>
            <a:ext cx="1125957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b="1" dirty="0">
                <a:solidFill>
                  <a:srgbClr val="FFFF00"/>
                </a:solidFill>
                <a:latin typeface="Arial" panose="020B0604020202020204" pitchFamily="34" charset="0"/>
              </a:rPr>
              <a:t>Olist Order Customers - </a:t>
            </a:r>
            <a:r>
              <a:rPr lang="en-US" altLang="en-US" dirty="0">
                <a:latin typeface="Arial" panose="020B0604020202020204" pitchFamily="34" charset="0"/>
              </a:rPr>
              <a:t>The customer's location and other details are included in the dataset. Utilize it to determine the order delivery location and to identify unique consumers within the orders dataset.</a:t>
            </a:r>
          </a:p>
          <a:p>
            <a:pPr lvl="0" defTabSz="914400" eaLnBrk="0" fontAlgn="base" hangingPunct="0">
              <a:spcBef>
                <a:spcPct val="0"/>
              </a:spcBef>
              <a:spcAft>
                <a:spcPct val="0"/>
              </a:spcAft>
            </a:pPr>
            <a:br>
              <a:rPr lang="en-US" altLang="en-US" dirty="0">
                <a:latin typeface="Arial" panose="020B0604020202020204" pitchFamily="34" charset="0"/>
              </a:rPr>
            </a:br>
            <a:r>
              <a:rPr lang="en-US" altLang="en-US" b="1" dirty="0">
                <a:solidFill>
                  <a:srgbClr val="FFFF00"/>
                </a:solidFill>
                <a:latin typeface="Arial" panose="020B0604020202020204" pitchFamily="34" charset="0"/>
              </a:rPr>
              <a:t>Olist geolocation dataset - </a:t>
            </a:r>
            <a:r>
              <a:rPr lang="en-US" altLang="en-US" dirty="0">
                <a:latin typeface="Arial" panose="020B0604020202020204" pitchFamily="34" charset="0"/>
              </a:rPr>
              <a:t>This dataset contains the latitude and longitude of Brazilian zip codes. </a:t>
            </a:r>
          </a:p>
          <a:p>
            <a:pPr lvl="0" defTabSz="914400" eaLnBrk="0" fontAlgn="base" hangingPunct="0">
              <a:spcBef>
                <a:spcPct val="0"/>
              </a:spcBef>
              <a:spcAft>
                <a:spcPct val="0"/>
              </a:spcAft>
            </a:pPr>
            <a:br>
              <a:rPr lang="en-US" altLang="en-US" dirty="0">
                <a:latin typeface="Arial" panose="020B0604020202020204" pitchFamily="34" charset="0"/>
              </a:rPr>
            </a:br>
            <a:r>
              <a:rPr lang="en-US" altLang="en-US" b="1" dirty="0">
                <a:solidFill>
                  <a:srgbClr val="FFFF00"/>
                </a:solidFill>
                <a:latin typeface="Arial" panose="020B0604020202020204" pitchFamily="34" charset="0"/>
              </a:rPr>
              <a:t>Olist Order Items dataset </a:t>
            </a:r>
            <a:r>
              <a:rPr lang="en-US" altLang="en-US" dirty="0">
                <a:latin typeface="Arial" panose="020B0604020202020204" pitchFamily="34" charset="0"/>
              </a:rPr>
              <a:t>contains information about the products that are bought in each order. </a:t>
            </a:r>
          </a:p>
          <a:p>
            <a:pPr lvl="0" defTabSz="914400" eaLnBrk="0" fontAlgn="base" hangingPunct="0">
              <a:spcBef>
                <a:spcPct val="0"/>
              </a:spcBef>
              <a:spcAft>
                <a:spcPct val="0"/>
              </a:spcAft>
            </a:pPr>
            <a:br>
              <a:rPr lang="en-US" altLang="en-US" dirty="0">
                <a:latin typeface="Arial" panose="020B0604020202020204" pitchFamily="34" charset="0"/>
              </a:rPr>
            </a:br>
            <a:r>
              <a:rPr lang="en-US" altLang="en-US" b="1" dirty="0">
                <a:solidFill>
                  <a:srgbClr val="FFFF00"/>
                </a:solidFill>
                <a:latin typeface="Arial" panose="020B0604020202020204" pitchFamily="34" charset="0"/>
              </a:rPr>
              <a:t>Olist Order Payments dataset </a:t>
            </a:r>
            <a:r>
              <a:rPr lang="en-US" altLang="en-US" dirty="0">
                <a:latin typeface="Arial" panose="020B0604020202020204" pitchFamily="34" charset="0"/>
              </a:rPr>
              <a:t>comprises information regarding the payment alternatives available for orders.</a:t>
            </a:r>
          </a:p>
          <a:p>
            <a:pPr lvl="0" defTabSz="914400" eaLnBrk="0" fontAlgn="base" hangingPunct="0">
              <a:spcBef>
                <a:spcPct val="0"/>
              </a:spcBef>
              <a:spcAft>
                <a:spcPct val="0"/>
              </a:spcAft>
            </a:pPr>
            <a:endParaRPr lang="en-US" altLang="en-US" b="1" dirty="0">
              <a:solidFill>
                <a:srgbClr val="FFFF00"/>
              </a:solidFill>
              <a:latin typeface="Arial" panose="020B0604020202020204" pitchFamily="34" charset="0"/>
            </a:endParaRPr>
          </a:p>
          <a:p>
            <a:pPr lvl="0" defTabSz="914400" eaLnBrk="0" fontAlgn="base" hangingPunct="0">
              <a:spcBef>
                <a:spcPct val="0"/>
              </a:spcBef>
              <a:spcAft>
                <a:spcPct val="0"/>
              </a:spcAft>
            </a:pPr>
            <a:r>
              <a:rPr lang="en-US" altLang="en-US" b="1" dirty="0">
                <a:solidFill>
                  <a:srgbClr val="FFFF00"/>
                </a:solidFill>
                <a:latin typeface="Arial" panose="020B0604020202020204" pitchFamily="34" charset="0"/>
              </a:rPr>
              <a:t>Olist order reviews dataset - </a:t>
            </a:r>
            <a:r>
              <a:rPr lang="en-US" altLang="en-US" dirty="0">
                <a:latin typeface="Arial" panose="020B0604020202020204" pitchFamily="34" charset="0"/>
              </a:rPr>
              <a:t>This dataset contains information on customer reviews.</a:t>
            </a:r>
          </a:p>
          <a:p>
            <a:pPr lvl="0" defTabSz="914400" eaLnBrk="0" fontAlgn="base" hangingPunct="0">
              <a:spcBef>
                <a:spcPct val="0"/>
              </a:spcBef>
              <a:spcAft>
                <a:spcPct val="0"/>
              </a:spcAft>
            </a:pPr>
            <a:r>
              <a:rPr lang="en-US" altLang="en-US" dirty="0">
                <a:latin typeface="Arial" panose="020B0604020202020204" pitchFamily="34" charset="0"/>
              </a:rPr>
              <a:t> </a:t>
            </a:r>
            <a:br>
              <a:rPr lang="en-US" altLang="en-US" dirty="0">
                <a:latin typeface="Arial" panose="020B0604020202020204" pitchFamily="34" charset="0"/>
              </a:rPr>
            </a:br>
            <a:r>
              <a:rPr lang="en-US" altLang="en-US" b="1" dirty="0">
                <a:solidFill>
                  <a:srgbClr val="FFFF00"/>
                </a:solidFill>
                <a:latin typeface="Arial" panose="020B0604020202020204" pitchFamily="34" charset="0"/>
              </a:rPr>
              <a:t>Olist orders dataset: </a:t>
            </a:r>
            <a:r>
              <a:rPr lang="en-US" altLang="en-US" dirty="0">
                <a:latin typeface="Arial" panose="020B0604020202020204" pitchFamily="34" charset="0"/>
              </a:rPr>
              <a:t>This is the main dataset. Each order in this has all the relevant information mapped to it. </a:t>
            </a:r>
          </a:p>
          <a:p>
            <a:pPr lvl="0" defTabSz="914400" eaLnBrk="0" fontAlgn="base" hangingPunct="0">
              <a:spcBef>
                <a:spcPct val="0"/>
              </a:spcBef>
              <a:spcAft>
                <a:spcPct val="0"/>
              </a:spcAft>
            </a:pPr>
            <a:endParaRPr lang="en-US" altLang="en-US" b="1" dirty="0">
              <a:solidFill>
                <a:srgbClr val="FFFF00"/>
              </a:solidFill>
              <a:latin typeface="Arial" panose="020B0604020202020204" pitchFamily="34" charset="0"/>
            </a:endParaRPr>
          </a:p>
          <a:p>
            <a:pPr lvl="0" defTabSz="914400" eaLnBrk="0" fontAlgn="base" hangingPunct="0">
              <a:spcBef>
                <a:spcPct val="0"/>
              </a:spcBef>
              <a:spcAft>
                <a:spcPct val="0"/>
              </a:spcAft>
            </a:pPr>
            <a:r>
              <a:rPr lang="en-US" altLang="en-US" b="1" dirty="0">
                <a:solidFill>
                  <a:srgbClr val="FFFF00"/>
                </a:solidFill>
                <a:latin typeface="Arial" panose="020B0604020202020204" pitchFamily="34" charset="0"/>
              </a:rPr>
              <a:t>Olist products dataset: </a:t>
            </a:r>
            <a:r>
              <a:rPr lang="en-US" altLang="en-US" dirty="0">
                <a:latin typeface="Arial" panose="020B0604020202020204" pitchFamily="34" charset="0"/>
              </a:rPr>
              <a:t>This dataset contains information about the goods that Olist sells.</a:t>
            </a:r>
          </a:p>
          <a:p>
            <a:pPr lvl="0" defTabSz="914400" eaLnBrk="0" fontAlgn="base" hangingPunct="0">
              <a:spcBef>
                <a:spcPct val="0"/>
              </a:spcBef>
              <a:spcAft>
                <a:spcPct val="0"/>
              </a:spcAft>
            </a:pPr>
            <a:r>
              <a:rPr lang="en-US" altLang="en-US" dirty="0">
                <a:latin typeface="Arial" panose="020B0604020202020204" pitchFamily="34" charset="0"/>
              </a:rPr>
              <a:t> </a:t>
            </a:r>
            <a:br>
              <a:rPr lang="en-US" altLang="en-US" dirty="0">
                <a:latin typeface="Arial" panose="020B0604020202020204" pitchFamily="34" charset="0"/>
              </a:rPr>
            </a:br>
            <a:r>
              <a:rPr lang="en-US" altLang="en-US" b="1" dirty="0">
                <a:solidFill>
                  <a:srgbClr val="FFFF00"/>
                </a:solidFill>
                <a:latin typeface="Arial" panose="020B0604020202020204" pitchFamily="34" charset="0"/>
              </a:rPr>
              <a:t>Olist sellers dataset: </a:t>
            </a:r>
            <a:r>
              <a:rPr lang="en-US" altLang="en-US" dirty="0">
                <a:latin typeface="Arial" panose="020B0604020202020204" pitchFamily="34" charset="0"/>
              </a:rPr>
              <a:t>This dataset contains information about Seller details.</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b="1" dirty="0">
                <a:solidFill>
                  <a:srgbClr val="FFFF00"/>
                </a:solidFill>
                <a:latin typeface="Arial" panose="020B0604020202020204" pitchFamily="34" charset="0"/>
              </a:rPr>
              <a:t>Olist product category name dataset: </a:t>
            </a:r>
            <a:r>
              <a:rPr lang="en-US" altLang="en-US" b="1" dirty="0">
                <a:latin typeface="Arial" panose="020B0604020202020204" pitchFamily="34" charset="0"/>
              </a:rPr>
              <a:t>These </a:t>
            </a:r>
            <a:r>
              <a:rPr lang="en-US" dirty="0"/>
              <a:t>are used to organize products into specific groups based on their characteristics and usage.</a:t>
            </a:r>
            <a:endParaRPr lang="en-US" altLang="en-US" dirty="0">
              <a:latin typeface="Arial" panose="020B0604020202020204" pitchFamily="34" charset="0"/>
            </a:endParaRPr>
          </a:p>
        </p:txBody>
      </p:sp>
      <p:sp>
        <p:nvSpPr>
          <p:cNvPr id="5" name="TextBox 4">
            <a:extLst>
              <a:ext uri="{FF2B5EF4-FFF2-40B4-BE49-F238E27FC236}">
                <a16:creationId xmlns:a16="http://schemas.microsoft.com/office/drawing/2014/main" id="{F0ABF75C-9668-4F36-ACF0-B2003923E621}"/>
              </a:ext>
            </a:extLst>
          </p:cNvPr>
          <p:cNvSpPr txBox="1"/>
          <p:nvPr/>
        </p:nvSpPr>
        <p:spPr>
          <a:xfrm>
            <a:off x="113339" y="64778"/>
            <a:ext cx="6100482" cy="646331"/>
          </a:xfrm>
          <a:prstGeom prst="rect">
            <a:avLst/>
          </a:prstGeom>
          <a:noFill/>
        </p:spPr>
        <p:txBody>
          <a:bodyPr wrap="square">
            <a:spAutoFit/>
          </a:bodyPr>
          <a:lstStyle/>
          <a:p>
            <a:pPr algn="ctr"/>
            <a:r>
              <a:rPr lang="en-US" sz="1800" b="1" i="1" spc="-50" dirty="0">
                <a:solidFill>
                  <a:srgbClr val="92D050"/>
                </a:solidFill>
              </a:rPr>
              <a:t>INFORMATION CONTAIN BY DATASETS</a:t>
            </a:r>
          </a:p>
          <a:p>
            <a:pPr algn="ctr"/>
            <a:endParaRPr lang="en-IN" sz="1800" dirty="0">
              <a:ln w="0"/>
              <a:solidFill>
                <a:srgbClr val="FF0000"/>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162672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DB784-5D68-4827-BA4C-40178042CCF3}"/>
              </a:ext>
            </a:extLst>
          </p:cNvPr>
          <p:cNvSpPr txBox="1"/>
          <p:nvPr/>
        </p:nvSpPr>
        <p:spPr>
          <a:xfrm>
            <a:off x="304800" y="1645947"/>
            <a:ext cx="6100482" cy="4092595"/>
          </a:xfrm>
          <a:prstGeom prst="rect">
            <a:avLst/>
          </a:prstGeom>
          <a:noFill/>
        </p:spPr>
        <p:txBody>
          <a:bodyPr wrap="square">
            <a:spAutoFit/>
          </a:bodyPr>
          <a:lstStyle/>
          <a:p>
            <a:pPr marL="342900" indent="-342900">
              <a:lnSpc>
                <a:spcPct val="300000"/>
              </a:lnSpc>
              <a:buFont typeface="+mj-lt"/>
              <a:buAutoNum type="arabicPeriod"/>
            </a:pPr>
            <a:r>
              <a:rPr lang="en-US" dirty="0"/>
              <a:t> Weekdays and weekend payment statistics </a:t>
            </a:r>
          </a:p>
          <a:p>
            <a:pPr marL="342900" indent="-342900">
              <a:lnSpc>
                <a:spcPct val="300000"/>
              </a:lnSpc>
              <a:buFont typeface="+mj-lt"/>
              <a:buAutoNum type="arabicPeriod"/>
            </a:pPr>
            <a:r>
              <a:rPr lang="en-US" dirty="0"/>
              <a:t> Payment Type with review score 5 </a:t>
            </a:r>
          </a:p>
          <a:p>
            <a:pPr marL="342900" indent="-342900">
              <a:lnSpc>
                <a:spcPct val="300000"/>
              </a:lnSpc>
              <a:buFont typeface="+mj-lt"/>
              <a:buAutoNum type="arabicPeriod"/>
            </a:pPr>
            <a:r>
              <a:rPr lang="en-US" dirty="0"/>
              <a:t> Average numbers of delivery days taken for pet shop</a:t>
            </a:r>
          </a:p>
          <a:p>
            <a:pPr marL="342900" indent="-342900">
              <a:lnSpc>
                <a:spcPct val="300000"/>
              </a:lnSpc>
              <a:buFont typeface="+mj-lt"/>
              <a:buAutoNum type="arabicPeriod"/>
            </a:pPr>
            <a:r>
              <a:rPr lang="en-US" dirty="0"/>
              <a:t> Average price and payment value of Sao Paulo city </a:t>
            </a:r>
          </a:p>
          <a:p>
            <a:pPr marL="342900" indent="-342900">
              <a:lnSpc>
                <a:spcPct val="300000"/>
              </a:lnSpc>
              <a:buFont typeface="+mj-lt"/>
              <a:buAutoNum type="arabicPeriod"/>
            </a:pPr>
            <a:r>
              <a:rPr lang="en-US" dirty="0"/>
              <a:t> Average shipping days vs review scores</a:t>
            </a:r>
            <a:endParaRPr lang="en-IN" dirty="0"/>
          </a:p>
        </p:txBody>
      </p:sp>
      <p:sp>
        <p:nvSpPr>
          <p:cNvPr id="8" name="Ribbon: Tilted Down 7">
            <a:extLst>
              <a:ext uri="{FF2B5EF4-FFF2-40B4-BE49-F238E27FC236}">
                <a16:creationId xmlns:a16="http://schemas.microsoft.com/office/drawing/2014/main" id="{D04990E2-AC05-4A5F-B39F-CB7D16AC57B1}"/>
              </a:ext>
            </a:extLst>
          </p:cNvPr>
          <p:cNvSpPr/>
          <p:nvPr/>
        </p:nvSpPr>
        <p:spPr>
          <a:xfrm>
            <a:off x="304800" y="283984"/>
            <a:ext cx="3845859" cy="898754"/>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         KPI’s</a:t>
            </a:r>
          </a:p>
        </p:txBody>
      </p:sp>
    </p:spTree>
    <p:extLst>
      <p:ext uri="{BB962C8B-B14F-4D97-AF65-F5344CB8AC3E}">
        <p14:creationId xmlns:p14="http://schemas.microsoft.com/office/powerpoint/2010/main" val="45748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04AF87-BDAD-45EB-8D33-BB429A02FF86}"/>
              </a:ext>
            </a:extLst>
          </p:cNvPr>
          <p:cNvSpPr txBox="1"/>
          <p:nvPr/>
        </p:nvSpPr>
        <p:spPr>
          <a:xfrm>
            <a:off x="6607437" y="608960"/>
            <a:ext cx="4797737" cy="4206280"/>
          </a:xfrm>
          <a:prstGeom prst="rect">
            <a:avLst/>
          </a:prstGeom>
          <a:noFill/>
        </p:spPr>
        <p:txBody>
          <a:bodyPr wrap="square">
            <a:spAutoFit/>
          </a:bodyPr>
          <a:lstStyle/>
          <a:p>
            <a:r>
              <a:rPr lang="en-US" b="1" dirty="0">
                <a:solidFill>
                  <a:srgbClr val="92D050"/>
                </a:solidFill>
              </a:rPr>
              <a:t>OBSERVATION</a:t>
            </a:r>
          </a:p>
          <a:p>
            <a:endParaRPr lang="en-US" b="1" dirty="0">
              <a:solidFill>
                <a:srgbClr val="92D050"/>
              </a:solidFill>
            </a:endParaRPr>
          </a:p>
          <a:p>
            <a:pPr marL="342900" indent="-342900" eaLnBrk="1" hangingPunct="1">
              <a:spcAft>
                <a:spcPts val="1263"/>
              </a:spcAft>
              <a:buFont typeface="Wingdings" panose="05000000000000000000" pitchFamily="2" charset="2"/>
              <a:buChar char="Ø"/>
              <a:defRPr/>
            </a:pPr>
            <a:r>
              <a:rPr lang="en-US" altLang="en-US" dirty="0">
                <a:solidFill>
                  <a:srgbClr val="FFFFFF"/>
                </a:solidFill>
                <a:latin typeface="Times New Roman" panose="02020603050405020304" pitchFamily="18" charset="0"/>
              </a:rPr>
              <a:t>As we can see weekday vs weekend payment statistics  we  observe that weekend payment value is </a:t>
            </a:r>
            <a:r>
              <a:rPr lang="en-US" altLang="en-US" dirty="0">
                <a:solidFill>
                  <a:srgbClr val="00AF50"/>
                </a:solidFill>
                <a:latin typeface="Times New Roman" panose="02020603050405020304" pitchFamily="18" charset="0"/>
              </a:rPr>
              <a:t>$3.35M</a:t>
            </a:r>
            <a:r>
              <a:rPr lang="en-US" altLang="en-US" dirty="0">
                <a:solidFill>
                  <a:srgbClr val="FFFFFF"/>
                </a:solidFill>
                <a:latin typeface="Times New Roman" panose="02020603050405020304" pitchFamily="18" charset="0"/>
              </a:rPr>
              <a:t>, accounting for </a:t>
            </a:r>
            <a:r>
              <a:rPr lang="en-US" altLang="en-US" dirty="0">
                <a:solidFill>
                  <a:srgbClr val="00B050"/>
                </a:solidFill>
                <a:latin typeface="Times New Roman" panose="02020603050405020304" pitchFamily="18" charset="0"/>
              </a:rPr>
              <a:t>21.44% </a:t>
            </a:r>
            <a:r>
              <a:rPr lang="en-US" altLang="en-US" dirty="0">
                <a:latin typeface="Times New Roman" panose="02020603050405020304" pitchFamily="18" charset="0"/>
              </a:rPr>
              <a:t>of total payment.</a:t>
            </a:r>
          </a:p>
          <a:p>
            <a:pPr marL="342900" indent="-342900" eaLnBrk="1" hangingPunct="1">
              <a:spcAft>
                <a:spcPts val="2725"/>
              </a:spcAft>
              <a:buFont typeface="Wingdings" panose="05000000000000000000" pitchFamily="2" charset="2"/>
              <a:buChar char="Ø"/>
              <a:defRPr/>
            </a:pPr>
            <a:r>
              <a:rPr lang="en-US" altLang="en-US" dirty="0">
                <a:solidFill>
                  <a:srgbClr val="FFFFFF"/>
                </a:solidFill>
                <a:latin typeface="Times New Roman" panose="02020603050405020304" pitchFamily="18" charset="0"/>
              </a:rPr>
              <a:t>Similarly in weekday we observe that payment value is </a:t>
            </a:r>
            <a:r>
              <a:rPr lang="en-US" altLang="en-US" dirty="0">
                <a:solidFill>
                  <a:srgbClr val="00AF50"/>
                </a:solidFill>
                <a:latin typeface="Times New Roman" panose="02020603050405020304" pitchFamily="18" charset="0"/>
              </a:rPr>
              <a:t>$12.26M</a:t>
            </a:r>
            <a:r>
              <a:rPr lang="en-US" altLang="en-US" dirty="0">
                <a:solidFill>
                  <a:srgbClr val="FFFFFF"/>
                </a:solidFill>
                <a:latin typeface="Times New Roman" panose="02020603050405020304" pitchFamily="18" charset="0"/>
              </a:rPr>
              <a:t>,accounting for </a:t>
            </a:r>
            <a:r>
              <a:rPr lang="en-US" altLang="en-US" dirty="0">
                <a:solidFill>
                  <a:srgbClr val="00AF50"/>
                </a:solidFill>
                <a:latin typeface="Times New Roman" panose="02020603050405020304" pitchFamily="18" charset="0"/>
              </a:rPr>
              <a:t>78.56% </a:t>
            </a:r>
            <a:r>
              <a:rPr lang="en-US" altLang="en-US" dirty="0">
                <a:latin typeface="Times New Roman" panose="02020603050405020304" pitchFamily="18" charset="0"/>
              </a:rPr>
              <a:t>of total payment.</a:t>
            </a:r>
          </a:p>
          <a:p>
            <a:pPr marL="342900" indent="-342900" eaLnBrk="1" hangingPunct="1">
              <a:spcAft>
                <a:spcPts val="2725"/>
              </a:spcAft>
              <a:buFont typeface="Wingdings" panose="05000000000000000000" pitchFamily="2" charset="2"/>
              <a:buChar char="Ø"/>
              <a:defRPr/>
            </a:pPr>
            <a:r>
              <a:rPr lang="en-US" dirty="0">
                <a:latin typeface="Times New Roman" pitchFamily="18" charset="0"/>
                <a:cs typeface="Times New Roman" pitchFamily="18" charset="0"/>
              </a:rPr>
              <a:t>We can observe that there is a higher percentage of payments on weekdays, it indicates that customers are more active and prefer shopping on weekdays</a:t>
            </a:r>
            <a:r>
              <a:rPr lang="en-US" dirty="0"/>
              <a:t>.</a:t>
            </a:r>
            <a:endParaRPr lang="en-US" altLang="en-US" dirty="0">
              <a:latin typeface="Times New Roman" panose="02020603050405020304" pitchFamily="18" charset="0"/>
            </a:endParaRPr>
          </a:p>
        </p:txBody>
      </p:sp>
      <p:sp>
        <p:nvSpPr>
          <p:cNvPr id="9" name="TextBox 8">
            <a:extLst>
              <a:ext uri="{FF2B5EF4-FFF2-40B4-BE49-F238E27FC236}">
                <a16:creationId xmlns:a16="http://schemas.microsoft.com/office/drawing/2014/main" id="{7302C65E-5913-447F-AC7F-AA57F6AA897A}"/>
              </a:ext>
            </a:extLst>
          </p:cNvPr>
          <p:cNvSpPr txBox="1"/>
          <p:nvPr/>
        </p:nvSpPr>
        <p:spPr>
          <a:xfrm>
            <a:off x="226359" y="84275"/>
            <a:ext cx="6100482" cy="369332"/>
          </a:xfrm>
          <a:prstGeom prst="rect">
            <a:avLst/>
          </a:prstGeom>
          <a:noFill/>
        </p:spPr>
        <p:txBody>
          <a:bodyPr wrap="square">
            <a:spAutoFit/>
          </a:bodyPr>
          <a:lstStyle/>
          <a:p>
            <a:r>
              <a:rPr lang="en-US" b="1" dirty="0">
                <a:solidFill>
                  <a:srgbClr val="FF0000"/>
                </a:solidFill>
              </a:rPr>
              <a:t>Weekdays and weekend payment statistics </a:t>
            </a:r>
          </a:p>
        </p:txBody>
      </p:sp>
      <p:sp>
        <p:nvSpPr>
          <p:cNvPr id="10" name="TextBox 9">
            <a:extLst>
              <a:ext uri="{FF2B5EF4-FFF2-40B4-BE49-F238E27FC236}">
                <a16:creationId xmlns:a16="http://schemas.microsoft.com/office/drawing/2014/main" id="{667575CE-2DAB-4BCD-96A6-DCB02D3F3058}"/>
              </a:ext>
            </a:extLst>
          </p:cNvPr>
          <p:cNvSpPr txBox="1"/>
          <p:nvPr/>
        </p:nvSpPr>
        <p:spPr>
          <a:xfrm>
            <a:off x="663262" y="4284398"/>
            <a:ext cx="6100482" cy="2120068"/>
          </a:xfrm>
          <a:prstGeom prst="rect">
            <a:avLst/>
          </a:prstGeom>
          <a:noFill/>
        </p:spPr>
        <p:txBody>
          <a:bodyPr wrap="square">
            <a:spAutoFit/>
          </a:bodyPr>
          <a:lstStyle/>
          <a:p>
            <a:pPr>
              <a:lnSpc>
                <a:spcPct val="150000"/>
              </a:lnSpc>
            </a:pPr>
            <a:r>
              <a:rPr lang="en-IN" b="1" dirty="0">
                <a:solidFill>
                  <a:srgbClr val="92D050"/>
                </a:solidFill>
                <a:cs typeface="Times New Roman" panose="02020603050405020304" pitchFamily="18" charset="0"/>
              </a:rPr>
              <a:t>CONCLUSION</a:t>
            </a:r>
          </a:p>
          <a:p>
            <a:pPr eaLnBrk="1" hangingPunct="1">
              <a:lnSpc>
                <a:spcPct val="150000"/>
              </a:lnSpc>
              <a:buFont typeface="Wingdings" panose="05000000000000000000" pitchFamily="2" charset="2"/>
              <a:buChar char="Ø"/>
            </a:pPr>
            <a:r>
              <a:rPr lang="en-US" altLang="en-US" dirty="0">
                <a:solidFill>
                  <a:srgbClr val="FFFFFF"/>
                </a:solidFill>
                <a:latin typeface="Times New Roman" panose="02020603050405020304" pitchFamily="18" charset="0"/>
              </a:rPr>
              <a:t> Marketing and promotions</a:t>
            </a:r>
          </a:p>
          <a:p>
            <a:pPr eaLnBrk="1" hangingPunct="1">
              <a:lnSpc>
                <a:spcPct val="150000"/>
              </a:lnSpc>
              <a:buFont typeface="Wingdings" panose="05000000000000000000" pitchFamily="2" charset="2"/>
              <a:buChar char="Ø"/>
            </a:pPr>
            <a:r>
              <a:rPr lang="en-IN" altLang="en-US" dirty="0">
                <a:solidFill>
                  <a:srgbClr val="FFFFFF"/>
                </a:solidFill>
                <a:latin typeface="Times New Roman" panose="02020603050405020304" pitchFamily="18" charset="0"/>
              </a:rPr>
              <a:t>Resource Allocations</a:t>
            </a:r>
            <a:endParaRPr lang="en-US" altLang="en-US" dirty="0">
              <a:solidFill>
                <a:srgbClr val="FFFFFF"/>
              </a:solidFill>
              <a:latin typeface="Times New Roman" panose="02020603050405020304" pitchFamily="18" charset="0"/>
            </a:endParaRPr>
          </a:p>
          <a:p>
            <a:pPr eaLnBrk="1" hangingPunct="1">
              <a:lnSpc>
                <a:spcPct val="150000"/>
              </a:lnSpc>
              <a:buFont typeface="Wingdings" panose="05000000000000000000" pitchFamily="2" charset="2"/>
              <a:buChar char="Ø"/>
            </a:pPr>
            <a:r>
              <a:rPr lang="en-IN" altLang="en-US" dirty="0">
                <a:solidFill>
                  <a:srgbClr val="FFFFFF"/>
                </a:solidFill>
                <a:latin typeface="Times New Roman" panose="02020603050405020304" pitchFamily="18" charset="0"/>
              </a:rPr>
              <a:t>Weekend promotions</a:t>
            </a:r>
          </a:p>
          <a:p>
            <a:pPr eaLnBrk="1" hangingPunct="1">
              <a:lnSpc>
                <a:spcPct val="150000"/>
              </a:lnSpc>
              <a:buFont typeface="Wingdings" panose="05000000000000000000" pitchFamily="2" charset="2"/>
              <a:buChar char="Ø"/>
            </a:pPr>
            <a:r>
              <a:rPr lang="en-IN" altLang="en-US" dirty="0">
                <a:solidFill>
                  <a:srgbClr val="FFFFFF"/>
                </a:solidFill>
                <a:latin typeface="Times New Roman" panose="02020603050405020304" pitchFamily="18" charset="0"/>
              </a:rPr>
              <a:t>Email Marketing</a:t>
            </a:r>
          </a:p>
        </p:txBody>
      </p:sp>
      <p:pic>
        <p:nvPicPr>
          <p:cNvPr id="4" name="Picture 3">
            <a:extLst>
              <a:ext uri="{FF2B5EF4-FFF2-40B4-BE49-F238E27FC236}">
                <a16:creationId xmlns:a16="http://schemas.microsoft.com/office/drawing/2014/main" id="{5B59915E-8657-4C9C-BA96-D417D4B9BFB6}"/>
              </a:ext>
            </a:extLst>
          </p:cNvPr>
          <p:cNvPicPr>
            <a:picLocks noChangeAspect="1"/>
          </p:cNvPicPr>
          <p:nvPr/>
        </p:nvPicPr>
        <p:blipFill>
          <a:blip r:embed="rId2"/>
          <a:stretch>
            <a:fillRect/>
          </a:stretch>
        </p:blipFill>
        <p:spPr>
          <a:xfrm>
            <a:off x="226359" y="453534"/>
            <a:ext cx="5090601" cy="3865199"/>
          </a:xfrm>
          <a:prstGeom prst="rect">
            <a:avLst/>
          </a:prstGeom>
        </p:spPr>
      </p:pic>
    </p:spTree>
    <p:extLst>
      <p:ext uri="{BB962C8B-B14F-4D97-AF65-F5344CB8AC3E}">
        <p14:creationId xmlns:p14="http://schemas.microsoft.com/office/powerpoint/2010/main" val="1232468911"/>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3002</TotalTime>
  <Words>1267</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Arial Rounded MT Bold</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otlook</dc:creator>
  <cp:lastModifiedBy>otlook</cp:lastModifiedBy>
  <cp:revision>46</cp:revision>
  <dcterms:created xsi:type="dcterms:W3CDTF">2024-06-15T04:21:14Z</dcterms:created>
  <dcterms:modified xsi:type="dcterms:W3CDTF">2024-06-20T06:20:45Z</dcterms:modified>
</cp:coreProperties>
</file>