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0" r:id="rId2"/>
    <p:sldId id="272" r:id="rId3"/>
    <p:sldId id="274" r:id="rId4"/>
    <p:sldId id="266" r:id="rId5"/>
    <p:sldId id="273" r:id="rId6"/>
    <p:sldId id="275" r:id="rId7"/>
    <p:sldId id="276" r:id="rId8"/>
    <p:sldId id="262" r:id="rId9"/>
    <p:sldId id="263" r:id="rId10"/>
    <p:sldId id="264" r:id="rId11"/>
    <p:sldId id="265" r:id="rId12"/>
    <p:sldId id="277" r:id="rId13"/>
    <p:sldId id="278" r:id="rId14"/>
    <p:sldId id="257" r:id="rId15"/>
    <p:sldId id="259" r:id="rId16"/>
    <p:sldId id="260"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900B57F-8361-4436-910A-41A96EF9C8B0}">
          <p14:sldIdLst>
            <p14:sldId id="270"/>
            <p14:sldId id="272"/>
            <p14:sldId id="274"/>
            <p14:sldId id="266"/>
            <p14:sldId id="273"/>
            <p14:sldId id="275"/>
            <p14:sldId id="276"/>
            <p14:sldId id="262"/>
            <p14:sldId id="263"/>
            <p14:sldId id="264"/>
            <p14:sldId id="265"/>
            <p14:sldId id="277"/>
            <p14:sldId id="278"/>
            <p14:sldId id="257"/>
            <p14:sldId id="259"/>
            <p14:sldId id="260"/>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660"/>
  </p:normalViewPr>
  <p:slideViewPr>
    <p:cSldViewPr snapToGrid="0">
      <p:cViewPr>
        <p:scale>
          <a:sx n="74" d="100"/>
          <a:sy n="74" d="100"/>
        </p:scale>
        <p:origin x="3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ED48B03-BA9C-4561-9DF4-3BD86C309C0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322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E3BD00-A3CF-404D-A9F5-435A168A2E19}"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D48B03-BA9C-4561-9DF4-3BD86C309C01}" type="slidenum">
              <a:rPr lang="en-IN" smtClean="0"/>
              <a:t>‹#›</a:t>
            </a:fld>
            <a:endParaRPr lang="en-IN"/>
          </a:p>
        </p:txBody>
      </p:sp>
    </p:spTree>
    <p:extLst>
      <p:ext uri="{BB962C8B-B14F-4D97-AF65-F5344CB8AC3E}">
        <p14:creationId xmlns:p14="http://schemas.microsoft.com/office/powerpoint/2010/main" val="270179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48B03-BA9C-4561-9DF4-3BD86C309C0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960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48B03-BA9C-4561-9DF4-3BD86C309C0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9340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48B03-BA9C-4561-9DF4-3BD86C309C01}" type="slidenum">
              <a:rPr lang="en-IN" smtClean="0"/>
              <a:t>‹#›</a:t>
            </a:fld>
            <a:endParaRPr lang="en-IN"/>
          </a:p>
        </p:txBody>
      </p:sp>
    </p:spTree>
    <p:extLst>
      <p:ext uri="{BB962C8B-B14F-4D97-AF65-F5344CB8AC3E}">
        <p14:creationId xmlns:p14="http://schemas.microsoft.com/office/powerpoint/2010/main" val="433449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48B03-BA9C-4561-9DF4-3BD86C309C0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0443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48B03-BA9C-4561-9DF4-3BD86C309C0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665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48B03-BA9C-4561-9DF4-3BD86C309C0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6232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48B03-BA9C-4561-9DF4-3BD86C309C0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4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48B03-BA9C-4561-9DF4-3BD86C309C01}" type="slidenum">
              <a:rPr lang="en-IN" smtClean="0"/>
              <a:t>‹#›</a:t>
            </a:fld>
            <a:endParaRPr lang="en-IN"/>
          </a:p>
        </p:txBody>
      </p:sp>
    </p:spTree>
    <p:extLst>
      <p:ext uri="{BB962C8B-B14F-4D97-AF65-F5344CB8AC3E}">
        <p14:creationId xmlns:p14="http://schemas.microsoft.com/office/powerpoint/2010/main" val="2221458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E3BD00-A3CF-404D-A9F5-435A168A2E19}"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D48B03-BA9C-4561-9DF4-3BD86C309C0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7202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E3BD00-A3CF-404D-A9F5-435A168A2E19}"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D48B03-BA9C-4561-9DF4-3BD86C309C01}" type="slidenum">
              <a:rPr lang="en-IN" smtClean="0"/>
              <a:t>‹#›</a:t>
            </a:fld>
            <a:endParaRPr lang="en-IN"/>
          </a:p>
        </p:txBody>
      </p:sp>
    </p:spTree>
    <p:extLst>
      <p:ext uri="{BB962C8B-B14F-4D97-AF65-F5344CB8AC3E}">
        <p14:creationId xmlns:p14="http://schemas.microsoft.com/office/powerpoint/2010/main" val="212324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E3BD00-A3CF-404D-A9F5-435A168A2E19}"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D48B03-BA9C-4561-9DF4-3BD86C309C0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168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E3BD00-A3CF-404D-A9F5-435A168A2E19}"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D48B03-BA9C-4561-9DF4-3BD86C309C0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954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E3BD00-A3CF-404D-A9F5-435A168A2E19}"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D48B03-BA9C-4561-9DF4-3BD86C309C01}" type="slidenum">
              <a:rPr lang="en-IN" smtClean="0"/>
              <a:t>‹#›</a:t>
            </a:fld>
            <a:endParaRPr lang="en-IN"/>
          </a:p>
        </p:txBody>
      </p:sp>
    </p:spTree>
    <p:extLst>
      <p:ext uri="{BB962C8B-B14F-4D97-AF65-F5344CB8AC3E}">
        <p14:creationId xmlns:p14="http://schemas.microsoft.com/office/powerpoint/2010/main" val="2880827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E3BD00-A3CF-404D-A9F5-435A168A2E19}"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D48B03-BA9C-4561-9DF4-3BD86C309C0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3652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E3BD00-A3CF-404D-A9F5-435A168A2E19}"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D48B03-BA9C-4561-9DF4-3BD86C309C01}" type="slidenum">
              <a:rPr lang="en-IN" smtClean="0"/>
              <a:t>‹#›</a:t>
            </a:fld>
            <a:endParaRPr lang="en-IN"/>
          </a:p>
        </p:txBody>
      </p:sp>
    </p:spTree>
    <p:extLst>
      <p:ext uri="{BB962C8B-B14F-4D97-AF65-F5344CB8AC3E}">
        <p14:creationId xmlns:p14="http://schemas.microsoft.com/office/powerpoint/2010/main" val="298237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E3BD00-A3CF-404D-A9F5-435A168A2E19}" type="datetimeFigureOut">
              <a:rPr lang="en-IN" smtClean="0"/>
              <a:t>01-08-2024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ED48B03-BA9C-4561-9DF4-3BD86C309C01}" type="slidenum">
              <a:rPr lang="en-IN" smtClean="0"/>
              <a:t>‹#›</a:t>
            </a:fld>
            <a:endParaRPr lang="en-IN"/>
          </a:p>
        </p:txBody>
      </p:sp>
    </p:spTree>
    <p:extLst>
      <p:ext uri="{BB962C8B-B14F-4D97-AF65-F5344CB8AC3E}">
        <p14:creationId xmlns:p14="http://schemas.microsoft.com/office/powerpoint/2010/main" val="36951402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svg"/><Relationship Id="rId7" Type="http://schemas.openxmlformats.org/officeDocument/2006/relationships/hyperlink" Target="https://www.rawpixel.com/search/stock%20market"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1"/><Relationship Id="rId5" Type="http://schemas.openxmlformats.org/officeDocument/2006/relationships/image" Target="../media/image10.sv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1CA6-103C-449E-8249-EF15A5682405}"/>
              </a:ext>
            </a:extLst>
          </p:cNvPr>
          <p:cNvSpPr txBox="1">
            <a:spLocks/>
          </p:cNvSpPr>
          <p:nvPr/>
        </p:nvSpPr>
        <p:spPr>
          <a:xfrm>
            <a:off x="802256" y="707366"/>
            <a:ext cx="5519979" cy="994958"/>
          </a:xfrm>
          <a:prstGeom prst="rect">
            <a:avLst/>
          </a:prstGeom>
        </p:spPr>
        <p:txBody>
          <a:bodyPr>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800" b="1" u="sng" dirty="0">
                <a:solidFill>
                  <a:schemeClr val="accent5">
                    <a:lumMod val="75000"/>
                  </a:schemeClr>
                </a:solidFill>
                <a:effectLst>
                  <a:outerShdw blurRad="38100" dist="38100" dir="2700000" algn="tl">
                    <a:srgbClr val="000000">
                      <a:alpha val="43137"/>
                    </a:srgbClr>
                  </a:outerShdw>
                </a:effectLst>
                <a:latin typeface="Algerian" panose="04020705040A02060702" pitchFamily="82" charset="0"/>
              </a:rPr>
              <a:t>STOCK MARKET ANALYSIS</a:t>
            </a:r>
          </a:p>
        </p:txBody>
      </p:sp>
      <p:sp>
        <p:nvSpPr>
          <p:cNvPr id="3" name="Content Placeholder 4">
            <a:extLst>
              <a:ext uri="{FF2B5EF4-FFF2-40B4-BE49-F238E27FC236}">
                <a16:creationId xmlns:a16="http://schemas.microsoft.com/office/drawing/2014/main" id="{3F1458BA-F2B6-4B0B-B345-F6E4C1161AFA}"/>
              </a:ext>
            </a:extLst>
          </p:cNvPr>
          <p:cNvSpPr txBox="1">
            <a:spLocks/>
          </p:cNvSpPr>
          <p:nvPr/>
        </p:nvSpPr>
        <p:spPr>
          <a:xfrm>
            <a:off x="932872" y="2134213"/>
            <a:ext cx="5216333" cy="3704528"/>
          </a:xfrm>
          <a:prstGeom prst="rect">
            <a:avLst/>
          </a:prstGeom>
        </p:spPr>
        <p:txBody>
          <a:bodyPr>
            <a:normAutofit fontScale="92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2800" b="1" u="sng" dirty="0">
                <a:solidFill>
                  <a:srgbClr val="7030A0"/>
                </a:solidFill>
                <a:latin typeface="Arial Rounded MT Bold" panose="020F0704030504030204" pitchFamily="34" charset="0"/>
              </a:rPr>
              <a:t>GROUP MEMBER’S </a:t>
            </a:r>
          </a:p>
          <a:p>
            <a:pPr marL="0" indent="0">
              <a:buFont typeface="Arial" panose="020B0604020202020204" pitchFamily="34" charset="0"/>
              <a:buNone/>
            </a:pPr>
            <a:r>
              <a:rPr lang="en-US" sz="2800" dirty="0">
                <a:latin typeface="Arial Rounded MT Bold" panose="020F0704030504030204" pitchFamily="34" charset="0"/>
              </a:rPr>
              <a:t>                              </a:t>
            </a:r>
            <a:r>
              <a:rPr lang="en-US" dirty="0">
                <a:latin typeface="Arial Rounded MT Bold" panose="020F0704030504030204" pitchFamily="34" charset="0"/>
              </a:rPr>
              <a:t>NILAVU .E.D</a:t>
            </a:r>
          </a:p>
          <a:p>
            <a:pPr marL="0" indent="0">
              <a:buFont typeface="Arial" panose="020B0604020202020204" pitchFamily="34" charset="0"/>
              <a:buNone/>
            </a:pPr>
            <a:r>
              <a:rPr lang="en-US" sz="1600" dirty="0">
                <a:latin typeface="Arial Rounded MT Bold" panose="020F0704030504030204" pitchFamily="34" charset="0"/>
              </a:rPr>
              <a:t>                                                     </a:t>
            </a:r>
            <a:r>
              <a:rPr lang="en-US" dirty="0">
                <a:latin typeface="Arial Rounded MT Bold" panose="020F0704030504030204" pitchFamily="34" charset="0"/>
              </a:rPr>
              <a:t>JAYAVEDHAN.A</a:t>
            </a:r>
          </a:p>
          <a:p>
            <a:pPr marL="0" indent="0">
              <a:buFont typeface="Arial" panose="020B0604020202020204" pitchFamily="34" charset="0"/>
              <a:buNone/>
            </a:pPr>
            <a:r>
              <a:rPr lang="en-US" dirty="0">
                <a:latin typeface="Arial Rounded MT Bold" panose="020F0704030504030204" pitchFamily="34" charset="0"/>
              </a:rPr>
              <a:t>                                           LAKSHMANRAM.S</a:t>
            </a:r>
          </a:p>
          <a:p>
            <a:pPr marL="0" indent="0">
              <a:buFont typeface="Arial" panose="020B0604020202020204" pitchFamily="34" charset="0"/>
              <a:buNone/>
            </a:pPr>
            <a:r>
              <a:rPr lang="en-US" dirty="0">
                <a:latin typeface="Arial Rounded MT Bold" panose="020F0704030504030204" pitchFamily="34" charset="0"/>
              </a:rPr>
              <a:t>                                           DINESH.J</a:t>
            </a:r>
          </a:p>
          <a:p>
            <a:pPr marL="0" indent="0">
              <a:buFont typeface="Arial" panose="020B0604020202020204" pitchFamily="34" charset="0"/>
              <a:buNone/>
            </a:pPr>
            <a:r>
              <a:rPr lang="en-US" dirty="0">
                <a:latin typeface="Arial Rounded MT Bold" panose="020F0704030504030204" pitchFamily="34" charset="0"/>
              </a:rPr>
              <a:t>                                          DINESH.R</a:t>
            </a:r>
          </a:p>
          <a:p>
            <a:pPr marL="0" indent="0">
              <a:buFont typeface="Arial" panose="020B0604020202020204" pitchFamily="34" charset="0"/>
              <a:buNone/>
            </a:pPr>
            <a:r>
              <a:rPr lang="en-US" dirty="0">
                <a:latin typeface="Arial Rounded MT Bold" panose="020F0704030504030204" pitchFamily="34" charset="0"/>
              </a:rPr>
              <a:t>                                          DEEPAK KHARVI</a:t>
            </a:r>
          </a:p>
          <a:p>
            <a:pPr marL="0" indent="0">
              <a:buFont typeface="Arial" panose="020B0604020202020204" pitchFamily="34" charset="0"/>
              <a:buNone/>
            </a:pPr>
            <a:r>
              <a:rPr lang="en-US" dirty="0">
                <a:latin typeface="Arial Rounded MT Bold" panose="020F0704030504030204" pitchFamily="34" charset="0"/>
              </a:rPr>
              <a:t>                                          DEEPAK.M                        </a:t>
            </a:r>
            <a:endParaRPr lang="en-IN" dirty="0">
              <a:latin typeface="Arial Rounded MT Bold" panose="020F0704030504030204" pitchFamily="34" charset="0"/>
            </a:endParaRPr>
          </a:p>
        </p:txBody>
      </p:sp>
      <p:pic>
        <p:nvPicPr>
          <p:cNvPr id="5" name="Graphic 4" descr="Female Profile with solid fill">
            <a:extLst>
              <a:ext uri="{FF2B5EF4-FFF2-40B4-BE49-F238E27FC236}">
                <a16:creationId xmlns:a16="http://schemas.microsoft.com/office/drawing/2014/main" id="{3750E5B8-F29E-42B3-B11E-9578545997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3870" y="2749060"/>
            <a:ext cx="372791" cy="365199"/>
          </a:xfrm>
          <a:prstGeom prst="rect">
            <a:avLst/>
          </a:prstGeom>
        </p:spPr>
      </p:pic>
      <p:pic>
        <p:nvPicPr>
          <p:cNvPr id="6" name="Graphic 5" descr="Male profile with solid fill">
            <a:extLst>
              <a:ext uri="{FF2B5EF4-FFF2-40B4-BE49-F238E27FC236}">
                <a16:creationId xmlns:a16="http://schemas.microsoft.com/office/drawing/2014/main" id="{063978E3-BBEC-48FF-B05B-4FC102AAAE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8832" y="3169393"/>
            <a:ext cx="372791" cy="372791"/>
          </a:xfrm>
          <a:prstGeom prst="rect">
            <a:avLst/>
          </a:prstGeom>
        </p:spPr>
      </p:pic>
      <p:pic>
        <p:nvPicPr>
          <p:cNvPr id="7" name="Graphic 6" descr="Male profile with solid fill">
            <a:extLst>
              <a:ext uri="{FF2B5EF4-FFF2-40B4-BE49-F238E27FC236}">
                <a16:creationId xmlns:a16="http://schemas.microsoft.com/office/drawing/2014/main" id="{32556323-5278-4997-9EB6-E0EEC92D41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08832" y="3598221"/>
            <a:ext cx="372791" cy="372791"/>
          </a:xfrm>
          <a:prstGeom prst="rect">
            <a:avLst/>
          </a:prstGeom>
        </p:spPr>
      </p:pic>
      <p:pic>
        <p:nvPicPr>
          <p:cNvPr id="8" name="Graphic 7" descr="Male profile with solid fill">
            <a:extLst>
              <a:ext uri="{FF2B5EF4-FFF2-40B4-BE49-F238E27FC236}">
                <a16:creationId xmlns:a16="http://schemas.microsoft.com/office/drawing/2014/main" id="{8B886CD3-42E9-46AC-B2C0-B8763711AF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23870" y="4012502"/>
            <a:ext cx="372791" cy="372791"/>
          </a:xfrm>
          <a:prstGeom prst="rect">
            <a:avLst/>
          </a:prstGeom>
        </p:spPr>
      </p:pic>
      <p:pic>
        <p:nvPicPr>
          <p:cNvPr id="9" name="Graphic 8" descr="Male profile with solid fill">
            <a:extLst>
              <a:ext uri="{FF2B5EF4-FFF2-40B4-BE49-F238E27FC236}">
                <a16:creationId xmlns:a16="http://schemas.microsoft.com/office/drawing/2014/main" id="{A3B79F5F-2723-4A67-892B-C9A2E0C5E4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31453" y="4442072"/>
            <a:ext cx="372791" cy="372791"/>
          </a:xfrm>
          <a:prstGeom prst="rect">
            <a:avLst/>
          </a:prstGeom>
        </p:spPr>
      </p:pic>
      <p:pic>
        <p:nvPicPr>
          <p:cNvPr id="10" name="Graphic 9" descr="Male profile with solid fill">
            <a:extLst>
              <a:ext uri="{FF2B5EF4-FFF2-40B4-BE49-F238E27FC236}">
                <a16:creationId xmlns:a16="http://schemas.microsoft.com/office/drawing/2014/main" id="{ED087E18-10B9-4B89-9E4E-4231BABAA0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23870" y="4838837"/>
            <a:ext cx="372791" cy="372791"/>
          </a:xfrm>
          <a:prstGeom prst="rect">
            <a:avLst/>
          </a:prstGeom>
        </p:spPr>
      </p:pic>
      <p:pic>
        <p:nvPicPr>
          <p:cNvPr id="11" name="Graphic 10" descr="Male profile with solid fill">
            <a:extLst>
              <a:ext uri="{FF2B5EF4-FFF2-40B4-BE49-F238E27FC236}">
                <a16:creationId xmlns:a16="http://schemas.microsoft.com/office/drawing/2014/main" id="{E59F6A99-E140-44FE-9446-B4E3004DAC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23869" y="5268407"/>
            <a:ext cx="372791" cy="372791"/>
          </a:xfrm>
          <a:prstGeom prst="rect">
            <a:avLst/>
          </a:prstGeom>
        </p:spPr>
      </p:pic>
      <p:pic>
        <p:nvPicPr>
          <p:cNvPr id="12" name="Picture 11">
            <a:extLst>
              <a:ext uri="{FF2B5EF4-FFF2-40B4-BE49-F238E27FC236}">
                <a16:creationId xmlns:a16="http://schemas.microsoft.com/office/drawing/2014/main" id="{479B7505-653D-4DDE-AEC8-85C737C6A55B}"/>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978105" y="707366"/>
            <a:ext cx="5411639" cy="5443268"/>
          </a:xfrm>
          <a:prstGeom prst="rect">
            <a:avLst/>
          </a:prstGeom>
        </p:spPr>
      </p:pic>
      <p:pic>
        <p:nvPicPr>
          <p:cNvPr id="14" name="Picture 13">
            <a:extLst>
              <a:ext uri="{FF2B5EF4-FFF2-40B4-BE49-F238E27FC236}">
                <a16:creationId xmlns:a16="http://schemas.microsoft.com/office/drawing/2014/main" id="{338CF840-9F75-6624-742D-B2D3093273B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2621" y="4350205"/>
            <a:ext cx="2126210" cy="1629002"/>
          </a:xfrm>
          <a:prstGeom prst="rect">
            <a:avLst/>
          </a:prstGeom>
        </p:spPr>
      </p:pic>
    </p:spTree>
    <p:extLst>
      <p:ext uri="{BB962C8B-B14F-4D97-AF65-F5344CB8AC3E}">
        <p14:creationId xmlns:p14="http://schemas.microsoft.com/office/powerpoint/2010/main" val="1131196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907F-366F-4948-9948-E69AB88901AC}"/>
              </a:ext>
            </a:extLst>
          </p:cNvPr>
          <p:cNvSpPr txBox="1">
            <a:spLocks/>
          </p:cNvSpPr>
          <p:nvPr/>
        </p:nvSpPr>
        <p:spPr>
          <a:xfrm>
            <a:off x="566670" y="690113"/>
            <a:ext cx="9941366" cy="776378"/>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t>Stocks Near 52 Week High</a:t>
            </a:r>
            <a:endParaRPr lang="en-IN" sz="4000" dirty="0"/>
          </a:p>
        </p:txBody>
      </p:sp>
      <p:sp>
        <p:nvSpPr>
          <p:cNvPr id="3" name="Content Placeholder 2">
            <a:extLst>
              <a:ext uri="{FF2B5EF4-FFF2-40B4-BE49-F238E27FC236}">
                <a16:creationId xmlns:a16="http://schemas.microsoft.com/office/drawing/2014/main" id="{E0265109-CB92-44C4-BD27-924CBCBE8EB9}"/>
              </a:ext>
            </a:extLst>
          </p:cNvPr>
          <p:cNvSpPr txBox="1">
            <a:spLocks/>
          </p:cNvSpPr>
          <p:nvPr/>
        </p:nvSpPr>
        <p:spPr>
          <a:xfrm>
            <a:off x="776377" y="1140104"/>
            <a:ext cx="11132288" cy="447488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US"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Stocks price can rise and reach new highs.</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The stock may reach its 52week high due to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favourable earnings reports, revenue growth.</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Sector trends and industry specific elements may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affect a stock 52 week high.</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The 52week high can act as a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resistance level – a point where the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stock may struggle to rise further.</a:t>
            </a:r>
          </a:p>
        </p:txBody>
      </p:sp>
      <p:pic>
        <p:nvPicPr>
          <p:cNvPr id="4" name="Content Placeholder 3">
            <a:extLst>
              <a:ext uri="{FF2B5EF4-FFF2-40B4-BE49-F238E27FC236}">
                <a16:creationId xmlns:a16="http://schemas.microsoft.com/office/drawing/2014/main" id="{8035BF93-E276-4ADB-BFD1-8BFF7B7BC37C}"/>
              </a:ext>
            </a:extLst>
          </p:cNvPr>
          <p:cNvPicPr>
            <a:picLocks noChangeAspect="1"/>
          </p:cNvPicPr>
          <p:nvPr/>
        </p:nvPicPr>
        <p:blipFill rotWithShape="1">
          <a:blip r:embed="rId2">
            <a:extLst>
              <a:ext uri="{28A0092B-C50C-407E-A947-70E740481C1C}">
                <a14:useLocalDpi xmlns:a14="http://schemas.microsoft.com/office/drawing/2010/main" val="0"/>
              </a:ext>
            </a:extLst>
          </a:blip>
          <a:srcRect l="31478" t="25300" r="25088" b="23130"/>
          <a:stretch/>
        </p:blipFill>
        <p:spPr>
          <a:xfrm>
            <a:off x="6096000" y="1243014"/>
            <a:ext cx="5469228" cy="4087087"/>
          </a:xfrm>
          <a:prstGeom prst="rect">
            <a:avLst/>
          </a:prstGeom>
        </p:spPr>
      </p:pic>
      <p:sp>
        <p:nvSpPr>
          <p:cNvPr id="5" name="Slide Number Placeholder 3">
            <a:extLst>
              <a:ext uri="{FF2B5EF4-FFF2-40B4-BE49-F238E27FC236}">
                <a16:creationId xmlns:a16="http://schemas.microsoft.com/office/drawing/2014/main" id="{40DFF5CD-ED07-4E24-87B3-764D595FE26C}"/>
              </a:ext>
            </a:extLst>
          </p:cNvPr>
          <p:cNvSpPr txBox="1">
            <a:spLocks/>
          </p:cNvSpPr>
          <p:nvPr/>
        </p:nvSpPr>
        <p:spPr>
          <a:xfrm>
            <a:off x="11025720" y="109817"/>
            <a:ext cx="350491" cy="471489"/>
          </a:xfrm>
          <a:prstGeom prst="rect">
            <a:avLst/>
          </a:prstGeom>
        </p:spPr>
        <p:txBody>
          <a:bodyPr vert="horz" lIns="91440" tIns="45720" rIns="91440" bIns="45720" rtlCol="0" anchor="ctr"/>
          <a:lstStyle>
            <a:defPPr>
              <a:defRPr lang="en-US"/>
            </a:defPPr>
            <a:lvl1pPr marL="0" algn="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6</a:t>
            </a:r>
          </a:p>
        </p:txBody>
      </p:sp>
    </p:spTree>
    <p:extLst>
      <p:ext uri="{BB962C8B-B14F-4D97-AF65-F5344CB8AC3E}">
        <p14:creationId xmlns:p14="http://schemas.microsoft.com/office/powerpoint/2010/main" val="909711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79CF-EB0A-491F-8E5A-9CA471A27F24}"/>
              </a:ext>
            </a:extLst>
          </p:cNvPr>
          <p:cNvSpPr txBox="1">
            <a:spLocks/>
          </p:cNvSpPr>
          <p:nvPr/>
        </p:nvSpPr>
        <p:spPr>
          <a:xfrm>
            <a:off x="566670" y="828136"/>
            <a:ext cx="9941366" cy="1021198"/>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t>Stocks Near 52 Week Low</a:t>
            </a:r>
            <a:endParaRPr lang="en-IN" sz="4000" dirty="0"/>
          </a:p>
        </p:txBody>
      </p:sp>
      <p:sp>
        <p:nvSpPr>
          <p:cNvPr id="3" name="Content Placeholder 2">
            <a:extLst>
              <a:ext uri="{FF2B5EF4-FFF2-40B4-BE49-F238E27FC236}">
                <a16:creationId xmlns:a16="http://schemas.microsoft.com/office/drawing/2014/main" id="{0C03209B-D569-4993-A4B3-ADB1659DF033}"/>
              </a:ext>
            </a:extLst>
          </p:cNvPr>
          <p:cNvSpPr txBox="1">
            <a:spLocks/>
          </p:cNvSpPr>
          <p:nvPr/>
        </p:nvSpPr>
        <p:spPr>
          <a:xfrm>
            <a:off x="211618" y="1281206"/>
            <a:ext cx="6090571" cy="2923241"/>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nSpc>
                <a:spcPct val="100000"/>
              </a:lnSpc>
              <a:buFont typeface="Arial" panose="020B0604020202020204" pitchFamily="34" charset="0"/>
              <a:buNone/>
            </a:pPr>
            <a:endParaRPr lang="en-US" cap="none" dirty="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v"/>
            </a:pPr>
            <a:r>
              <a:rPr lang="en-US" b="1" cap="none" dirty="0">
                <a:latin typeface="Times New Roman" panose="02020603050405020304" pitchFamily="18" charset="0"/>
                <a:cs typeface="Times New Roman" panose="02020603050405020304" pitchFamily="18" charset="0"/>
              </a:rPr>
              <a:t>Company performance </a:t>
            </a:r>
            <a:r>
              <a:rPr lang="en-US" cap="none" dirty="0">
                <a:latin typeface="Times New Roman" panose="02020603050405020304" pitchFamily="18" charset="0"/>
                <a:cs typeface="Times New Roman" panose="02020603050405020304" pitchFamily="18" charset="0"/>
              </a:rPr>
              <a:t>– unfavourable financial, </a:t>
            </a:r>
          </a:p>
          <a:p>
            <a:pPr marL="0" indent="0">
              <a:lnSpc>
                <a:spcPct val="100000"/>
              </a:lnSpc>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news or operational difficulties may cause a stock </a:t>
            </a:r>
          </a:p>
          <a:p>
            <a:pPr marL="0" indent="0">
              <a:lnSpc>
                <a:spcPct val="100000"/>
              </a:lnSpc>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to get close its 52 –week low.</a:t>
            </a:r>
          </a:p>
          <a:p>
            <a:pPr>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Here are some examples of 52 week low for some</a:t>
            </a:r>
          </a:p>
          <a:p>
            <a:pPr marL="0" indent="0">
              <a:lnSpc>
                <a:spcPct val="100000"/>
              </a:lnSpc>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Stocks AAPL, AMZN, FB, GOOGL,  MFST –</a:t>
            </a:r>
          </a:p>
          <a:p>
            <a:pPr marL="0" indent="0">
              <a:lnSpc>
                <a:spcPct val="100000"/>
              </a:lnSpc>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min of  52 week low: 53.67 </a:t>
            </a:r>
          </a:p>
          <a:p>
            <a:pPr>
              <a:lnSpc>
                <a:spcPct val="100000"/>
              </a:lnSpc>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The 52week low can serve as a  support level </a:t>
            </a:r>
          </a:p>
          <a:p>
            <a:pPr marL="0" indent="0">
              <a:lnSpc>
                <a:spcPct val="100000"/>
              </a:lnSpc>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a price point where the stock may find a floor </a:t>
            </a:r>
          </a:p>
          <a:p>
            <a:pPr marL="0" indent="0">
              <a:lnSpc>
                <a:spcPct val="100000"/>
              </a:lnSpc>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and potentially rebound.</a:t>
            </a:r>
            <a:endParaRPr lang="en-IN" cap="none"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E60EC9-544C-4E29-B92A-F687907AF8FB}"/>
              </a:ext>
            </a:extLst>
          </p:cNvPr>
          <p:cNvPicPr>
            <a:picLocks noChangeAspect="1"/>
          </p:cNvPicPr>
          <p:nvPr/>
        </p:nvPicPr>
        <p:blipFill rotWithShape="1">
          <a:blip r:embed="rId2">
            <a:extLst>
              <a:ext uri="{28A0092B-C50C-407E-A947-70E740481C1C}">
                <a14:useLocalDpi xmlns:a14="http://schemas.microsoft.com/office/drawing/2010/main" val="0"/>
              </a:ext>
            </a:extLst>
          </a:blip>
          <a:srcRect l="27813" t="25764" r="12354" b="5734"/>
          <a:stretch/>
        </p:blipFill>
        <p:spPr>
          <a:xfrm>
            <a:off x="6160771" y="1401092"/>
            <a:ext cx="5293217" cy="3644722"/>
          </a:xfrm>
          <a:prstGeom prst="rect">
            <a:avLst/>
          </a:prstGeom>
        </p:spPr>
      </p:pic>
      <p:sp>
        <p:nvSpPr>
          <p:cNvPr id="5" name="Slide Number Placeholder 3">
            <a:extLst>
              <a:ext uri="{FF2B5EF4-FFF2-40B4-BE49-F238E27FC236}">
                <a16:creationId xmlns:a16="http://schemas.microsoft.com/office/drawing/2014/main" id="{7763C01E-D562-4DC9-9A96-D0EAF2350DF8}"/>
              </a:ext>
            </a:extLst>
          </p:cNvPr>
          <p:cNvSpPr txBox="1">
            <a:spLocks/>
          </p:cNvSpPr>
          <p:nvPr/>
        </p:nvSpPr>
        <p:spPr>
          <a:xfrm>
            <a:off x="11025720" y="109817"/>
            <a:ext cx="428267" cy="471489"/>
          </a:xfrm>
          <a:prstGeom prst="rect">
            <a:avLst/>
          </a:prstGeom>
        </p:spPr>
        <p:txBody>
          <a:bodyPr vert="horz" lIns="91440" tIns="45720" rIns="91440" bIns="45720" rtlCol="0" anchor="ctr"/>
          <a:lstStyle>
            <a:defPPr>
              <a:defRPr lang="en-US"/>
            </a:defPPr>
            <a:lvl1pPr marL="0" algn="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p>
        </p:txBody>
      </p:sp>
    </p:spTree>
    <p:extLst>
      <p:ext uri="{BB962C8B-B14F-4D97-AF65-F5344CB8AC3E}">
        <p14:creationId xmlns:p14="http://schemas.microsoft.com/office/powerpoint/2010/main" val="1888602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8462-A5D0-F660-3D5F-E3704D38B2AB}"/>
              </a:ext>
            </a:extLst>
          </p:cNvPr>
          <p:cNvSpPr>
            <a:spLocks noGrp="1"/>
          </p:cNvSpPr>
          <p:nvPr/>
        </p:nvSpPr>
        <p:spPr bwMode="gray">
          <a:xfrm>
            <a:off x="983410" y="483078"/>
            <a:ext cx="9070961" cy="126808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1"/>
                </a:solidFill>
              </a:rPr>
              <a:t>Stocks with strong buy signals</a:t>
            </a:r>
            <a:endParaRPr lang="en-IN" dirty="0">
              <a:solidFill>
                <a:schemeClr val="accent1"/>
              </a:solidFill>
            </a:endParaRPr>
          </a:p>
        </p:txBody>
      </p:sp>
      <p:sp>
        <p:nvSpPr>
          <p:cNvPr id="3" name="Content Placeholder 2">
            <a:extLst>
              <a:ext uri="{FF2B5EF4-FFF2-40B4-BE49-F238E27FC236}">
                <a16:creationId xmlns:a16="http://schemas.microsoft.com/office/drawing/2014/main" id="{BC77B3EE-4BA1-CC04-F1B6-A2DBCB5C5B02}"/>
              </a:ext>
            </a:extLst>
          </p:cNvPr>
          <p:cNvSpPr>
            <a:spLocks noGrp="1"/>
          </p:cNvSpPr>
          <p:nvPr/>
        </p:nvSpPr>
        <p:spPr>
          <a:xfrm>
            <a:off x="897147" y="1863305"/>
            <a:ext cx="10952756" cy="348908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solidFill>
                  <a:schemeClr val="tx1"/>
                </a:solidFill>
                <a:latin typeface="Times New Roman" panose="02020603050405020304" pitchFamily="18" charset="0"/>
                <a:cs typeface="Times New Roman" panose="02020603050405020304" pitchFamily="18" charset="0"/>
              </a:rPr>
              <a:t>Technical Analysis - </a:t>
            </a:r>
            <a:r>
              <a:rPr lang="en-US" dirty="0">
                <a:solidFill>
                  <a:schemeClr val="tx1"/>
                </a:solidFill>
                <a:latin typeface="Times New Roman" panose="02020603050405020304" pitchFamily="18" charset="0"/>
                <a:cs typeface="Times New Roman" panose="02020603050405020304" pitchFamily="18" charset="0"/>
              </a:rPr>
              <a:t>stocks where the 50-day </a:t>
            </a:r>
          </a:p>
          <a:p>
            <a:pPr marL="0" indent="0">
              <a:buNone/>
            </a:pPr>
            <a:r>
              <a:rPr lang="en-US" dirty="0">
                <a:solidFill>
                  <a:schemeClr val="tx1"/>
                </a:solidFill>
                <a:latin typeface="Times New Roman" panose="02020603050405020304" pitchFamily="18" charset="0"/>
                <a:cs typeface="Times New Roman" panose="02020603050405020304" pitchFamily="18" charset="0"/>
              </a:rPr>
              <a:t>     MA is crossing above the 200-day MA,</a:t>
            </a:r>
          </a:p>
          <a:p>
            <a:pPr marL="0" indent="0">
              <a:buNone/>
            </a:pPr>
            <a:r>
              <a:rPr lang="en-US" dirty="0">
                <a:solidFill>
                  <a:schemeClr val="tx1"/>
                </a:solidFill>
                <a:latin typeface="Times New Roman" panose="02020603050405020304" pitchFamily="18" charset="0"/>
                <a:cs typeface="Times New Roman" panose="02020603050405020304" pitchFamily="18" charset="0"/>
              </a:rPr>
              <a:t>     RSI is below 30 but trending upwards.</a:t>
            </a:r>
          </a:p>
          <a:p>
            <a:pPr>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Volume Analysis -</a:t>
            </a:r>
            <a:r>
              <a:rPr lang="en-US" dirty="0">
                <a:solidFill>
                  <a:schemeClr val="tx1"/>
                </a:solidFill>
                <a:latin typeface="Times New Roman" panose="02020603050405020304" pitchFamily="18" charset="0"/>
                <a:cs typeface="Times New Roman" panose="02020603050405020304" pitchFamily="18" charset="0"/>
              </a:rPr>
              <a:t> Increased trading volume</a:t>
            </a:r>
          </a:p>
          <a:p>
            <a:pPr marL="0" indent="0">
              <a:buNone/>
            </a:pPr>
            <a:r>
              <a:rPr lang="en-US" dirty="0">
                <a:solidFill>
                  <a:schemeClr val="tx1"/>
                </a:solidFill>
                <a:latin typeface="Times New Roman" panose="02020603050405020304" pitchFamily="18" charset="0"/>
                <a:cs typeface="Times New Roman" panose="02020603050405020304" pitchFamily="18" charset="0"/>
              </a:rPr>
              <a:t>     can confirm a buy signal, indicating strong </a:t>
            </a:r>
          </a:p>
          <a:p>
            <a:pPr marL="0" indent="0">
              <a:buNone/>
            </a:pPr>
            <a:r>
              <a:rPr lang="en-US" dirty="0">
                <a:solidFill>
                  <a:schemeClr val="tx1"/>
                </a:solidFill>
                <a:latin typeface="Times New Roman" panose="02020603050405020304" pitchFamily="18" charset="0"/>
                <a:cs typeface="Times New Roman" panose="02020603050405020304" pitchFamily="18" charset="0"/>
              </a:rPr>
              <a:t>      investor interest.</a:t>
            </a:r>
            <a:endParaRPr lang="en-IN"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solidFill>
                  <a:schemeClr val="tx1"/>
                </a:solidFill>
                <a:latin typeface="Times New Roman" panose="02020603050405020304" pitchFamily="18" charset="0"/>
                <a:cs typeface="Times New Roman" panose="02020603050405020304" pitchFamily="18" charset="0"/>
              </a:rPr>
              <a:t>Sector and Economic Trends - </a:t>
            </a:r>
            <a:r>
              <a:rPr lang="en-US" dirty="0">
                <a:solidFill>
                  <a:schemeClr val="tx1"/>
                </a:solidFill>
                <a:latin typeface="Times New Roman" panose="02020603050405020304" pitchFamily="18" charset="0"/>
                <a:cs typeface="Times New Roman" panose="02020603050405020304" pitchFamily="18" charset="0"/>
              </a:rPr>
              <a:t>Stocks in </a:t>
            </a:r>
          </a:p>
          <a:p>
            <a:pPr marL="0" indent="0">
              <a:buNone/>
            </a:pPr>
            <a:r>
              <a:rPr lang="en-US" dirty="0">
                <a:solidFill>
                  <a:schemeClr val="tx1"/>
                </a:solidFill>
                <a:latin typeface="Times New Roman" panose="02020603050405020304" pitchFamily="18" charset="0"/>
                <a:cs typeface="Times New Roman" panose="02020603050405020304" pitchFamily="18" charset="0"/>
              </a:rPr>
              <a:t>     outperforming sectors may have stronger </a:t>
            </a:r>
          </a:p>
          <a:p>
            <a:pPr marL="0" indent="0">
              <a:buNone/>
            </a:pPr>
            <a:r>
              <a:rPr lang="en-US" dirty="0">
                <a:solidFill>
                  <a:schemeClr val="tx1"/>
                </a:solidFill>
                <a:latin typeface="Times New Roman" panose="02020603050405020304" pitchFamily="18" charset="0"/>
                <a:cs typeface="Times New Roman" panose="02020603050405020304" pitchFamily="18" charset="0"/>
              </a:rPr>
              <a:t>     buy signals.</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E44500F-765B-C4BA-3FC0-1C730CAE0172}"/>
              </a:ext>
            </a:extLst>
          </p:cNvPr>
          <p:cNvPicPr>
            <a:picLocks noChangeAspect="1"/>
          </p:cNvPicPr>
          <p:nvPr/>
        </p:nvPicPr>
        <p:blipFill>
          <a:blip r:embed="rId2"/>
          <a:stretch>
            <a:fillRect/>
          </a:stretch>
        </p:blipFill>
        <p:spPr>
          <a:xfrm>
            <a:off x="5871883" y="1505608"/>
            <a:ext cx="5753903" cy="3599787"/>
          </a:xfrm>
          <a:prstGeom prst="rect">
            <a:avLst/>
          </a:prstGeom>
        </p:spPr>
      </p:pic>
      <p:sp>
        <p:nvSpPr>
          <p:cNvPr id="5" name="Slide Number Placeholder 3">
            <a:extLst>
              <a:ext uri="{FF2B5EF4-FFF2-40B4-BE49-F238E27FC236}">
                <a16:creationId xmlns:a16="http://schemas.microsoft.com/office/drawing/2014/main" id="{971E912E-92B7-421F-A302-6A1750CBD9CA}"/>
              </a:ext>
            </a:extLst>
          </p:cNvPr>
          <p:cNvSpPr txBox="1">
            <a:spLocks/>
          </p:cNvSpPr>
          <p:nvPr/>
        </p:nvSpPr>
        <p:spPr>
          <a:xfrm>
            <a:off x="11025720" y="109817"/>
            <a:ext cx="428267" cy="471489"/>
          </a:xfrm>
          <a:prstGeom prst="rect">
            <a:avLst/>
          </a:prstGeom>
        </p:spPr>
        <p:txBody>
          <a:bodyPr vert="horz" lIns="91440" tIns="45720" rIns="91440" bIns="45720" rtlCol="0" anchor="ctr"/>
          <a:lstStyle>
            <a:defPPr>
              <a:defRPr lang="en-US"/>
            </a:defPPr>
            <a:lvl1pPr marL="0" algn="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8</a:t>
            </a:r>
          </a:p>
        </p:txBody>
      </p:sp>
    </p:spTree>
    <p:extLst>
      <p:ext uri="{BB962C8B-B14F-4D97-AF65-F5344CB8AC3E}">
        <p14:creationId xmlns:p14="http://schemas.microsoft.com/office/powerpoint/2010/main" val="2329320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F8462-A5D0-F660-3D5F-E3704D38B2AB}"/>
              </a:ext>
            </a:extLst>
          </p:cNvPr>
          <p:cNvSpPr>
            <a:spLocks noGrp="1"/>
          </p:cNvSpPr>
          <p:nvPr/>
        </p:nvSpPr>
        <p:spPr bwMode="gray">
          <a:xfrm>
            <a:off x="803288" y="-563563"/>
            <a:ext cx="9304871" cy="236648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dirty="0">
                <a:solidFill>
                  <a:schemeClr val="accent1"/>
                </a:solidFill>
              </a:rPr>
            </a:br>
            <a:r>
              <a:rPr lang="en-US" b="1" u="sng" dirty="0">
                <a:solidFill>
                  <a:schemeClr val="accent1"/>
                </a:solidFill>
                <a:latin typeface="Algerian" panose="04020705040A02060702" pitchFamily="82" charset="0"/>
              </a:rPr>
              <a:t>Stocks with Strong Selling Signal</a:t>
            </a:r>
            <a:endParaRPr lang="en-IN" b="1" u="sng"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77B3EE-4BA1-CC04-F1B6-A2DBCB5C5B02}"/>
              </a:ext>
            </a:extLst>
          </p:cNvPr>
          <p:cNvSpPr>
            <a:spLocks noGrp="1"/>
          </p:cNvSpPr>
          <p:nvPr/>
        </p:nvSpPr>
        <p:spPr>
          <a:xfrm>
            <a:off x="1164566" y="1253176"/>
            <a:ext cx="10860640" cy="405867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dirty="0">
                <a:solidFill>
                  <a:schemeClr val="tx1"/>
                </a:solidFill>
                <a:latin typeface="Times New Roman" panose="02020603050405020304" pitchFamily="18" charset="0"/>
                <a:cs typeface="Times New Roman" panose="02020603050405020304" pitchFamily="18" charset="0"/>
              </a:rPr>
              <a:t>To identify stocks with strong selling signals,</a:t>
            </a:r>
          </a:p>
          <a:p>
            <a:pPr>
              <a:buFont typeface="Wingdings" panose="05000000000000000000" pitchFamily="2" charset="2"/>
              <a:buChar char="v"/>
            </a:pPr>
            <a:r>
              <a:rPr lang="en-IN" b="1" dirty="0">
                <a:solidFill>
                  <a:schemeClr val="tx1"/>
                </a:solidFill>
                <a:latin typeface="Times New Roman" panose="02020603050405020304" pitchFamily="18" charset="0"/>
                <a:cs typeface="Times New Roman" panose="02020603050405020304" pitchFamily="18" charset="0"/>
              </a:rPr>
              <a:t>Technical Indicators </a:t>
            </a:r>
          </a:p>
          <a:p>
            <a:pPr>
              <a:buFont typeface="Wingdings" panose="05000000000000000000" pitchFamily="2" charset="2"/>
              <a:buChar char="v"/>
            </a:pPr>
            <a:r>
              <a:rPr lang="en-IN" b="1" dirty="0">
                <a:solidFill>
                  <a:schemeClr val="tx1"/>
                </a:solidFill>
                <a:latin typeface="Times New Roman" panose="02020603050405020304" pitchFamily="18" charset="0"/>
                <a:cs typeface="Times New Roman" panose="02020603050405020304" pitchFamily="18" charset="0"/>
              </a:rPr>
              <a:t>Fundamental Indicators </a:t>
            </a:r>
          </a:p>
          <a:p>
            <a:pPr>
              <a:buFont typeface="Wingdings" panose="05000000000000000000" pitchFamily="2" charset="2"/>
              <a:buChar char="v"/>
            </a:pPr>
            <a:r>
              <a:rPr lang="en-IN" b="1" dirty="0">
                <a:solidFill>
                  <a:schemeClr val="tx1"/>
                </a:solidFill>
                <a:latin typeface="Times New Roman" panose="02020603050405020304" pitchFamily="18" charset="0"/>
                <a:cs typeface="Times New Roman" panose="02020603050405020304" pitchFamily="18" charset="0"/>
              </a:rPr>
              <a:t>Stock Screeners – </a:t>
            </a:r>
            <a:r>
              <a:rPr lang="en-US" dirty="0">
                <a:solidFill>
                  <a:schemeClr val="tx1"/>
                </a:solidFill>
                <a:latin typeface="Times New Roman" panose="02020603050405020304" pitchFamily="18" charset="0"/>
                <a:cs typeface="Times New Roman" panose="02020603050405020304" pitchFamily="18" charset="0"/>
              </a:rPr>
              <a:t>Use platforms like AMZN, AAPL,FB, MFST</a:t>
            </a:r>
          </a:p>
          <a:p>
            <a:pPr marL="0" indent="0">
              <a:buNone/>
            </a:pPr>
            <a:r>
              <a:rPr lang="en-US" dirty="0">
                <a:solidFill>
                  <a:schemeClr val="tx1"/>
                </a:solidFill>
                <a:latin typeface="Times New Roman" panose="02020603050405020304" pitchFamily="18" charset="0"/>
                <a:cs typeface="Times New Roman" panose="02020603050405020304" pitchFamily="18" charset="0"/>
              </a:rPr>
              <a:t>     &amp; GOOGL to filter stocks with specific criteria, such as </a:t>
            </a:r>
          </a:p>
          <a:p>
            <a:pPr marL="0" indent="0">
              <a:buNone/>
            </a:pPr>
            <a:r>
              <a:rPr lang="en-US" dirty="0">
                <a:solidFill>
                  <a:schemeClr val="tx1"/>
                </a:solidFill>
                <a:latin typeface="Times New Roman" panose="02020603050405020304" pitchFamily="18" charset="0"/>
                <a:cs typeface="Times New Roman" panose="02020603050405020304" pitchFamily="18" charset="0"/>
              </a:rPr>
              <a:t>     RSI above 70, bearish MACD crossovers, or high P/E ratios.</a:t>
            </a:r>
            <a:endParaRPr lang="en-IN" b="1"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solidFill>
                  <a:schemeClr val="tx1"/>
                </a:solidFill>
                <a:latin typeface="Times New Roman" panose="02020603050405020304" pitchFamily="18" charset="0"/>
                <a:cs typeface="Times New Roman" panose="02020603050405020304" pitchFamily="18" charset="0"/>
              </a:rPr>
              <a:t>Financial News Websites - </a:t>
            </a:r>
            <a:r>
              <a:rPr lang="en-US" dirty="0">
                <a:solidFill>
                  <a:schemeClr val="tx1"/>
                </a:solidFill>
                <a:latin typeface="Times New Roman" panose="02020603050405020304" pitchFamily="18" charset="0"/>
                <a:cs typeface="Times New Roman" panose="02020603050405020304" pitchFamily="18" charset="0"/>
              </a:rPr>
              <a:t>Stay updated with recent </a:t>
            </a:r>
          </a:p>
          <a:p>
            <a:pPr marL="0" indent="0">
              <a:buNone/>
            </a:pPr>
            <a:r>
              <a:rPr lang="en-US" dirty="0">
                <a:solidFill>
                  <a:schemeClr val="tx1"/>
                </a:solidFill>
                <a:latin typeface="Times New Roman" panose="02020603050405020304" pitchFamily="18" charset="0"/>
                <a:cs typeface="Times New Roman" panose="02020603050405020304" pitchFamily="18" charset="0"/>
              </a:rPr>
              <a:t>     market news and analyst reports to catch downgrades</a:t>
            </a:r>
          </a:p>
          <a:p>
            <a:pPr marL="0" indent="0">
              <a:buNone/>
            </a:pPr>
            <a:r>
              <a:rPr lang="en-US" dirty="0">
                <a:solidFill>
                  <a:schemeClr val="tx1"/>
                </a:solidFill>
                <a:latin typeface="Times New Roman" panose="02020603050405020304" pitchFamily="18" charset="0"/>
                <a:cs typeface="Times New Roman" panose="02020603050405020304" pitchFamily="18" charset="0"/>
              </a:rPr>
              <a:t>     or negative news that may affect stock prices.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E17ADC-377E-2A4B-0459-EBB9FC7DF972}"/>
              </a:ext>
            </a:extLst>
          </p:cNvPr>
          <p:cNvPicPr>
            <a:picLocks noChangeAspect="1"/>
          </p:cNvPicPr>
          <p:nvPr/>
        </p:nvPicPr>
        <p:blipFill rotWithShape="1">
          <a:blip r:embed="rId2">
            <a:extLst>
              <a:ext uri="{28A0092B-C50C-407E-A947-70E740481C1C}">
                <a14:useLocalDpi xmlns:a14="http://schemas.microsoft.com/office/drawing/2010/main" val="0"/>
              </a:ext>
            </a:extLst>
          </a:blip>
          <a:srcRect l="19542" t="14255" r="31550" b="7114"/>
          <a:stretch/>
        </p:blipFill>
        <p:spPr>
          <a:xfrm>
            <a:off x="7582618" y="1406311"/>
            <a:ext cx="3806093" cy="4198513"/>
          </a:xfrm>
          <a:prstGeom prst="rect">
            <a:avLst/>
          </a:prstGeom>
        </p:spPr>
      </p:pic>
    </p:spTree>
    <p:extLst>
      <p:ext uri="{BB962C8B-B14F-4D97-AF65-F5344CB8AC3E}">
        <p14:creationId xmlns:p14="http://schemas.microsoft.com/office/powerpoint/2010/main" val="3908012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121DCB-42E6-4897-94EE-8DCFC8F6FFAE}"/>
              </a:ext>
            </a:extLst>
          </p:cNvPr>
          <p:cNvSpPr txBox="1"/>
          <p:nvPr/>
        </p:nvSpPr>
        <p:spPr>
          <a:xfrm>
            <a:off x="3971366" y="237004"/>
            <a:ext cx="7046258" cy="5178597"/>
          </a:xfrm>
          <a:prstGeom prst="rect">
            <a:avLst/>
          </a:prstGeom>
          <a:noFill/>
        </p:spPr>
        <p:txBody>
          <a:bodyPr wrap="square">
            <a:spAutoFit/>
          </a:bodyPr>
          <a:lstStyle/>
          <a:p>
            <a:pPr>
              <a:lnSpc>
                <a:spcPct val="200000"/>
              </a:lnSpc>
            </a:pPr>
            <a:r>
              <a:rPr lang="en-US" sz="2400" b="1"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p>
          <a:p>
            <a:pPr>
              <a:lnSpc>
                <a:spcPct val="200000"/>
              </a:lnSpc>
            </a:pPr>
            <a:r>
              <a:rPr lang="en-US" dirty="0">
                <a:latin typeface="Times New Roman" panose="02020603050405020304" pitchFamily="18" charset="0"/>
                <a:cs typeface="Times New Roman" panose="02020603050405020304" pitchFamily="18" charset="0"/>
              </a:rPr>
              <a:t>Key Performance Indicators (KPIs) are essential in stock market analysis as they provide measurable values that help investors and analysts assess market performance, identify trends, and make informed decisions. This project focuses on several crucial KPIs, including average daily trading volume, most volatile stocks, stocks with the highest and lowest dividends, P/E ratios, market cap, and stocks near their 52week highs and lows. Additionally, technical indicators such as MACD and RSI are used to identify strong buy and sell signals.</a:t>
            </a:r>
          </a:p>
        </p:txBody>
      </p:sp>
      <p:pic>
        <p:nvPicPr>
          <p:cNvPr id="2" name="Picture 1">
            <a:extLst>
              <a:ext uri="{FF2B5EF4-FFF2-40B4-BE49-F238E27FC236}">
                <a16:creationId xmlns:a16="http://schemas.microsoft.com/office/drawing/2014/main" id="{CB3F42EF-2BF5-4FEE-B2E6-A3AA9C641F09}"/>
              </a:ext>
            </a:extLst>
          </p:cNvPr>
          <p:cNvPicPr>
            <a:picLocks noChangeAspect="1"/>
          </p:cNvPicPr>
          <p:nvPr/>
        </p:nvPicPr>
        <p:blipFill>
          <a:blip r:embed="rId2"/>
          <a:stretch>
            <a:fillRect/>
          </a:stretch>
        </p:blipFill>
        <p:spPr>
          <a:xfrm>
            <a:off x="655608" y="2465668"/>
            <a:ext cx="3016453" cy="3191996"/>
          </a:xfrm>
          <a:prstGeom prst="rect">
            <a:avLst/>
          </a:prstGeom>
        </p:spPr>
      </p:pic>
      <p:pic>
        <p:nvPicPr>
          <p:cNvPr id="5" name="Picture 4">
            <a:extLst>
              <a:ext uri="{FF2B5EF4-FFF2-40B4-BE49-F238E27FC236}">
                <a16:creationId xmlns:a16="http://schemas.microsoft.com/office/drawing/2014/main" id="{D5C1E3CB-31E1-4C22-829D-CB4C3787C5B8}"/>
              </a:ext>
            </a:extLst>
          </p:cNvPr>
          <p:cNvPicPr>
            <a:picLocks noChangeAspect="1"/>
          </p:cNvPicPr>
          <p:nvPr/>
        </p:nvPicPr>
        <p:blipFill>
          <a:blip r:embed="rId3"/>
          <a:stretch>
            <a:fillRect/>
          </a:stretch>
        </p:blipFill>
        <p:spPr>
          <a:xfrm>
            <a:off x="843935" y="759125"/>
            <a:ext cx="2639797" cy="1463167"/>
          </a:xfrm>
          <a:prstGeom prst="rect">
            <a:avLst/>
          </a:prstGeom>
        </p:spPr>
      </p:pic>
    </p:spTree>
    <p:extLst>
      <p:ext uri="{BB962C8B-B14F-4D97-AF65-F5344CB8AC3E}">
        <p14:creationId xmlns:p14="http://schemas.microsoft.com/office/powerpoint/2010/main" val="121257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A70DD-F17E-4A74-9530-9BB5FD6F5721}"/>
              </a:ext>
            </a:extLst>
          </p:cNvPr>
          <p:cNvSpPr txBox="1"/>
          <p:nvPr/>
        </p:nvSpPr>
        <p:spPr>
          <a:xfrm>
            <a:off x="1138687" y="862643"/>
            <a:ext cx="9920377" cy="5447645"/>
          </a:xfrm>
          <a:prstGeom prst="rect">
            <a:avLst/>
          </a:prstGeom>
          <a:noFill/>
        </p:spPr>
        <p:txBody>
          <a:bodyPr wrap="square">
            <a:spAutoFit/>
          </a:bodyPr>
          <a:lstStyle/>
          <a:p>
            <a:r>
              <a:rPr lang="en-US" sz="5400" b="1" u="sng" dirty="0">
                <a:solidFill>
                  <a:schemeClr val="accent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Recommendations</a:t>
            </a:r>
          </a:p>
          <a:p>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Diversification</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Diversify investments across various sectors and asset classes to reduce risk. Include a mix of </a:t>
            </a:r>
            <a:r>
              <a:rPr lang="en-US" dirty="0" err="1">
                <a:latin typeface="Times New Roman" panose="02020603050405020304" pitchFamily="18" charset="0"/>
                <a:cs typeface="Times New Roman" panose="02020603050405020304" pitchFamily="18" charset="0"/>
              </a:rPr>
              <a:t>highdividend</a:t>
            </a:r>
            <a:r>
              <a:rPr lang="en-US" dirty="0">
                <a:latin typeface="Times New Roman" panose="02020603050405020304" pitchFamily="18" charset="0"/>
                <a:cs typeface="Times New Roman" panose="02020603050405020304" pitchFamily="18" charset="0"/>
              </a:rPr>
              <a:t>, growth, and value stocks to balance income and growth potential.</a:t>
            </a:r>
          </a:p>
          <a:p>
            <a:pPr>
              <a:buFont typeface="+mj-lt"/>
              <a:buAutoNum type="arabicPeriod"/>
            </a:pPr>
            <a:r>
              <a:rPr lang="en-US" b="1" dirty="0">
                <a:latin typeface="Times New Roman" panose="02020603050405020304" pitchFamily="18" charset="0"/>
                <a:cs typeface="Times New Roman" panose="02020603050405020304" pitchFamily="18" charset="0"/>
              </a:rPr>
              <a:t>Risk Management</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Use stoploss orders to limit losses and protect profits. Adjust portfolio allocations based on market conditions and volatility levels.</a:t>
            </a:r>
          </a:p>
          <a:p>
            <a:pPr>
              <a:buFont typeface="+mj-lt"/>
              <a:buAutoNum type="arabicPeriod"/>
            </a:pPr>
            <a:r>
              <a:rPr lang="en-US" b="1" dirty="0">
                <a:latin typeface="Times New Roman" panose="02020603050405020304" pitchFamily="18" charset="0"/>
                <a:cs typeface="Times New Roman" panose="02020603050405020304" pitchFamily="18" charset="0"/>
              </a:rPr>
              <a:t>Focus on Fundamentals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Prioritize stocks with strong fundamentals such as stable earnings, low debt, and competitive advantages. Avoid overvalued stocks with unsustainable growth expectations.</a:t>
            </a:r>
          </a:p>
          <a:p>
            <a:pPr>
              <a:buFont typeface="+mj-lt"/>
              <a:buAutoNum type="arabicPeriod"/>
            </a:pPr>
            <a:r>
              <a:rPr lang="en-US" b="1" dirty="0">
                <a:latin typeface="Times New Roman" panose="02020603050405020304" pitchFamily="18" charset="0"/>
                <a:cs typeface="Times New Roman" panose="02020603050405020304" pitchFamily="18" charset="0"/>
              </a:rPr>
              <a:t>Regular Monitoring</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Continuously monitor KPIs and adjust investment strategies as needed. Stay informed about macroeconomic trends, interest rates, and geopolitical events.</a:t>
            </a:r>
          </a:p>
          <a:p>
            <a:pPr>
              <a:buFont typeface="+mj-lt"/>
              <a:buAutoNum type="arabicPeriod"/>
            </a:pPr>
            <a:r>
              <a:rPr lang="en-US" b="1" dirty="0">
                <a:latin typeface="Times New Roman" panose="02020603050405020304" pitchFamily="18" charset="0"/>
                <a:cs typeface="Times New Roman" panose="02020603050405020304" pitchFamily="18" charset="0"/>
              </a:rPr>
              <a:t>Technical Analysis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Utilize technical indicators like MACD and RSI to identify entry and exit points. Be cautious of overbought and oversold conditions and adjust strategies accordingly.</a:t>
            </a:r>
          </a:p>
        </p:txBody>
      </p:sp>
    </p:spTree>
    <p:extLst>
      <p:ext uri="{BB962C8B-B14F-4D97-AF65-F5344CB8AC3E}">
        <p14:creationId xmlns:p14="http://schemas.microsoft.com/office/powerpoint/2010/main" val="2751490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3A3F8D-3E93-456E-93E3-3BEF234A19DB}"/>
              </a:ext>
            </a:extLst>
          </p:cNvPr>
          <p:cNvSpPr>
            <a:spLocks noChangeArrowheads="1"/>
          </p:cNvSpPr>
          <p:nvPr/>
        </p:nvSpPr>
        <p:spPr bwMode="auto">
          <a:xfrm>
            <a:off x="4389720" y="242129"/>
            <a:ext cx="7085104" cy="499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7200" b="1" i="0" u="sng" strike="noStrike" cap="none" normalizeH="0" baseline="0" dirty="0">
                <a:ln>
                  <a:noFill/>
                </a:ln>
                <a:solidFill>
                  <a:schemeClr val="accent1"/>
                </a:solidFill>
                <a:effectLst>
                  <a:outerShdw blurRad="38100" dist="38100" dir="2700000" algn="tl">
                    <a:srgbClr val="000000">
                      <a:alpha val="43137"/>
                    </a:srgbClr>
                  </a:outerShdw>
                </a:effectLst>
                <a:latin typeface="Algerian" panose="04020705040A02060702" pitchFamily="82" charset="0"/>
                <a:cs typeface="Times New Roman" panose="02020603050405020304" pitchFamily="18" charset="0"/>
              </a:rPr>
              <a:t>Summary</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stock market analysis project emphasizes the importance of various KPIs in understanding market dynamics and making informed investment decisions. By analyzing average daily trading volume, volatility, dividends, P/E ratios, market cap, and technical indicators, investors can identify potential opportunities and risks</a:t>
            </a:r>
            <a:r>
              <a:rPr lang="en-US" altLang="en-US" dirty="0">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4EC1187-94F2-4299-B0F1-EC86AFC44FC1}"/>
              </a:ext>
            </a:extLst>
          </p:cNvPr>
          <p:cNvPicPr>
            <a:picLocks noChangeAspect="1"/>
          </p:cNvPicPr>
          <p:nvPr/>
        </p:nvPicPr>
        <p:blipFill>
          <a:blip r:embed="rId2"/>
          <a:stretch>
            <a:fillRect/>
          </a:stretch>
        </p:blipFill>
        <p:spPr>
          <a:xfrm>
            <a:off x="717177" y="1375240"/>
            <a:ext cx="3604658" cy="3636032"/>
          </a:xfrm>
          <a:prstGeom prst="rect">
            <a:avLst/>
          </a:prstGeom>
        </p:spPr>
      </p:pic>
    </p:spTree>
    <p:extLst>
      <p:ext uri="{BB962C8B-B14F-4D97-AF65-F5344CB8AC3E}">
        <p14:creationId xmlns:p14="http://schemas.microsoft.com/office/powerpoint/2010/main" val="171363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4A0FF-4B6D-4ED7-B52E-7E963648360F}"/>
              </a:ext>
            </a:extLst>
          </p:cNvPr>
          <p:cNvPicPr>
            <a:picLocks noChangeAspect="1"/>
          </p:cNvPicPr>
          <p:nvPr/>
        </p:nvPicPr>
        <p:blipFill>
          <a:blip r:embed="rId2"/>
          <a:stretch>
            <a:fillRect/>
          </a:stretch>
        </p:blipFill>
        <p:spPr>
          <a:xfrm>
            <a:off x="655608" y="1492370"/>
            <a:ext cx="10791645" cy="4502988"/>
          </a:xfrm>
          <a:prstGeom prst="rect">
            <a:avLst/>
          </a:prstGeom>
        </p:spPr>
      </p:pic>
      <p:sp>
        <p:nvSpPr>
          <p:cNvPr id="5" name="TextBox 4">
            <a:extLst>
              <a:ext uri="{FF2B5EF4-FFF2-40B4-BE49-F238E27FC236}">
                <a16:creationId xmlns:a16="http://schemas.microsoft.com/office/drawing/2014/main" id="{08C11629-04CC-42B9-9888-F5A457D9EE41}"/>
              </a:ext>
            </a:extLst>
          </p:cNvPr>
          <p:cNvSpPr txBox="1"/>
          <p:nvPr/>
        </p:nvSpPr>
        <p:spPr>
          <a:xfrm>
            <a:off x="1155939" y="646980"/>
            <a:ext cx="3532601" cy="707886"/>
          </a:xfrm>
          <a:prstGeom prst="rect">
            <a:avLst/>
          </a:prstGeom>
          <a:noFill/>
        </p:spPr>
        <p:txBody>
          <a:bodyPr wrap="square" rtlCol="0">
            <a:spAutoFit/>
          </a:bodyPr>
          <a:lstStyle/>
          <a:p>
            <a:r>
              <a:rPr lang="en-US" sz="4000" b="1" dirty="0">
                <a:solidFill>
                  <a:schemeClr val="accent1"/>
                </a:solidFill>
                <a:latin typeface="Algerian" panose="04020705040A02060702" pitchFamily="82" charset="0"/>
                <a:cs typeface="Times New Roman" panose="02020603050405020304" pitchFamily="18" charset="0"/>
              </a:rPr>
              <a:t>Dashboards</a:t>
            </a:r>
            <a:endParaRPr lang="en-IN" sz="4000" b="1" dirty="0">
              <a:solidFill>
                <a:schemeClr val="accent1"/>
              </a:solidFill>
              <a:latin typeface="Algerian" panose="04020705040A02060702" pitchFamily="82" charset="0"/>
              <a:cs typeface="Times New Roman" panose="02020603050405020304" pitchFamily="18" charset="0"/>
            </a:endParaRPr>
          </a:p>
        </p:txBody>
      </p:sp>
    </p:spTree>
    <p:extLst>
      <p:ext uri="{BB962C8B-B14F-4D97-AF65-F5344CB8AC3E}">
        <p14:creationId xmlns:p14="http://schemas.microsoft.com/office/powerpoint/2010/main" val="2031022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5E0A78-1C48-48D3-8EAF-634C91C97721}"/>
              </a:ext>
            </a:extLst>
          </p:cNvPr>
          <p:cNvPicPr>
            <a:picLocks noChangeAspect="1"/>
          </p:cNvPicPr>
          <p:nvPr/>
        </p:nvPicPr>
        <p:blipFill rotWithShape="1">
          <a:blip r:embed="rId2"/>
          <a:srcRect l="531" t="22639" r="1544" b="10327"/>
          <a:stretch/>
        </p:blipFill>
        <p:spPr>
          <a:xfrm>
            <a:off x="1431986" y="856838"/>
            <a:ext cx="9894498" cy="4844714"/>
          </a:xfrm>
          <a:prstGeom prst="rect">
            <a:avLst/>
          </a:prstGeom>
        </p:spPr>
      </p:pic>
    </p:spTree>
    <p:extLst>
      <p:ext uri="{BB962C8B-B14F-4D97-AF65-F5344CB8AC3E}">
        <p14:creationId xmlns:p14="http://schemas.microsoft.com/office/powerpoint/2010/main" val="42676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61147-ACFC-4901-A64A-1F74260F7438}"/>
              </a:ext>
            </a:extLst>
          </p:cNvPr>
          <p:cNvPicPr>
            <a:picLocks noChangeAspect="1"/>
          </p:cNvPicPr>
          <p:nvPr/>
        </p:nvPicPr>
        <p:blipFill>
          <a:blip r:embed="rId2"/>
          <a:stretch>
            <a:fillRect/>
          </a:stretch>
        </p:blipFill>
        <p:spPr>
          <a:xfrm>
            <a:off x="1568824" y="968188"/>
            <a:ext cx="8588188" cy="389068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4" name="Picture 3">
            <a:extLst>
              <a:ext uri="{FF2B5EF4-FFF2-40B4-BE49-F238E27FC236}">
                <a16:creationId xmlns:a16="http://schemas.microsoft.com/office/drawing/2014/main" id="{0C3FCAD0-FB2B-5023-06C9-C824B2795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974" y="885182"/>
            <a:ext cx="9788051" cy="4933335"/>
          </a:xfrm>
          <a:prstGeom prst="rect">
            <a:avLst/>
          </a:prstGeom>
        </p:spPr>
      </p:pic>
    </p:spTree>
    <p:extLst>
      <p:ext uri="{BB962C8B-B14F-4D97-AF65-F5344CB8AC3E}">
        <p14:creationId xmlns:p14="http://schemas.microsoft.com/office/powerpoint/2010/main" val="132248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CFBAB3-75CD-4B0D-B44D-CAE3734A759F}"/>
              </a:ext>
            </a:extLst>
          </p:cNvPr>
          <p:cNvSpPr txBox="1"/>
          <p:nvPr/>
        </p:nvSpPr>
        <p:spPr>
          <a:xfrm>
            <a:off x="733244" y="552091"/>
            <a:ext cx="7612897" cy="5693866"/>
          </a:xfrm>
          <a:prstGeom prst="rect">
            <a:avLst/>
          </a:prstGeom>
          <a:noFill/>
        </p:spPr>
        <p:txBody>
          <a:bodyPr wrap="square">
            <a:spAutoFit/>
          </a:bodyPr>
          <a:lstStyle/>
          <a:p>
            <a:r>
              <a:rPr lang="en-US" sz="3200" b="1" u="sng" dirty="0">
                <a:solidFill>
                  <a:schemeClr val="accent1"/>
                </a:solidFill>
                <a:latin typeface="Times New Roman" panose="02020603050405020304" pitchFamily="18" charset="0"/>
                <a:cs typeface="Times New Roman" panose="02020603050405020304" pitchFamily="18" charset="0"/>
              </a:rPr>
              <a:t>INTRODUCTION</a:t>
            </a:r>
            <a:br>
              <a:rPr lang="en-US" sz="2800" dirty="0"/>
            </a:br>
            <a:endParaRPr lang="en-US" sz="2800" dirty="0"/>
          </a:p>
          <a:p>
            <a:r>
              <a:rPr lang="en-US" sz="2000" b="1" u="sng" dirty="0">
                <a:solidFill>
                  <a:schemeClr val="tx1"/>
                </a:solidFill>
                <a:latin typeface="Arial Rounded MT Bold" panose="020F0704030504030204" pitchFamily="34" charset="0"/>
              </a:rPr>
              <a:t>Stock market analysis  </a:t>
            </a:r>
            <a:r>
              <a:rPr lang="en-US" sz="1800" dirty="0">
                <a:solidFill>
                  <a:schemeClr val="tx1"/>
                </a:solidFill>
                <a:latin typeface="Aptos Display" panose="020B0004020202020204" pitchFamily="34" charset="0"/>
              </a:rPr>
              <a:t>is the process of examining and evaluating the various factors that affect the price and performance of stocks. </a:t>
            </a:r>
            <a:br>
              <a:rPr lang="en-US" sz="1800" dirty="0">
                <a:solidFill>
                  <a:schemeClr val="tx1"/>
                </a:solidFill>
                <a:latin typeface="Aptos Display" panose="020B0004020202020204" pitchFamily="34" charset="0"/>
              </a:rPr>
            </a:br>
            <a:r>
              <a:rPr lang="en-US" sz="1800" dirty="0">
                <a:solidFill>
                  <a:schemeClr val="tx1"/>
                </a:solidFill>
                <a:latin typeface="Aptos Display" panose="020B0004020202020204" pitchFamily="34" charset="0"/>
              </a:rPr>
              <a:t>*  This analysis helps investors make informed decisions about buying,                 holding, or selling stocks.</a:t>
            </a:r>
            <a:br>
              <a:rPr lang="en-US" sz="1800" dirty="0">
                <a:solidFill>
                  <a:schemeClr val="tx1"/>
                </a:solidFill>
                <a:latin typeface="Aptos Display" panose="020B0004020202020204" pitchFamily="34" charset="0"/>
              </a:rPr>
            </a:br>
            <a:r>
              <a:rPr lang="en-US" sz="1800" dirty="0">
                <a:solidFill>
                  <a:schemeClr val="tx1"/>
                </a:solidFill>
                <a:latin typeface="Aptos Display" panose="020B0004020202020204" pitchFamily="34" charset="0"/>
              </a:rPr>
              <a:t>*  It involves a combination of quantitative and qualitative approaches to understand the market trends and predict future stock movements.</a:t>
            </a:r>
            <a:br>
              <a:rPr lang="en-US" sz="1800" dirty="0">
                <a:solidFill>
                  <a:schemeClr val="tx1"/>
                </a:solidFill>
                <a:latin typeface="Aptos Display" panose="020B0004020202020204" pitchFamily="34" charset="0"/>
              </a:rPr>
            </a:br>
            <a:br>
              <a:rPr lang="en-US" sz="1800" dirty="0">
                <a:solidFill>
                  <a:schemeClr val="tx1"/>
                </a:solidFill>
                <a:latin typeface="Aptos Display" panose="020B0004020202020204" pitchFamily="34" charset="0"/>
              </a:rPr>
            </a:br>
            <a:r>
              <a:rPr lang="en-US" sz="3200" b="1" u="sng" dirty="0">
                <a:solidFill>
                  <a:schemeClr val="accent1"/>
                </a:solidFill>
                <a:latin typeface="Times New Roman" panose="02020603050405020304" pitchFamily="18" charset="0"/>
                <a:cs typeface="Times New Roman" panose="02020603050405020304" pitchFamily="18" charset="0"/>
              </a:rPr>
              <a:t>RAW DATA OVERVIEW :</a:t>
            </a:r>
            <a:br>
              <a:rPr lang="en-US" sz="3200" u="sng" dirty="0">
                <a:solidFill>
                  <a:srgbClr val="00FFFF"/>
                </a:solidFill>
                <a:latin typeface="Arial Rounded MT Bold" panose="020F0704030504030204" pitchFamily="34" charset="0"/>
              </a:rPr>
            </a:br>
            <a:r>
              <a:rPr lang="en-US" sz="1800" dirty="0">
                <a:solidFill>
                  <a:schemeClr val="tx1"/>
                </a:solidFill>
                <a:latin typeface="Aptos Display" panose="020B0004020202020204" pitchFamily="34" charset="0"/>
              </a:rPr>
              <a:t>The Stock Market Analysis comprises eight separate datasets, all of which are stored in CSV format.</a:t>
            </a:r>
            <a:br>
              <a:rPr lang="en-US" sz="1800" dirty="0">
                <a:solidFill>
                  <a:schemeClr val="tx1"/>
                </a:solidFill>
                <a:latin typeface="Aptos Display" panose="020B0004020202020204" pitchFamily="34" charset="0"/>
              </a:rPr>
            </a:br>
            <a:r>
              <a:rPr lang="en-US" sz="1800" dirty="0">
                <a:solidFill>
                  <a:schemeClr val="tx1"/>
                </a:solidFill>
                <a:latin typeface="Aptos Display" panose="020B0004020202020204" pitchFamily="34" charset="0"/>
              </a:rPr>
              <a:t>*  The raw data undergoes a cleaning process that involves various steps to ensure the data is accurate and all the inconsistencies, missing values, duplicates, and other issues that could potentially impact the analysis are handled so the data becomes reliable. </a:t>
            </a:r>
            <a:br>
              <a:rPr lang="en-US" sz="1800" dirty="0">
                <a:solidFill>
                  <a:schemeClr val="tx1"/>
                </a:solidFill>
                <a:latin typeface="Aptos Display" panose="020B0004020202020204" pitchFamily="34" charset="0"/>
              </a:rPr>
            </a:br>
            <a:r>
              <a:rPr lang="en-US" sz="1800" dirty="0">
                <a:solidFill>
                  <a:schemeClr val="tx1"/>
                </a:solidFill>
                <a:latin typeface="Aptos Display" panose="020B0004020202020204" pitchFamily="34" charset="0"/>
              </a:rPr>
              <a:t>* AS a result the clean data provided a solid foundation for conducting meaningful analysis and exacting valuable insights from the dataset.</a:t>
            </a:r>
            <a:endParaRPr lang="en-IN" dirty="0">
              <a:latin typeface="Aptos Display" panose="020B0004020202020204" pitchFamily="34" charset="0"/>
            </a:endParaRPr>
          </a:p>
        </p:txBody>
      </p:sp>
      <p:pic>
        <p:nvPicPr>
          <p:cNvPr id="4" name="Picture 3">
            <a:extLst>
              <a:ext uri="{FF2B5EF4-FFF2-40B4-BE49-F238E27FC236}">
                <a16:creationId xmlns:a16="http://schemas.microsoft.com/office/drawing/2014/main" id="{FEA004B0-5FE7-4F49-B29D-DB06C45CDD24}"/>
              </a:ext>
            </a:extLst>
          </p:cNvPr>
          <p:cNvPicPr>
            <a:picLocks noChangeAspect="1"/>
          </p:cNvPicPr>
          <p:nvPr/>
        </p:nvPicPr>
        <p:blipFill>
          <a:blip r:embed="rId2"/>
          <a:stretch>
            <a:fillRect/>
          </a:stretch>
        </p:blipFill>
        <p:spPr>
          <a:xfrm>
            <a:off x="8199493" y="2295738"/>
            <a:ext cx="3029975" cy="2266523"/>
          </a:xfrm>
          <a:prstGeom prst="rect">
            <a:avLst/>
          </a:prstGeom>
        </p:spPr>
      </p:pic>
    </p:spTree>
    <p:extLst>
      <p:ext uri="{BB962C8B-B14F-4D97-AF65-F5344CB8AC3E}">
        <p14:creationId xmlns:p14="http://schemas.microsoft.com/office/powerpoint/2010/main" val="3985098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7E065EE-905C-483C-A24F-43506AC41A6B}"/>
              </a:ext>
            </a:extLst>
          </p:cNvPr>
          <p:cNvSpPr txBox="1">
            <a:spLocks/>
          </p:cNvSpPr>
          <p:nvPr/>
        </p:nvSpPr>
        <p:spPr>
          <a:xfrm>
            <a:off x="4812135" y="646982"/>
            <a:ext cx="2567709" cy="228162"/>
          </a:xfrm>
          <a:prstGeom prst="rect">
            <a:avLst/>
          </a:prstGeom>
        </p:spPr>
        <p:txBody>
          <a:bodyPr>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nSpc>
                <a:spcPct val="100000"/>
              </a:lnSpc>
            </a:pPr>
            <a:r>
              <a:rPr lang="en-US" sz="6600" b="1" u="sng" dirty="0">
                <a:solidFill>
                  <a:srgbClr val="0070C0"/>
                </a:solidFill>
                <a:latin typeface="Algerian" panose="04020705040A02060702" pitchFamily="82" charset="0"/>
                <a:cs typeface="Times New Roman" panose="02020603050405020304" pitchFamily="18" charset="0"/>
              </a:rPr>
              <a:t>INDEX</a:t>
            </a:r>
            <a:endParaRPr lang="ru-RU" sz="6600" b="1" u="sng" dirty="0">
              <a:solidFill>
                <a:srgbClr val="0070C0"/>
              </a:solidFill>
              <a:cs typeface="Times New Roman" panose="02020603050405020304" pitchFamily="18" charset="0"/>
            </a:endParaRPr>
          </a:p>
        </p:txBody>
      </p:sp>
      <p:sp>
        <p:nvSpPr>
          <p:cNvPr id="4" name="Subtitle 2">
            <a:extLst>
              <a:ext uri="{FF2B5EF4-FFF2-40B4-BE49-F238E27FC236}">
                <a16:creationId xmlns:a16="http://schemas.microsoft.com/office/drawing/2014/main" id="{13660484-AC9D-4DB2-BEC8-44ED09AFF24E}"/>
              </a:ext>
            </a:extLst>
          </p:cNvPr>
          <p:cNvSpPr txBox="1">
            <a:spLocks/>
          </p:cNvSpPr>
          <p:nvPr/>
        </p:nvSpPr>
        <p:spPr>
          <a:xfrm>
            <a:off x="1014371" y="1224951"/>
            <a:ext cx="11508508" cy="498606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   INTRODUCTIONS</a:t>
            </a:r>
          </a:p>
          <a:p>
            <a:pPr marL="342900" indent="-34290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KPI1 ; Average Daily Trading Volume</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KPI2 ; Most Volatile Stocks</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KPI3 ; Stocks with Highest Dividend and Lowest Dividend</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KPI4 ;  Highest and Lowest P/E Ratios</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KPI5 ; Stocks with Highest Market Cap:</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KPI6 ; Stocks Near 52 Week High:</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KPI7 ; Stocks Near 52 Week Low:</a:t>
            </a: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KPI8 ; Stocks with Strong Buy Signals and stocks with Strong Selling Signal:</a:t>
            </a: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 DASHBOARDs</a:t>
            </a: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Insights and recommendations</a:t>
            </a:r>
          </a:p>
          <a:p>
            <a:pPr marL="285750" indent="-285750">
              <a:buFont typeface="Wingdings" panose="05000000000000000000" pitchFamily="2" charset="2"/>
              <a:buChar char="Ø"/>
            </a:pPr>
            <a:r>
              <a:rPr lang="en-IN" sz="1400" b="1" dirty="0">
                <a:latin typeface="Times New Roman" panose="02020603050405020304" pitchFamily="18" charset="0"/>
                <a:ea typeface="Calibri" panose="020F0502020204030204" pitchFamily="34" charset="0"/>
                <a:cs typeface="Times New Roman" panose="02020603050405020304" pitchFamily="18" charset="0"/>
              </a:rPr>
              <a:t>CONCLUSIONS</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60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86E19B-F4FC-4166-A0AB-64288BB2E410}"/>
              </a:ext>
            </a:extLst>
          </p:cNvPr>
          <p:cNvSpPr txBox="1">
            <a:spLocks/>
          </p:cNvSpPr>
          <p:nvPr/>
        </p:nvSpPr>
        <p:spPr>
          <a:xfrm>
            <a:off x="543463" y="551932"/>
            <a:ext cx="9707441" cy="5954746"/>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marL="342900" indent="-342900">
              <a:buFont typeface="Wingdings" panose="05000000000000000000" pitchFamily="2" charset="2"/>
              <a:buChar char="§"/>
            </a:pPr>
            <a:r>
              <a:rPr lang="en-IN" sz="18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The primary objective of this dataset is to provide insights into the stock market performance of the selective major companies are ( apple, amazon, Microsoft, google, and Facebook). Through analysis, we aim to identify patterns, trends, and anomalies in the stock’s behaviour over time. By doing so, we hope to make informed decisions regarding the stock purchases, sales, or holdings, potentially.</a:t>
            </a:r>
            <a:br>
              <a:rPr lang="en-IN" sz="1800" dirty="0">
                <a:solidFill>
                  <a:schemeClr val="tx1"/>
                </a:solidFill>
                <a:latin typeface="Arial Rounded MT Bold" panose="020F0704030504030204" pitchFamily="34" charset="0"/>
                <a:ea typeface="Calibri" panose="020F0502020204030204" pitchFamily="34" charset="0"/>
              </a:rPr>
            </a:br>
            <a:endParaRPr lang="ru-RU" sz="1800" dirty="0">
              <a:solidFill>
                <a:schemeClr val="tx1"/>
              </a:solidFill>
            </a:endParaRPr>
          </a:p>
        </p:txBody>
      </p:sp>
      <p:pic>
        <p:nvPicPr>
          <p:cNvPr id="6" name="Content Placeholder 11">
            <a:extLst>
              <a:ext uri="{FF2B5EF4-FFF2-40B4-BE49-F238E27FC236}">
                <a16:creationId xmlns:a16="http://schemas.microsoft.com/office/drawing/2014/main" id="{A3C5AE34-C859-4D63-8577-E1FD87991297}"/>
              </a:ext>
            </a:extLst>
          </p:cNvPr>
          <p:cNvPicPr>
            <a:picLocks noChangeAspect="1"/>
          </p:cNvPicPr>
          <p:nvPr/>
        </p:nvPicPr>
        <p:blipFill>
          <a:blip r:embed="rId2"/>
          <a:srcRect/>
          <a:stretch/>
        </p:blipFill>
        <p:spPr>
          <a:xfrm>
            <a:off x="1397478" y="1929000"/>
            <a:ext cx="9264771" cy="1875290"/>
          </a:xfrm>
          <a:prstGeom prst="rect">
            <a:avLst/>
          </a:prstGeom>
        </p:spPr>
      </p:pic>
      <p:pic>
        <p:nvPicPr>
          <p:cNvPr id="7" name="Picture 6">
            <a:extLst>
              <a:ext uri="{FF2B5EF4-FFF2-40B4-BE49-F238E27FC236}">
                <a16:creationId xmlns:a16="http://schemas.microsoft.com/office/drawing/2014/main" id="{281C4E1D-DF1E-46A4-B15D-0400EAD55B46}"/>
              </a:ext>
            </a:extLst>
          </p:cNvPr>
          <p:cNvPicPr>
            <a:picLocks noChangeAspect="1"/>
          </p:cNvPicPr>
          <p:nvPr/>
        </p:nvPicPr>
        <p:blipFill>
          <a:blip r:embed="rId3"/>
          <a:stretch>
            <a:fillRect/>
          </a:stretch>
        </p:blipFill>
        <p:spPr>
          <a:xfrm>
            <a:off x="1397478" y="4019909"/>
            <a:ext cx="9768290" cy="1984234"/>
          </a:xfrm>
          <a:prstGeom prst="rect">
            <a:avLst/>
          </a:prstGeom>
        </p:spPr>
      </p:pic>
    </p:spTree>
    <p:extLst>
      <p:ext uri="{BB962C8B-B14F-4D97-AF65-F5344CB8AC3E}">
        <p14:creationId xmlns:p14="http://schemas.microsoft.com/office/powerpoint/2010/main" val="4201887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2296-28A7-4D8F-BC27-A65F779E3F78}"/>
              </a:ext>
            </a:extLst>
          </p:cNvPr>
          <p:cNvSpPr txBox="1">
            <a:spLocks/>
          </p:cNvSpPr>
          <p:nvPr/>
        </p:nvSpPr>
        <p:spPr>
          <a:xfrm>
            <a:off x="635267" y="1449238"/>
            <a:ext cx="5881036" cy="5274008"/>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18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Bar graphs represents the  average numbers </a:t>
            </a:r>
            <a:br>
              <a:rPr lang="en-IN" sz="18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IN" sz="18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of share traded on a daily basis.</a:t>
            </a:r>
            <a:br>
              <a:rPr lang="en-IN" sz="1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endParaRPr lang="en-IN"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r>
              <a:rPr lang="en-IN" sz="2000" b="1" u="sng" dirty="0">
                <a:solidFill>
                  <a:schemeClr val="bg2">
                    <a:lumMod val="10000"/>
                  </a:schemeClr>
                </a:solidFill>
                <a:latin typeface="Times New Roman" panose="02020603050405020304" pitchFamily="18" charset="0"/>
                <a:ea typeface="Calibri" panose="020F0502020204030204" pitchFamily="34" charset="0"/>
                <a:cs typeface="Times New Roman" panose="02020603050405020304" pitchFamily="18" charset="0"/>
              </a:rPr>
              <a:t>Special Recommendations</a:t>
            </a:r>
            <a:r>
              <a:rPr lang="en-IN" sz="20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t>
            </a:r>
            <a:br>
              <a:rPr lang="en-IN" sz="2000" b="1" u="sng"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br>
              <a:rPr lang="en-IN"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r>
              <a:rPr lang="en-US" sz="1800"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a:t>
            </a:r>
            <a:r>
              <a:rPr lang="en-US" sz="1800" cap="none" dirty="0">
                <a:solidFill>
                  <a:schemeClr val="tx1"/>
                </a:solidFill>
                <a:latin typeface="Times New Roman" panose="02020603050405020304" pitchFamily="18" charset="0"/>
                <a:cs typeface="Times New Roman" panose="02020603050405020304" pitchFamily="18" charset="0"/>
              </a:rPr>
              <a:t>ncreasing liquidity, reducing volatility, and attracting more investors.</a:t>
            </a:r>
            <a:br>
              <a:rPr lang="en-US" sz="1800" cap="none" dirty="0">
                <a:solidFill>
                  <a:schemeClr val="tx1"/>
                </a:solidFill>
                <a:latin typeface="Times New Roman" panose="02020603050405020304" pitchFamily="18" charset="0"/>
                <a:cs typeface="Times New Roman" panose="02020603050405020304" pitchFamily="18" charset="0"/>
              </a:rPr>
            </a:br>
            <a:r>
              <a:rPr lang="en-US" sz="1800" cap="none" dirty="0">
                <a:solidFill>
                  <a:schemeClr val="tx1"/>
                </a:solidFill>
                <a:latin typeface="Times New Roman" panose="02020603050405020304" pitchFamily="18" charset="0"/>
                <a:cs typeface="Times New Roman" panose="02020603050405020304" pitchFamily="18" charset="0"/>
              </a:rPr>
              <a:t>* </a:t>
            </a:r>
            <a:r>
              <a:rPr lang="en-IN" sz="1800" cap="none" dirty="0">
                <a:solidFill>
                  <a:schemeClr val="tx1"/>
                </a:solidFill>
                <a:latin typeface="Times New Roman" panose="02020603050405020304" pitchFamily="18" charset="0"/>
                <a:cs typeface="Times New Roman" panose="02020603050405020304" pitchFamily="18" charset="0"/>
              </a:rPr>
              <a:t>Engage with institutional investors</a:t>
            </a:r>
            <a:r>
              <a:rPr lang="en-US" sz="1800" cap="none" dirty="0">
                <a:solidFill>
                  <a:schemeClr val="tx1"/>
                </a:solidFill>
                <a:latin typeface="Times New Roman" panose="02020603050405020304" pitchFamily="18" charset="0"/>
                <a:cs typeface="Times New Roman" panose="02020603050405020304" pitchFamily="18" charset="0"/>
              </a:rPr>
              <a:t>.</a:t>
            </a:r>
            <a:br>
              <a:rPr lang="en-US" sz="1800" cap="none" dirty="0">
                <a:solidFill>
                  <a:schemeClr val="tx1"/>
                </a:solidFill>
                <a:latin typeface="Times New Roman" panose="02020603050405020304" pitchFamily="18" charset="0"/>
                <a:cs typeface="Times New Roman" panose="02020603050405020304" pitchFamily="18" charset="0"/>
              </a:rPr>
            </a:br>
            <a:r>
              <a:rPr lang="en-US" sz="1800" cap="none" dirty="0">
                <a:solidFill>
                  <a:schemeClr val="tx1"/>
                </a:solidFill>
                <a:latin typeface="Times New Roman" panose="02020603050405020304" pitchFamily="18" charset="0"/>
                <a:cs typeface="Times New Roman" panose="02020603050405020304" pitchFamily="18" charset="0"/>
              </a:rPr>
              <a:t>* </a:t>
            </a:r>
            <a:r>
              <a:rPr lang="en-IN" sz="1800" cap="none" dirty="0">
                <a:solidFill>
                  <a:schemeClr val="tx1"/>
                </a:solidFill>
                <a:latin typeface="Times New Roman" panose="02020603050405020304" pitchFamily="18" charset="0"/>
                <a:cs typeface="Times New Roman" panose="02020603050405020304" pitchFamily="18" charset="0"/>
              </a:rPr>
              <a:t>Increase retail investor engagement.</a:t>
            </a:r>
            <a:br>
              <a:rPr lang="en-IN" sz="1800" b="1" cap="none"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br>
            <a:br>
              <a:rPr lang="en-IN" sz="3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br>
              <a:rPr lang="en-IN" sz="3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br>
            <a:br>
              <a:rPr lang="en-US" sz="3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rgbClr val="00FFFF"/>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BB4EAB0-83C5-4575-B20A-B0231A5B0425}"/>
              </a:ext>
            </a:extLst>
          </p:cNvPr>
          <p:cNvSpPr txBox="1">
            <a:spLocks/>
          </p:cNvSpPr>
          <p:nvPr/>
        </p:nvSpPr>
        <p:spPr>
          <a:xfrm>
            <a:off x="548640" y="591048"/>
            <a:ext cx="11008093" cy="390729"/>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IN" sz="4000" b="1" u="sng" dirty="0">
                <a:solidFill>
                  <a:schemeClr val="accent1"/>
                </a:solidFill>
                <a:latin typeface="+mj-lt"/>
                <a:ea typeface="Calibri" panose="020F0502020204030204" pitchFamily="34" charset="0"/>
                <a:cs typeface="Times New Roman" panose="02020603050405020304" pitchFamily="18" charset="0"/>
              </a:rPr>
              <a:t>Average Daily Trading Volume</a:t>
            </a:r>
            <a:endParaRPr lang="en-IN" sz="4000" u="sng" dirty="0">
              <a:solidFill>
                <a:schemeClr val="accent1"/>
              </a:solidFill>
              <a:latin typeface="+mj-lt"/>
              <a:cs typeface="Times New Roman" panose="02020603050405020304" pitchFamily="18" charset="0"/>
            </a:endParaRPr>
          </a:p>
        </p:txBody>
      </p:sp>
      <p:pic>
        <p:nvPicPr>
          <p:cNvPr id="4" name="Picture 3">
            <a:extLst>
              <a:ext uri="{FF2B5EF4-FFF2-40B4-BE49-F238E27FC236}">
                <a16:creationId xmlns:a16="http://schemas.microsoft.com/office/drawing/2014/main" id="{AAB13099-BB38-43E2-860E-28E872CD4250}"/>
              </a:ext>
            </a:extLst>
          </p:cNvPr>
          <p:cNvPicPr>
            <a:picLocks noChangeAspect="1"/>
          </p:cNvPicPr>
          <p:nvPr/>
        </p:nvPicPr>
        <p:blipFill>
          <a:blip r:embed="rId2"/>
          <a:stretch>
            <a:fillRect/>
          </a:stretch>
        </p:blipFill>
        <p:spPr>
          <a:xfrm>
            <a:off x="6221506" y="1733908"/>
            <a:ext cx="5039067" cy="4235571"/>
          </a:xfrm>
          <a:prstGeom prst="rect">
            <a:avLst/>
          </a:prstGeom>
        </p:spPr>
      </p:pic>
      <p:pic>
        <p:nvPicPr>
          <p:cNvPr id="5" name="Picture 4">
            <a:extLst>
              <a:ext uri="{FF2B5EF4-FFF2-40B4-BE49-F238E27FC236}">
                <a16:creationId xmlns:a16="http://schemas.microsoft.com/office/drawing/2014/main" id="{6F53F44A-57A3-42CC-A4BB-CB17EA5C1C72}"/>
              </a:ext>
            </a:extLst>
          </p:cNvPr>
          <p:cNvPicPr>
            <a:picLocks noChangeAspect="1"/>
          </p:cNvPicPr>
          <p:nvPr/>
        </p:nvPicPr>
        <p:blipFill>
          <a:blip r:embed="rId3"/>
          <a:stretch>
            <a:fillRect/>
          </a:stretch>
        </p:blipFill>
        <p:spPr>
          <a:xfrm>
            <a:off x="1052423" y="3970117"/>
            <a:ext cx="4522492" cy="1610270"/>
          </a:xfrm>
          <a:prstGeom prst="rect">
            <a:avLst/>
          </a:prstGeom>
        </p:spPr>
      </p:pic>
      <p:sp>
        <p:nvSpPr>
          <p:cNvPr id="6" name="Slide Number Placeholder 3">
            <a:extLst>
              <a:ext uri="{FF2B5EF4-FFF2-40B4-BE49-F238E27FC236}">
                <a16:creationId xmlns:a16="http://schemas.microsoft.com/office/drawing/2014/main" id="{8EAA2A85-D883-4DE1-8B8B-4083063E275D}"/>
              </a:ext>
            </a:extLst>
          </p:cNvPr>
          <p:cNvSpPr txBox="1">
            <a:spLocks/>
          </p:cNvSpPr>
          <p:nvPr/>
        </p:nvSpPr>
        <p:spPr>
          <a:xfrm>
            <a:off x="11025721" y="109817"/>
            <a:ext cx="234852" cy="471489"/>
          </a:xfrm>
          <a:prstGeom prst="rect">
            <a:avLst/>
          </a:prstGeom>
        </p:spPr>
        <p:txBody>
          <a:bodyPr vert="horz" lIns="91440" tIns="45720" rIns="91440" bIns="45720" rtlCol="0" anchor="ctr"/>
          <a:lstStyle>
            <a:defPPr>
              <a:defRPr lang="en-US"/>
            </a:defPPr>
            <a:lvl1pPr marL="0" algn="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61667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A358-1F1D-46B1-92B2-69EDCD8E890A}"/>
              </a:ext>
            </a:extLst>
          </p:cNvPr>
          <p:cNvSpPr txBox="1">
            <a:spLocks/>
          </p:cNvSpPr>
          <p:nvPr/>
        </p:nvSpPr>
        <p:spPr>
          <a:xfrm>
            <a:off x="0" y="327803"/>
            <a:ext cx="6583680" cy="927340"/>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3200" b="1" u="sng" dirty="0">
                <a:latin typeface="Algerian" panose="04020705040A02060702" pitchFamily="82" charset="0"/>
              </a:rPr>
              <a:t>       </a:t>
            </a:r>
          </a:p>
          <a:p>
            <a:r>
              <a:rPr lang="en-US" sz="3200" b="1" u="sng" dirty="0">
                <a:latin typeface="Algerian" panose="04020705040A02060702" pitchFamily="82" charset="0"/>
              </a:rPr>
              <a:t>       MOST VOLATILE STOCKS</a:t>
            </a:r>
          </a:p>
        </p:txBody>
      </p:sp>
      <p:sp>
        <p:nvSpPr>
          <p:cNvPr id="3" name="Content Placeholder 2">
            <a:extLst>
              <a:ext uri="{FF2B5EF4-FFF2-40B4-BE49-F238E27FC236}">
                <a16:creationId xmlns:a16="http://schemas.microsoft.com/office/drawing/2014/main" id="{3E9C603B-47CA-4697-B88D-076F155C2160}"/>
              </a:ext>
            </a:extLst>
          </p:cNvPr>
          <p:cNvSpPr txBox="1">
            <a:spLocks/>
          </p:cNvSpPr>
          <p:nvPr/>
        </p:nvSpPr>
        <p:spPr>
          <a:xfrm>
            <a:off x="935550" y="991442"/>
            <a:ext cx="6381376" cy="4270672"/>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endParaRPr lang="en-US" sz="1600" b="0" i="0" cap="none" dirty="0">
              <a:solidFill>
                <a:srgbClr val="111111"/>
              </a:solidFill>
              <a:effectLst/>
              <a:highlight>
                <a:srgbClr val="F5F5F5"/>
              </a:highlight>
              <a:latin typeface="Arial Rounded MT Bold" panose="020F0704030504030204" pitchFamily="34" charset="0"/>
              <a:cs typeface="Times New Roman" panose="02020603050405020304" pitchFamily="18" charset="0"/>
            </a:endParaRPr>
          </a:p>
          <a:p>
            <a:pPr marL="0" indent="0">
              <a:buNone/>
            </a:pPr>
            <a:r>
              <a:rPr lang="en-US" sz="1400" b="0" i="0" dirty="0">
                <a:solidFill>
                  <a:srgbClr val="FF0000"/>
                </a:solidFill>
                <a:effectLst/>
                <a:highlight>
                  <a:srgbClr val="F5F5F5"/>
                </a:highlight>
                <a:latin typeface="Arial Rounded MT Bold" panose="020F0704030504030204" pitchFamily="34" charset="0"/>
              </a:rPr>
              <a:t>Volatile stocks</a:t>
            </a:r>
            <a:r>
              <a:rPr lang="en-US" sz="1400" b="0" i="0" dirty="0">
                <a:solidFill>
                  <a:srgbClr val="111111"/>
                </a:solidFill>
                <a:effectLst/>
                <a:highlight>
                  <a:srgbClr val="F5F5F5"/>
                </a:highlight>
                <a:latin typeface="Arial Rounded MT Bold" panose="020F0704030504030204" pitchFamily="34" charset="0"/>
              </a:rPr>
              <a:t> are those whose prices experience significant and rapid fluctuations over short periods.</a:t>
            </a:r>
          </a:p>
          <a:p>
            <a:pPr marL="0" indent="0">
              <a:buNone/>
            </a:pPr>
            <a:r>
              <a:rPr lang="en-IN" sz="1400" dirty="0">
                <a:solidFill>
                  <a:srgbClr val="000000"/>
                </a:solidFill>
                <a:effectLst/>
                <a:latin typeface="Calibri" panose="020F0502020204030204" pitchFamily="34" charset="0"/>
                <a:ea typeface="Calibri" panose="020F0502020204030204" pitchFamily="34" charset="0"/>
              </a:rPr>
              <a:t>Stocks with the highest beta values indicate that they are more volatile and have </a:t>
            </a:r>
            <a:r>
              <a:rPr lang="en-IN" sz="1400" dirty="0">
                <a:effectLst/>
                <a:latin typeface="Calibri" panose="020F0502020204030204" pitchFamily="34" charset="0"/>
                <a:ea typeface="Calibri" panose="020F0502020204030204" pitchFamily="34" charset="0"/>
              </a:rPr>
              <a:t>higher price</a:t>
            </a:r>
            <a:r>
              <a:rPr lang="en-IN" sz="1400" dirty="0">
                <a:solidFill>
                  <a:srgbClr val="000000"/>
                </a:solidFill>
                <a:effectLst/>
                <a:latin typeface="Calibri" panose="020F0502020204030204" pitchFamily="34" charset="0"/>
                <a:ea typeface="Calibri" panose="020F0502020204030204" pitchFamily="34" charset="0"/>
              </a:rPr>
              <a:t> sensitivity to market movements compared to overall market Index. </a:t>
            </a:r>
          </a:p>
          <a:p>
            <a:pPr marL="0" indent="0">
              <a:buNone/>
            </a:pPr>
            <a:endParaRPr lang="en-IN" sz="1400" dirty="0">
              <a:solidFill>
                <a:srgbClr val="000000"/>
              </a:solidFill>
              <a:latin typeface="Calibri" panose="020F0502020204030204" pitchFamily="34" charset="0"/>
              <a:ea typeface="Calibri" panose="020F0502020204030204" pitchFamily="34" charset="0"/>
            </a:endParaRPr>
          </a:p>
          <a:p>
            <a:pPr marL="0" indent="0">
              <a:buNone/>
            </a:pPr>
            <a:endParaRPr lang="en-IN" sz="1400" dirty="0">
              <a:solidFill>
                <a:srgbClr val="000000"/>
              </a:solidFill>
              <a:effectLst/>
              <a:latin typeface="Calibri" panose="020F0502020204030204" pitchFamily="34" charset="0"/>
              <a:ea typeface="Calibri" panose="020F0502020204030204" pitchFamily="34" charset="0"/>
            </a:endParaRPr>
          </a:p>
          <a:p>
            <a:pPr marL="0" indent="0">
              <a:buNone/>
            </a:pPr>
            <a:endParaRPr lang="en-IN" sz="1400" dirty="0">
              <a:solidFill>
                <a:srgbClr val="000000"/>
              </a:solidFill>
              <a:latin typeface="Calibri" panose="020F0502020204030204" pitchFamily="34" charset="0"/>
              <a:ea typeface="Calibri" panose="020F0502020204030204" pitchFamily="34" charset="0"/>
            </a:endParaRPr>
          </a:p>
          <a:p>
            <a:pPr marL="0" indent="0">
              <a:buNone/>
            </a:pPr>
            <a:endParaRPr lang="en-IN" sz="1400" dirty="0">
              <a:solidFill>
                <a:srgbClr val="000000"/>
              </a:solidFill>
              <a:effectLst/>
              <a:latin typeface="Calibri" panose="020F0502020204030204" pitchFamily="34" charset="0"/>
              <a:ea typeface="Calibri" panose="020F0502020204030204" pitchFamily="34" charset="0"/>
            </a:endParaRPr>
          </a:p>
          <a:p>
            <a:pPr marL="0" indent="0">
              <a:buNone/>
            </a:pPr>
            <a:r>
              <a:rPr lang="en-IN" sz="1400" b="1" u="sng" dirty="0">
                <a:solidFill>
                  <a:srgbClr val="000000"/>
                </a:solidFill>
                <a:effectLst/>
                <a:latin typeface="Calibri" panose="020F0502020204030204" pitchFamily="34" charset="0"/>
                <a:ea typeface="Calibri" panose="020F0502020204030204" pitchFamily="34" charset="0"/>
              </a:rPr>
              <a:t>Special </a:t>
            </a:r>
            <a:r>
              <a:rPr lang="en-US" sz="1400" b="1" u="sng" dirty="0">
                <a:solidFill>
                  <a:srgbClr val="000000"/>
                </a:solidFill>
                <a:effectLst/>
                <a:latin typeface="Calibri" panose="020F0502020204030204" pitchFamily="34" charset="0"/>
                <a:ea typeface="Calibri" panose="020F0502020204030204" pitchFamily="34" charset="0"/>
              </a:rPr>
              <a:t>recommendation for volatile stocks ;</a:t>
            </a:r>
          </a:p>
          <a:p>
            <a:pPr marL="0" indent="0">
              <a:buNone/>
            </a:pPr>
            <a:r>
              <a:rPr lang="en-US" sz="1400" dirty="0">
                <a:solidFill>
                  <a:srgbClr val="000000"/>
                </a:solidFill>
                <a:latin typeface="Calibri" panose="020F0502020204030204" pitchFamily="34" charset="0"/>
                <a:ea typeface="Calibri" panose="020F0502020204030204" pitchFamily="34" charset="0"/>
              </a:rPr>
              <a:t>*)  </a:t>
            </a:r>
            <a:r>
              <a:rPr lang="en-US" sz="1400" b="1" dirty="0">
                <a:solidFill>
                  <a:srgbClr val="000000"/>
                </a:solidFill>
                <a:latin typeface="Calibri" panose="020F0502020204030204" pitchFamily="34" charset="0"/>
                <a:ea typeface="Calibri" panose="020F0502020204030204" pitchFamily="34" charset="0"/>
              </a:rPr>
              <a:t>control in high risks </a:t>
            </a:r>
            <a:r>
              <a:rPr lang="en-US" sz="1400" dirty="0">
                <a:solidFill>
                  <a:srgbClr val="000000"/>
                </a:solidFill>
                <a:latin typeface="Calibri" panose="020F0502020204030204" pitchFamily="34" charset="0"/>
                <a:ea typeface="Calibri" panose="020F0502020204030204" pitchFamily="34" charset="0"/>
              </a:rPr>
              <a:t>; </a:t>
            </a:r>
            <a:r>
              <a:rPr lang="en-US" sz="1400" b="0" i="0" dirty="0">
                <a:solidFill>
                  <a:srgbClr val="71777D"/>
                </a:solidFill>
                <a:effectLst/>
                <a:highlight>
                  <a:srgbClr val="FFFFFF"/>
                </a:highlight>
                <a:latin typeface="Roboto" panose="02000000000000000000" pitchFamily="2" charset="0"/>
              </a:rPr>
              <a:t>The potential for large losses is significant. Volatile stocks can experience rapid declines . And sometimes also leads to market down turns.</a:t>
            </a:r>
          </a:p>
          <a:p>
            <a:pPr marL="0" indent="0">
              <a:buNone/>
            </a:pPr>
            <a:r>
              <a:rPr lang="en-US" sz="1400" b="1" dirty="0">
                <a:highlight>
                  <a:srgbClr val="FFFFFF"/>
                </a:highlight>
                <a:ea typeface="Calibri" panose="020F0502020204030204" pitchFamily="34" charset="0"/>
              </a:rPr>
              <a:t>*) </a:t>
            </a:r>
            <a:r>
              <a:rPr lang="en-IN" sz="1400" b="1" i="0" dirty="0">
                <a:effectLst/>
                <a:highlight>
                  <a:srgbClr val="FFFFFF"/>
                </a:highlight>
              </a:rPr>
              <a:t>predictability                  </a:t>
            </a:r>
            <a:r>
              <a:rPr lang="en-US" sz="1400" b="1" dirty="0">
                <a:effectLst/>
                <a:highlight>
                  <a:srgbClr val="FFFFFF"/>
                </a:highlight>
                <a:ea typeface="Calibri" panose="020F0502020204030204" pitchFamily="34" charset="0"/>
              </a:rPr>
              <a:t>*) better </a:t>
            </a:r>
            <a:r>
              <a:rPr lang="en-IN" sz="1400" b="1" i="0" dirty="0">
                <a:effectLst/>
                <a:highlight>
                  <a:srgbClr val="FFFFFF"/>
                </a:highlight>
              </a:rPr>
              <a:t>Management ;</a:t>
            </a:r>
            <a:endParaRPr lang="en-IN" sz="1400" b="1" u="sng" dirty="0">
              <a:effectLst/>
              <a:ea typeface="Calibri" panose="020F0502020204030204" pitchFamily="34" charset="0"/>
            </a:endParaRPr>
          </a:p>
          <a:p>
            <a:pPr marL="0" indent="0">
              <a:buNone/>
            </a:pPr>
            <a:endParaRPr lang="en-US" sz="1600" cap="none" dirty="0">
              <a:latin typeface="Arial Rounded MT Bold" panose="020F07040305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FA03342-FE90-4C70-8BAE-1BD50EFB74AA}"/>
              </a:ext>
            </a:extLst>
          </p:cNvPr>
          <p:cNvSpPr txBox="1">
            <a:spLocks/>
          </p:cNvSpPr>
          <p:nvPr/>
        </p:nvSpPr>
        <p:spPr>
          <a:xfrm>
            <a:off x="10290694" y="115681"/>
            <a:ext cx="1067589" cy="471489"/>
          </a:xfrm>
          <a:prstGeom prst="rect">
            <a:avLst/>
          </a:prstGeom>
        </p:spPr>
        <p:txBody>
          <a:bodyPr vert="horz" lIns="91440" tIns="45720" rIns="91440" bIns="45720" rtlCol="0" anchor="ctr"/>
          <a:lstStyle>
            <a:defPPr>
              <a:defRPr lang="en-US"/>
            </a:defPPr>
            <a:lvl1pPr marL="0" algn="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2</a:t>
            </a:r>
          </a:p>
        </p:txBody>
      </p:sp>
      <p:pic>
        <p:nvPicPr>
          <p:cNvPr id="10" name="Picture 9">
            <a:extLst>
              <a:ext uri="{FF2B5EF4-FFF2-40B4-BE49-F238E27FC236}">
                <a16:creationId xmlns:a16="http://schemas.microsoft.com/office/drawing/2014/main" id="{846ECD16-610D-47F6-90DF-2AEEF84C4512}"/>
              </a:ext>
            </a:extLst>
          </p:cNvPr>
          <p:cNvPicPr>
            <a:picLocks noChangeAspect="1"/>
          </p:cNvPicPr>
          <p:nvPr/>
        </p:nvPicPr>
        <p:blipFill>
          <a:blip r:embed="rId2"/>
          <a:stretch>
            <a:fillRect/>
          </a:stretch>
        </p:blipFill>
        <p:spPr>
          <a:xfrm>
            <a:off x="7602070" y="991442"/>
            <a:ext cx="3654381" cy="2588520"/>
          </a:xfrm>
          <a:prstGeom prst="rect">
            <a:avLst/>
          </a:prstGeom>
        </p:spPr>
      </p:pic>
      <p:pic>
        <p:nvPicPr>
          <p:cNvPr id="6" name="Picture 5">
            <a:extLst>
              <a:ext uri="{FF2B5EF4-FFF2-40B4-BE49-F238E27FC236}">
                <a16:creationId xmlns:a16="http://schemas.microsoft.com/office/drawing/2014/main" id="{1D4351EE-E4F7-3AF1-EE04-8A31AC9C5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0610" y="3673036"/>
            <a:ext cx="3605841" cy="2436103"/>
          </a:xfrm>
          <a:prstGeom prst="rect">
            <a:avLst/>
          </a:prstGeom>
        </p:spPr>
      </p:pic>
      <p:pic>
        <p:nvPicPr>
          <p:cNvPr id="8" name="Picture 7">
            <a:extLst>
              <a:ext uri="{FF2B5EF4-FFF2-40B4-BE49-F238E27FC236}">
                <a16:creationId xmlns:a16="http://schemas.microsoft.com/office/drawing/2014/main" id="{35E00055-A78D-6639-036D-2F9BB6B5E5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631" y="2853186"/>
            <a:ext cx="6674597" cy="1453551"/>
          </a:xfrm>
          <a:prstGeom prst="rect">
            <a:avLst/>
          </a:prstGeom>
        </p:spPr>
      </p:pic>
    </p:spTree>
    <p:extLst>
      <p:ext uri="{BB962C8B-B14F-4D97-AF65-F5344CB8AC3E}">
        <p14:creationId xmlns:p14="http://schemas.microsoft.com/office/powerpoint/2010/main" val="103643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FAF7-24DC-4AD0-A8F9-6933F295D94B}"/>
              </a:ext>
            </a:extLst>
          </p:cNvPr>
          <p:cNvSpPr txBox="1">
            <a:spLocks/>
          </p:cNvSpPr>
          <p:nvPr/>
        </p:nvSpPr>
        <p:spPr>
          <a:xfrm>
            <a:off x="710047" y="664388"/>
            <a:ext cx="5976872" cy="401130"/>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2800" b="1" u="sng" dirty="0">
                <a:latin typeface="Algerian" panose="04020705040A02060702" pitchFamily="82" charset="0"/>
              </a:rPr>
              <a:t>Highest Dividend Stocks</a:t>
            </a:r>
            <a:r>
              <a:rPr lang="en-IN" sz="2800" b="1" u="sng" dirty="0">
                <a:solidFill>
                  <a:schemeClr val="tx1"/>
                </a:solidFill>
                <a:latin typeface="Algerian" panose="04020705040A02060702" pitchFamily="82" charset="0"/>
              </a:rPr>
              <a:t>:</a:t>
            </a:r>
          </a:p>
        </p:txBody>
      </p:sp>
      <p:sp>
        <p:nvSpPr>
          <p:cNvPr id="3" name="Content Placeholder 2">
            <a:extLst>
              <a:ext uri="{FF2B5EF4-FFF2-40B4-BE49-F238E27FC236}">
                <a16:creationId xmlns:a16="http://schemas.microsoft.com/office/drawing/2014/main" id="{C6C4B4B9-7878-4ED0-8152-11425D6015D9}"/>
              </a:ext>
            </a:extLst>
          </p:cNvPr>
          <p:cNvSpPr txBox="1">
            <a:spLocks/>
          </p:cNvSpPr>
          <p:nvPr/>
        </p:nvSpPr>
        <p:spPr>
          <a:xfrm>
            <a:off x="606810" y="1065519"/>
            <a:ext cx="5976870" cy="2783905"/>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r>
              <a:rPr lang="en-IN" sz="1600" b="1" cap="none" dirty="0">
                <a:solidFill>
                  <a:srgbClr val="FF0000"/>
                </a:solidFill>
                <a:latin typeface="Times New Roman" panose="02020603050405020304" pitchFamily="18" charset="0"/>
                <a:cs typeface="Times New Roman" panose="02020603050405020304" pitchFamily="18" charset="0"/>
              </a:rPr>
              <a:t>Dividend</a:t>
            </a:r>
            <a:r>
              <a:rPr lang="en-IN" sz="1600" cap="none" dirty="0">
                <a:latin typeface="Times New Roman" panose="02020603050405020304" pitchFamily="18" charset="0"/>
                <a:cs typeface="Times New Roman" panose="02020603050405020304" pitchFamily="18" charset="0"/>
              </a:rPr>
              <a:t> is a distribution of profits by a corporation to its shareholders.</a:t>
            </a:r>
          </a:p>
          <a:p>
            <a:r>
              <a:rPr lang="en-IN" sz="1600" cap="none" dirty="0">
                <a:latin typeface="Times New Roman" panose="02020603050405020304" pitchFamily="18" charset="0"/>
                <a:cs typeface="Times New Roman" panose="02020603050405020304" pitchFamily="18" charset="0"/>
              </a:rPr>
              <a:t>Highest dividend stocks are </a:t>
            </a:r>
            <a:r>
              <a:rPr lang="en-US" sz="1600" cap="none" dirty="0">
                <a:solidFill>
                  <a:srgbClr val="111111"/>
                </a:solidFill>
                <a:highlight>
                  <a:srgbClr val="F5F5F5"/>
                </a:highlight>
                <a:latin typeface="-apple-system"/>
                <a:cs typeface="Times New Roman" panose="02020603050405020304" pitchFamily="18" charset="0"/>
              </a:rPr>
              <a:t>pay out a significant portions of their earnings to shareholders.</a:t>
            </a:r>
            <a:r>
              <a:rPr lang="en-US" sz="1600" b="0" i="0" dirty="0">
                <a:solidFill>
                  <a:srgbClr val="111111"/>
                </a:solidFill>
                <a:effectLst/>
                <a:highlight>
                  <a:srgbClr val="F5F5F5"/>
                </a:highlight>
                <a:latin typeface="-apple-system"/>
              </a:rPr>
              <a:t> </a:t>
            </a:r>
          </a:p>
          <a:p>
            <a:pPr marL="0" indent="0">
              <a:buNone/>
            </a:pPr>
            <a:endParaRPr lang="en-IN" cap="non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28E0A96-7371-4F68-8ACA-E17A516B36B8}"/>
              </a:ext>
            </a:extLst>
          </p:cNvPr>
          <p:cNvSpPr txBox="1">
            <a:spLocks/>
          </p:cNvSpPr>
          <p:nvPr/>
        </p:nvSpPr>
        <p:spPr>
          <a:xfrm>
            <a:off x="11025721" y="109817"/>
            <a:ext cx="234852" cy="471489"/>
          </a:xfrm>
          <a:prstGeom prst="rect">
            <a:avLst/>
          </a:prstGeom>
        </p:spPr>
        <p:txBody>
          <a:bodyPr vert="horz" lIns="91440" tIns="45720" rIns="91440" bIns="45720" rtlCol="0" anchor="ctr"/>
          <a:lstStyle>
            <a:defPPr>
              <a:defRPr lang="en-US"/>
            </a:defPPr>
            <a:lvl1pPr marL="0" algn="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3</a:t>
            </a:r>
          </a:p>
        </p:txBody>
      </p:sp>
      <p:pic>
        <p:nvPicPr>
          <p:cNvPr id="5" name="Picture 4">
            <a:extLst>
              <a:ext uri="{FF2B5EF4-FFF2-40B4-BE49-F238E27FC236}">
                <a16:creationId xmlns:a16="http://schemas.microsoft.com/office/drawing/2014/main" id="{AC39EB98-1F6C-448D-A30B-526C8CFCB58B}"/>
              </a:ext>
            </a:extLst>
          </p:cNvPr>
          <p:cNvPicPr>
            <a:picLocks noChangeAspect="1"/>
          </p:cNvPicPr>
          <p:nvPr/>
        </p:nvPicPr>
        <p:blipFill>
          <a:blip r:embed="rId2"/>
          <a:stretch>
            <a:fillRect/>
          </a:stretch>
        </p:blipFill>
        <p:spPr>
          <a:xfrm>
            <a:off x="6467139" y="1065520"/>
            <a:ext cx="5118051" cy="3790335"/>
          </a:xfrm>
          <a:prstGeom prst="rect">
            <a:avLst/>
          </a:prstGeom>
        </p:spPr>
      </p:pic>
      <p:sp>
        <p:nvSpPr>
          <p:cNvPr id="6" name="Title 1">
            <a:extLst>
              <a:ext uri="{FF2B5EF4-FFF2-40B4-BE49-F238E27FC236}">
                <a16:creationId xmlns:a16="http://schemas.microsoft.com/office/drawing/2014/main" id="{52FBEFC5-773E-4ED4-8BDC-75236DE020A5}"/>
              </a:ext>
            </a:extLst>
          </p:cNvPr>
          <p:cNvSpPr txBox="1">
            <a:spLocks/>
          </p:cNvSpPr>
          <p:nvPr/>
        </p:nvSpPr>
        <p:spPr>
          <a:xfrm>
            <a:off x="710047" y="4615132"/>
            <a:ext cx="5976871" cy="39681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IN" sz="2800" u="sng" dirty="0">
                <a:solidFill>
                  <a:schemeClr val="accent1"/>
                </a:solidFill>
                <a:latin typeface="Algerian" panose="04020705040A02060702" pitchFamily="82" charset="0"/>
                <a:cs typeface="Times New Roman" panose="02020603050405020304" pitchFamily="18" charset="0"/>
              </a:rPr>
              <a:t>Lowest Dividend Stocks:</a:t>
            </a:r>
          </a:p>
        </p:txBody>
      </p:sp>
      <p:sp>
        <p:nvSpPr>
          <p:cNvPr id="7" name="Content Placeholder 2">
            <a:extLst>
              <a:ext uri="{FF2B5EF4-FFF2-40B4-BE49-F238E27FC236}">
                <a16:creationId xmlns:a16="http://schemas.microsoft.com/office/drawing/2014/main" id="{1C3EA973-A482-400C-88E9-6BB13716E2E5}"/>
              </a:ext>
            </a:extLst>
          </p:cNvPr>
          <p:cNvSpPr txBox="1">
            <a:spLocks/>
          </p:cNvSpPr>
          <p:nvPr/>
        </p:nvSpPr>
        <p:spPr>
          <a:xfrm>
            <a:off x="879894" y="5158596"/>
            <a:ext cx="10705296" cy="968829"/>
          </a:xfrm>
          <a:prstGeom prst="rect">
            <a:avLst/>
          </a:prstGeom>
        </p:spPr>
        <p:txBody>
          <a:bodyPr vert="horz" lIns="91440" tIns="0" rIns="91440" bIns="0" rtlCol="0">
            <a:no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30000"/>
              </a:lnSpc>
              <a:buFont typeface="Arial" panose="020B0604020202020204" pitchFamily="34" charset="0"/>
              <a:buChar char="•"/>
            </a:pPr>
            <a:r>
              <a:rPr lang="en-IN" sz="1800" dirty="0">
                <a:solidFill>
                  <a:srgbClr val="000000"/>
                </a:solidFill>
                <a:effectLst/>
                <a:latin typeface="Bell MT" panose="02020503060305020303" pitchFamily="18" charset="0"/>
                <a:ea typeface="Calibri" panose="020F0502020204030204" pitchFamily="34" charset="0"/>
              </a:rPr>
              <a:t>Stocks </a:t>
            </a:r>
            <a:r>
              <a:rPr lang="en-IN" sz="1800" dirty="0">
                <a:effectLst/>
                <a:latin typeface="Bell MT" panose="02020503060305020303" pitchFamily="18" charset="0"/>
                <a:ea typeface="Calibri" panose="020F0502020204030204" pitchFamily="34" charset="0"/>
              </a:rPr>
              <a:t>with low</a:t>
            </a:r>
            <a:r>
              <a:rPr lang="en-IN" sz="1800" dirty="0">
                <a:solidFill>
                  <a:srgbClr val="000000"/>
                </a:solidFill>
                <a:effectLst/>
                <a:latin typeface="Bell MT" panose="02020503060305020303" pitchFamily="18" charset="0"/>
                <a:ea typeface="Calibri" panose="020F0502020204030204" pitchFamily="34" charset="0"/>
              </a:rPr>
              <a:t> or no dividends are often associated with growth investing. Generally, companies reinvest their earnings to fund expansion, research and development, and other growth initiatives rather than distributing them to shareholders. </a:t>
            </a:r>
            <a:endParaRPr lang="en-IN" sz="1800" dirty="0">
              <a:solidFill>
                <a:schemeClr val="tx1"/>
              </a:solidFill>
              <a:latin typeface="Bell MT" panose="02020503060305020303"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EBEE1D1-F8D3-A5EF-A89F-89B019FD2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987" y="2464778"/>
            <a:ext cx="5976870" cy="1749223"/>
          </a:xfrm>
          <a:prstGeom prst="rect">
            <a:avLst/>
          </a:prstGeom>
        </p:spPr>
      </p:pic>
      <p:pic>
        <p:nvPicPr>
          <p:cNvPr id="11" name="Picture 10">
            <a:extLst>
              <a:ext uri="{FF2B5EF4-FFF2-40B4-BE49-F238E27FC236}">
                <a16:creationId xmlns:a16="http://schemas.microsoft.com/office/drawing/2014/main" id="{1CED0A3F-5FBC-DAEA-605E-C6A15FC062F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138432" y="727957"/>
            <a:ext cx="4222557" cy="4274548"/>
          </a:xfrm>
          <a:prstGeom prst="rect">
            <a:avLst/>
          </a:prstGeom>
        </p:spPr>
      </p:pic>
    </p:spTree>
    <p:extLst>
      <p:ext uri="{BB962C8B-B14F-4D97-AF65-F5344CB8AC3E}">
        <p14:creationId xmlns:p14="http://schemas.microsoft.com/office/powerpoint/2010/main" val="1278838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0D4F-7FE3-4DD0-8F01-1AEED3E78210}"/>
              </a:ext>
            </a:extLst>
          </p:cNvPr>
          <p:cNvSpPr txBox="1">
            <a:spLocks/>
          </p:cNvSpPr>
          <p:nvPr/>
        </p:nvSpPr>
        <p:spPr>
          <a:xfrm>
            <a:off x="779929" y="707365"/>
            <a:ext cx="9295908" cy="1088179"/>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u="sng" dirty="0"/>
              <a:t>Highest and lowest P/E Ratios:</a:t>
            </a:r>
            <a:endParaRPr lang="en-IN" sz="4000" u="sng" dirty="0"/>
          </a:p>
        </p:txBody>
      </p:sp>
      <p:sp>
        <p:nvSpPr>
          <p:cNvPr id="3" name="Content Placeholder 2">
            <a:extLst>
              <a:ext uri="{FF2B5EF4-FFF2-40B4-BE49-F238E27FC236}">
                <a16:creationId xmlns:a16="http://schemas.microsoft.com/office/drawing/2014/main" id="{2A76D51A-EA2E-4CEC-8690-2E7188A815A6}"/>
              </a:ext>
            </a:extLst>
          </p:cNvPr>
          <p:cNvSpPr txBox="1">
            <a:spLocks/>
          </p:cNvSpPr>
          <p:nvPr/>
        </p:nvSpPr>
        <p:spPr>
          <a:xfrm>
            <a:off x="871268" y="1682151"/>
            <a:ext cx="10891436" cy="1491355"/>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Stocks with high P/e’s are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expensive and the position of the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company in the market is strong.</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Investors are anticipating higher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growth in the future.</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Stocks with low p/e’s are cheaper</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 Vote of no confidence by the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market</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Company in maturity stage.</a:t>
            </a:r>
          </a:p>
        </p:txBody>
      </p:sp>
      <p:pic>
        <p:nvPicPr>
          <p:cNvPr id="4" name="Picture 3">
            <a:extLst>
              <a:ext uri="{FF2B5EF4-FFF2-40B4-BE49-F238E27FC236}">
                <a16:creationId xmlns:a16="http://schemas.microsoft.com/office/drawing/2014/main" id="{E6F45D31-66BA-4EBD-8144-FC83EEE90ECE}"/>
              </a:ext>
            </a:extLst>
          </p:cNvPr>
          <p:cNvPicPr>
            <a:picLocks noChangeAspect="1"/>
          </p:cNvPicPr>
          <p:nvPr/>
        </p:nvPicPr>
        <p:blipFill rotWithShape="1">
          <a:blip r:embed="rId2">
            <a:extLst>
              <a:ext uri="{28A0092B-C50C-407E-A947-70E740481C1C}">
                <a14:useLocalDpi xmlns:a14="http://schemas.microsoft.com/office/drawing/2010/main" val="0"/>
              </a:ext>
            </a:extLst>
          </a:blip>
          <a:srcRect l="27993" t="26824" r="12112" b="6392"/>
          <a:stretch/>
        </p:blipFill>
        <p:spPr>
          <a:xfrm>
            <a:off x="5086901" y="1329019"/>
            <a:ext cx="6325170" cy="4004982"/>
          </a:xfrm>
          <a:prstGeom prst="rect">
            <a:avLst/>
          </a:prstGeom>
        </p:spPr>
      </p:pic>
      <p:sp>
        <p:nvSpPr>
          <p:cNvPr id="5" name="Slide Number Placeholder 3">
            <a:extLst>
              <a:ext uri="{FF2B5EF4-FFF2-40B4-BE49-F238E27FC236}">
                <a16:creationId xmlns:a16="http://schemas.microsoft.com/office/drawing/2014/main" id="{D629362B-EC69-4820-91B8-2EA3D8533AA2}"/>
              </a:ext>
            </a:extLst>
          </p:cNvPr>
          <p:cNvSpPr txBox="1">
            <a:spLocks/>
          </p:cNvSpPr>
          <p:nvPr/>
        </p:nvSpPr>
        <p:spPr>
          <a:xfrm>
            <a:off x="11025721" y="109817"/>
            <a:ext cx="234852" cy="471489"/>
          </a:xfrm>
          <a:prstGeom prst="rect">
            <a:avLst/>
          </a:prstGeom>
        </p:spPr>
        <p:txBody>
          <a:bodyPr vert="horz" lIns="91440" tIns="45720" rIns="91440" bIns="45720" rtlCol="0" anchor="ctr"/>
          <a:lstStyle>
            <a:defPPr>
              <a:defRPr lang="en-US"/>
            </a:defPPr>
            <a:lvl1pPr marL="0" algn="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4</a:t>
            </a:r>
          </a:p>
        </p:txBody>
      </p:sp>
    </p:spTree>
    <p:extLst>
      <p:ext uri="{BB962C8B-B14F-4D97-AF65-F5344CB8AC3E}">
        <p14:creationId xmlns:p14="http://schemas.microsoft.com/office/powerpoint/2010/main" val="266624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1550A-DBA2-4811-9283-D2AE3AB648A3}"/>
              </a:ext>
            </a:extLst>
          </p:cNvPr>
          <p:cNvSpPr txBox="1">
            <a:spLocks/>
          </p:cNvSpPr>
          <p:nvPr/>
        </p:nvSpPr>
        <p:spPr>
          <a:xfrm>
            <a:off x="566670" y="776377"/>
            <a:ext cx="9941366" cy="1063992"/>
          </a:xfrm>
          <a:prstGeom prst="rect">
            <a:avLst/>
          </a:prstGeom>
        </p:spPr>
        <p:txBody>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US" sz="4000" dirty="0"/>
              <a:t>Stocks With Highest Market Capitalization:</a:t>
            </a:r>
            <a:endParaRPr lang="en-IN" sz="4000" dirty="0"/>
          </a:p>
        </p:txBody>
      </p:sp>
      <p:sp>
        <p:nvSpPr>
          <p:cNvPr id="3" name="Content Placeholder 2">
            <a:extLst>
              <a:ext uri="{FF2B5EF4-FFF2-40B4-BE49-F238E27FC236}">
                <a16:creationId xmlns:a16="http://schemas.microsoft.com/office/drawing/2014/main" id="{F5B41DA8-79BF-49FB-9F86-F7830A91DF69}"/>
              </a:ext>
            </a:extLst>
          </p:cNvPr>
          <p:cNvSpPr txBox="1">
            <a:spLocks/>
          </p:cNvSpPr>
          <p:nvPr/>
        </p:nvSpPr>
        <p:spPr>
          <a:xfrm>
            <a:off x="888521" y="2001327"/>
            <a:ext cx="10188072" cy="2931863"/>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Font typeface="Arial" panose="020B0604020202020204" pitchFamily="34" charset="0"/>
              <a:buNone/>
            </a:pPr>
            <a:endParaRPr lang="en-US" cap="none"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Companies with the largest market capitalizations. </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Stocks with the highest market cap offer stability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and liquidity.</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They may not offer the same growth opportunities </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as smaller high growth stocks.</a:t>
            </a:r>
          </a:p>
          <a:p>
            <a:pPr>
              <a:buFont typeface="Wingdings" panose="05000000000000000000" pitchFamily="2" charset="2"/>
              <a:buChar char="v"/>
            </a:pPr>
            <a:r>
              <a:rPr lang="en-US" cap="none" dirty="0">
                <a:latin typeface="Times New Roman" panose="02020603050405020304" pitchFamily="18" charset="0"/>
                <a:cs typeface="Times New Roman" panose="02020603050405020304" pitchFamily="18" charset="0"/>
              </a:rPr>
              <a:t>Market cap is a measure of a company’s</a:t>
            </a:r>
          </a:p>
          <a:p>
            <a:pPr marL="0" indent="0">
              <a:buFont typeface="Arial" panose="020B0604020202020204" pitchFamily="34" charset="0"/>
              <a:buNone/>
            </a:pPr>
            <a:r>
              <a:rPr lang="en-US" cap="none" dirty="0">
                <a:latin typeface="Times New Roman" panose="02020603050405020304" pitchFamily="18" charset="0"/>
                <a:cs typeface="Times New Roman" panose="02020603050405020304" pitchFamily="18" charset="0"/>
              </a:rPr>
              <a:t>     Total market value.</a:t>
            </a:r>
          </a:p>
          <a:p>
            <a:endParaRPr lang="en-IN" cap="none"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DADE6F88-C333-43F3-A817-71BFEAA2CAD8}"/>
              </a:ext>
            </a:extLst>
          </p:cNvPr>
          <p:cNvPicPr>
            <a:picLocks noChangeAspect="1"/>
          </p:cNvPicPr>
          <p:nvPr/>
        </p:nvPicPr>
        <p:blipFill rotWithShape="1">
          <a:blip r:embed="rId2">
            <a:extLst>
              <a:ext uri="{28A0092B-C50C-407E-A947-70E740481C1C}">
                <a14:useLocalDpi xmlns:a14="http://schemas.microsoft.com/office/drawing/2010/main" val="0"/>
              </a:ext>
            </a:extLst>
          </a:blip>
          <a:srcRect l="26944" t="26080" r="18375" b="9398"/>
          <a:stretch/>
        </p:blipFill>
        <p:spPr>
          <a:xfrm>
            <a:off x="6929719" y="1331259"/>
            <a:ext cx="4597400" cy="4195481"/>
          </a:xfrm>
          <a:prstGeom prst="rect">
            <a:avLst/>
          </a:prstGeom>
        </p:spPr>
      </p:pic>
      <p:sp>
        <p:nvSpPr>
          <p:cNvPr id="5" name="Slide Number Placeholder 3">
            <a:extLst>
              <a:ext uri="{FF2B5EF4-FFF2-40B4-BE49-F238E27FC236}">
                <a16:creationId xmlns:a16="http://schemas.microsoft.com/office/drawing/2014/main" id="{542C1E31-2F4C-479B-96EF-F04789449D7C}"/>
              </a:ext>
            </a:extLst>
          </p:cNvPr>
          <p:cNvSpPr txBox="1">
            <a:spLocks/>
          </p:cNvSpPr>
          <p:nvPr/>
        </p:nvSpPr>
        <p:spPr>
          <a:xfrm>
            <a:off x="11025721" y="109817"/>
            <a:ext cx="501398" cy="471489"/>
          </a:xfrm>
          <a:prstGeom prst="rect">
            <a:avLst/>
          </a:prstGeom>
        </p:spPr>
        <p:txBody>
          <a:bodyPr vert="horz" lIns="91440" tIns="45720" rIns="91440" bIns="45720" rtlCol="0" anchor="ctr"/>
          <a:lstStyle>
            <a:defPPr>
              <a:defRPr lang="en-US"/>
            </a:defPPr>
            <a:lvl1pPr marL="0" algn="r" defTabSz="457200" rtl="0" eaLnBrk="1" latinLnBrk="0" hangingPunct="1">
              <a:defRPr sz="3200" kern="1200" cap="all" baseline="0">
                <a:solidFill>
                  <a:schemeClr val="accent1">
                    <a:lumMod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5</a:t>
            </a:r>
          </a:p>
        </p:txBody>
      </p:sp>
    </p:spTree>
    <p:extLst>
      <p:ext uri="{BB962C8B-B14F-4D97-AF65-F5344CB8AC3E}">
        <p14:creationId xmlns:p14="http://schemas.microsoft.com/office/powerpoint/2010/main" val="42404699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3062</TotalTime>
  <Words>1282</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Algerian</vt:lpstr>
      <vt:lpstr>-apple-system</vt:lpstr>
      <vt:lpstr>Aptos Display</vt:lpstr>
      <vt:lpstr>Arial</vt:lpstr>
      <vt:lpstr>Arial Rounded MT Bold</vt:lpstr>
      <vt:lpstr>Bell MT</vt:lpstr>
      <vt:lpstr>Calibri</vt:lpstr>
      <vt:lpstr>Garamond</vt:lpstr>
      <vt:lpstr>Roboto</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otlook</dc:creator>
  <cp:lastModifiedBy>deepak m</cp:lastModifiedBy>
  <cp:revision>30</cp:revision>
  <dcterms:created xsi:type="dcterms:W3CDTF">2024-07-27T09:15:40Z</dcterms:created>
  <dcterms:modified xsi:type="dcterms:W3CDTF">2024-08-01T14:22:16Z</dcterms:modified>
</cp:coreProperties>
</file>