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292" r:id="rId3"/>
    <p:sldId id="297" r:id="rId4"/>
    <p:sldId id="298" r:id="rId5"/>
    <p:sldId id="291" r:id="rId6"/>
    <p:sldId id="293" r:id="rId7"/>
    <p:sldId id="294" r:id="rId8"/>
    <p:sldId id="296" r:id="rId9"/>
    <p:sldId id="295" r:id="rId10"/>
    <p:sldId id="299" r:id="rId11"/>
    <p:sldId id="300" r:id="rId12"/>
    <p:sldId id="302" r:id="rId13"/>
    <p:sldId id="304" r:id="rId14"/>
    <p:sldId id="305" r:id="rId15"/>
    <p:sldId id="306"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9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DD351-2F8C-4A1E-9776-91B7DA10BDAD}" type="datetimeFigureOut">
              <a:rPr lang="en-US" smtClean="0"/>
              <a:t>5/15/2018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40CA9-67BC-407B-8953-BDE187FCE287}" type="slidenum">
              <a:rPr lang="en-US" smtClean="0"/>
              <a:t>‹#›</a:t>
            </a:fld>
            <a:endParaRPr lang="en-US"/>
          </a:p>
        </p:txBody>
      </p:sp>
    </p:spTree>
    <p:extLst>
      <p:ext uri="{BB962C8B-B14F-4D97-AF65-F5344CB8AC3E}">
        <p14:creationId xmlns:p14="http://schemas.microsoft.com/office/powerpoint/2010/main" val="3377928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Alexa Skill Description</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endParaRPr lang="en-US" dirty="0" smtClean="0"/>
          </a:p>
          <a:p>
            <a:endParaRPr lang="en-US" dirty="0" smtClean="0"/>
          </a:p>
          <a:p>
            <a:pPr marL="0" indent="0">
              <a:buNone/>
            </a:pPr>
            <a:endParaRPr lang="en-US" dirty="0"/>
          </a:p>
          <a:p>
            <a:pPr marL="0" indent="0">
              <a:buNone/>
            </a:pPr>
            <a:endParaRPr lang="en-US" dirty="0"/>
          </a:p>
        </p:txBody>
      </p:sp>
      <p:sp>
        <p:nvSpPr>
          <p:cNvPr id="4" name="Flowchart: Alternate Process 3"/>
          <p:cNvSpPr/>
          <p:nvPr/>
        </p:nvSpPr>
        <p:spPr>
          <a:xfrm>
            <a:off x="457200" y="2438401"/>
            <a:ext cx="8305800" cy="228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endParaRPr lang="en-US" dirty="0" smtClean="0"/>
          </a:p>
          <a:p>
            <a:r>
              <a:rPr lang="en-US" dirty="0"/>
              <a:t>The objective is used to help students to learn differentiation problems. It can also be used by teachers to teach their students and checking answers. Sometimes it can also be used to lookup solutions to complicated expressions reducing the need to solve them manually. </a:t>
            </a:r>
            <a:r>
              <a:rPr lang="en-US" dirty="0" smtClean="0"/>
              <a:t>Sometimes </a:t>
            </a:r>
            <a:r>
              <a:rPr lang="en-US" dirty="0"/>
              <a:t>researches </a:t>
            </a:r>
            <a:r>
              <a:rPr lang="en-US" dirty="0" smtClean="0"/>
              <a:t>also may </a:t>
            </a:r>
            <a:r>
              <a:rPr lang="en-US" dirty="0"/>
              <a:t>need to do quick differentiation while reading/developing research papers. The future objective </a:t>
            </a:r>
            <a:r>
              <a:rPr lang="en-US" dirty="0" smtClean="0"/>
              <a:t>is to </a:t>
            </a:r>
            <a:r>
              <a:rPr lang="en-US" dirty="0"/>
              <a:t>extend this to more complication functions like doing limit problems, integration, solving equations/optimization problems, solving differential equation etc.</a:t>
            </a:r>
          </a:p>
          <a:p>
            <a:pPr marL="285750" indent="-285750" algn="ctr">
              <a:buFont typeface="Arial" pitchFamily="34" charset="0"/>
              <a:buChar char="•"/>
            </a:pPr>
            <a:endParaRPr lang="en-US" dirty="0"/>
          </a:p>
        </p:txBody>
      </p:sp>
      <p:sp>
        <p:nvSpPr>
          <p:cNvPr id="5" name="Flowchart: Alternate Process 4"/>
          <p:cNvSpPr/>
          <p:nvPr/>
        </p:nvSpPr>
        <p:spPr>
          <a:xfrm>
            <a:off x="377536" y="1394403"/>
            <a:ext cx="8305800" cy="7391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endParaRPr lang="en-US" dirty="0" smtClean="0"/>
          </a:p>
          <a:p>
            <a:pPr algn="ctr"/>
            <a:r>
              <a:rPr lang="en-US" dirty="0"/>
              <a:t>Perform symbolic differentiation of mathematical </a:t>
            </a:r>
            <a:r>
              <a:rPr lang="en-US" dirty="0" smtClean="0"/>
              <a:t>expressions</a:t>
            </a:r>
          </a:p>
          <a:p>
            <a:pPr algn="ctr"/>
            <a:endParaRPr lang="en-US" dirty="0"/>
          </a:p>
        </p:txBody>
      </p:sp>
      <p:sp>
        <p:nvSpPr>
          <p:cNvPr id="6" name="Flowchart: Alternate Process 5"/>
          <p:cNvSpPr/>
          <p:nvPr/>
        </p:nvSpPr>
        <p:spPr>
          <a:xfrm>
            <a:off x="377536" y="4792665"/>
            <a:ext cx="8513618" cy="19049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Creating a mathematical expression through voice is a major challenge especially if we are trying to build a complicated mathematical expression. This skill takes a dynamic programming approach to build complicated expressions from simple expressions. This ensures that Alexa is correctly able to identify the expressions through speech as well as allowing us to create some very complicated expressions involving these simple building blocks!!!</a:t>
            </a:r>
            <a:endParaRPr lang="en-US" b="1" dirty="0" smtClean="0">
              <a:solidFill>
                <a:srgbClr val="FF0000"/>
              </a:solidFill>
            </a:endParaRPr>
          </a:p>
          <a:p>
            <a:pPr algn="ctr"/>
            <a:endParaRPr lang="en-US" dirty="0"/>
          </a:p>
        </p:txBody>
      </p:sp>
    </p:spTree>
    <p:extLst>
      <p:ext uri="{BB962C8B-B14F-4D97-AF65-F5344CB8AC3E}">
        <p14:creationId xmlns:p14="http://schemas.microsoft.com/office/powerpoint/2010/main" val="183380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Differentiation of complicated expressions</a:t>
            </a:r>
            <a:endParaRPr lang="en-US" dirty="0"/>
          </a:p>
        </p:txBody>
      </p:sp>
      <p:sp>
        <p:nvSpPr>
          <p:cNvPr id="4" name="Rounded Rectangle 3"/>
          <p:cNvSpPr/>
          <p:nvPr/>
        </p:nvSpPr>
        <p:spPr>
          <a:xfrm>
            <a:off x="457200" y="1563111"/>
            <a:ext cx="8153400" cy="444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529936" y="1752600"/>
            <a:ext cx="8229600" cy="4525963"/>
          </a:xfrm>
        </p:spPr>
        <p:txBody>
          <a:bodyPr>
            <a:normAutofit fontScale="92500"/>
          </a:bodyPr>
          <a:lstStyle/>
          <a:p>
            <a:r>
              <a:rPr lang="en-US" dirty="0" smtClean="0"/>
              <a:t>First create a simple expression in a similar manner as shown in previous functions</a:t>
            </a:r>
          </a:p>
          <a:p>
            <a:r>
              <a:rPr lang="en-US" dirty="0" smtClean="0"/>
              <a:t>Then assign different variables to each of these simple expressions</a:t>
            </a:r>
          </a:p>
          <a:p>
            <a:r>
              <a:rPr lang="en-US" dirty="0" smtClean="0"/>
              <a:t>Next combine these individual expressions using the variables to create a complicated expressions</a:t>
            </a:r>
          </a:p>
          <a:p>
            <a:r>
              <a:rPr lang="en-US" dirty="0" smtClean="0"/>
              <a:t>Finally differentiate this complicated expression</a:t>
            </a:r>
          </a:p>
          <a:p>
            <a:r>
              <a:rPr lang="en-US" dirty="0" smtClean="0"/>
              <a:t>An example is shown in the next few slides</a:t>
            </a:r>
            <a:endParaRPr lang="en-US" dirty="0"/>
          </a:p>
        </p:txBody>
      </p:sp>
    </p:spTree>
    <p:extLst>
      <p:ext uri="{BB962C8B-B14F-4D97-AF65-F5344CB8AC3E}">
        <p14:creationId xmlns:p14="http://schemas.microsoft.com/office/powerpoint/2010/main" val="4176111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Differentiation of complicated </a:t>
            </a:r>
            <a:r>
              <a:rPr lang="en-US" dirty="0" smtClean="0"/>
              <a:t>expressions</a:t>
            </a:r>
            <a:endParaRPr lang="en-US" dirty="0"/>
          </a:p>
        </p:txBody>
      </p:sp>
      <p:pic>
        <p:nvPicPr>
          <p:cNvPr id="4" name="Content Placeholder 3"/>
          <p:cNvPicPr>
            <a:picLocks noGrp="1" noChangeAspect="1"/>
          </p:cNvPicPr>
          <p:nvPr>
            <p:ph idx="1"/>
          </p:nvPr>
        </p:nvPicPr>
        <p:blipFill>
          <a:blip r:embed="rId2"/>
          <a:stretch>
            <a:fillRect/>
          </a:stretch>
        </p:blipFill>
        <p:spPr>
          <a:xfrm>
            <a:off x="457200" y="3024982"/>
            <a:ext cx="8229600" cy="3543554"/>
          </a:xfrm>
          <a:prstGeom prst="rect">
            <a:avLst/>
          </a:prstGeom>
        </p:spPr>
      </p:pic>
      <p:sp>
        <p:nvSpPr>
          <p:cNvPr id="5" name="Rounded Rectangle 4"/>
          <p:cNvSpPr/>
          <p:nvPr/>
        </p:nvSpPr>
        <p:spPr>
          <a:xfrm>
            <a:off x="457200" y="1470819"/>
            <a:ext cx="8229600" cy="150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685800" y="1752600"/>
                <a:ext cx="7620000" cy="2031325"/>
              </a:xfrm>
              <a:prstGeom prst="rect">
                <a:avLst/>
              </a:prstGeom>
              <a:noFill/>
            </p:spPr>
            <p:txBody>
              <a:bodyPr wrap="square" rtlCol="0">
                <a:spAutoFit/>
              </a:bodyPr>
              <a:lstStyle/>
              <a:p>
                <a:r>
                  <a:rPr lang="en-US" dirty="0" smtClean="0"/>
                  <a:t>Lets say we want to differentiate a complicated expression given by</a:t>
                </a:r>
              </a:p>
              <a:p>
                <a14:m>
                  <m:oMath xmlns:m="http://schemas.openxmlformats.org/officeDocument/2006/math">
                    <m:r>
                      <m:rPr>
                        <m:sty m:val="p"/>
                      </m:rPr>
                      <a:rPr lang="en-US" b="0" i="0" smtClean="0">
                        <a:latin typeface="Cambria Math" panose="02040503050406030204" pitchFamily="18" charset="0"/>
                      </a:rPr>
                      <m:t>exp</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oMath>
                </a14:m>
                <a:r>
                  <a:rPr lang="en-US" dirty="0" smtClean="0"/>
                  <a:t> . To do this we shall first create the expression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b="0" dirty="0" smtClean="0"/>
                  <a:t>, then build on it by creating the expression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+5 </m:t>
                    </m:r>
                  </m:oMath>
                </a14:m>
                <a:r>
                  <a:rPr lang="en-US" b="0" dirty="0" smtClean="0"/>
                  <a:t> and then further extend it by doing </a:t>
                </a:r>
                <a14:m>
                  <m:oMath xmlns:m="http://schemas.openxmlformats.org/officeDocument/2006/math">
                    <m:r>
                      <m:rPr>
                        <m:sty m:val="p"/>
                      </m:rPr>
                      <a:rPr lang="en-US" b="0" i="0" smtClean="0">
                        <a:latin typeface="Cambria Math" panose="02040503050406030204" pitchFamily="18" charset="0"/>
                      </a:rPr>
                      <m:t>exp</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oMath>
                </a14:m>
                <a:endParaRPr lang="en-US" b="0" dirty="0" smtClean="0"/>
              </a:p>
              <a:p>
                <a:endParaRPr lang="en-US" b="0" dirty="0" smtClean="0"/>
              </a:p>
              <a:p>
                <a:endParaRPr lang="en-US" dirty="0" smtClean="0"/>
              </a:p>
              <a:p>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85800" y="1752600"/>
                <a:ext cx="7620000" cy="2031325"/>
              </a:xfrm>
              <a:prstGeom prst="rect">
                <a:avLst/>
              </a:prstGeom>
              <a:blipFill>
                <a:blip r:embed="rId3"/>
                <a:stretch>
                  <a:fillRect l="-720" t="-1802" r="-480"/>
                </a:stretch>
              </a:blipFill>
            </p:spPr>
            <p:txBody>
              <a:bodyPr/>
              <a:lstStyle/>
              <a:p>
                <a:r>
                  <a:rPr lang="en-US">
                    <a:noFill/>
                  </a:rPr>
                  <a:t> </a:t>
                </a:r>
              </a:p>
            </p:txBody>
          </p:sp>
        </mc:Fallback>
      </mc:AlternateContent>
      <p:cxnSp>
        <p:nvCxnSpPr>
          <p:cNvPr id="8" name="Straight Arrow Connector 7"/>
          <p:cNvCxnSpPr/>
          <p:nvPr/>
        </p:nvCxnSpPr>
        <p:spPr>
          <a:xfrm flipV="1">
            <a:off x="2819400" y="4343400"/>
            <a:ext cx="1600200" cy="30480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2784764" y="5791200"/>
            <a:ext cx="1600200" cy="30480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4495800" y="4172634"/>
                <a:ext cx="762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b="0" dirty="0" smtClean="0"/>
              </a:p>
              <a:p>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495800" y="4172634"/>
                <a:ext cx="762000"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95800" y="5477378"/>
                <a:ext cx="10460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oMath>
                  </m:oMathPara>
                </a14:m>
                <a:endParaRPr lang="en-US" b="0" dirty="0" smtClean="0"/>
              </a:p>
              <a:p>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495800" y="5477378"/>
                <a:ext cx="1046018" cy="64633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6016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Differentiation of complicated </a:t>
            </a:r>
            <a:r>
              <a:rPr lang="en-US" dirty="0" smtClean="0"/>
              <a:t>expressions</a:t>
            </a:r>
            <a:endParaRPr lang="en-US" dirty="0"/>
          </a:p>
        </p:txBody>
      </p:sp>
      <p:pic>
        <p:nvPicPr>
          <p:cNvPr id="5" name="Content Placeholder 4"/>
          <p:cNvPicPr>
            <a:picLocks noGrp="1" noChangeAspect="1"/>
          </p:cNvPicPr>
          <p:nvPr>
            <p:ph idx="1"/>
          </p:nvPr>
        </p:nvPicPr>
        <p:blipFill>
          <a:blip r:embed="rId2"/>
          <a:stretch>
            <a:fillRect/>
          </a:stretch>
        </p:blipFill>
        <p:spPr>
          <a:xfrm>
            <a:off x="705498" y="1905001"/>
            <a:ext cx="7981301" cy="4419600"/>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4661512" y="3408136"/>
                <a:ext cx="152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exp</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661512" y="3408136"/>
                <a:ext cx="1524000" cy="369332"/>
              </a:xfrm>
              <a:prstGeom prst="rect">
                <a:avLst/>
              </a:prstGeom>
              <a:blipFill>
                <a:blip r:embed="rId3"/>
                <a:stretch>
                  <a:fillRect b="-9231"/>
                </a:stretch>
              </a:blipFill>
            </p:spPr>
            <p:txBody>
              <a:bodyPr/>
              <a:lstStyle/>
              <a:p>
                <a:r>
                  <a:rPr lang="en-US">
                    <a:noFill/>
                  </a:rPr>
                  <a:t> </a:t>
                </a:r>
              </a:p>
            </p:txBody>
          </p:sp>
        </mc:Fallback>
      </mc:AlternateContent>
      <p:cxnSp>
        <p:nvCxnSpPr>
          <p:cNvPr id="7" name="Straight Arrow Connector 6"/>
          <p:cNvCxnSpPr/>
          <p:nvPr/>
        </p:nvCxnSpPr>
        <p:spPr>
          <a:xfrm flipV="1">
            <a:off x="3048000" y="3592802"/>
            <a:ext cx="1524000" cy="44579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3" name="Oval 12"/>
          <p:cNvSpPr/>
          <p:nvPr/>
        </p:nvSpPr>
        <p:spPr>
          <a:xfrm>
            <a:off x="685800" y="4267200"/>
            <a:ext cx="2286000" cy="1905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991498" y="5219700"/>
            <a:ext cx="1504302"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4696148" y="5035034"/>
            <a:ext cx="376205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skill provide guidance to the user along the way helping him to build the expression</a:t>
            </a:r>
            <a:endParaRPr lang="en-US" dirty="0"/>
          </a:p>
        </p:txBody>
      </p:sp>
    </p:spTree>
    <p:extLst>
      <p:ext uri="{BB962C8B-B14F-4D97-AF65-F5344CB8AC3E}">
        <p14:creationId xmlns:p14="http://schemas.microsoft.com/office/powerpoint/2010/main" val="3051577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Differentiation of complicated </a:t>
            </a:r>
            <a:r>
              <a:rPr lang="en-US" dirty="0" smtClean="0"/>
              <a:t>expressions – Finally solving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3481" y="1417638"/>
            <a:ext cx="8337037" cy="5029200"/>
          </a:xfrm>
          <a:prstGeom prst="rect">
            <a:avLst/>
          </a:prstGeom>
        </p:spPr>
      </p:pic>
      <p:sp>
        <p:nvSpPr>
          <p:cNvPr id="5" name="Oval 4"/>
          <p:cNvSpPr/>
          <p:nvPr/>
        </p:nvSpPr>
        <p:spPr>
          <a:xfrm>
            <a:off x="3428998" y="2910681"/>
            <a:ext cx="4724401" cy="1905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364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Differentiation of complicated </a:t>
            </a:r>
            <a:r>
              <a:rPr lang="en-US" dirty="0" smtClean="0"/>
              <a:t>expressions – Continuing</a:t>
            </a:r>
            <a:endParaRPr lang="en-US" dirty="0"/>
          </a:p>
        </p:txBody>
      </p:sp>
      <p:sp>
        <p:nvSpPr>
          <p:cNvPr id="3" name="Content Placeholder 2"/>
          <p:cNvSpPr>
            <a:spLocks noGrp="1"/>
          </p:cNvSpPr>
          <p:nvPr>
            <p:ph idx="1"/>
          </p:nvPr>
        </p:nvSpPr>
        <p:spPr/>
        <p:txBody>
          <a:bodyPr/>
          <a:lstStyle/>
          <a:p>
            <a:endParaRPr lang="en-US"/>
          </a:p>
        </p:txBody>
      </p:sp>
      <p:sp>
        <p:nvSpPr>
          <p:cNvPr id="5" name="Oval 4"/>
          <p:cNvSpPr/>
          <p:nvPr/>
        </p:nvSpPr>
        <p:spPr>
          <a:xfrm>
            <a:off x="3428998" y="2910681"/>
            <a:ext cx="4724401" cy="1905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457200" y="1663333"/>
            <a:ext cx="8021565" cy="4356467"/>
          </a:xfrm>
          <a:prstGeom prst="rect">
            <a:avLst/>
          </a:prstGeom>
        </p:spPr>
      </p:pic>
      <mc:AlternateContent xmlns:mc="http://schemas.openxmlformats.org/markup-compatibility/2006">
        <mc:Choice xmlns:a14="http://schemas.microsoft.com/office/drawing/2010/main" Requires="a14">
          <p:sp>
            <p:nvSpPr>
              <p:cNvPr id="7" name="Rounded Rectangle 6"/>
              <p:cNvSpPr/>
              <p:nvPr/>
            </p:nvSpPr>
            <p:spPr>
              <a:xfrm>
                <a:off x="457200" y="1470819"/>
                <a:ext cx="8229600" cy="662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Lets say, we want to further build on this and we want to differentiate the expression </a:t>
                </a:r>
                <a14:m>
                  <m:oMath xmlns:m="http://schemas.openxmlformats.org/officeDocument/2006/math">
                    <m:r>
                      <a:rPr lang="en-US" b="0" i="1" smtClean="0">
                        <a:latin typeface="Cambria Math" panose="02040503050406030204" pitchFamily="18" charset="0"/>
                      </a:rPr>
                      <m:t>𝑐𝑜𝑠𝑒𝑐</m:t>
                    </m:r>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oMath>
                </a14:m>
                <a:endParaRPr lang="en-US" dirty="0"/>
              </a:p>
            </p:txBody>
          </p:sp>
        </mc:Choice>
        <mc:Fallback>
          <p:sp>
            <p:nvSpPr>
              <p:cNvPr id="7" name="Rounded Rectangle 6"/>
              <p:cNvSpPr>
                <a:spLocks noRot="1" noChangeAspect="1" noMove="1" noResize="1" noEditPoints="1" noAdjustHandles="1" noChangeArrowheads="1" noChangeShapeType="1" noTextEdit="1"/>
              </p:cNvSpPr>
              <p:nvPr/>
            </p:nvSpPr>
            <p:spPr>
              <a:xfrm>
                <a:off x="457200" y="1470819"/>
                <a:ext cx="8229600" cy="662781"/>
              </a:xfrm>
              <a:prstGeom prst="roundRect">
                <a:avLst/>
              </a:prstGeom>
              <a:blipFill>
                <a:blip r:embed="rId3"/>
                <a:stretch>
                  <a:fillRect t="-885" r="-74" b="-44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834298" y="3216850"/>
                <a:ext cx="218550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r>
                      <m:rPr>
                        <m:sty m:val="p"/>
                      </m:rPr>
                      <a:rPr lang="en-US" b="0" i="0" smtClean="0">
                        <a:latin typeface="Cambria Math" panose="02040503050406030204" pitchFamily="18" charset="0"/>
                      </a:rPr>
                      <m:t>csc</m:t>
                    </m:r>
                    <m:r>
                      <a:rPr lang="en-US" b="0" i="0"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oMath>
                </a14:m>
                <a:r>
                  <a:rPr lang="en-US" dirty="0" smtClean="0"/>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834298" y="3216850"/>
                <a:ext cx="2185501" cy="369332"/>
              </a:xfrm>
              <a:prstGeom prst="rect">
                <a:avLst/>
              </a:prstGeom>
              <a:blipFill>
                <a:blip r:embed="rId4"/>
                <a:stretch>
                  <a:fillRect t="-6250" b="-218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881720" y="5354615"/>
                <a:ext cx="445434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𝐹𝑖𝑛𝑎𝑙𝑙𝑦</m:t>
                      </m:r>
                      <m:r>
                        <a:rPr lang="en-US" b="0" i="1" smtClean="0">
                          <a:latin typeface="Cambria Math" panose="02040503050406030204" pitchFamily="18" charset="0"/>
                        </a:rPr>
                        <m:t> </m:t>
                      </m:r>
                      <m:r>
                        <a:rPr lang="en-US" b="0" i="1" smtClean="0">
                          <a:latin typeface="Cambria Math" panose="02040503050406030204" pitchFamily="18" charset="0"/>
                        </a:rPr>
                        <m:t>𝑑𝑖𝑓𝑓𝑒𝑟𝑒𝑛𝑡𝑖𝑎𝑡𝑒</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𝑟𝑒𝑠𝑝𝑒𝑐𝑡</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𝑥</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3881720" y="5354615"/>
                <a:ext cx="4454345" cy="369332"/>
              </a:xfrm>
              <a:prstGeom prst="rect">
                <a:avLst/>
              </a:prstGeom>
              <a:blipFill>
                <a:blip r:embed="rId5"/>
                <a:stretch>
                  <a:fillRect b="-9231"/>
                </a:stretch>
              </a:blipFill>
            </p:spPr>
            <p:txBody>
              <a:bodyPr/>
              <a:lstStyle/>
              <a:p>
                <a:r>
                  <a:rPr lang="en-US">
                    <a:noFill/>
                  </a:rPr>
                  <a:t> </a:t>
                </a:r>
              </a:p>
            </p:txBody>
          </p:sp>
        </mc:Fallback>
      </mc:AlternateContent>
      <p:cxnSp>
        <p:nvCxnSpPr>
          <p:cNvPr id="10" name="Straight Arrow Connector 9"/>
          <p:cNvCxnSpPr/>
          <p:nvPr/>
        </p:nvCxnSpPr>
        <p:spPr>
          <a:xfrm flipV="1">
            <a:off x="2743200" y="3401516"/>
            <a:ext cx="1091099" cy="13512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2578650" y="5539281"/>
            <a:ext cx="1255649"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59007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4" name="Picture 3"/>
          <p:cNvPicPr>
            <a:picLocks noChangeAspect="1"/>
          </p:cNvPicPr>
          <p:nvPr/>
        </p:nvPicPr>
        <p:blipFill>
          <a:blip r:embed="rId2"/>
          <a:stretch>
            <a:fillRect/>
          </a:stretch>
        </p:blipFill>
        <p:spPr>
          <a:xfrm>
            <a:off x="0" y="1392238"/>
            <a:ext cx="8915400" cy="4733925"/>
          </a:xfrm>
          <a:prstGeom prst="rect">
            <a:avLst/>
          </a:prstGeom>
        </p:spPr>
      </p:pic>
      <p:sp>
        <p:nvSpPr>
          <p:cNvPr id="3" name="Content Placeholder 2"/>
          <p:cNvSpPr>
            <a:spLocks noGrp="1"/>
          </p:cNvSpPr>
          <p:nvPr>
            <p:ph idx="1"/>
          </p:nvPr>
        </p:nvSpPr>
        <p:spPr>
          <a:xfrm>
            <a:off x="2628900" y="1392238"/>
            <a:ext cx="6286500" cy="4708525"/>
          </a:xfrm>
          <a:solidFill>
            <a:schemeClr val="accent1"/>
          </a:solidFill>
        </p:spPr>
        <p:txBody>
          <a:bodyPr>
            <a:normAutofit fontScale="92500" lnSpcReduction="20000"/>
          </a:bodyPr>
          <a:lstStyle/>
          <a:p>
            <a:r>
              <a:rPr lang="en-US" dirty="0" smtClean="0"/>
              <a:t>So we can see how easy it is to create some complicated expressions and differentiate</a:t>
            </a:r>
          </a:p>
          <a:p>
            <a:r>
              <a:rPr lang="en-US" dirty="0" smtClean="0"/>
              <a:t>The skill provides help at every way and provides error messages explaining why something is not correct</a:t>
            </a:r>
          </a:p>
          <a:p>
            <a:r>
              <a:rPr lang="en-US" dirty="0" smtClean="0"/>
              <a:t> For example, if we try to differentiate with respect to an variable which we have not defined, we get the following message</a:t>
            </a:r>
            <a:endParaRPr lang="en-US" dirty="0"/>
          </a:p>
        </p:txBody>
      </p:sp>
      <p:cxnSp>
        <p:nvCxnSpPr>
          <p:cNvPr id="5" name="Straight Arrow Connector 4"/>
          <p:cNvCxnSpPr/>
          <p:nvPr/>
        </p:nvCxnSpPr>
        <p:spPr>
          <a:xfrm flipH="1" flipV="1">
            <a:off x="2057400" y="4572000"/>
            <a:ext cx="914400" cy="1524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5791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THANK YOU</a:t>
            </a:r>
            <a:endParaRPr lang="en-US" dirty="0"/>
          </a:p>
        </p:txBody>
      </p:sp>
    </p:spTree>
    <p:extLst>
      <p:ext uri="{BB962C8B-B14F-4D97-AF65-F5344CB8AC3E}">
        <p14:creationId xmlns:p14="http://schemas.microsoft.com/office/powerpoint/2010/main" val="52563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Differentiation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8600" y="1366694"/>
            <a:ext cx="8686800" cy="4952999"/>
          </a:xfrm>
          <a:prstGeom prst="rect">
            <a:avLst/>
          </a:prstGeom>
        </p:spPr>
      </p:pic>
    </p:spTree>
    <p:extLst>
      <p:ext uri="{BB962C8B-B14F-4D97-AF65-F5344CB8AC3E}">
        <p14:creationId xmlns:p14="http://schemas.microsoft.com/office/powerpoint/2010/main" val="2551366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Differentiation Syntax</a:t>
            </a:r>
            <a:endParaRPr lang="en-US" dirty="0"/>
          </a:p>
        </p:txBody>
      </p:sp>
      <p:sp>
        <p:nvSpPr>
          <p:cNvPr id="3" name="Content Placeholder 2"/>
          <p:cNvSpPr>
            <a:spLocks noGrp="1"/>
          </p:cNvSpPr>
          <p:nvPr>
            <p:ph idx="1"/>
          </p:nvPr>
        </p:nvSpPr>
        <p:spPr>
          <a:xfrm>
            <a:off x="457200" y="1600201"/>
            <a:ext cx="8229600" cy="808038"/>
          </a:xfrm>
        </p:spPr>
        <p:txBody>
          <a:bodyPr/>
          <a:lstStyle/>
          <a:p>
            <a:pPr marL="0" indent="0" algn="ctr">
              <a:buNone/>
            </a:pPr>
            <a:r>
              <a:rPr lang="en-US" dirty="0" smtClean="0"/>
              <a:t>Direct differentiate    x    </a:t>
            </a:r>
            <a:r>
              <a:rPr lang="en-US" dirty="0" err="1" smtClean="0"/>
              <a:t>x</a:t>
            </a:r>
            <a:r>
              <a:rPr lang="en-US" dirty="0" smtClean="0"/>
              <a:t>  power two</a:t>
            </a:r>
            <a:endParaRPr lang="en-US" dirty="0"/>
          </a:p>
        </p:txBody>
      </p:sp>
      <p:cxnSp>
        <p:nvCxnSpPr>
          <p:cNvPr id="6" name="Straight Arrow Connector 5"/>
          <p:cNvCxnSpPr/>
          <p:nvPr/>
        </p:nvCxnSpPr>
        <p:spPr>
          <a:xfrm flipH="1">
            <a:off x="1385888" y="2057400"/>
            <a:ext cx="671512" cy="104159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409575" y="3174158"/>
            <a:ext cx="2286000" cy="2308324"/>
          </a:xfrm>
          <a:prstGeom prst="rect">
            <a:avLst/>
          </a:prstGeom>
          <a:noFill/>
        </p:spPr>
        <p:txBody>
          <a:bodyPr wrap="square" rtlCol="0">
            <a:spAutoFit/>
          </a:bodyPr>
          <a:lstStyle/>
          <a:p>
            <a:r>
              <a:rPr lang="en-US" dirty="0" smtClean="0"/>
              <a:t>To let </a:t>
            </a:r>
            <a:r>
              <a:rPr lang="en-US" dirty="0"/>
              <a:t>A</a:t>
            </a:r>
            <a:r>
              <a:rPr lang="en-US" dirty="0" smtClean="0"/>
              <a:t>lexa know that we are differentiating a simple expression. We will see how to differentiate complicated expression in the subsequent slides</a:t>
            </a:r>
            <a:endParaRPr lang="en-US" dirty="0"/>
          </a:p>
        </p:txBody>
      </p:sp>
      <p:cxnSp>
        <p:nvCxnSpPr>
          <p:cNvPr id="8" name="Straight Arrow Connector 7"/>
          <p:cNvCxnSpPr/>
          <p:nvPr/>
        </p:nvCxnSpPr>
        <p:spPr>
          <a:xfrm flipH="1">
            <a:off x="3386137" y="2092092"/>
            <a:ext cx="19050" cy="354840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H="1">
            <a:off x="4446877" y="2148448"/>
            <a:ext cx="527121" cy="105724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6279141" y="2219874"/>
            <a:ext cx="38100" cy="14478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086600" y="2077496"/>
            <a:ext cx="457200" cy="8284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65576" y="3032523"/>
            <a:ext cx="2031639" cy="3693319"/>
          </a:xfrm>
          <a:prstGeom prst="rect">
            <a:avLst/>
          </a:prstGeom>
          <a:noFill/>
        </p:spPr>
        <p:txBody>
          <a:bodyPr wrap="square" rtlCol="0">
            <a:spAutoFit/>
          </a:bodyPr>
          <a:lstStyle/>
          <a:p>
            <a:r>
              <a:rPr lang="en-US" dirty="0" smtClean="0"/>
              <a:t>Number. This is not necessary for all operations like </a:t>
            </a:r>
            <a:r>
              <a:rPr lang="en-US" dirty="0" err="1" smtClean="0"/>
              <a:t>logarithm,exponential</a:t>
            </a:r>
            <a:r>
              <a:rPr lang="en-US" dirty="0" smtClean="0"/>
              <a:t>. For trigonometric functions it is optional and allows for selecting inverse/hyperbolic functions. This is explained in detail later.</a:t>
            </a:r>
            <a:endParaRPr lang="en-US" dirty="0"/>
          </a:p>
        </p:txBody>
      </p:sp>
      <p:sp>
        <p:nvSpPr>
          <p:cNvPr id="15" name="TextBox 14"/>
          <p:cNvSpPr txBox="1"/>
          <p:nvPr/>
        </p:nvSpPr>
        <p:spPr>
          <a:xfrm>
            <a:off x="5730696" y="3740641"/>
            <a:ext cx="1173090" cy="646331"/>
          </a:xfrm>
          <a:prstGeom prst="rect">
            <a:avLst/>
          </a:prstGeom>
          <a:noFill/>
        </p:spPr>
        <p:txBody>
          <a:bodyPr wrap="square" rtlCol="0">
            <a:spAutoFit/>
          </a:bodyPr>
          <a:lstStyle/>
          <a:p>
            <a:r>
              <a:rPr lang="en-US" dirty="0" smtClean="0"/>
              <a:t>Operation type</a:t>
            </a:r>
            <a:endParaRPr lang="en-US" dirty="0"/>
          </a:p>
        </p:txBody>
      </p:sp>
      <p:sp>
        <p:nvSpPr>
          <p:cNvPr id="16" name="TextBox 15"/>
          <p:cNvSpPr txBox="1"/>
          <p:nvPr/>
        </p:nvSpPr>
        <p:spPr>
          <a:xfrm>
            <a:off x="1638300" y="5557641"/>
            <a:ext cx="3581400" cy="1200329"/>
          </a:xfrm>
          <a:prstGeom prst="rect">
            <a:avLst/>
          </a:prstGeom>
          <a:noFill/>
        </p:spPr>
        <p:txBody>
          <a:bodyPr wrap="square" rtlCol="0">
            <a:spAutoFit/>
          </a:bodyPr>
          <a:lstStyle/>
          <a:p>
            <a:r>
              <a:rPr lang="en-US" dirty="0" smtClean="0"/>
              <a:t>Type of function to perform. Currently only differentiate is supported. In future this will be extended to include integration etc.</a:t>
            </a:r>
            <a:endParaRPr lang="en-US" dirty="0"/>
          </a:p>
        </p:txBody>
      </p:sp>
      <p:sp>
        <p:nvSpPr>
          <p:cNvPr id="18" name="TextBox 17"/>
          <p:cNvSpPr txBox="1"/>
          <p:nvPr/>
        </p:nvSpPr>
        <p:spPr>
          <a:xfrm>
            <a:off x="3764756" y="3266129"/>
            <a:ext cx="1382208" cy="1200329"/>
          </a:xfrm>
          <a:prstGeom prst="rect">
            <a:avLst/>
          </a:prstGeom>
          <a:noFill/>
        </p:spPr>
        <p:txBody>
          <a:bodyPr wrap="square" rtlCol="0">
            <a:spAutoFit/>
          </a:bodyPr>
          <a:lstStyle/>
          <a:p>
            <a:r>
              <a:rPr lang="en-US" dirty="0" smtClean="0"/>
              <a:t>symbol to differentiate with respect to</a:t>
            </a:r>
            <a:endParaRPr lang="en-US" dirty="0"/>
          </a:p>
        </p:txBody>
      </p:sp>
      <p:sp>
        <p:nvSpPr>
          <p:cNvPr id="19" name="TextBox 18"/>
          <p:cNvSpPr txBox="1"/>
          <p:nvPr/>
        </p:nvSpPr>
        <p:spPr>
          <a:xfrm>
            <a:off x="5185712" y="4927109"/>
            <a:ext cx="970251" cy="646331"/>
          </a:xfrm>
          <a:prstGeom prst="rect">
            <a:avLst/>
          </a:prstGeom>
          <a:noFill/>
        </p:spPr>
        <p:txBody>
          <a:bodyPr wrap="square" rtlCol="0">
            <a:spAutoFit/>
          </a:bodyPr>
          <a:lstStyle/>
          <a:p>
            <a:r>
              <a:rPr lang="en-US" dirty="0" smtClean="0"/>
              <a:t>Variable name</a:t>
            </a:r>
            <a:endParaRPr lang="en-US" dirty="0"/>
          </a:p>
        </p:txBody>
      </p:sp>
      <p:cxnSp>
        <p:nvCxnSpPr>
          <p:cNvPr id="20" name="Straight Arrow Connector 19"/>
          <p:cNvCxnSpPr/>
          <p:nvPr/>
        </p:nvCxnSpPr>
        <p:spPr>
          <a:xfrm>
            <a:off x="5586688" y="2092092"/>
            <a:ext cx="26627" cy="286970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9098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Differentiation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71499" y="1600200"/>
            <a:ext cx="8001001" cy="4467437"/>
          </a:xfrm>
          <a:prstGeom prst="rect">
            <a:avLst/>
          </a:prstGeom>
        </p:spPr>
      </p:pic>
      <p:sp>
        <p:nvSpPr>
          <p:cNvPr id="7" name="Oval 6"/>
          <p:cNvSpPr/>
          <p:nvPr/>
        </p:nvSpPr>
        <p:spPr>
          <a:xfrm>
            <a:off x="685800" y="5012426"/>
            <a:ext cx="2286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2971800" y="4572000"/>
            <a:ext cx="1371600" cy="68580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0" name="Flowchart: Alternate Process 9"/>
          <p:cNvSpPr/>
          <p:nvPr/>
        </p:nvSpPr>
        <p:spPr>
          <a:xfrm>
            <a:off x="3505200" y="3790117"/>
            <a:ext cx="2667000" cy="7391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endParaRPr lang="en-US" dirty="0" smtClean="0"/>
          </a:p>
          <a:p>
            <a:pPr algn="ctr"/>
            <a:r>
              <a:rPr lang="en-US" dirty="0" smtClean="0"/>
              <a:t>Appropriate Error Handling to ensure user is able to correct himself</a:t>
            </a:r>
          </a:p>
          <a:p>
            <a:pPr algn="ctr"/>
            <a:endParaRPr lang="en-US" dirty="0"/>
          </a:p>
        </p:txBody>
      </p:sp>
    </p:spTree>
    <p:extLst>
      <p:ext uri="{BB962C8B-B14F-4D97-AF65-F5344CB8AC3E}">
        <p14:creationId xmlns:p14="http://schemas.microsoft.com/office/powerpoint/2010/main" val="1551268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Differentiation – logarithm and exponential Functions</a:t>
            </a:r>
            <a:endParaRPr lang="en-US" dirty="0"/>
          </a:p>
        </p:txBody>
      </p:sp>
      <p:sp>
        <p:nvSpPr>
          <p:cNvPr id="3" name="Content Placeholder 2"/>
          <p:cNvSpPr>
            <a:spLocks noGrp="1"/>
          </p:cNvSpPr>
          <p:nvPr>
            <p:ph idx="1"/>
          </p:nvPr>
        </p:nvSpPr>
        <p:spPr/>
        <p:txBody>
          <a:bodyPr/>
          <a:lstStyle/>
          <a:p>
            <a:r>
              <a:rPr lang="en-US" dirty="0" smtClean="0"/>
              <a:t>First step is to create </a:t>
            </a:r>
            <a:endParaRPr lang="en-US" dirty="0"/>
          </a:p>
        </p:txBody>
      </p:sp>
      <p:pic>
        <p:nvPicPr>
          <p:cNvPr id="4" name="Picture 3"/>
          <p:cNvPicPr>
            <a:picLocks noChangeAspect="1"/>
          </p:cNvPicPr>
          <p:nvPr/>
        </p:nvPicPr>
        <p:blipFill>
          <a:blip r:embed="rId2"/>
          <a:stretch>
            <a:fillRect/>
          </a:stretch>
        </p:blipFill>
        <p:spPr>
          <a:xfrm>
            <a:off x="457200" y="1647648"/>
            <a:ext cx="8458200" cy="4829352"/>
          </a:xfrm>
          <a:prstGeom prst="rect">
            <a:avLst/>
          </a:prstGeom>
        </p:spPr>
      </p:pic>
    </p:spTree>
    <p:extLst>
      <p:ext uri="{BB962C8B-B14F-4D97-AF65-F5344CB8AC3E}">
        <p14:creationId xmlns:p14="http://schemas.microsoft.com/office/powerpoint/2010/main" val="1107091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Differentiation – Inverse and Reverse Functions</a:t>
            </a:r>
            <a:endParaRPr lang="en-US" dirty="0"/>
          </a:p>
        </p:txBody>
      </p:sp>
      <p:sp>
        <p:nvSpPr>
          <p:cNvPr id="3" name="Content Placeholder 2"/>
          <p:cNvSpPr>
            <a:spLocks noGrp="1"/>
          </p:cNvSpPr>
          <p:nvPr>
            <p:ph idx="1"/>
          </p:nvPr>
        </p:nvSpPr>
        <p:spPr/>
        <p:txBody>
          <a:bodyPr/>
          <a:lstStyle/>
          <a:p>
            <a:r>
              <a:rPr lang="en-US" dirty="0" smtClean="0"/>
              <a:t>First step is to create </a:t>
            </a:r>
            <a:endParaRPr lang="en-US" dirty="0"/>
          </a:p>
        </p:txBody>
      </p:sp>
      <p:pic>
        <p:nvPicPr>
          <p:cNvPr id="5" name="Picture 4"/>
          <p:cNvPicPr>
            <a:picLocks noChangeAspect="1"/>
          </p:cNvPicPr>
          <p:nvPr/>
        </p:nvPicPr>
        <p:blipFill>
          <a:blip r:embed="rId2"/>
          <a:stretch>
            <a:fillRect/>
          </a:stretch>
        </p:blipFill>
        <p:spPr>
          <a:xfrm>
            <a:off x="297380" y="1600200"/>
            <a:ext cx="8694220" cy="4800600"/>
          </a:xfrm>
          <a:prstGeom prst="rect">
            <a:avLst/>
          </a:prstGeom>
        </p:spPr>
      </p:pic>
      <p:cxnSp>
        <p:nvCxnSpPr>
          <p:cNvPr id="6" name="Straight Arrow Connector 5"/>
          <p:cNvCxnSpPr/>
          <p:nvPr/>
        </p:nvCxnSpPr>
        <p:spPr>
          <a:xfrm>
            <a:off x="2743200" y="5334000"/>
            <a:ext cx="1752600" cy="22860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4551218" y="3421122"/>
                <a:ext cx="70658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𝑥</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551218" y="3421122"/>
                <a:ext cx="706582" cy="369332"/>
              </a:xfrm>
              <a:prstGeom prst="rect">
                <a:avLst/>
              </a:prstGeom>
              <a:blipFill>
                <a:blip r:embed="rId3"/>
                <a:stretch>
                  <a:fillRect b="-9231"/>
                </a:stretch>
              </a:blipFill>
            </p:spPr>
            <p:txBody>
              <a:bodyPr/>
              <a:lstStyle/>
              <a:p>
                <a:r>
                  <a:rPr lang="en-US">
                    <a:noFill/>
                  </a:rPr>
                  <a:t> </a:t>
                </a:r>
              </a:p>
            </p:txBody>
          </p:sp>
        </mc:Fallback>
      </mc:AlternateContent>
      <p:cxnSp>
        <p:nvCxnSpPr>
          <p:cNvPr id="8" name="Straight Arrow Connector 7"/>
          <p:cNvCxnSpPr/>
          <p:nvPr/>
        </p:nvCxnSpPr>
        <p:spPr>
          <a:xfrm flipV="1">
            <a:off x="2895600" y="3605788"/>
            <a:ext cx="1600200" cy="30480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4551218" y="5377934"/>
                <a:ext cx="76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551218" y="5377934"/>
                <a:ext cx="762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093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Differentiation – Arithmetic Functions</a:t>
            </a:r>
            <a:endParaRPr lang="en-US" dirty="0"/>
          </a:p>
        </p:txBody>
      </p:sp>
      <p:sp>
        <p:nvSpPr>
          <p:cNvPr id="3" name="Content Placeholder 2"/>
          <p:cNvSpPr>
            <a:spLocks noGrp="1"/>
          </p:cNvSpPr>
          <p:nvPr>
            <p:ph idx="1"/>
          </p:nvPr>
        </p:nvSpPr>
        <p:spPr/>
        <p:txBody>
          <a:bodyPr/>
          <a:lstStyle/>
          <a:p>
            <a:r>
              <a:rPr lang="en-US" dirty="0" smtClean="0"/>
              <a:t>First step is to create </a:t>
            </a:r>
            <a:endParaRPr lang="en-US" dirty="0"/>
          </a:p>
        </p:txBody>
      </p:sp>
      <p:pic>
        <p:nvPicPr>
          <p:cNvPr id="4" name="Picture 3"/>
          <p:cNvPicPr>
            <a:picLocks noChangeAspect="1"/>
          </p:cNvPicPr>
          <p:nvPr/>
        </p:nvPicPr>
        <p:blipFill>
          <a:blip r:embed="rId2"/>
          <a:stretch>
            <a:fillRect/>
          </a:stretch>
        </p:blipFill>
        <p:spPr>
          <a:xfrm>
            <a:off x="463296" y="1600200"/>
            <a:ext cx="8452104" cy="4800599"/>
          </a:xfrm>
          <a:prstGeom prst="rect">
            <a:avLst/>
          </a:prstGeom>
        </p:spPr>
      </p:pic>
    </p:spTree>
    <p:extLst>
      <p:ext uri="{BB962C8B-B14F-4D97-AF65-F5344CB8AC3E}">
        <p14:creationId xmlns:p14="http://schemas.microsoft.com/office/powerpoint/2010/main" val="1284311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Differentiation – Arithmetic Functions</a:t>
            </a:r>
            <a:endParaRPr lang="en-US" dirty="0"/>
          </a:p>
        </p:txBody>
      </p:sp>
      <p:sp>
        <p:nvSpPr>
          <p:cNvPr id="3" name="Content Placeholder 2"/>
          <p:cNvSpPr>
            <a:spLocks noGrp="1"/>
          </p:cNvSpPr>
          <p:nvPr>
            <p:ph idx="1"/>
          </p:nvPr>
        </p:nvSpPr>
        <p:spPr/>
        <p:txBody>
          <a:bodyPr/>
          <a:lstStyle/>
          <a:p>
            <a:r>
              <a:rPr lang="en-US" dirty="0" smtClean="0"/>
              <a:t>First step is to create </a:t>
            </a:r>
            <a:endParaRPr lang="en-US" dirty="0"/>
          </a:p>
        </p:txBody>
      </p:sp>
      <p:pic>
        <p:nvPicPr>
          <p:cNvPr id="5" name="Picture 4"/>
          <p:cNvPicPr>
            <a:picLocks noChangeAspect="1"/>
          </p:cNvPicPr>
          <p:nvPr/>
        </p:nvPicPr>
        <p:blipFill>
          <a:blip r:embed="rId2"/>
          <a:stretch>
            <a:fillRect/>
          </a:stretch>
        </p:blipFill>
        <p:spPr>
          <a:xfrm>
            <a:off x="457200" y="1424781"/>
            <a:ext cx="8600091" cy="4876800"/>
          </a:xfrm>
          <a:prstGeom prst="rect">
            <a:avLst/>
          </a:prstGeom>
        </p:spPr>
      </p:pic>
    </p:spTree>
    <p:extLst>
      <p:ext uri="{BB962C8B-B14F-4D97-AF65-F5344CB8AC3E}">
        <p14:creationId xmlns:p14="http://schemas.microsoft.com/office/powerpoint/2010/main" val="3930527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Differentiation – Trigonometric Functions</a:t>
            </a:r>
            <a:endParaRPr lang="en-US" dirty="0"/>
          </a:p>
        </p:txBody>
      </p:sp>
      <p:sp>
        <p:nvSpPr>
          <p:cNvPr id="3" name="Content Placeholder 2"/>
          <p:cNvSpPr>
            <a:spLocks noGrp="1"/>
          </p:cNvSpPr>
          <p:nvPr>
            <p:ph idx="1"/>
          </p:nvPr>
        </p:nvSpPr>
        <p:spPr/>
        <p:txBody>
          <a:bodyPr/>
          <a:lstStyle/>
          <a:p>
            <a:r>
              <a:rPr lang="en-US" dirty="0" smtClean="0"/>
              <a:t>First step is to create </a:t>
            </a:r>
            <a:endParaRPr lang="en-US" dirty="0"/>
          </a:p>
        </p:txBody>
      </p:sp>
      <p:pic>
        <p:nvPicPr>
          <p:cNvPr id="6" name="Picture 5"/>
          <p:cNvPicPr>
            <a:picLocks noChangeAspect="1"/>
          </p:cNvPicPr>
          <p:nvPr/>
        </p:nvPicPr>
        <p:blipFill>
          <a:blip r:embed="rId2"/>
          <a:stretch>
            <a:fillRect/>
          </a:stretch>
        </p:blipFill>
        <p:spPr>
          <a:xfrm>
            <a:off x="119062" y="1417639"/>
            <a:ext cx="8905875" cy="4906962"/>
          </a:xfrm>
          <a:prstGeom prst="rect">
            <a:avLst/>
          </a:prstGeom>
        </p:spPr>
      </p:pic>
      <p:sp>
        <p:nvSpPr>
          <p:cNvPr id="7" name="Rounded Rectangle 6"/>
          <p:cNvSpPr/>
          <p:nvPr/>
        </p:nvSpPr>
        <p:spPr>
          <a:xfrm>
            <a:off x="3199317" y="3117273"/>
            <a:ext cx="5748337" cy="3001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505200" y="3367882"/>
            <a:ext cx="5029200" cy="2585323"/>
          </a:xfrm>
          <a:prstGeom prst="rect">
            <a:avLst/>
          </a:prstGeom>
          <a:noFill/>
        </p:spPr>
        <p:txBody>
          <a:bodyPr wrap="square" rtlCol="0">
            <a:spAutoFit/>
          </a:bodyPr>
          <a:lstStyle/>
          <a:p>
            <a:pPr marL="342900" indent="-342900">
              <a:buAutoNum type="arabicPeriod"/>
            </a:pPr>
            <a:r>
              <a:rPr lang="en-US" dirty="0" smtClean="0"/>
              <a:t>For trigonometric functions. If we do not provide anything after the operation sine, it takes a simple sine function or sin(x).</a:t>
            </a:r>
          </a:p>
          <a:p>
            <a:pPr marL="342900" indent="-342900">
              <a:buAutoNum type="arabicPeriod"/>
            </a:pPr>
            <a:r>
              <a:rPr lang="en-US" dirty="0" smtClean="0"/>
              <a:t>IF the number is 1, then it does a inverse function or </a:t>
            </a:r>
            <a:r>
              <a:rPr lang="en-US" dirty="0" err="1" smtClean="0"/>
              <a:t>atan</a:t>
            </a:r>
            <a:r>
              <a:rPr lang="en-US" dirty="0" smtClean="0"/>
              <a:t>(x) (or arcsine of x)</a:t>
            </a:r>
          </a:p>
          <a:p>
            <a:pPr marL="342900" indent="-342900">
              <a:buAutoNum type="arabicPeriod"/>
            </a:pPr>
            <a:r>
              <a:rPr lang="en-US" dirty="0" smtClean="0"/>
              <a:t>If number is 2, then it does an hyperbolic function, for sine it would be </a:t>
            </a:r>
            <a:r>
              <a:rPr lang="en-US" dirty="0" err="1" smtClean="0"/>
              <a:t>sinh</a:t>
            </a:r>
            <a:r>
              <a:rPr lang="en-US" dirty="0" smtClean="0"/>
              <a:t>(x)</a:t>
            </a:r>
          </a:p>
          <a:p>
            <a:pPr marL="342900" indent="-342900">
              <a:buAutoNum type="arabicPeriod"/>
            </a:pPr>
            <a:r>
              <a:rPr lang="en-US" dirty="0" smtClean="0"/>
              <a:t>If number is 3, then it does an inverse hyperbolic function, for sine it would be </a:t>
            </a:r>
            <a:r>
              <a:rPr lang="en-US" dirty="0" err="1" smtClean="0"/>
              <a:t>asinh</a:t>
            </a:r>
            <a:r>
              <a:rPr lang="en-US" dirty="0" smtClean="0"/>
              <a:t>(x)</a:t>
            </a:r>
            <a:endParaRPr lang="en-US" dirty="0"/>
          </a:p>
        </p:txBody>
      </p:sp>
      <p:cxnSp>
        <p:nvCxnSpPr>
          <p:cNvPr id="10" name="Straight Arrow Connector 9"/>
          <p:cNvCxnSpPr/>
          <p:nvPr/>
        </p:nvCxnSpPr>
        <p:spPr>
          <a:xfrm flipV="1">
            <a:off x="2747963" y="3581400"/>
            <a:ext cx="757237" cy="8680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2747963" y="4343400"/>
            <a:ext cx="833437" cy="1061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3334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3716</TotalTime>
  <Words>629</Words>
  <Application>Microsoft Office PowerPoint</Application>
  <PresentationFormat>On-screen Show (4:3)</PresentationFormat>
  <Paragraphs>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Office Theme</vt:lpstr>
      <vt:lpstr>Alexa Skill Description</vt:lpstr>
      <vt:lpstr>Simple Differentiation</vt:lpstr>
      <vt:lpstr>Simple Differentiation Syntax</vt:lpstr>
      <vt:lpstr>Simple Differentiation</vt:lpstr>
      <vt:lpstr>Simple Differentiation – logarithm and exponential Functions</vt:lpstr>
      <vt:lpstr>Simple Differentiation – Inverse and Reverse Functions</vt:lpstr>
      <vt:lpstr>Simple Differentiation – Arithmetic Functions</vt:lpstr>
      <vt:lpstr>Simple Differentiation – Arithmetic Functions</vt:lpstr>
      <vt:lpstr>Simple Differentiation – Trigonometric Functions</vt:lpstr>
      <vt:lpstr>Differentiation of complicated expressions</vt:lpstr>
      <vt:lpstr>Differentiation of complicated expressions</vt:lpstr>
      <vt:lpstr>Differentiation of complicated expressions</vt:lpstr>
      <vt:lpstr>Differentiation of complicated expressions – Finally solving</vt:lpstr>
      <vt:lpstr>Differentiation of complicated expressions – Continuing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apocalypse</dc:creator>
  <cp:lastModifiedBy>Windows User</cp:lastModifiedBy>
  <cp:revision>124</cp:revision>
  <dcterms:created xsi:type="dcterms:W3CDTF">2006-08-16T00:00:00Z</dcterms:created>
  <dcterms:modified xsi:type="dcterms:W3CDTF">2018-05-15T01:58:23Z</dcterms:modified>
</cp:coreProperties>
</file>