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9" r:id="rId3"/>
    <p:sldId id="260" r:id="rId4"/>
    <p:sldId id="261" r:id="rId5"/>
    <p:sldId id="262"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11/26/2019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4751" y="1828800"/>
            <a:ext cx="807285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Battle of the Neighborhood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644751" y="3962400"/>
            <a:ext cx="2362200" cy="646331"/>
          </a:xfrm>
          <a:prstGeom prst="rect">
            <a:avLst/>
          </a:prstGeom>
          <a:noFill/>
        </p:spPr>
        <p:txBody>
          <a:bodyPr wrap="square" rtlCol="0">
            <a:spAutoFit/>
          </a:bodyPr>
          <a:lstStyle/>
          <a:p>
            <a:r>
              <a:rPr lang="en-IN" i="1" dirty="0" err="1" smtClean="0">
                <a:solidFill>
                  <a:srgbClr val="FF0000"/>
                </a:solidFill>
              </a:rPr>
              <a:t>Nilabja</a:t>
            </a:r>
            <a:r>
              <a:rPr lang="en-IN" i="1" dirty="0" smtClean="0">
                <a:solidFill>
                  <a:srgbClr val="FF0000"/>
                </a:solidFill>
              </a:rPr>
              <a:t> </a:t>
            </a:r>
            <a:r>
              <a:rPr lang="en-IN" i="1" dirty="0" err="1" smtClean="0">
                <a:solidFill>
                  <a:srgbClr val="FF0000"/>
                </a:solidFill>
              </a:rPr>
              <a:t>Haldar</a:t>
            </a:r>
            <a:endParaRPr lang="en-IN" i="1" dirty="0" smtClean="0">
              <a:solidFill>
                <a:srgbClr val="FF0000"/>
              </a:solidFill>
            </a:endParaRPr>
          </a:p>
          <a:p>
            <a:r>
              <a:rPr lang="en-IN" i="1" dirty="0" smtClean="0">
                <a:solidFill>
                  <a:srgbClr val="FF0000"/>
                </a:solidFill>
              </a:rPr>
              <a:t>Date: 26.11.2019</a:t>
            </a:r>
            <a:endParaRPr lang="en-IN" i="1" dirty="0">
              <a:solidFill>
                <a:srgbClr val="FF0000"/>
              </a:solidFill>
            </a:endParaRPr>
          </a:p>
        </p:txBody>
      </p:sp>
    </p:spTree>
    <p:extLst>
      <p:ext uri="{BB962C8B-B14F-4D97-AF65-F5344CB8AC3E}">
        <p14:creationId xmlns:p14="http://schemas.microsoft.com/office/powerpoint/2010/main" val="302076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305800" cy="954107"/>
          </a:xfrm>
          <a:prstGeom prst="rect">
            <a:avLst/>
          </a:prstGeom>
          <a:noFill/>
        </p:spPr>
        <p:txBody>
          <a:bodyPr wrap="square" rtlCol="0">
            <a:spAutoFit/>
          </a:bodyPr>
          <a:lstStyle/>
          <a:p>
            <a:r>
              <a:rPr lang="en-IN" sz="2800" b="1" dirty="0" smtClean="0">
                <a:solidFill>
                  <a:schemeClr val="accent3">
                    <a:lumMod val="50000"/>
                  </a:schemeClr>
                </a:solidFill>
                <a:latin typeface="Arial" pitchFamily="34" charset="0"/>
                <a:cs typeface="Arial" pitchFamily="34" charset="0"/>
              </a:rPr>
              <a:t>Analyse count of Indian Restaurant and Popular Venue location wise</a:t>
            </a:r>
            <a:endParaRPr lang="en-IN" sz="2800" b="1" dirty="0">
              <a:solidFill>
                <a:schemeClr val="accent3">
                  <a:lumMod val="50000"/>
                </a:schemeClr>
              </a:solidFill>
              <a:latin typeface="Arial" pitchFamily="34" charset="0"/>
              <a:cs typeface="Arial" pitchFamily="34" charset="0"/>
            </a:endParaRPr>
          </a:p>
        </p:txBody>
      </p:sp>
      <p:sp>
        <p:nvSpPr>
          <p:cNvPr id="3" name="TextBox 2"/>
          <p:cNvSpPr txBox="1"/>
          <p:nvPr/>
        </p:nvSpPr>
        <p:spPr>
          <a:xfrm>
            <a:off x="381000" y="1474887"/>
            <a:ext cx="8305800" cy="5078313"/>
          </a:xfrm>
          <a:prstGeom prst="rect">
            <a:avLst/>
          </a:prstGeom>
          <a:noFill/>
        </p:spPr>
        <p:txBody>
          <a:bodyPr wrap="square" rtlCol="0">
            <a:spAutoFit/>
          </a:bodyPr>
          <a:lstStyle/>
          <a:p>
            <a:pPr marL="285750" indent="-285750">
              <a:buFont typeface="Wingdings" pitchFamily="2" charset="2"/>
              <a:buChar char="q"/>
            </a:pPr>
            <a:r>
              <a:rPr lang="en-IN" dirty="0">
                <a:latin typeface="Arial" pitchFamily="34" charset="0"/>
                <a:cs typeface="Arial" pitchFamily="34" charset="0"/>
              </a:rPr>
              <a:t>The intended audience of this project is usually the tourists who are first time visiting the neighbourhood of Toronto or New York City and don’t have an idea of the top venues around a place. </a:t>
            </a:r>
            <a:endParaRPr lang="en-IN" dirty="0" smtClean="0">
              <a:latin typeface="Arial" pitchFamily="34" charset="0"/>
              <a:cs typeface="Arial" pitchFamily="34" charset="0"/>
            </a:endParaRPr>
          </a:p>
          <a:p>
            <a:pPr marL="285750" indent="-285750">
              <a:buFont typeface="Wingdings" pitchFamily="2" charset="2"/>
              <a:buChar char="q"/>
            </a:pPr>
            <a:endParaRPr lang="en-IN" dirty="0">
              <a:latin typeface="Arial" pitchFamily="34" charset="0"/>
              <a:cs typeface="Arial" pitchFamily="34" charset="0"/>
            </a:endParaRPr>
          </a:p>
          <a:p>
            <a:pPr marL="285750" indent="-285750">
              <a:buFont typeface="Wingdings" pitchFamily="2" charset="2"/>
              <a:buChar char="q"/>
            </a:pPr>
            <a:r>
              <a:rPr lang="en-IN" dirty="0">
                <a:latin typeface="Arial" pitchFamily="34" charset="0"/>
                <a:cs typeface="Arial" pitchFamily="34" charset="0"/>
              </a:rPr>
              <a:t>So they are sometime lost and didn’t get chance to visit the top places. Using this analysis we can help the tourists to self-guide to where to visit according to their choice</a:t>
            </a:r>
            <a:r>
              <a:rPr lang="en-IN" dirty="0" smtClean="0">
                <a:latin typeface="Arial" pitchFamily="34" charset="0"/>
                <a:cs typeface="Arial" pitchFamily="34" charset="0"/>
              </a:rPr>
              <a:t>.</a:t>
            </a:r>
          </a:p>
          <a:p>
            <a:pPr marL="285750" indent="-285750">
              <a:buFont typeface="Wingdings" pitchFamily="2" charset="2"/>
              <a:buChar char="q"/>
            </a:pPr>
            <a:endParaRPr lang="en-IN" dirty="0">
              <a:latin typeface="Arial" pitchFamily="34" charset="0"/>
              <a:cs typeface="Arial" pitchFamily="34" charset="0"/>
            </a:endParaRPr>
          </a:p>
          <a:p>
            <a:pPr marL="285750" indent="-285750">
              <a:buFont typeface="Wingdings" pitchFamily="2" charset="2"/>
              <a:buChar char="q"/>
            </a:pPr>
            <a:r>
              <a:rPr lang="en-IN" dirty="0">
                <a:latin typeface="Arial" pitchFamily="34" charset="0"/>
                <a:cs typeface="Arial" pitchFamily="34" charset="0"/>
              </a:rPr>
              <a:t>Target audience of the 2</a:t>
            </a:r>
            <a:r>
              <a:rPr lang="en-IN" baseline="30000" dirty="0">
                <a:latin typeface="Arial" pitchFamily="34" charset="0"/>
                <a:cs typeface="Arial" pitchFamily="34" charset="0"/>
              </a:rPr>
              <a:t>nd</a:t>
            </a:r>
            <a:r>
              <a:rPr lang="en-IN" dirty="0">
                <a:latin typeface="Arial" pitchFamily="34" charset="0"/>
                <a:cs typeface="Arial" pitchFamily="34" charset="0"/>
              </a:rPr>
              <a:t> use case is upcoming entrepreneurs who want to establish some business in these neighbourhoods.  </a:t>
            </a:r>
            <a:endParaRPr lang="en-IN" dirty="0" smtClean="0">
              <a:latin typeface="Arial" pitchFamily="34" charset="0"/>
              <a:cs typeface="Arial" pitchFamily="34" charset="0"/>
            </a:endParaRPr>
          </a:p>
          <a:p>
            <a:pPr marL="285750" indent="-285750">
              <a:buFont typeface="Wingdings" pitchFamily="2" charset="2"/>
              <a:buChar char="q"/>
            </a:pPr>
            <a:endParaRPr lang="en-IN" dirty="0">
              <a:latin typeface="Arial" pitchFamily="34" charset="0"/>
              <a:cs typeface="Arial" pitchFamily="34" charset="0"/>
            </a:endParaRPr>
          </a:p>
          <a:p>
            <a:pPr marL="285750" indent="-285750">
              <a:buFont typeface="Wingdings" pitchFamily="2" charset="2"/>
              <a:buChar char="q"/>
            </a:pPr>
            <a:r>
              <a:rPr lang="en-IN" dirty="0">
                <a:latin typeface="Arial" pitchFamily="34" charset="0"/>
                <a:cs typeface="Arial" pitchFamily="34" charset="0"/>
              </a:rPr>
              <a:t>The issue is most of the times the less experience </a:t>
            </a:r>
            <a:r>
              <a:rPr lang="en-IN" dirty="0" smtClean="0">
                <a:latin typeface="Arial" pitchFamily="34" charset="0"/>
                <a:cs typeface="Arial" pitchFamily="34" charset="0"/>
              </a:rPr>
              <a:t>budding </a:t>
            </a:r>
            <a:r>
              <a:rPr lang="en-IN" dirty="0">
                <a:latin typeface="Arial" pitchFamily="34" charset="0"/>
                <a:cs typeface="Arial" pitchFamily="34" charset="0"/>
              </a:rPr>
              <a:t>entrepreneurs have less or no idea about the top running business in certain localities, which cuisine is most popular in which area, which shop is most trending in which area, and which area has what popular venues. So lack of this data often misguides them to enter in wrong business and can be a trouble to them.  </a:t>
            </a:r>
          </a:p>
          <a:p>
            <a:endParaRPr lang="en-IN" dirty="0"/>
          </a:p>
        </p:txBody>
      </p:sp>
    </p:spTree>
    <p:extLst>
      <p:ext uri="{BB962C8B-B14F-4D97-AF65-F5344CB8AC3E}">
        <p14:creationId xmlns:p14="http://schemas.microsoft.com/office/powerpoint/2010/main" val="17035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655" y="381000"/>
            <a:ext cx="8305800" cy="523220"/>
          </a:xfrm>
          <a:prstGeom prst="rect">
            <a:avLst/>
          </a:prstGeom>
          <a:noFill/>
        </p:spPr>
        <p:txBody>
          <a:bodyPr wrap="square" rtlCol="0">
            <a:spAutoFit/>
          </a:bodyPr>
          <a:lstStyle/>
          <a:p>
            <a:r>
              <a:rPr lang="en-IN" sz="2800" b="1" dirty="0" smtClean="0">
                <a:solidFill>
                  <a:schemeClr val="accent3">
                    <a:lumMod val="50000"/>
                  </a:schemeClr>
                </a:solidFill>
                <a:latin typeface="Arial" pitchFamily="34" charset="0"/>
                <a:cs typeface="Arial" pitchFamily="34" charset="0"/>
              </a:rPr>
              <a:t>DATA acquisition</a:t>
            </a:r>
            <a:endParaRPr lang="en-IN" sz="2800" b="1" dirty="0">
              <a:solidFill>
                <a:schemeClr val="accent3">
                  <a:lumMod val="50000"/>
                </a:schemeClr>
              </a:solidFill>
              <a:latin typeface="Arial" pitchFamily="34" charset="0"/>
              <a:cs typeface="Arial" pitchFamily="34" charset="0"/>
            </a:endParaRPr>
          </a:p>
        </p:txBody>
      </p:sp>
      <p:sp>
        <p:nvSpPr>
          <p:cNvPr id="3" name="TextBox 2"/>
          <p:cNvSpPr txBox="1"/>
          <p:nvPr/>
        </p:nvSpPr>
        <p:spPr>
          <a:xfrm>
            <a:off x="381000" y="1474887"/>
            <a:ext cx="8305800" cy="4524315"/>
          </a:xfrm>
          <a:prstGeom prst="rect">
            <a:avLst/>
          </a:prstGeom>
          <a:noFill/>
        </p:spPr>
        <p:txBody>
          <a:bodyPr wrap="square" rtlCol="0">
            <a:spAutoFit/>
          </a:bodyPr>
          <a:lstStyle/>
          <a:p>
            <a:pPr marL="285750" indent="-285750">
              <a:buFont typeface="Wingdings" pitchFamily="2" charset="2"/>
              <a:buChar char="q"/>
            </a:pPr>
            <a:r>
              <a:rPr lang="en-IN" dirty="0"/>
              <a:t>The dataset for this project is collected from various sources. </a:t>
            </a:r>
          </a:p>
          <a:p>
            <a:r>
              <a:rPr lang="en-IN" dirty="0"/>
              <a:t> </a:t>
            </a:r>
          </a:p>
          <a:p>
            <a:r>
              <a:rPr lang="en-IN" b="1" dirty="0"/>
              <a:t>New York City Data:</a:t>
            </a:r>
            <a:endParaRPr lang="en-IN" dirty="0"/>
          </a:p>
          <a:p>
            <a:r>
              <a:rPr lang="en-IN" dirty="0"/>
              <a:t>New York City data is collected from the below link:</a:t>
            </a:r>
          </a:p>
          <a:p>
            <a:r>
              <a:rPr lang="en-IN" u="sng" dirty="0">
                <a:hlinkClick r:id="rId2"/>
              </a:rPr>
              <a:t>https://</a:t>
            </a:r>
            <a:r>
              <a:rPr lang="en-IN" u="sng" dirty="0" smtClean="0">
                <a:hlinkClick r:id="rId2"/>
              </a:rPr>
              <a:t>cocl.us/new_york_dataset</a:t>
            </a:r>
            <a:r>
              <a:rPr lang="en-IN" dirty="0" smtClean="0">
                <a:latin typeface="Arial" pitchFamily="34" charset="0"/>
                <a:cs typeface="Arial" pitchFamily="34" charset="0"/>
              </a:rPr>
              <a:t> </a:t>
            </a:r>
          </a:p>
          <a:p>
            <a:pPr marL="285750" indent="-285750">
              <a:buFont typeface="Wingdings" pitchFamily="2" charset="2"/>
              <a:buChar char="q"/>
            </a:pPr>
            <a:endParaRPr lang="en-IN" dirty="0">
              <a:latin typeface="Arial" pitchFamily="34" charset="0"/>
              <a:cs typeface="Arial" pitchFamily="34" charset="0"/>
            </a:endParaRPr>
          </a:p>
          <a:p>
            <a:pPr marL="285750" indent="-285750">
              <a:buFont typeface="Wingdings" pitchFamily="2" charset="2"/>
              <a:buChar char="q"/>
            </a:pPr>
            <a:r>
              <a:rPr lang="en-IN" dirty="0"/>
              <a:t>The </a:t>
            </a:r>
            <a:r>
              <a:rPr lang="en-IN" dirty="0" err="1"/>
              <a:t>dataframe</a:t>
            </a:r>
            <a:r>
              <a:rPr lang="en-IN" dirty="0"/>
              <a:t> has 5 boroughs and 306 </a:t>
            </a:r>
            <a:r>
              <a:rPr lang="en-IN" dirty="0" err="1" smtClean="0"/>
              <a:t>neighborhoods</a:t>
            </a:r>
            <a:r>
              <a:rPr lang="en-IN" dirty="0" smtClean="0">
                <a:latin typeface="Arial" pitchFamily="34" charset="0"/>
                <a:cs typeface="Arial" pitchFamily="34" charset="0"/>
              </a:rPr>
              <a:t>.</a:t>
            </a:r>
          </a:p>
          <a:p>
            <a:pPr marL="285750" indent="-285750">
              <a:buFont typeface="Wingdings" pitchFamily="2" charset="2"/>
              <a:buChar char="q"/>
            </a:pPr>
            <a:endParaRPr lang="en-IN" dirty="0">
              <a:latin typeface="Arial" pitchFamily="34" charset="0"/>
              <a:cs typeface="Arial" pitchFamily="34" charset="0"/>
            </a:endParaRPr>
          </a:p>
          <a:p>
            <a:pPr marL="285750" indent="-285750">
              <a:buFont typeface="Wingdings" pitchFamily="2" charset="2"/>
              <a:buChar char="q"/>
            </a:pPr>
            <a:r>
              <a:rPr lang="en-IN" dirty="0"/>
              <a:t>Foursquare location data used along with this data to find out the venues, popularity, location etc.</a:t>
            </a:r>
          </a:p>
          <a:p>
            <a:pPr marL="285750" indent="-285750">
              <a:buFont typeface="Wingdings" pitchFamily="2" charset="2"/>
              <a:buChar char="q"/>
            </a:pPr>
            <a:endParaRPr lang="en-IN" dirty="0">
              <a:latin typeface="Arial" pitchFamily="34" charset="0"/>
              <a:cs typeface="Arial" pitchFamily="34" charset="0"/>
            </a:endParaRPr>
          </a:p>
          <a:p>
            <a:pPr marL="285750" indent="-285750">
              <a:buFont typeface="Wingdings" pitchFamily="2" charset="2"/>
              <a:buChar char="q"/>
            </a:pPr>
            <a:r>
              <a:rPr lang="en-IN" b="1" dirty="0"/>
              <a:t>Toronto Data:</a:t>
            </a:r>
            <a:endParaRPr lang="en-IN" dirty="0"/>
          </a:p>
          <a:p>
            <a:r>
              <a:rPr lang="en-IN" dirty="0"/>
              <a:t>Toronto data is collected from the below link:</a:t>
            </a:r>
          </a:p>
          <a:p>
            <a:r>
              <a:rPr lang="en-IN" u="sng" dirty="0">
                <a:hlinkClick r:id="rId3"/>
              </a:rPr>
              <a:t>https://en.wikipedia.org/wiki/List_of_postal_codes_of_Canada:_M</a:t>
            </a:r>
            <a:endParaRPr lang="en-IN" dirty="0"/>
          </a:p>
          <a:p>
            <a:endParaRPr lang="en-IN" dirty="0" smtClean="0"/>
          </a:p>
          <a:p>
            <a:pPr marL="285750" indent="-285750">
              <a:buFont typeface="Wingdings" pitchFamily="2" charset="2"/>
              <a:buChar char="q"/>
            </a:pPr>
            <a:r>
              <a:rPr lang="en-IN" dirty="0"/>
              <a:t>The </a:t>
            </a:r>
            <a:r>
              <a:rPr lang="en-IN" dirty="0" err="1"/>
              <a:t>dataframe</a:t>
            </a:r>
            <a:r>
              <a:rPr lang="en-IN" dirty="0"/>
              <a:t> has 287 records</a:t>
            </a:r>
            <a:endParaRPr lang="en-IN" dirty="0"/>
          </a:p>
        </p:txBody>
      </p:sp>
    </p:spTree>
    <p:extLst>
      <p:ext uri="{BB962C8B-B14F-4D97-AF65-F5344CB8AC3E}">
        <p14:creationId xmlns:p14="http://schemas.microsoft.com/office/powerpoint/2010/main" val="160633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32509"/>
            <a:ext cx="7924800" cy="523220"/>
          </a:xfrm>
          <a:prstGeom prst="rect">
            <a:avLst/>
          </a:prstGeom>
          <a:noFill/>
        </p:spPr>
        <p:txBody>
          <a:bodyPr wrap="square" rtlCol="0">
            <a:spAutoFit/>
          </a:bodyPr>
          <a:lstStyle/>
          <a:p>
            <a:pPr lvl="0"/>
            <a:r>
              <a:rPr lang="en-IN" sz="2800" b="1" dirty="0">
                <a:solidFill>
                  <a:schemeClr val="accent3">
                    <a:lumMod val="50000"/>
                  </a:schemeClr>
                </a:solidFill>
                <a:latin typeface="Arial" pitchFamily="34" charset="0"/>
                <a:cs typeface="Arial" pitchFamily="34" charset="0"/>
              </a:rPr>
              <a:t>Data Pre-processing and Data </a:t>
            </a:r>
            <a:r>
              <a:rPr lang="en-IN" sz="2800" b="1" dirty="0">
                <a:solidFill>
                  <a:schemeClr val="accent3">
                    <a:lumMod val="50000"/>
                  </a:schemeClr>
                </a:solidFill>
                <a:latin typeface="Arial" pitchFamily="34" charset="0"/>
                <a:cs typeface="Arial" pitchFamily="34" charset="0"/>
              </a:rPr>
              <a:t>Cleaning</a:t>
            </a:r>
            <a:endParaRPr lang="en-IN" sz="2800" b="1" dirty="0">
              <a:solidFill>
                <a:schemeClr val="accent3">
                  <a:lumMod val="50000"/>
                </a:schemeClr>
              </a:solidFill>
              <a:latin typeface="Arial" pitchFamily="34" charset="0"/>
              <a:cs typeface="Arial" pitchFamily="34" charset="0"/>
            </a:endParaRPr>
          </a:p>
        </p:txBody>
      </p:sp>
      <p:sp>
        <p:nvSpPr>
          <p:cNvPr id="3" name="TextBox 2"/>
          <p:cNvSpPr txBox="1"/>
          <p:nvPr/>
        </p:nvSpPr>
        <p:spPr>
          <a:xfrm>
            <a:off x="381000" y="1474887"/>
            <a:ext cx="8305800" cy="3416320"/>
          </a:xfrm>
          <a:prstGeom prst="rect">
            <a:avLst/>
          </a:prstGeom>
          <a:noFill/>
        </p:spPr>
        <p:txBody>
          <a:bodyPr wrap="square" rtlCol="0">
            <a:spAutoFit/>
          </a:bodyPr>
          <a:lstStyle/>
          <a:p>
            <a:pPr marL="285750" indent="-285750">
              <a:buFont typeface="Wingdings" pitchFamily="2" charset="2"/>
              <a:buChar char="q"/>
            </a:pPr>
            <a:r>
              <a:rPr lang="en-IN" dirty="0" smtClean="0">
                <a:latin typeface="Arial" pitchFamily="34" charset="0"/>
                <a:cs typeface="Arial" pitchFamily="34" charset="0"/>
              </a:rPr>
              <a:t>Data cleaned in different phases of the project. </a:t>
            </a:r>
          </a:p>
          <a:p>
            <a:pPr marL="285750" indent="-285750">
              <a:buFont typeface="Wingdings" pitchFamily="2" charset="2"/>
              <a:buChar char="q"/>
            </a:pPr>
            <a:endParaRPr lang="en-IN" dirty="0">
              <a:latin typeface="Arial" pitchFamily="34" charset="0"/>
              <a:cs typeface="Arial" pitchFamily="34" charset="0"/>
            </a:endParaRPr>
          </a:p>
          <a:p>
            <a:pPr marL="285750" indent="-285750">
              <a:buFont typeface="Wingdings" pitchFamily="2" charset="2"/>
              <a:buChar char="q"/>
            </a:pPr>
            <a:r>
              <a:rPr lang="en-IN" dirty="0"/>
              <a:t>T</a:t>
            </a:r>
            <a:r>
              <a:rPr lang="en-IN" dirty="0" smtClean="0"/>
              <a:t>here </a:t>
            </a:r>
            <a:r>
              <a:rPr lang="en-IN" dirty="0"/>
              <a:t>are many rows which does not have any latitude and longitude. So if we continue with the missing data then it can cause error in further analysis. So we removed these rows</a:t>
            </a:r>
            <a:r>
              <a:rPr lang="en-IN" dirty="0" smtClean="0">
                <a:latin typeface="Arial" pitchFamily="34" charset="0"/>
                <a:cs typeface="Arial" pitchFamily="34" charset="0"/>
              </a:rPr>
              <a:t>.</a:t>
            </a:r>
          </a:p>
          <a:p>
            <a:pPr marL="285750" indent="-285750">
              <a:buFont typeface="Wingdings" pitchFamily="2" charset="2"/>
              <a:buChar char="q"/>
            </a:pPr>
            <a:endParaRPr lang="en-IN" dirty="0">
              <a:latin typeface="Arial" pitchFamily="34" charset="0"/>
              <a:cs typeface="Arial" pitchFamily="34" charset="0"/>
            </a:endParaRPr>
          </a:p>
          <a:p>
            <a:pPr marL="285750" indent="-285750">
              <a:buFont typeface="Wingdings" pitchFamily="2" charset="2"/>
              <a:buChar char="q"/>
            </a:pPr>
            <a:r>
              <a:rPr lang="en-IN" dirty="0"/>
              <a:t>The New York data set before missing data was 306 rows and 3 columns and Toronto was 287 rows and 3 columns. Data set size after data cleaning is for New York 135 Rows and for Toronto 199 rows</a:t>
            </a:r>
            <a:r>
              <a:rPr lang="en-IN" dirty="0" smtClean="0">
                <a:latin typeface="Arial" pitchFamily="34" charset="0"/>
                <a:cs typeface="Arial" pitchFamily="34" charset="0"/>
              </a:rPr>
              <a:t>.  </a:t>
            </a:r>
          </a:p>
          <a:p>
            <a:pPr marL="285750" indent="-285750">
              <a:buFont typeface="Wingdings" pitchFamily="2" charset="2"/>
              <a:buChar char="q"/>
            </a:pPr>
            <a:endParaRPr lang="en-IN" dirty="0">
              <a:latin typeface="Arial" pitchFamily="34" charset="0"/>
              <a:cs typeface="Arial" pitchFamily="34" charset="0"/>
            </a:endParaRPr>
          </a:p>
          <a:p>
            <a:pPr marL="285750" indent="-285750">
              <a:buFont typeface="Wingdings" pitchFamily="2" charset="2"/>
              <a:buChar char="q"/>
            </a:pPr>
            <a:r>
              <a:rPr lang="en-IN" dirty="0" smtClean="0">
                <a:latin typeface="Arial" pitchFamily="34" charset="0"/>
                <a:cs typeface="Arial" pitchFamily="34" charset="0"/>
              </a:rPr>
              <a:t>In k-means clustering cleaned the merged data with </a:t>
            </a:r>
            <a:r>
              <a:rPr lang="en-IN" dirty="0" err="1" smtClean="0">
                <a:latin typeface="Arial" pitchFamily="34" charset="0"/>
                <a:cs typeface="Arial" pitchFamily="34" charset="0"/>
              </a:rPr>
              <a:t>NaN</a:t>
            </a:r>
            <a:r>
              <a:rPr lang="en-IN" dirty="0" smtClean="0">
                <a:latin typeface="Arial" pitchFamily="34" charset="0"/>
                <a:cs typeface="Arial" pitchFamily="34" charset="0"/>
              </a:rPr>
              <a:t> values.</a:t>
            </a:r>
            <a:endParaRPr lang="en-IN" dirty="0">
              <a:latin typeface="Arial" pitchFamily="34" charset="0"/>
              <a:cs typeface="Arial" pitchFamily="34" charset="0"/>
            </a:endParaRPr>
          </a:p>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0611"/>
          <a:stretch/>
        </p:blipFill>
        <p:spPr bwMode="auto">
          <a:xfrm>
            <a:off x="609600" y="4953000"/>
            <a:ext cx="8077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75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32509"/>
            <a:ext cx="7924800" cy="954107"/>
          </a:xfrm>
          <a:prstGeom prst="rect">
            <a:avLst/>
          </a:prstGeom>
          <a:noFill/>
        </p:spPr>
        <p:txBody>
          <a:bodyPr wrap="square" rtlCol="0">
            <a:spAutoFit/>
          </a:bodyPr>
          <a:lstStyle/>
          <a:p>
            <a:pPr lvl="0"/>
            <a:r>
              <a:rPr lang="en-IN" sz="2800" b="1" dirty="0">
                <a:solidFill>
                  <a:schemeClr val="accent3">
                    <a:lumMod val="50000"/>
                  </a:schemeClr>
                </a:solidFill>
                <a:latin typeface="Arial" pitchFamily="34" charset="0"/>
                <a:cs typeface="Arial" pitchFamily="34" charset="0"/>
              </a:rPr>
              <a:t>visualize geographic details of New York and Toronto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953" y="1498854"/>
            <a:ext cx="8488885" cy="421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46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32509"/>
            <a:ext cx="7924800" cy="523220"/>
          </a:xfrm>
          <a:prstGeom prst="rect">
            <a:avLst/>
          </a:prstGeom>
          <a:noFill/>
        </p:spPr>
        <p:txBody>
          <a:bodyPr wrap="square" rtlCol="0">
            <a:spAutoFit/>
          </a:bodyPr>
          <a:lstStyle/>
          <a:p>
            <a:pPr lvl="0"/>
            <a:r>
              <a:rPr lang="en-IN" sz="2800" b="1" dirty="0" smtClean="0">
                <a:solidFill>
                  <a:schemeClr val="accent3">
                    <a:lumMod val="50000"/>
                  </a:schemeClr>
                </a:solidFill>
                <a:latin typeface="Arial" pitchFamily="34" charset="0"/>
                <a:cs typeface="Arial" pitchFamily="34" charset="0"/>
              </a:rPr>
              <a:t>Statistical Analysis</a:t>
            </a:r>
            <a:endParaRPr lang="en-IN" sz="2800" b="1" dirty="0">
              <a:solidFill>
                <a:schemeClr val="accent3">
                  <a:lumMod val="50000"/>
                </a:schemeClr>
              </a:solidFill>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55729"/>
            <a:ext cx="8763000" cy="272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733800"/>
            <a:ext cx="8763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002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76200"/>
            <a:ext cx="861536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3429000"/>
            <a:ext cx="8615362" cy="322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66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60" y="457200"/>
            <a:ext cx="8516027"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49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28712"/>
            <a:ext cx="8686800" cy="534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332509"/>
            <a:ext cx="7924800" cy="523220"/>
          </a:xfrm>
          <a:prstGeom prst="rect">
            <a:avLst/>
          </a:prstGeom>
          <a:noFill/>
        </p:spPr>
        <p:txBody>
          <a:bodyPr wrap="square" rtlCol="0">
            <a:spAutoFit/>
          </a:bodyPr>
          <a:lstStyle/>
          <a:p>
            <a:pPr lvl="0"/>
            <a:r>
              <a:rPr lang="en-IN" sz="2800" b="1" dirty="0" smtClean="0">
                <a:solidFill>
                  <a:schemeClr val="accent3">
                    <a:lumMod val="50000"/>
                  </a:schemeClr>
                </a:solidFill>
                <a:latin typeface="Arial" pitchFamily="34" charset="0"/>
                <a:cs typeface="Arial" pitchFamily="34" charset="0"/>
              </a:rPr>
              <a:t>New York City K-mean clustering</a:t>
            </a:r>
            <a:endParaRPr lang="en-IN" sz="2800" b="1" dirty="0">
              <a:solidFill>
                <a:schemeClr val="accent3">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8515712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TotalTime>
  <Words>312</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dc:creator>
  <cp:lastModifiedBy>Comp</cp:lastModifiedBy>
  <cp:revision>4</cp:revision>
  <dcterms:created xsi:type="dcterms:W3CDTF">2006-08-16T00:00:00Z</dcterms:created>
  <dcterms:modified xsi:type="dcterms:W3CDTF">2019-11-26T14:32:23Z</dcterms:modified>
</cp:coreProperties>
</file>