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880B7B-AEF0-4070-8ECB-2667DD82B3EB}">
  <a:tblStyle styleId="{B7880B7B-AEF0-4070-8ECB-2667DD82B3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ddb8b55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ddb8b55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ddb8b55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ddb8b55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ddb8b550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ddb8b55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ddb8b55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ddb8b55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ddb8b550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ddb8b550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ddb8b55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ddb8b55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ddb8b550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ddb8b55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ddb8b550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ddb8b55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ddb8b550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ddb8b55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ddb8b550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ddb8b550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ddb8b5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ddb8b5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ddb8b550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ddb8b550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ddb8b550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ddb8b550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ddb8b550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ddb8b55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ddb8b5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ddb8b5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ddb8b5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ddb8b5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ddb8b55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ddb8b55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ddb8b55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ddb8b55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ddb8b55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ddb8b55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ddb8b55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ddb8b55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Predictive Analysis of Cryptocurrency Price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Nilabja Bhattacharya - 2018201036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Ajay Jadhav - 2018201095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Nitish Dwivedi - 2018201068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Ravi Hooda - 2018201041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0" y="187750"/>
            <a:ext cx="85206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   Data Analysis :Reddit Subscriber’s Growth</a:t>
            </a:r>
            <a:endParaRPr sz="32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650"/>
            <a:ext cx="7848025" cy="35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256875" y="175350"/>
            <a:ext cx="8520600" cy="8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2"/>
                </a:solidFill>
              </a:rPr>
              <a:t>Neural Network for Bitcoin price prediction</a:t>
            </a:r>
            <a:endParaRPr b="1" sz="3200"/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311700" y="899200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  RNN							LSTM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1228200"/>
            <a:ext cx="37836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500" y="1328213"/>
            <a:ext cx="39536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311700" y="198750"/>
            <a:ext cx="8520600" cy="48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   GRU			  				CONV1D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8513"/>
            <a:ext cx="4075900" cy="27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600" y="1235075"/>
            <a:ext cx="4254625" cy="2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1700" y="187775"/>
            <a:ext cx="85206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Architecture</a:t>
            </a:r>
            <a:endParaRPr sz="3200"/>
          </a:p>
        </p:txBody>
      </p:sp>
      <p:graphicFrame>
        <p:nvGraphicFramePr>
          <p:cNvPr id="135" name="Google Shape;135;p25"/>
          <p:cNvGraphicFramePr/>
          <p:nvPr/>
        </p:nvGraphicFramePr>
        <p:xfrm>
          <a:off x="996375" y="980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{B7880B7B-AEF0-4070-8ECB-2667DD82B3EB}</a:tableStyleId>
              </a:tblPr>
              <a:tblGrid>
                <a:gridCol w="2413000"/>
                <a:gridCol w="2413000"/>
                <a:gridCol w="2413000"/>
              </a:tblGrid>
              <a:tr h="39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CONV1D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 - 32 units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GRU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- 32 units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CONV1D - (64,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Dropout - 0.2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Dropout - 0.2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MAXPOOL - 2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LSTM - 64 units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GRU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- 64 units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 - 100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Dropout - 0.2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Dropout - 0.2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Dropout - 0.2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 - 128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GRU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- 128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CONV1D - (32,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Dropout - 0.5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Dropout - 0.5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MAXPOOL - 2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 - 256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GRU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- 256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Dropout - 0.2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Dropout - 0.5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Dropout - 0.5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Flatten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Dense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Dense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311700" y="341300"/>
            <a:ext cx="85206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Performance</a:t>
            </a:r>
            <a:endParaRPr sz="3200"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311700" y="1152875"/>
            <a:ext cx="85206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  </a:t>
            </a:r>
            <a:r>
              <a:rPr lang="en-GB" sz="2200"/>
              <a:t>Prediction vs Actual</a:t>
            </a: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 sz="2200"/>
              <a:t>		</a:t>
            </a:r>
            <a:r>
              <a:rPr lang="en-GB" sz="2200"/>
              <a:t>LSTM								GRU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75" y="1805750"/>
            <a:ext cx="3784499" cy="2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05750"/>
            <a:ext cx="4036751" cy="2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311700" y="319375"/>
            <a:ext cx="85206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    CONV1D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0" y="1358674"/>
            <a:ext cx="3861274" cy="24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75" y="1395413"/>
            <a:ext cx="41683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311700" y="230225"/>
            <a:ext cx="85206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Errors</a:t>
            </a:r>
            <a:r>
              <a:rPr lang="en-GB" sz="3200"/>
              <a:t> on various cryptocurrencies</a:t>
            </a:r>
            <a:endParaRPr sz="3200"/>
          </a:p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311700" y="1019850"/>
            <a:ext cx="85206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600" y="1471625"/>
            <a:ext cx="6645974" cy="31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Tweets to improve prediction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572700"/>
            <a:ext cx="85206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Tweets of people help to get insight on the general trend following in market.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positive and negative sentiments on tweets in addition to Bitcoin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the sentiment of around 17.7 million tweets (in compressed form).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Number of tweets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Positive sentiment tweets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Negative sentiment tweets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Closing price of stock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Architecture used is same as before.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on</a:t>
            </a:r>
            <a:r>
              <a:rPr lang="en-GB"/>
              <a:t> </a:t>
            </a:r>
            <a:r>
              <a:rPr lang="en-GB"/>
              <a:t>training 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0" y="1062525"/>
            <a:ext cx="8520599" cy="3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00025"/>
            <a:ext cx="8520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Comparison of Bitcoin Price with and without sentiment data</a:t>
            </a:r>
            <a:endParaRPr b="1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" y="571625"/>
            <a:ext cx="9014126" cy="4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40000"/>
            <a:ext cx="85206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Introduction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Data Analysis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Neural Network for Bitcoin price prediction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Twitter sentiment analysis for Bitcoin price prediction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Observations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Giving weights to the prices with decreasing order of time (largest weight being the current) to make timeseries data for 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</a:t>
            </a:r>
            <a:r>
              <a:rPr lang="en-GB"/>
              <a:t>his didn’t perform as expected.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prediction were very poor. Reason for this was the change in price from the original price in past which resulted in inaccurate data to the model.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performs best when given data without any modification.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price prediction model solely on twitter sentiment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Training data solely on sentiment data didn’t work very well. The predictions were very poor.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seemed </a:t>
            </a:r>
            <a:r>
              <a:rPr lang="en-GB"/>
              <a:t>necessary</a:t>
            </a:r>
            <a:r>
              <a:rPr lang="en-GB"/>
              <a:t> to include bitcoin prices to predict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950"/>
              </a:buClr>
              <a:buSzPts val="1800"/>
              <a:buChar char="●"/>
            </a:pPr>
            <a:r>
              <a:rPr lang="en-GB">
                <a:solidFill>
                  <a:srgbClr val="444950"/>
                </a:solidFill>
                <a:highlight>
                  <a:schemeClr val="lt1"/>
                </a:highlight>
              </a:rPr>
              <a:t>We have applied GRU, LSTM, CONV1D to predict bitcoin price and the results were promising.</a:t>
            </a:r>
            <a:endParaRPr>
              <a:solidFill>
                <a:srgbClr val="44495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4950"/>
                </a:solidFill>
                <a:highlight>
                  <a:schemeClr val="lt1"/>
                </a:highlight>
              </a:rPr>
              <a:t>We have also incorporated sentiment analysis of twitter data to predict bitcoin price using LSTM neural network. </a:t>
            </a:r>
            <a:endParaRPr>
              <a:solidFill>
                <a:srgbClr val="44495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4950"/>
                </a:solidFill>
                <a:highlight>
                  <a:schemeClr val="lt1"/>
                </a:highlight>
              </a:rPr>
              <a:t>Future research should extend the proposed approach by considering additional parameters such as the political environment, human relations, and regulations, which vary across countries.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25" y="1231900"/>
            <a:ext cx="79057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429050"/>
            <a:ext cx="85206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Pairplot of All Fields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350" y="1101425"/>
            <a:ext cx="6021301" cy="37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77500" y="548400"/>
            <a:ext cx="85206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Correlation between features:</a:t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				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    </a:t>
            </a:r>
            <a:r>
              <a:rPr lang="en-GB" sz="2000"/>
              <a:t>Open and Low Price				Open and Volume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25" y="2093073"/>
            <a:ext cx="3650700" cy="26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93075"/>
            <a:ext cx="3819525" cy="23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955450"/>
            <a:ext cx="85206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 sz="2200"/>
              <a:t>Top 5 opening prices					Top 5 closing prices</a:t>
            </a:r>
            <a:endParaRPr sz="22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75" y="1488250"/>
            <a:ext cx="3724275" cy="30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13" y="1488250"/>
            <a:ext cx="3724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263525"/>
            <a:ext cx="8520600" cy="6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Year wise Analysis</a:t>
            </a:r>
            <a:endParaRPr sz="32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944525"/>
            <a:ext cx="8520600" cy="4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   Volume						  Price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Highest Variation 2018 </a:t>
            </a:r>
            <a:r>
              <a:rPr lang="en-GB" sz="2000"/>
              <a:t>				Highest Variation 2018</a:t>
            </a:r>
            <a:endParaRPr sz="2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75" y="1777250"/>
            <a:ext cx="3838575" cy="26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88" y="1777250"/>
            <a:ext cx="38385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176800"/>
            <a:ext cx="8520600" cy="6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   </a:t>
            </a:r>
            <a:r>
              <a:rPr lang="en-GB" sz="3200"/>
              <a:t>Data Analysis: Social Media Perspective</a:t>
            </a:r>
            <a:endParaRPr sz="3200"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923025"/>
            <a:ext cx="85206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Fluctuation of various cryptocurrency price from Nov 2017 to Nov 2018</a:t>
            </a:r>
            <a:endParaRPr sz="2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5" y="923025"/>
            <a:ext cx="8001574" cy="35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231650"/>
            <a:ext cx="85206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     Data Analysis : Google Trends</a:t>
            </a:r>
            <a:endParaRPr sz="32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38" y="823850"/>
            <a:ext cx="7523325" cy="40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