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3" r:id="rId21"/>
    <p:sldId id="319" r:id="rId22"/>
    <p:sldId id="320" r:id="rId23"/>
    <p:sldId id="321" r:id="rId24"/>
    <p:sldId id="322" r:id="rId25"/>
    <p:sldId id="324" r:id="rId26"/>
  </p:sldIdLst>
  <p:sldSz cx="9144000" cy="5143500" type="screen16x9"/>
  <p:notesSz cx="6858000" cy="9144000"/>
  <p:embeddedFontLst>
    <p:embeddedFont>
      <p:font typeface="Audiowide" panose="020B0604020202020204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Karla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A6A39-722A-42A7-9FB3-334C0BFCDCCE}">
  <a:tblStyle styleId="{590A6A39-722A-42A7-9FB3-334C0BFCD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15" d="100"/>
          <a:sy n="115" d="100"/>
        </p:scale>
        <p:origin x="47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2543544/Resume_Parser_with_Natural_Language_Processing" TargetMode="External"/><Relationship Id="rId2" Type="http://schemas.openxmlformats.org/officeDocument/2006/relationships/hyperlink" Target="https://www.ijitee.org/wp-content/uploads/papers/v9i7/F4078049620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R%C3%A9sum%C3%A9_parsing" TargetMode="External"/><Relationship Id="rId4" Type="http://schemas.openxmlformats.org/officeDocument/2006/relationships/hyperlink" Target="https://www.rchilli.com/blog/resume-parsing-10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ENABLED RESUME ANALYZER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Where Your Search Ends.</a:t>
            </a:r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A99-48C2-8B3B-C857-547F56B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524" y="1947849"/>
            <a:ext cx="3983372" cy="130031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Technologies</a:t>
            </a:r>
            <a:r>
              <a:rPr lang="en-US" sz="4000" spc="-2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Used</a:t>
            </a:r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85E9-0207-9623-161F-906C61020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8E5C9-CDA7-7B8D-948A-B9E7B705F30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37731" y="1872250"/>
            <a:ext cx="2022282" cy="1188600"/>
          </a:xfrm>
        </p:spPr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6704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7DD8-17EB-9618-4C6C-C9F06A0F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03453-C942-770E-AC41-A63D6337B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800" y="184245"/>
            <a:ext cx="6172200" cy="4783540"/>
          </a:xfrm>
        </p:spPr>
        <p:txBody>
          <a:bodyPr/>
          <a:lstStyle/>
          <a:p>
            <a:pPr marL="342900" lvl="0" indent="-342900" algn="l">
              <a:spcBef>
                <a:spcPts val="965"/>
              </a:spcBef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Frontend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2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Managed By </a:t>
            </a:r>
            <a:r>
              <a:rPr lang="en-US" sz="1400" b="1" dirty="0" err="1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Streamlit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indent="-229235" algn="l">
              <a:spcBef>
                <a:spcPts val="50"/>
              </a:spcBef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4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Backend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0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Managed By </a:t>
            </a:r>
            <a:r>
              <a:rPr lang="en-US" sz="1400" b="1" dirty="0" err="1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Streamlit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indent="-229235" algn="l">
              <a:spcBef>
                <a:spcPts val="50"/>
              </a:spcBef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4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Database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MySQL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spcBef>
                <a:spcPts val="405"/>
              </a:spcBef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br>
              <a:rPr lang="en-US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Programming Language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Python3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indent="-229235" algn="l">
              <a:spcBef>
                <a:spcPts val="50"/>
              </a:spcBef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4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Packages (pip)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0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Pandas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6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Base64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5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 err="1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Numpy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6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 err="1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PyResparser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4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 err="1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PdfMiner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5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400" b="1" dirty="0" err="1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Plotly</a:t>
            </a:r>
            <a:endParaRPr lang="en-IN" sz="14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algn="l"/>
            <a:endParaRPr lang="en-IN" sz="14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8957F573-5B1B-3472-7E5B-0A51F228B8BD}"/>
              </a:ext>
            </a:extLst>
          </p:cNvPr>
          <p:cNvSpPr/>
          <p:nvPr/>
        </p:nvSpPr>
        <p:spPr>
          <a:xfrm>
            <a:off x="491318" y="156949"/>
            <a:ext cx="8284191" cy="4708478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36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156E-A891-F800-9964-8B233663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050" y="1738113"/>
            <a:ext cx="4269975" cy="11130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Requirements</a:t>
            </a:r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98936-8722-9465-A297-2E21E3184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8AECC-C0D8-1C4C-A620-FA5113F0961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705970" y="1872250"/>
            <a:ext cx="1954043" cy="1188600"/>
          </a:xfrm>
        </p:spPr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7515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48E-AE42-29FF-0B46-0855312C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015AC-5DAE-8082-B23D-0EF98F07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863" y="1082953"/>
            <a:ext cx="6172200" cy="3209268"/>
          </a:xfrm>
        </p:spPr>
        <p:txBody>
          <a:bodyPr/>
          <a:lstStyle/>
          <a:p>
            <a:pPr marL="342900" lvl="0" indent="-342900" algn="l">
              <a:spcBef>
                <a:spcPts val="970"/>
              </a:spcBef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A Laptop/Desktop</a:t>
            </a:r>
            <a:endParaRPr lang="en-IN" sz="16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95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Connected with Internet and has a</a:t>
            </a:r>
            <a:r>
              <a:rPr lang="en-US" sz="16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browser</a:t>
            </a:r>
            <a:endParaRPr lang="en-IN" sz="16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35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Installed MySQL</a:t>
            </a:r>
            <a:endParaRPr lang="en-IN" sz="16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indent="-229235" algn="l">
              <a:spcBef>
                <a:spcPts val="20"/>
              </a:spcBef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6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Single Network Connection</a:t>
            </a:r>
            <a:endParaRPr lang="en-IN" sz="16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8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So that other devices can connect through network URL</a:t>
            </a:r>
            <a:endParaRPr lang="en-IN" sz="16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indent="-229235" algn="l">
              <a:spcBef>
                <a:spcPts val="20"/>
              </a:spcBef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6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16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A Simple Format Resume to test the tool</a:t>
            </a:r>
            <a:endParaRPr lang="en-IN" sz="16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IN" sz="1600" dirty="0">
              <a:solidFill>
                <a:srgbClr val="489BC3"/>
              </a:solidFill>
              <a:latin typeface="Audiowide" panose="020B0604020202020204" charset="0"/>
            </a:endParaRPr>
          </a:p>
          <a:p>
            <a:pPr algn="l"/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1E23AE3E-E84D-0B3E-F708-D104C3D42398}"/>
              </a:ext>
            </a:extLst>
          </p:cNvPr>
          <p:cNvSpPr/>
          <p:nvPr/>
        </p:nvSpPr>
        <p:spPr>
          <a:xfrm>
            <a:off x="87968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80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F374-DA44-65DA-2494-19BEBCE3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462" y="1247039"/>
            <a:ext cx="3962900" cy="2213974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Limitations</a:t>
            </a:r>
            <a:r>
              <a:rPr lang="en-US" sz="4000" spc="-2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4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Proposed</a:t>
            </a:r>
            <a:r>
              <a:rPr lang="en-US" sz="4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Tool</a:t>
            </a:r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792AC-E549-E198-37EB-2A3373CDE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D0B8-54AD-8B77-35B4-4A6A334125E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99146" y="1872250"/>
            <a:ext cx="1960867" cy="1188600"/>
          </a:xfrm>
        </p:spPr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61431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3064-0853-F69F-8C65-ED3D0173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6D049-2E03-1B34-5B9C-37B11B2B6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83084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May not give you accurate result because of different resume</a:t>
            </a:r>
            <a:r>
              <a:rPr lang="en-US" sz="2400" b="1" spc="-64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formats.</a:t>
            </a:r>
            <a:endParaRPr lang="en-IN" sz="24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IN" sz="2400" b="1" dirty="0">
              <a:solidFill>
                <a:srgbClr val="489BC3"/>
              </a:solidFill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BE75CBA3-33D7-27E9-0370-BFBBE404FB70}"/>
              </a:ext>
            </a:extLst>
          </p:cNvPr>
          <p:cNvSpPr/>
          <p:nvPr/>
        </p:nvSpPr>
        <p:spPr>
          <a:xfrm>
            <a:off x="971400" y="907061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6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D0C-09C0-B331-3D76-A27AE5D0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00" y="1941770"/>
            <a:ext cx="4283622" cy="1722653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Conclusion</a:t>
            </a:r>
            <a:br>
              <a:rPr lang="en-IN" sz="4800" dirty="0">
                <a:solidFill>
                  <a:srgbClr val="489BC3"/>
                </a:solidFill>
                <a:latin typeface="Audiowide" panose="020B0604020202020204" charset="0"/>
              </a:rPr>
            </a:br>
            <a:endParaRPr lang="en-IN" sz="48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1567F-8231-09F8-3836-CFD8F9F35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9871E7-A389-7A0E-5FCA-EA4EA5A4FEE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96788" y="1872250"/>
            <a:ext cx="2063225" cy="1188600"/>
          </a:xfrm>
        </p:spPr>
        <p:txBody>
          <a:bodyPr/>
          <a:lstStyle/>
          <a:p>
            <a:r>
              <a:rPr lang="en-IN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84578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3AF-A8E6-C153-7D83-C0B0DA77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C18A-C6A1-86B4-8129-0F591D4E2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776" y="1062480"/>
            <a:ext cx="6552731" cy="3359395"/>
          </a:xfrm>
        </p:spPr>
        <p:txBody>
          <a:bodyPr/>
          <a:lstStyle/>
          <a:p>
            <a:pPr lvl="0" algn="l">
              <a:spcBef>
                <a:spcPts val="980"/>
              </a:spcBef>
              <a:tabLst>
                <a:tab pos="520700" algn="l"/>
                <a:tab pos="521335" algn="l"/>
              </a:tabLst>
            </a:pPr>
            <a:r>
              <a:rPr lang="en-US" sz="20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A Quick and easy to use Resume Analyzer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marR="1164590" lvl="1" indent="-285750" algn="l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20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That analyze resume data and extract it into</a:t>
            </a:r>
            <a:r>
              <a:rPr lang="en-US" sz="2000" b="1" spc="-64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machine-readable output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55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20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Helps applicants with few recommendations.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marR="493395" lvl="1" indent="-285750" algn="l">
              <a:lnSpc>
                <a:spcPct val="101000"/>
              </a:lnSpc>
              <a:spcBef>
                <a:spcPts val="25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20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And helps automatically store, organize, and analyze resume data to find the best</a:t>
            </a:r>
            <a:r>
              <a:rPr lang="en-US" sz="20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candidate.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IN" sz="20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F9C88315-7AF0-B60C-D7AC-68B2B15872FD}"/>
              </a:ext>
            </a:extLst>
          </p:cNvPr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06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01F3-726F-6DF3-373B-F11526B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888" y="1735887"/>
            <a:ext cx="3312300" cy="11130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B9EE0-CD4B-2FA0-DDD3-6ACD63317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0CB9A5-CAA1-4002-FC28-BE1E0A3F023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14901" y="1872250"/>
            <a:ext cx="2145112" cy="1188600"/>
          </a:xfrm>
        </p:spPr>
        <p:txBody>
          <a:bodyPr/>
          <a:lstStyle/>
          <a:p>
            <a:r>
              <a:rPr lang="en-I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88711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CF93-27B7-1B72-02ED-5D088D72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7349-E989-5694-5BAA-DA469B42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260" y="444068"/>
            <a:ext cx="7903760" cy="3724132"/>
          </a:xfrm>
        </p:spPr>
        <p:txBody>
          <a:bodyPr/>
          <a:lstStyle/>
          <a:p>
            <a:pPr marL="342900" lvl="0" indent="-342900" algn="l">
              <a:spcBef>
                <a:spcPts val="960"/>
              </a:spcBef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2000" b="1" u="sng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https://www.ijitee.org/wp-content/uploads/papers/v9i7/F4078049620.pdf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spcBef>
                <a:spcPts val="55"/>
              </a:spcBef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2000" b="1" u="sng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https://www.academia.edu/32543544/Resume_Parser_with_Natural_Language_Processing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spcBef>
                <a:spcPts val="70"/>
              </a:spcBef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2000" b="1" u="sng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https://www.rchilli.com/blog/resume-parsing-101/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spcBef>
                <a:spcPts val="55"/>
              </a:spcBef>
              <a:buFont typeface="Wingdings" panose="05000000000000000000" pitchFamily="2" charset="2"/>
              <a:buChar char=""/>
              <a:tabLst>
                <a:tab pos="520700" algn="l"/>
                <a:tab pos="521335" algn="l"/>
              </a:tabLst>
            </a:pPr>
            <a:r>
              <a:rPr lang="en-US" sz="2000" b="1" u="sng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https://en.wikipedia.org/wiki/R%C3%A9sum%C3%A9_parsing</a:t>
            </a:r>
            <a:endParaRPr lang="en-IN" sz="2000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IN" sz="20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9A70C254-CF31-89FC-B1F7-06BF7279C805}"/>
              </a:ext>
            </a:extLst>
          </p:cNvPr>
          <p:cNvSpPr/>
          <p:nvPr/>
        </p:nvSpPr>
        <p:spPr>
          <a:xfrm>
            <a:off x="375313" y="614149"/>
            <a:ext cx="8325135" cy="3985147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995075" y="1277450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3311099" y="1289506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5566523" y="1314000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7731731" y="1333820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1025374" y="3109434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3262089" y="3086602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934475" y="1340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9647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2463568" y="3845551"/>
            <a:ext cx="2487894" cy="704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/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Limitations</a:t>
            </a:r>
            <a:r>
              <a:rPr lang="en-US" sz="2000" spc="-2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Proposed</a:t>
            </a:r>
            <a:r>
              <a:rPr lang="en-US" sz="2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Tool</a:t>
            </a:r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262624" y="20680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489BC3"/>
                </a:solidFill>
                <a:latin typeface="Audiowide" panose="020B0604020202020204" charset="0"/>
              </a:rPr>
            </a:b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Introduction</a:t>
            </a:r>
          </a:p>
        </p:txBody>
      </p:sp>
      <p:sp>
        <p:nvSpPr>
          <p:cNvPr id="365" name="Google Shape;365;p32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6969128" y="236715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/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Technologies</a:t>
            </a:r>
            <a:r>
              <a:rPr lang="en-US" sz="2000" spc="-2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Used</a:t>
            </a:r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3"/>
          </p:nvPr>
        </p:nvSpPr>
        <p:spPr>
          <a:xfrm>
            <a:off x="7046118" y="391344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/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Reference</a:t>
            </a:r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245569" y="382410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/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Requirements</a:t>
            </a:r>
            <a:endParaRPr lang="en-US" sz="2000" dirty="0">
              <a:solidFill>
                <a:srgbClr val="489BC3"/>
              </a:solidFill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2365955" y="2021912"/>
            <a:ext cx="2670288" cy="92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/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Advantages</a:t>
            </a:r>
            <a:r>
              <a:rPr lang="en-US" sz="2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spc="-1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Features</a:t>
            </a:r>
            <a:r>
              <a:rPr lang="en-US" sz="2000" spc="-1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Proposed</a:t>
            </a:r>
            <a:r>
              <a:rPr lang="en-US" sz="2000" spc="-1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Tool</a:t>
            </a:r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7671131" y="1374576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3250499" y="1352056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subTitle" idx="16"/>
          </p:nvPr>
        </p:nvSpPr>
        <p:spPr>
          <a:xfrm>
            <a:off x="4994992" y="391818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Conclusion</a:t>
            </a:r>
            <a:endParaRPr lang="en-US" sz="2000" dirty="0">
              <a:solidFill>
                <a:srgbClr val="489BC3"/>
              </a:solidFill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489BC3"/>
                </a:solidFill>
                <a:latin typeface="Audiowide" panose="020B0604020202020204" charset="0"/>
              </a:rPr>
              <a:t> </a:t>
            </a:r>
            <a:endParaRPr sz="20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4951462" y="2106006"/>
            <a:ext cx="2305500" cy="848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Disadvantage of Current System</a:t>
            </a:r>
            <a:endParaRPr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74" name="Google Shape;374;p32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9"/>
          </p:nvPr>
        </p:nvSpPr>
        <p:spPr>
          <a:xfrm>
            <a:off x="3201489" y="3149152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5505923" y="1367894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57;p32">
            <a:extLst>
              <a:ext uri="{FF2B5EF4-FFF2-40B4-BE49-F238E27FC236}">
                <a16:creationId xmlns:a16="http://schemas.microsoft.com/office/drawing/2014/main" id="{02ED2E5A-2C1E-0193-B130-CCC8EBD02242}"/>
              </a:ext>
            </a:extLst>
          </p:cNvPr>
          <p:cNvSpPr/>
          <p:nvPr/>
        </p:nvSpPr>
        <p:spPr>
          <a:xfrm>
            <a:off x="5655966" y="3109434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7;p32">
            <a:extLst>
              <a:ext uri="{FF2B5EF4-FFF2-40B4-BE49-F238E27FC236}">
                <a16:creationId xmlns:a16="http://schemas.microsoft.com/office/drawing/2014/main" id="{D8614F60-A49B-FB9E-7A1A-13CF5B5D2298}"/>
              </a:ext>
            </a:extLst>
          </p:cNvPr>
          <p:cNvSpPr/>
          <p:nvPr/>
        </p:nvSpPr>
        <p:spPr>
          <a:xfrm>
            <a:off x="7789226" y="3109434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A28CB-F7A0-63E0-BC61-5C2761497A1E}"/>
              </a:ext>
            </a:extLst>
          </p:cNvPr>
          <p:cNvSpPr txBox="1"/>
          <p:nvPr/>
        </p:nvSpPr>
        <p:spPr>
          <a:xfrm>
            <a:off x="5618489" y="3103396"/>
            <a:ext cx="85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udiowide" panose="020B0604020202020204" charset="0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87B81-BDEF-A2C8-90C1-BA70F3F84D70}"/>
              </a:ext>
            </a:extLst>
          </p:cNvPr>
          <p:cNvSpPr txBox="1"/>
          <p:nvPr/>
        </p:nvSpPr>
        <p:spPr>
          <a:xfrm>
            <a:off x="7738257" y="3105157"/>
            <a:ext cx="92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udiowide" panose="020B0604020202020204" charset="0"/>
              </a:rPr>
              <a:t>08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C34C9-6705-4AD3-DBE5-BF3CFCAB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68356"/>
            <a:ext cx="8189843" cy="46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8C7B3-9349-D924-59B8-6F9385CF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301901"/>
            <a:ext cx="8070574" cy="45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6DBC8-86C2-862E-43F0-740956F9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3" y="371552"/>
            <a:ext cx="8441634" cy="4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E768D-A1E5-C6F3-0368-4B7374C5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9" y="302315"/>
            <a:ext cx="8069102" cy="45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DF4F9-AA5A-2C38-A071-4A29E79A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05" y="247580"/>
            <a:ext cx="7282589" cy="46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A3614-1AEB-65A3-B797-A45CC85E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313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788817"/>
            <a:ext cx="4392805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927447" y="1224562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342163" y="896385"/>
            <a:ext cx="6172200" cy="324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>
              <a:spcBef>
                <a:spcPts val="965"/>
              </a:spcBef>
              <a:buClr>
                <a:srgbClr val="3A3838"/>
              </a:buClr>
              <a:buSzPts val="1200"/>
              <a:buFont typeface="Wingdings" panose="05000000000000000000" pitchFamily="2" charset="2"/>
              <a:buChar char="q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The Main Objective of this tool is to analyze Applicant’s</a:t>
            </a:r>
            <a:r>
              <a:rPr lang="en-IN" sz="1400" dirty="0">
                <a:solidFill>
                  <a:srgbClr val="489BC3"/>
                </a:solidFill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 Resume Parser Technique and Some Algorithm.</a:t>
            </a:r>
            <a:endParaRPr lang="en-IN" sz="1400" b="1" dirty="0">
              <a:solidFill>
                <a:srgbClr val="489BC3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spcBef>
                <a:spcPts val="965"/>
              </a:spcBef>
              <a:buClr>
                <a:srgbClr val="3A3838"/>
              </a:buClr>
              <a:buSzPts val="1200"/>
              <a:buFont typeface="Wingdings" panose="05000000000000000000" pitchFamily="2" charset="2"/>
              <a:buChar char="q"/>
              <a:tabLst>
                <a:tab pos="521335" algn="l"/>
              </a:tabLst>
            </a:pPr>
            <a:endParaRPr lang="en-IN" sz="1400" b="1" dirty="0">
              <a:solidFill>
                <a:srgbClr val="489BC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112395" lvl="0" indent="-342900" algn="l">
              <a:lnSpc>
                <a:spcPct val="107000"/>
              </a:lnSpc>
              <a:buClr>
                <a:srgbClr val="3A3838"/>
              </a:buClr>
              <a:buSzPts val="1200"/>
              <a:buFont typeface="Wingdings" panose="05000000000000000000" pitchFamily="2" charset="2"/>
              <a:buChar char="q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400" b="1" spc="5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1400" b="1" spc="10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be</a:t>
            </a:r>
            <a:r>
              <a:rPr lang="en-US" sz="1400" b="1" spc="10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Used</a:t>
            </a:r>
            <a:r>
              <a:rPr lang="en-US" sz="1400" b="1" spc="10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400" b="1" spc="10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any</a:t>
            </a:r>
            <a:r>
              <a:rPr lang="en-US" sz="1400" b="1" spc="10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Organizations</a:t>
            </a:r>
            <a:r>
              <a:rPr lang="en-US" sz="1400" b="1" spc="5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(Company/College/Individual User) that handle resume screening</a:t>
            </a:r>
            <a:r>
              <a:rPr lang="en-US" sz="1400" b="1" spc="-645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process.</a:t>
            </a:r>
            <a:endParaRPr lang="en-IN" sz="1400" dirty="0">
              <a:solidFill>
                <a:srgbClr val="489BC3"/>
              </a:solidFill>
              <a:effectLst/>
              <a:latin typeface="Consolas" panose="020B0609020204030204" pitchFamily="49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27965" indent="0" algn="l">
              <a:spcBef>
                <a:spcPts val="55"/>
              </a:spcBef>
            </a:pP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400" b="1" dirty="0">
              <a:solidFill>
                <a:srgbClr val="489BC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q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The tool keep’s a track of all records into database for</a:t>
            </a:r>
            <a:r>
              <a:rPr lang="en-IN" sz="1400" dirty="0">
                <a:solidFill>
                  <a:srgbClr val="489BC3"/>
                </a:solidFill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further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admin side analysis.</a:t>
            </a:r>
            <a:endParaRPr lang="en-IN" sz="1400" b="1" dirty="0">
              <a:solidFill>
                <a:srgbClr val="489BC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27965" indent="0" algn="l">
              <a:spcBef>
                <a:spcPts val="50"/>
              </a:spcBef>
            </a:pPr>
            <a:endParaRPr lang="en-IN" sz="1400" b="1" dirty="0">
              <a:solidFill>
                <a:srgbClr val="489BC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q"/>
              <a:tabLst>
                <a:tab pos="521335" algn="l"/>
              </a:tabLst>
            </a:pP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Provides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Consolas" panose="020B0609020204030204" pitchFamily="49" charset="0"/>
                <a:ea typeface="Wingdings" panose="05000000000000000000" pitchFamily="2" charset="2"/>
                <a:cs typeface="Wingdings" panose="05000000000000000000" pitchFamily="2" charset="2"/>
              </a:rPr>
              <a:t>Tips and Recommendations based on their resume.</a:t>
            </a:r>
            <a:endParaRPr lang="en-IN" sz="1400" dirty="0">
              <a:solidFill>
                <a:srgbClr val="489BC3"/>
              </a:solidFill>
              <a:effectLst/>
              <a:latin typeface="Consolas" panose="020B0609020204030204" pitchFamily="49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2749-6B16-489F-4466-94B9FC9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473" y="1470768"/>
            <a:ext cx="4372333" cy="199024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Advantages</a:t>
            </a:r>
            <a:r>
              <a:rPr lang="en-US" sz="4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4000" spc="-1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Features</a:t>
            </a:r>
            <a:r>
              <a:rPr lang="en-US" sz="4000" spc="-1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4000" spc="-2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Proposed</a:t>
            </a:r>
            <a:r>
              <a:rPr lang="en-US" sz="4000" spc="-1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Tool</a:t>
            </a:r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A1FB-41A5-0040-10E7-31B150704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98FF3-9505-6551-BCC7-090BC5AC928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2197" y="1872250"/>
            <a:ext cx="2117816" cy="1188600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787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4435-CB44-7700-37B3-BA44094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8A66-3360-CAB6-0F69-C6E9CB64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265" y="-518615"/>
            <a:ext cx="6559556" cy="6216555"/>
          </a:xfrm>
        </p:spPr>
        <p:txBody>
          <a:bodyPr/>
          <a:lstStyle/>
          <a:p>
            <a:pPr marL="342900" lvl="0" indent="-342900" algn="l">
              <a:spcBef>
                <a:spcPts val="965"/>
              </a:spcBef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Tracks</a:t>
            </a:r>
            <a:r>
              <a:rPr lang="en-US" sz="12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and Sort Resume Based on Job Roles.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l">
              <a:spcBef>
                <a:spcPts val="45"/>
              </a:spcBef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spcBef>
                <a:spcPts val="5"/>
              </a:spcBef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Fast, Safe, Real-time Predictions.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l">
              <a:spcBef>
                <a:spcPts val="35"/>
              </a:spcBef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More</a:t>
            </a:r>
            <a:r>
              <a:rPr lang="en-US" sz="12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Efficient Review Overall.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l">
              <a:spcBef>
                <a:spcPts val="50"/>
              </a:spcBef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l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Applicant’s Side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l">
              <a:spcBef>
                <a:spcPts val="55"/>
              </a:spcBef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Applicant’s</a:t>
            </a:r>
            <a:r>
              <a:rPr lang="en-US" sz="12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can upload their resume.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indent="-229235" algn="l">
              <a:spcBef>
                <a:spcPts val="50"/>
              </a:spcBef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buClr>
                <a:srgbClr val="3A3838"/>
              </a:buClr>
              <a:buSzPts val="1200"/>
              <a:buFont typeface="Courier New" panose="02070309020205020404" pitchFamily="49" charset="0"/>
              <a:buChar char="o"/>
              <a:tabLst>
                <a:tab pos="9785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Using Parsing technique, it will fetch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1143000" lvl="2" indent="-228600" algn="l">
              <a:spcBef>
                <a:spcPts val="4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Basic Info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lvl="2" indent="-22860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Level of Expertise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lvl="2" indent="-228600" algn="l">
              <a:spcBef>
                <a:spcPts val="11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Skills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143000" lvl="2" indent="-22860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Keys (for resume scoring)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l">
              <a:spcBef>
                <a:spcPts val="50"/>
              </a:spcBef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2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lvl="0" indent="-171450" algn="l">
              <a:buClr>
                <a:srgbClr val="3A3838"/>
              </a:buClr>
              <a:buSzPts val="1200"/>
              <a:buFont typeface="Wingdings" panose="05000000000000000000" pitchFamily="2" charset="2"/>
              <a:buChar char="Ø"/>
              <a:tabLst>
                <a:tab pos="12071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  Using Some Algorithm, it will recommend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marL="742950" lvl="1" indent="-285750" algn="l">
              <a:spcBef>
                <a:spcPts val="4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Skills that can be added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Job role you are looking for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2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Your Expertise Level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Course &amp; Certificate recommendations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1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Resume Tips &amp; Ideas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1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Resume Overall Score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 algn="l">
              <a:spcBef>
                <a:spcPts val="105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Wingdings" panose="05000000000000000000" pitchFamily="2" charset="2"/>
              <a:buChar char=""/>
              <a:tabLst>
                <a:tab pos="1435100" algn="l"/>
                <a:tab pos="1435735" algn="l"/>
              </a:tabLst>
            </a:pPr>
            <a:r>
              <a:rPr lang="en-US" sz="12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Interview &amp; Resume Tip (YouTube Videos)</a:t>
            </a:r>
            <a:endParaRPr lang="en-IN" sz="12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lvl="0" indent="0" algn="l">
              <a:spcBef>
                <a:spcPts val="405"/>
              </a:spcBef>
              <a:buClr>
                <a:srgbClr val="3A3838"/>
              </a:buClr>
              <a:buSzPts val="1200"/>
              <a:tabLst>
                <a:tab pos="521335" algn="l"/>
              </a:tabLst>
            </a:pPr>
            <a:br>
              <a:rPr lang="en-US" sz="12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IN" sz="1200" dirty="0">
              <a:solidFill>
                <a:srgbClr val="489BC3"/>
              </a:solidFill>
              <a:latin typeface="Audiowide" panose="020B0604020202020204" charset="0"/>
            </a:endParaRPr>
          </a:p>
          <a:p>
            <a:pPr algn="l"/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584A8EE7-AF33-C009-1CE8-902172F8D073}"/>
              </a:ext>
            </a:extLst>
          </p:cNvPr>
          <p:cNvSpPr/>
          <p:nvPr/>
        </p:nvSpPr>
        <p:spPr>
          <a:xfrm>
            <a:off x="491318" y="156949"/>
            <a:ext cx="8284191" cy="4708478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18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6FB0-5D4D-5308-4179-C5C4FAD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DAA6-2AD4-21DE-E579-129254A57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293426"/>
            <a:ext cx="6172200" cy="4353635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Admin Side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Get’s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all the applicant data into a tabular format.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Download data into csv file.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Pie Chart for Predicted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Field/roles according to skills.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Pie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Chart of user’s experience level.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Total</a:t>
            </a:r>
            <a:r>
              <a:rPr lang="en-US" sz="14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Number of applicants have uploaded their resumes.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Monthly Timeline.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N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  <a:t>Activity Maps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Courier New" panose="020703090202050204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Most Busy Day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</a:br>
            <a:r>
              <a:rPr lang="en-US" sz="14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Most Busy Month</a:t>
            </a:r>
            <a:br>
              <a:rPr lang="en-IN" sz="1400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IN" sz="14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97D0D85B-A173-B1D5-58F0-F2B76A43B3CE}"/>
              </a:ext>
            </a:extLst>
          </p:cNvPr>
          <p:cNvSpPr/>
          <p:nvPr/>
        </p:nvSpPr>
        <p:spPr>
          <a:xfrm>
            <a:off x="491318" y="156949"/>
            <a:ext cx="8284191" cy="4708478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6AED-AF0A-46C9-199A-A1EBCAE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613" y="849949"/>
            <a:ext cx="5143432" cy="32102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Disadvantage of Current System i.e.</a:t>
            </a:r>
            <a:r>
              <a:rPr lang="en-US" sz="4000" spc="-97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(Manual</a:t>
            </a:r>
            <a:r>
              <a:rPr lang="en-US" sz="4000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4000" spc="-1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Screening)</a:t>
            </a:r>
            <a:endParaRPr lang="en-IN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657A-85CA-E8C7-892E-EB6599A2A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E3F51B-7023-FE51-89EA-A843042835A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728171" y="1860778"/>
            <a:ext cx="1999442" cy="1188600"/>
          </a:xfrm>
        </p:spPr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351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9587-179E-15B4-904E-5DB0B283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544C-9774-11B9-3CA5-46132142A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775878"/>
            <a:ext cx="6172200" cy="3912128"/>
          </a:xfrm>
        </p:spPr>
        <p:txBody>
          <a:bodyPr/>
          <a:lstStyle/>
          <a:p>
            <a:pPr marL="342900" lvl="0" indent="-342900" algn="ctr">
              <a:lnSpc>
                <a:spcPts val="1395"/>
              </a:lnSpc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Time Consuming.</a:t>
            </a:r>
            <a:endParaRPr lang="en-IN" sz="18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ctr">
              <a:spcBef>
                <a:spcPts val="50"/>
              </a:spcBef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8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ctr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is challenging task to handle resume manually.</a:t>
            </a:r>
            <a:endParaRPr lang="en-IN" sz="18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ctr">
              <a:spcBef>
                <a:spcPts val="50"/>
              </a:spcBef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8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algn="ctr"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Requires individual review of each resume from hiring managers</a:t>
            </a:r>
            <a:endParaRPr lang="en-IN" sz="18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indent="-229235" algn="ctr">
              <a:spcBef>
                <a:spcPts val="50"/>
              </a:spcBef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N" sz="1800" b="1" dirty="0">
              <a:solidFill>
                <a:srgbClr val="489BC3"/>
              </a:solidFill>
              <a:effectLst/>
              <a:latin typeface="Audiowide" panose="020B060402020202020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615950" lvl="0" indent="-342900" algn="ctr">
              <a:lnSpc>
                <a:spcPct val="107000"/>
              </a:lnSpc>
              <a:buClr>
                <a:srgbClr val="3A3838"/>
              </a:buClr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The same amount of time and effort is often expelled for</a:t>
            </a:r>
            <a:r>
              <a:rPr lang="en-US" sz="1800" b="1" spc="-645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candidates</a:t>
            </a:r>
            <a:r>
              <a:rPr lang="en-US" sz="1800" b="1" spc="-5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489BC3"/>
                </a:solidFill>
                <a:effectLst/>
                <a:latin typeface="Audiowide" panose="020B0604020202020204" charset="0"/>
                <a:ea typeface="Wingdings" panose="05000000000000000000" pitchFamily="2" charset="2"/>
                <a:cs typeface="Wingdings" panose="05000000000000000000" pitchFamily="2" charset="2"/>
              </a:rPr>
              <a:t>who are qualified as the ones who are.</a:t>
            </a:r>
            <a:endParaRPr lang="en-IN" sz="1800" dirty="0">
              <a:solidFill>
                <a:srgbClr val="489BC3"/>
              </a:solidFill>
              <a:effectLst/>
              <a:latin typeface="Audiowide" panose="020B060402020202020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algn="ctr"/>
            <a:endParaRPr lang="en-IN" sz="1800" dirty="0">
              <a:solidFill>
                <a:srgbClr val="489BC3"/>
              </a:solidFill>
              <a:latin typeface="Audiowide" panose="020B0604020202020204" charset="0"/>
            </a:endParaRPr>
          </a:p>
          <a:p>
            <a:pPr algn="ctr"/>
            <a:endParaRPr lang="en-IN" sz="1800" dirty="0">
              <a:solidFill>
                <a:srgbClr val="489BC3"/>
              </a:solidFill>
              <a:latin typeface="Audiowide" panose="020B0604020202020204" charset="0"/>
            </a:endParaRPr>
          </a:p>
        </p:txBody>
      </p:sp>
      <p:sp>
        <p:nvSpPr>
          <p:cNvPr id="4" name="Google Shape;538;p36">
            <a:extLst>
              <a:ext uri="{FF2B5EF4-FFF2-40B4-BE49-F238E27FC236}">
                <a16:creationId xmlns:a16="http://schemas.microsoft.com/office/drawing/2014/main" id="{C1B0C8B3-50AC-3BEE-B63B-FDE61315CC92}"/>
              </a:ext>
            </a:extLst>
          </p:cNvPr>
          <p:cNvSpPr/>
          <p:nvPr/>
        </p:nvSpPr>
        <p:spPr>
          <a:xfrm>
            <a:off x="491318" y="156949"/>
            <a:ext cx="8284191" cy="4708478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17517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On-screen Show (16:9)</PresentationFormat>
  <Paragraphs>133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Wingdings</vt:lpstr>
      <vt:lpstr>Audiowide</vt:lpstr>
      <vt:lpstr>Karla</vt:lpstr>
      <vt:lpstr>Courier New</vt:lpstr>
      <vt:lpstr>Consolas</vt:lpstr>
      <vt:lpstr>Cyber-Futuristic AI Technology Thesis Defense by Slidesgo</vt:lpstr>
      <vt:lpstr>AI ENABLED RESUME ANALYZER</vt:lpstr>
      <vt:lpstr>Contents</vt:lpstr>
      <vt:lpstr>INTRODUCTION</vt:lpstr>
      <vt:lpstr> </vt:lpstr>
      <vt:lpstr>Advantages &amp; Features of Proposed Tool</vt:lpstr>
      <vt:lpstr> </vt:lpstr>
      <vt:lpstr> </vt:lpstr>
      <vt:lpstr>Disadvantage of Current System i.e. (Manual Resume Screening)</vt:lpstr>
      <vt:lpstr> </vt:lpstr>
      <vt:lpstr>Technologies Used</vt:lpstr>
      <vt:lpstr> </vt:lpstr>
      <vt:lpstr>Requirements</vt:lpstr>
      <vt:lpstr> </vt:lpstr>
      <vt:lpstr>Limitations of Proposed Tool</vt:lpstr>
      <vt:lpstr> </vt:lpstr>
      <vt:lpstr>Conclusion </vt:lpstr>
      <vt:lpstr> </vt:lpstr>
      <vt:lpstr>References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ENABLED RESUME ANALYZER</dc:title>
  <dc:creator>K.A.</dc:creator>
  <cp:lastModifiedBy>Krish Aryan</cp:lastModifiedBy>
  <cp:revision>1</cp:revision>
  <dcterms:modified xsi:type="dcterms:W3CDTF">2022-12-10T03:39:36Z</dcterms:modified>
</cp:coreProperties>
</file>