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62" r:id="rId9"/>
    <p:sldId id="266" r:id="rId10"/>
    <p:sldId id="267" r:id="rId11"/>
    <p:sldId id="2146847068" r:id="rId12"/>
    <p:sldId id="2146847069" r:id="rId13"/>
    <p:sldId id="2146847070" r:id="rId14"/>
    <p:sldId id="268" r:id="rId15"/>
    <p:sldId id="2146847063" r:id="rId16"/>
    <p:sldId id="2146847064" r:id="rId17"/>
    <p:sldId id="2146847059" r:id="rId18"/>
    <p:sldId id="2146847066" r:id="rId19"/>
    <p:sldId id="2146847067"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05" d="100"/>
          <a:sy n="105" d="100"/>
        </p:scale>
        <p:origin x="8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platform.cloud.ibm.com/docs/content/wsj/getting-started/welcome-main.html?context=wx&amp;audience=wdp" TargetMode="External"/><Relationship Id="rId2" Type="http://schemas.openxmlformats.org/officeDocument/2006/relationships/hyperlink" Target="https://aikosh.indiaai.gov.in/web/datasets/details/district_wise_pension_data_under_the_national_social_assistance_programme_nsap_1.html" TargetMode="External"/><Relationship Id="rId1" Type="http://schemas.openxmlformats.org/officeDocument/2006/relationships/slideLayout" Target="../slideLayouts/slideLayout2.xml"/><Relationship Id="rId4" Type="http://schemas.openxmlformats.org/officeDocument/2006/relationships/hyperlink" Target="https://nsap.nic.i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863957" y="1391867"/>
            <a:ext cx="10464084" cy="977778"/>
          </a:xfrm>
        </p:spPr>
        <p:txBody>
          <a:bodyPr>
            <a:normAutofit fontScale="90000"/>
          </a:bodyPr>
          <a:lstStyle/>
          <a:p>
            <a:pPr algn="ctr"/>
            <a:r>
              <a:rPr lang="en-US" dirty="0"/>
              <a:t>Scheme Eligibility Prediction for NSAP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105907" y="3743477"/>
            <a:ext cx="7980183" cy="1938992"/>
          </a:xfrm>
          <a:prstGeom prst="rect">
            <a:avLst/>
          </a:prstGeom>
          <a:noFill/>
        </p:spPr>
        <p:txBody>
          <a:bodyPr wrap="square" lIns="91440" tIns="45720" rIns="91440" bIns="45720" rtlCol="0" anchor="t">
            <a:spAutoFit/>
          </a:bodyPr>
          <a:lstStyle/>
          <a:p>
            <a:pPr algn="ctr"/>
            <a:r>
              <a:rPr lang="en-US" sz="2000" i="1" dirty="0">
                <a:solidFill>
                  <a:schemeClr val="bg1"/>
                </a:solidFill>
                <a:latin typeface="Arial" pitchFamily="34" charset="0"/>
                <a:cs typeface="Arial" pitchFamily="34" charset="0"/>
              </a:rPr>
              <a:t>Presented By:</a:t>
            </a:r>
          </a:p>
          <a:p>
            <a:pPr algn="ctr"/>
            <a:endParaRPr lang="en-US" sz="2400" dirty="0">
              <a:solidFill>
                <a:schemeClr val="bg1"/>
              </a:solidFill>
              <a:latin typeface="Arial" pitchFamily="34" charset="0"/>
              <a:cs typeface="Arial" pitchFamily="34" charset="0"/>
            </a:endParaRPr>
          </a:p>
          <a:p>
            <a:pPr algn="ctr"/>
            <a:r>
              <a:rPr lang="en-US" sz="2400" b="1" dirty="0">
                <a:solidFill>
                  <a:schemeClr val="bg1"/>
                </a:solidFill>
                <a:latin typeface="Arial"/>
                <a:cs typeface="Arial"/>
              </a:rPr>
              <a:t>Niladri Chakraborty </a:t>
            </a:r>
          </a:p>
          <a:p>
            <a:pPr algn="ctr"/>
            <a:r>
              <a:rPr lang="en-US" sz="2400" b="1" dirty="0">
                <a:solidFill>
                  <a:schemeClr val="bg1"/>
                </a:solidFill>
                <a:latin typeface="Arial"/>
                <a:cs typeface="Arial"/>
              </a:rPr>
              <a:t>Academy of Technology </a:t>
            </a:r>
          </a:p>
          <a:p>
            <a:pPr algn="ctr"/>
            <a:r>
              <a:rPr lang="en-US" sz="2400" b="1" dirty="0">
                <a:solidFill>
                  <a:schemeClr val="bg1"/>
                </a:solidFill>
                <a:latin typeface="Arial"/>
                <a:cs typeface="Arial"/>
              </a:rPr>
              <a:t>MCA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8A8F4-46BC-0906-5DC6-6AAF49CBE55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16AB09B-DB7E-CD9B-847D-A94D4712AE5C}"/>
              </a:ext>
            </a:extLst>
          </p:cNvPr>
          <p:cNvPicPr>
            <a:picLocks noChangeAspect="1"/>
          </p:cNvPicPr>
          <p:nvPr/>
        </p:nvPicPr>
        <p:blipFill>
          <a:blip r:embed="rId2"/>
          <a:srcRect/>
          <a:stretch/>
        </p:blipFill>
        <p:spPr>
          <a:xfrm>
            <a:off x="1707739" y="1262838"/>
            <a:ext cx="8776520" cy="4936793"/>
          </a:xfrm>
          <a:prstGeom prst="rect">
            <a:avLst/>
          </a:prstGeom>
        </p:spPr>
      </p:pic>
      <p:sp>
        <p:nvSpPr>
          <p:cNvPr id="9" name="Title 4">
            <a:extLst>
              <a:ext uri="{FF2B5EF4-FFF2-40B4-BE49-F238E27FC236}">
                <a16:creationId xmlns:a16="http://schemas.microsoft.com/office/drawing/2014/main" id="{3273737C-6AF3-E685-D192-8E5F243A36F0}"/>
              </a:ext>
            </a:extLst>
          </p:cNvPr>
          <p:cNvSpPr txBox="1">
            <a:spLocks/>
          </p:cNvSpPr>
          <p:nvPr/>
        </p:nvSpPr>
        <p:spPr>
          <a:xfrm>
            <a:off x="581192" y="658368"/>
            <a:ext cx="11029616" cy="52314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accent1"/>
                </a:solidFill>
                <a:latin typeface="Arial"/>
                <a:ea typeface="+mj-lt"/>
                <a:cs typeface="Arial"/>
              </a:rPr>
              <a:t>Result</a:t>
            </a:r>
            <a:endParaRPr lang="en-US" sz="3000" dirty="0"/>
          </a:p>
        </p:txBody>
      </p:sp>
    </p:spTree>
    <p:extLst>
      <p:ext uri="{BB962C8B-B14F-4D97-AF65-F5344CB8AC3E}">
        <p14:creationId xmlns:p14="http://schemas.microsoft.com/office/powerpoint/2010/main" val="58709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7609C456-8C3C-BC81-03C9-27D9091AE3F6}"/>
              </a:ext>
            </a:extLst>
          </p:cNvPr>
          <p:cNvSpPr txBox="1">
            <a:spLocks/>
          </p:cNvSpPr>
          <p:nvPr/>
        </p:nvSpPr>
        <p:spPr>
          <a:xfrm>
            <a:off x="581192" y="830172"/>
            <a:ext cx="11029616" cy="687732"/>
          </a:xfrm>
          <a:prstGeom prst="rect">
            <a:avLst/>
          </a:prstGeom>
        </p:spPr>
        <p:txBody>
          <a:bodyPr vert="horz" lIns="91440" tIns="45720" rIns="91440" bIns="45720" rtlCol="0" anchor="b">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ea typeface="+mj-lt"/>
                <a:cs typeface="Arial"/>
              </a:rPr>
              <a:t>Conclusion</a:t>
            </a:r>
            <a:endParaRPr lang="en-US" sz="4400" dirty="0"/>
          </a:p>
        </p:txBody>
      </p:sp>
      <p:sp>
        <p:nvSpPr>
          <p:cNvPr id="9" name="Content Placeholder 1">
            <a:extLst>
              <a:ext uri="{FF2B5EF4-FFF2-40B4-BE49-F238E27FC236}">
                <a16:creationId xmlns:a16="http://schemas.microsoft.com/office/drawing/2014/main" id="{76AA865B-F820-E4CD-9C29-D2E2FCCCD710}"/>
              </a:ext>
            </a:extLst>
          </p:cNvPr>
          <p:cNvSpPr>
            <a:spLocks noGrp="1"/>
          </p:cNvSpPr>
          <p:nvPr>
            <p:ph idx="1"/>
          </p:nvPr>
        </p:nvSpPr>
        <p:spPr>
          <a:xfrm>
            <a:off x="581192" y="1517904"/>
            <a:ext cx="11029616" cy="4018148"/>
          </a:xfrm>
        </p:spPr>
        <p:txBody>
          <a:bodyPr>
            <a:normAutofit/>
          </a:bodyPr>
          <a:lstStyle/>
          <a:p>
            <a:pPr marL="0" indent="0" algn="just">
              <a:buNone/>
            </a:pPr>
            <a:r>
              <a:rPr lang="en-US" sz="2000" dirty="0"/>
              <a:t>The project demonstrates the effectiveness of using cloud-based machine learning for automating the classification of NSAP schemes based on demographic and socio-economic applicant data. By leveraging IBM Cloud Watsonx.ai Studio and its </a:t>
            </a:r>
            <a:r>
              <a:rPr lang="en-US" sz="2000" dirty="0" err="1"/>
              <a:t>AutoAI</a:t>
            </a:r>
            <a:r>
              <a:rPr lang="en-US" sz="2000" dirty="0"/>
              <a:t> capabilities, a reliable model was developed and deployed as a REST API, enabling real-time predictions for scheme eligibility. This automation reduces manual intervention, minimizes human errors, and ensures timely delivery of financial support to deserving beneficiaries. Additionally, the cloud-based approach offers scalability, flexibility, and seamless integration with government systems, highlighting the potential of AI-driven solutions in improving public welfare services.</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C323A-B988-A013-D5C9-AC123EDE75DD}"/>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0E68D070-7685-9725-DB37-763323D5CC31}"/>
              </a:ext>
            </a:extLst>
          </p:cNvPr>
          <p:cNvSpPr txBox="1">
            <a:spLocks/>
          </p:cNvSpPr>
          <p:nvPr/>
        </p:nvSpPr>
        <p:spPr>
          <a:xfrm>
            <a:off x="581192" y="830172"/>
            <a:ext cx="11029616" cy="687732"/>
          </a:xfrm>
          <a:prstGeom prst="rect">
            <a:avLst/>
          </a:prstGeom>
        </p:spPr>
        <p:txBody>
          <a:bodyPr vert="horz" lIns="91440" tIns="45720" rIns="91440" bIns="45720" rtlCol="0" anchor="b">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9" name="Content Placeholder 1">
            <a:extLst>
              <a:ext uri="{FF2B5EF4-FFF2-40B4-BE49-F238E27FC236}">
                <a16:creationId xmlns:a16="http://schemas.microsoft.com/office/drawing/2014/main" id="{2991B54B-9D76-D904-5949-D2A1C6AB2FD8}"/>
              </a:ext>
            </a:extLst>
          </p:cNvPr>
          <p:cNvSpPr>
            <a:spLocks noGrp="1"/>
          </p:cNvSpPr>
          <p:nvPr>
            <p:ph idx="1"/>
          </p:nvPr>
        </p:nvSpPr>
        <p:spPr>
          <a:xfrm>
            <a:off x="581192" y="1517904"/>
            <a:ext cx="11029616" cy="4018148"/>
          </a:xfrm>
        </p:spPr>
        <p:txBody>
          <a:bodyPr>
            <a:normAutofit/>
          </a:bodyPr>
          <a:lstStyle/>
          <a:p>
            <a:pPr marL="0" indent="0" algn="just">
              <a:buNone/>
            </a:pPr>
            <a:r>
              <a:rPr lang="en-US" sz="2000" dirty="0"/>
              <a:t>The system can be enhanced by incorporating additional and more diverse data sources, such as real-time socio-economic indicators and regional demographic updates, to further improve prediction accuracy. Advanced machine learning techniques and deep learning models can be explored to optimize performance and handle more complex eligibility criteria. The solution can also be scaled to cover multiple states and regions, enabling a nationwide deployment. Furthermore, integrating emerging technologies like edge computing for on-site data processing and advanced analytics for real-time decision-making can make the system even more efficient and adaptive to future government requirements.</a:t>
            </a:r>
          </a:p>
        </p:txBody>
      </p:sp>
    </p:spTree>
    <p:extLst>
      <p:ext uri="{BB962C8B-B14F-4D97-AF65-F5344CB8AC3E}">
        <p14:creationId xmlns:p14="http://schemas.microsoft.com/office/powerpoint/2010/main" val="388061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5D9D6-507B-5622-DC4F-87A7469129B6}"/>
            </a:ext>
          </a:extLst>
        </p:cNvPr>
        <p:cNvGrpSpPr/>
        <p:nvPr/>
      </p:nvGrpSpPr>
      <p:grpSpPr>
        <a:xfrm>
          <a:off x="0" y="0"/>
          <a:ext cx="0" cy="0"/>
          <a:chOff x="0" y="0"/>
          <a:chExt cx="0" cy="0"/>
        </a:xfrm>
      </p:grpSpPr>
      <p:sp>
        <p:nvSpPr>
          <p:cNvPr id="6" name="Title 4">
            <a:extLst>
              <a:ext uri="{FF2B5EF4-FFF2-40B4-BE49-F238E27FC236}">
                <a16:creationId xmlns:a16="http://schemas.microsoft.com/office/drawing/2014/main" id="{8C0A18B8-E07B-3B44-3EE6-FE98EB9A58DF}"/>
              </a:ext>
            </a:extLst>
          </p:cNvPr>
          <p:cNvSpPr txBox="1">
            <a:spLocks/>
          </p:cNvSpPr>
          <p:nvPr/>
        </p:nvSpPr>
        <p:spPr>
          <a:xfrm>
            <a:off x="581192" y="830172"/>
            <a:ext cx="11029616" cy="687732"/>
          </a:xfrm>
          <a:prstGeom prst="rect">
            <a:avLst/>
          </a:prstGeom>
        </p:spPr>
        <p:txBody>
          <a:bodyPr vert="horz" lIns="91440" tIns="45720" rIns="91440" bIns="45720" rtlCol="0" anchor="b">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ea typeface="+mj-lt"/>
                <a:cs typeface="Arial"/>
              </a:rPr>
              <a:t>References</a:t>
            </a:r>
            <a:endParaRPr lang="en-US" sz="4400" b="1" dirty="0">
              <a:solidFill>
                <a:schemeClr val="accent1"/>
              </a:solidFill>
              <a:latin typeface="Arial"/>
              <a:cs typeface="Arial"/>
            </a:endParaRPr>
          </a:p>
        </p:txBody>
      </p:sp>
      <p:sp>
        <p:nvSpPr>
          <p:cNvPr id="9" name="Content Placeholder 1">
            <a:extLst>
              <a:ext uri="{FF2B5EF4-FFF2-40B4-BE49-F238E27FC236}">
                <a16:creationId xmlns:a16="http://schemas.microsoft.com/office/drawing/2014/main" id="{24A75921-85FD-C770-3D03-DAE919CCCE1B}"/>
              </a:ext>
            </a:extLst>
          </p:cNvPr>
          <p:cNvSpPr>
            <a:spLocks noGrp="1"/>
          </p:cNvSpPr>
          <p:nvPr>
            <p:ph idx="1"/>
          </p:nvPr>
        </p:nvSpPr>
        <p:spPr>
          <a:xfrm>
            <a:off x="581192" y="1517904"/>
            <a:ext cx="11029616" cy="4018148"/>
          </a:xfrm>
        </p:spPr>
        <p:txBody>
          <a:bodyPr>
            <a:normAutofit/>
          </a:bodyPr>
          <a:lstStyle/>
          <a:p>
            <a:pPr marL="305435" indent="-305435"/>
            <a:r>
              <a:rPr lang="en-IN" sz="2000" dirty="0">
                <a:hlinkClick r:id="rId2"/>
              </a:rPr>
              <a:t>AI Kosh Dataset – District Wise Pension Data under the National Social Assistance Programme (NSAP)</a:t>
            </a:r>
            <a:endParaRPr lang="en-IN" sz="2000" dirty="0"/>
          </a:p>
          <a:p>
            <a:pPr marL="305435" indent="-305435"/>
            <a:r>
              <a:rPr lang="en-IN" sz="2000" dirty="0">
                <a:hlinkClick r:id="rId3"/>
              </a:rPr>
              <a:t>IBM Cloud Documentation – Watson Studio &amp; </a:t>
            </a:r>
            <a:r>
              <a:rPr lang="en-IN" sz="2000" dirty="0" err="1">
                <a:hlinkClick r:id="rId3"/>
              </a:rPr>
              <a:t>AutoAI</a:t>
            </a:r>
            <a:r>
              <a:rPr lang="en-IN" sz="2000" dirty="0">
                <a:hlinkClick r:id="rId3"/>
              </a:rPr>
              <a:t> User Guide</a:t>
            </a:r>
            <a:endParaRPr lang="en-IN" sz="2000" dirty="0"/>
          </a:p>
          <a:p>
            <a:pPr marL="305435" indent="-305435"/>
            <a:r>
              <a:rPr lang="en-US" sz="2000" dirty="0" err="1"/>
              <a:t>Breiman</a:t>
            </a:r>
            <a:r>
              <a:rPr lang="en-US" sz="2000" dirty="0"/>
              <a:t>, L. (2001). Random Forests. Machine Learning, 45(1), 5–32.</a:t>
            </a:r>
            <a:endParaRPr lang="en-IN" sz="2000" dirty="0"/>
          </a:p>
          <a:p>
            <a:pPr marL="305435" indent="-305435"/>
            <a:r>
              <a:rPr lang="en-US" sz="2000" dirty="0">
                <a:hlinkClick r:id="rId4"/>
              </a:rPr>
              <a:t>Government of India – National Social Assistance </a:t>
            </a:r>
            <a:r>
              <a:rPr lang="en-US" sz="2000" dirty="0" err="1">
                <a:hlinkClick r:id="rId4"/>
              </a:rPr>
              <a:t>Programme</a:t>
            </a:r>
            <a:r>
              <a:rPr lang="en-US" sz="2000" dirty="0">
                <a:hlinkClick r:id="rId4"/>
              </a:rPr>
              <a:t> Guidelines.</a:t>
            </a:r>
            <a:endParaRPr lang="en-US" sz="2000" b="1" dirty="0">
              <a:ea typeface="+mn-lt"/>
              <a:cs typeface="Arial"/>
            </a:endParaRPr>
          </a:p>
        </p:txBody>
      </p:sp>
    </p:spTree>
    <p:extLst>
      <p:ext uri="{BB962C8B-B14F-4D97-AF65-F5344CB8AC3E}">
        <p14:creationId xmlns:p14="http://schemas.microsoft.com/office/powerpoint/2010/main" val="729457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F1DD9849-36E6-D154-20BF-B03ECC120EA7}"/>
              </a:ext>
            </a:extLst>
          </p:cNvPr>
          <p:cNvSpPr txBox="1">
            <a:spLocks/>
          </p:cNvSpPr>
          <p:nvPr/>
        </p:nvSpPr>
        <p:spPr>
          <a:xfrm>
            <a:off x="581192" y="658368"/>
            <a:ext cx="11029616" cy="52314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solidFill>
                  <a:schemeClr val="accent1"/>
                </a:solidFill>
              </a:rPr>
              <a:t>IBM Certifications</a:t>
            </a:r>
            <a:endParaRPr lang="en-US" sz="3000" dirty="0"/>
          </a:p>
        </p:txBody>
      </p:sp>
      <p:pic>
        <p:nvPicPr>
          <p:cNvPr id="8" name="Picture 7">
            <a:extLst>
              <a:ext uri="{FF2B5EF4-FFF2-40B4-BE49-F238E27FC236}">
                <a16:creationId xmlns:a16="http://schemas.microsoft.com/office/drawing/2014/main" id="{F9384181-D739-A950-04BD-260C0907BA49}"/>
              </a:ext>
            </a:extLst>
          </p:cNvPr>
          <p:cNvPicPr>
            <a:picLocks noChangeAspect="1"/>
          </p:cNvPicPr>
          <p:nvPr/>
        </p:nvPicPr>
        <p:blipFill>
          <a:blip r:embed="rId2"/>
          <a:stretch>
            <a:fillRect/>
          </a:stretch>
        </p:blipFill>
        <p:spPr>
          <a:xfrm>
            <a:off x="2810138" y="1270839"/>
            <a:ext cx="6571724" cy="492879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FAC52-AD58-28E6-201F-FFBAF9748FF2}"/>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59BBCCAE-8A55-0BBA-91A7-4634676DFF42}"/>
              </a:ext>
            </a:extLst>
          </p:cNvPr>
          <p:cNvSpPr txBox="1">
            <a:spLocks/>
          </p:cNvSpPr>
          <p:nvPr/>
        </p:nvSpPr>
        <p:spPr>
          <a:xfrm>
            <a:off x="581192" y="658368"/>
            <a:ext cx="11029616" cy="52314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solidFill>
                  <a:schemeClr val="accent1"/>
                </a:solidFill>
              </a:rPr>
              <a:t>IBM Certifications</a:t>
            </a:r>
            <a:endParaRPr lang="en-US" sz="3000" dirty="0"/>
          </a:p>
        </p:txBody>
      </p:sp>
      <p:pic>
        <p:nvPicPr>
          <p:cNvPr id="8" name="Picture 7">
            <a:extLst>
              <a:ext uri="{FF2B5EF4-FFF2-40B4-BE49-F238E27FC236}">
                <a16:creationId xmlns:a16="http://schemas.microsoft.com/office/drawing/2014/main" id="{095EF28D-3540-ADB9-F295-5D4A941C2F59}"/>
              </a:ext>
            </a:extLst>
          </p:cNvPr>
          <p:cNvPicPr>
            <a:picLocks noChangeAspect="1"/>
          </p:cNvPicPr>
          <p:nvPr/>
        </p:nvPicPr>
        <p:blipFill>
          <a:blip r:embed="rId2"/>
          <a:srcRect/>
          <a:stretch/>
        </p:blipFill>
        <p:spPr>
          <a:xfrm>
            <a:off x="2811465" y="1270839"/>
            <a:ext cx="6569069" cy="4928793"/>
          </a:xfrm>
          <a:prstGeom prst="rect">
            <a:avLst/>
          </a:prstGeom>
        </p:spPr>
      </p:pic>
    </p:spTree>
    <p:extLst>
      <p:ext uri="{BB962C8B-B14F-4D97-AF65-F5344CB8AC3E}">
        <p14:creationId xmlns:p14="http://schemas.microsoft.com/office/powerpoint/2010/main" val="185467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E0433-5A1A-EB01-11B4-2A4C4CC7CCE6}"/>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315352B6-A61B-0A8E-BAB3-8A5158B3DADC}"/>
              </a:ext>
            </a:extLst>
          </p:cNvPr>
          <p:cNvSpPr txBox="1">
            <a:spLocks/>
          </p:cNvSpPr>
          <p:nvPr/>
        </p:nvSpPr>
        <p:spPr>
          <a:xfrm>
            <a:off x="581192" y="658368"/>
            <a:ext cx="11029616" cy="52314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dirty="0">
                <a:solidFill>
                  <a:schemeClr val="accent1"/>
                </a:solidFill>
              </a:rPr>
              <a:t>IBM Certifications</a:t>
            </a:r>
            <a:endParaRPr lang="en-US" sz="3000" dirty="0"/>
          </a:p>
        </p:txBody>
      </p:sp>
      <p:pic>
        <p:nvPicPr>
          <p:cNvPr id="8" name="Picture 7">
            <a:extLst>
              <a:ext uri="{FF2B5EF4-FFF2-40B4-BE49-F238E27FC236}">
                <a16:creationId xmlns:a16="http://schemas.microsoft.com/office/drawing/2014/main" id="{D2DDF195-E7F8-BF3E-3EE1-3F77D20AEC06}"/>
              </a:ext>
            </a:extLst>
          </p:cNvPr>
          <p:cNvPicPr>
            <a:picLocks noChangeAspect="1"/>
          </p:cNvPicPr>
          <p:nvPr/>
        </p:nvPicPr>
        <p:blipFill>
          <a:blip r:embed="rId2"/>
          <a:srcRect/>
          <a:stretch/>
        </p:blipFill>
        <p:spPr>
          <a:xfrm>
            <a:off x="2493869" y="1485769"/>
            <a:ext cx="7204262" cy="4436917"/>
          </a:xfrm>
          <a:prstGeom prst="rect">
            <a:avLst/>
          </a:prstGeom>
        </p:spPr>
      </p:pic>
    </p:spTree>
    <p:extLst>
      <p:ext uri="{BB962C8B-B14F-4D97-AF65-F5344CB8AC3E}">
        <p14:creationId xmlns:p14="http://schemas.microsoft.com/office/powerpoint/2010/main" val="442083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581192" y="3167430"/>
            <a:ext cx="11029616" cy="523140"/>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1192" y="1664208"/>
            <a:ext cx="11029616" cy="4253892"/>
          </a:xfrm>
        </p:spPr>
        <p:txBody>
          <a:bodyPr vert="horz" lIns="91440" tIns="45720" rIns="91440" bIns="45720" rtlCol="0" anchor="t">
            <a:noAutofit/>
          </a:bodyPr>
          <a:lstStyle/>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sz="2000"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Approach</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sz="2000"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sz="2000"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r>
              <a:rPr lang="en-US" sz="2000" b="1" dirty="0">
                <a:latin typeface="Arial"/>
                <a:ea typeface="+mn-lt"/>
                <a:cs typeface="Arial"/>
              </a:rPr>
              <a:t>IBM Certifications</a:t>
            </a:r>
            <a:endParaRPr lang="en-US" sz="2000" dirty="0">
              <a:latin typeface="Arial"/>
              <a:cs typeface="Arial"/>
            </a:endParaRPr>
          </a:p>
        </p:txBody>
      </p:sp>
      <p:sp>
        <p:nvSpPr>
          <p:cNvPr id="4" name="Title 4">
            <a:extLst>
              <a:ext uri="{FF2B5EF4-FFF2-40B4-BE49-F238E27FC236}">
                <a16:creationId xmlns:a16="http://schemas.microsoft.com/office/drawing/2014/main" id="{5D28D98A-8411-4CAC-0034-7A8C9666211E}"/>
              </a:ext>
            </a:extLst>
          </p:cNvPr>
          <p:cNvSpPr txBox="1">
            <a:spLocks/>
          </p:cNvSpPr>
          <p:nvPr/>
        </p:nvSpPr>
        <p:spPr>
          <a:xfrm>
            <a:off x="581192" y="830172"/>
            <a:ext cx="11029616" cy="687732"/>
          </a:xfrm>
          <a:prstGeom prst="rect">
            <a:avLst/>
          </a:prstGeom>
        </p:spPr>
        <p:txBody>
          <a:bodyPr vert="horz" lIns="91440" tIns="45720" rIns="91440" bIns="45720" rtlCol="0" anchor="b">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pitchFamily="34" charset="0"/>
                <a:cs typeface="Arial" panose="020B0604020202020204" pitchFamily="34" charset="0"/>
              </a:rPr>
              <a:t>Outline</a:t>
            </a:r>
            <a:endParaRPr lang="en-US" sz="4400" dirty="0"/>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30172"/>
            <a:ext cx="11029616" cy="68773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517904"/>
            <a:ext cx="11029616" cy="4018148"/>
          </a:xfrm>
        </p:spPr>
        <p:txBody>
          <a:bodyPr>
            <a:normAutofit/>
          </a:bodyPr>
          <a:lstStyle/>
          <a:p>
            <a:pPr marL="0" indent="0" algn="just">
              <a:buNone/>
            </a:pPr>
            <a:r>
              <a:rPr lang="en-US" sz="2000" dirty="0">
                <a:solidFill>
                  <a:srgbClr val="0F0F0F"/>
                </a:solidFill>
                <a:ea typeface="+mn-lt"/>
                <a:cs typeface="+mn-lt"/>
              </a:rPr>
              <a:t>The National Social Assistance Program (NSAP) is a flagship social security and welfare program by the Government of India. It aims to provide financial assistance to the elderly, widows, and persons with disabilities belonging to below-poverty-line (BPL) households. The program consists of several sub-schemes, each with specific eligibility criteria. Manually verifying applications and assigning the correct scheme is often time-consuming and error-prone. Such delays or incorrect allocations can prevent deserving individuals from receiving timely financial aid. This project focuses on designing and evaluating a multi-class classification model that accurately predicts the most appropriate NSAP scheme for an applicant based on their demographic and socio-economic data. The goal is to create a reliable tool that could assist government agencies in quickly and accurately categorizing applicants, ensuring that benefits are delivered to the right people efficiently.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517904"/>
            <a:ext cx="11029616" cy="4809744"/>
          </a:xfrm>
        </p:spPr>
        <p:txBody>
          <a:bodyPr vert="horz" lIns="91440" tIns="45720" rIns="91440" bIns="45720" rtlCol="0" anchor="ctr">
            <a:noAutofit/>
          </a:bodyPr>
          <a:lstStyle/>
          <a:p>
            <a:pPr marL="0" indent="0">
              <a:buNone/>
            </a:pPr>
            <a:r>
              <a:rPr lang="en-US" sz="1400" dirty="0"/>
              <a:t>The proposed system addresses the challenge of identifying the correct NSAP scheme for applicants by utilizing machine learning techniques on demographic and socio-economic data. The solution was implemented using IBM Cloud Watsonx.ai Studio, leveraging </a:t>
            </a:r>
            <a:r>
              <a:rPr lang="en-US" sz="1400" dirty="0" err="1"/>
              <a:t>AutoAI</a:t>
            </a:r>
            <a:r>
              <a:rPr lang="en-US" sz="1400" dirty="0"/>
              <a:t> for automated model building and optimization. The steps followed include:</a:t>
            </a:r>
          </a:p>
          <a:p>
            <a:pPr marL="305435" indent="-305435"/>
            <a:r>
              <a:rPr lang="en-IN" sz="1400" dirty="0">
                <a:solidFill>
                  <a:schemeClr val="tx1"/>
                </a:solidFill>
                <a:ea typeface="+mn-lt"/>
                <a:cs typeface="+mn-lt"/>
              </a:rPr>
              <a:t>Data Collection &amp; Preparation:</a:t>
            </a:r>
            <a:endParaRPr lang="en-IN" sz="1400" dirty="0">
              <a:solidFill>
                <a:schemeClr val="tx1"/>
              </a:solidFill>
              <a:cs typeface="Calibri"/>
            </a:endParaRPr>
          </a:p>
          <a:p>
            <a:pPr marL="629920" lvl="1" indent="-305435"/>
            <a:r>
              <a:rPr lang="en-US" dirty="0"/>
              <a:t>Imported NSAP scheme dataset containing demographic and socio-economic attributes, cleaned and preprocessed for analysis</a:t>
            </a:r>
            <a:r>
              <a:rPr lang="en-IN" dirty="0">
                <a:solidFill>
                  <a:schemeClr val="tx1"/>
                </a:solidFill>
                <a:ea typeface="+mn-lt"/>
                <a:cs typeface="+mn-lt"/>
              </a:rPr>
              <a:t>.</a:t>
            </a:r>
          </a:p>
          <a:p>
            <a:pPr marL="305435" indent="-305435"/>
            <a:r>
              <a:rPr lang="en-IN" sz="1400" dirty="0"/>
              <a:t>Automated Model Building</a:t>
            </a:r>
            <a:r>
              <a:rPr lang="en-IN" sz="1400" dirty="0">
                <a:solidFill>
                  <a:schemeClr val="tx1"/>
                </a:solidFill>
                <a:ea typeface="+mn-lt"/>
                <a:cs typeface="+mn-lt"/>
              </a:rPr>
              <a:t>:</a:t>
            </a:r>
            <a:endParaRPr lang="en-IN" sz="1400" dirty="0">
              <a:solidFill>
                <a:schemeClr val="tx1"/>
              </a:solidFill>
              <a:cs typeface="Calibri"/>
            </a:endParaRPr>
          </a:p>
          <a:p>
            <a:pPr marL="629920" lvl="1" indent="-305435"/>
            <a:r>
              <a:rPr lang="en-US" dirty="0"/>
              <a:t>Used Watsonx.ai Studio’s </a:t>
            </a:r>
            <a:r>
              <a:rPr lang="en-US" dirty="0" err="1"/>
              <a:t>AutoAI</a:t>
            </a:r>
            <a:r>
              <a:rPr lang="en-US" dirty="0"/>
              <a:t> to automatically generate multiple pipelines and evaluate various algorithms for multi-class classification of NSAP schemes</a:t>
            </a:r>
            <a:r>
              <a:rPr lang="en-IN" dirty="0">
                <a:solidFill>
                  <a:schemeClr val="tx1"/>
                </a:solidFill>
                <a:ea typeface="+mn-lt"/>
                <a:cs typeface="+mn-lt"/>
              </a:rPr>
              <a:t>.</a:t>
            </a:r>
          </a:p>
          <a:p>
            <a:pPr marL="305435" indent="-305435"/>
            <a:r>
              <a:rPr lang="en-IN" sz="1400" dirty="0"/>
              <a:t>Model Selection &amp; Optimization</a:t>
            </a:r>
            <a:r>
              <a:rPr lang="en-IN" sz="1400" dirty="0">
                <a:solidFill>
                  <a:schemeClr val="tx1"/>
                </a:solidFill>
                <a:ea typeface="+mn-lt"/>
                <a:cs typeface="+mn-lt"/>
              </a:rPr>
              <a:t>:</a:t>
            </a:r>
            <a:endParaRPr lang="en-IN" sz="1400" dirty="0">
              <a:solidFill>
                <a:schemeClr val="tx1"/>
              </a:solidFill>
              <a:cs typeface="Calibri"/>
            </a:endParaRPr>
          </a:p>
          <a:p>
            <a:pPr marL="629920" lvl="1" indent="-305435"/>
            <a:r>
              <a:rPr lang="en-US" dirty="0"/>
              <a:t>Snap Random Forest Classifier emerged as the best-performing model with an accuracy of 98.4% (Cross Validation) and 97.7% (Holdout)</a:t>
            </a:r>
            <a:r>
              <a:rPr lang="en-IN" dirty="0">
                <a:solidFill>
                  <a:schemeClr val="tx1"/>
                </a:solidFill>
                <a:ea typeface="+mn-lt"/>
                <a:cs typeface="+mn-lt"/>
              </a:rPr>
              <a:t>.</a:t>
            </a:r>
          </a:p>
          <a:p>
            <a:pPr marL="305435" indent="-305435"/>
            <a:r>
              <a:rPr lang="en-IN" sz="1400" dirty="0"/>
              <a:t>Evaluation &amp; Deployment</a:t>
            </a:r>
            <a:r>
              <a:rPr lang="en-IN" sz="1400" dirty="0">
                <a:solidFill>
                  <a:schemeClr val="tx1"/>
                </a:solidFill>
                <a:ea typeface="+mn-lt"/>
                <a:cs typeface="+mn-lt"/>
              </a:rPr>
              <a:t>:</a:t>
            </a:r>
            <a:endParaRPr lang="en-IN" sz="1400" dirty="0">
              <a:solidFill>
                <a:schemeClr val="tx1"/>
              </a:solidFill>
              <a:cs typeface="Calibri"/>
            </a:endParaRPr>
          </a:p>
          <a:p>
            <a:pPr marL="629920" lvl="1" indent="-305435"/>
            <a:r>
              <a:rPr lang="en-US" dirty="0"/>
              <a:t>Model performance was validated using metrics like ROC curves, confusion matrix, and precision-recall curves. The finalized model was deployed on IBM Cloud as a REST API for real-time predictions</a:t>
            </a:r>
            <a:r>
              <a:rPr lang="en-IN" dirty="0">
                <a:solidFill>
                  <a:schemeClr val="tx1"/>
                </a:solidFill>
                <a:ea typeface="+mn-lt"/>
                <a:cs typeface="+mn-lt"/>
              </a:rPr>
              <a:t>.</a:t>
            </a:r>
          </a:p>
          <a:p>
            <a:pPr marL="485" indent="0">
              <a:buNone/>
            </a:pPr>
            <a:r>
              <a:rPr lang="en-US" sz="1400" dirty="0"/>
              <a:t>This solution enables government agencies to automate scheme classification, reducing manual errors and ensuring timely financial support to eligible beneficiaries.</a:t>
            </a:r>
            <a:endParaRPr lang="en-IN" sz="1400" dirty="0">
              <a:solidFill>
                <a:schemeClr val="tx1"/>
              </a:solidFill>
              <a:ea typeface="+mn-lt"/>
              <a:cs typeface="+mn-lt"/>
            </a:endParaRPr>
          </a:p>
        </p:txBody>
      </p:sp>
      <p:sp>
        <p:nvSpPr>
          <p:cNvPr id="3" name="Title 4">
            <a:extLst>
              <a:ext uri="{FF2B5EF4-FFF2-40B4-BE49-F238E27FC236}">
                <a16:creationId xmlns:a16="http://schemas.microsoft.com/office/drawing/2014/main" id="{5774F8CE-064A-C37D-03F0-2B012544D1E2}"/>
              </a:ext>
            </a:extLst>
          </p:cNvPr>
          <p:cNvSpPr txBox="1">
            <a:spLocks/>
          </p:cNvSpPr>
          <p:nvPr/>
        </p:nvSpPr>
        <p:spPr>
          <a:xfrm>
            <a:off x="581192" y="830172"/>
            <a:ext cx="11029616" cy="687732"/>
          </a:xfrm>
          <a:prstGeom prst="rect">
            <a:avLst/>
          </a:prstGeom>
        </p:spPr>
        <p:txBody>
          <a:bodyPr vert="horz" lIns="91440" tIns="45720" rIns="91440" bIns="45720" rtlCol="0" anchor="b">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0BD2D-72EE-01F5-FF25-03CE68125EB6}"/>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3E8CC948-C280-867A-5418-1071D81F3805}"/>
              </a:ext>
            </a:extLst>
          </p:cNvPr>
          <p:cNvSpPr txBox="1">
            <a:spLocks/>
          </p:cNvSpPr>
          <p:nvPr/>
        </p:nvSpPr>
        <p:spPr>
          <a:xfrm>
            <a:off x="581192" y="830172"/>
            <a:ext cx="11029616" cy="687732"/>
          </a:xfrm>
          <a:prstGeom prst="rect">
            <a:avLst/>
          </a:prstGeom>
        </p:spPr>
        <p:txBody>
          <a:bodyPr vert="horz" lIns="91440" tIns="45720" rIns="91440" bIns="45720" rtlCol="0" anchor="b">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ea typeface="+mj-lt"/>
                <a:cs typeface="Arial"/>
              </a:rPr>
              <a:t>System  Approach</a:t>
            </a:r>
            <a:endParaRPr lang="en-US" sz="4400" dirty="0"/>
          </a:p>
        </p:txBody>
      </p:sp>
      <p:sp>
        <p:nvSpPr>
          <p:cNvPr id="6" name="Content Placeholder 1">
            <a:extLst>
              <a:ext uri="{FF2B5EF4-FFF2-40B4-BE49-F238E27FC236}">
                <a16:creationId xmlns:a16="http://schemas.microsoft.com/office/drawing/2014/main" id="{30638F49-BE77-7A00-D8B1-94DD868167C0}"/>
              </a:ext>
            </a:extLst>
          </p:cNvPr>
          <p:cNvSpPr>
            <a:spLocks noGrp="1"/>
          </p:cNvSpPr>
          <p:nvPr>
            <p:ph idx="1"/>
          </p:nvPr>
        </p:nvSpPr>
        <p:spPr>
          <a:xfrm>
            <a:off x="581192" y="1517904"/>
            <a:ext cx="11029616" cy="4809744"/>
          </a:xfrm>
        </p:spPr>
        <p:txBody>
          <a:bodyPr vert="horz" lIns="91440" tIns="45720" rIns="91440" bIns="45720" rtlCol="0" anchor="ctr">
            <a:noAutofit/>
          </a:bodyPr>
          <a:lstStyle/>
          <a:p>
            <a:pPr marL="0" indent="0">
              <a:buNone/>
            </a:pPr>
            <a:r>
              <a:rPr lang="en-US" sz="1400" dirty="0"/>
              <a:t>To address the challenge of manual classification of NSAP schemes, a cloud-based automated machine learning workflow was implemented. The solution leverages IBM Cloud services to handle data processing, model building, evaluation, and deployment, ensuring scalability, automation, and easy integration with government systems.</a:t>
            </a:r>
          </a:p>
          <a:p>
            <a:pPr marL="305435" indent="-305435"/>
            <a:r>
              <a:rPr lang="en-IN" sz="1400" dirty="0"/>
              <a:t>System Requirements</a:t>
            </a:r>
            <a:r>
              <a:rPr lang="en-IN" sz="1400" dirty="0">
                <a:solidFill>
                  <a:schemeClr val="tx1"/>
                </a:solidFill>
                <a:ea typeface="+mn-lt"/>
                <a:cs typeface="+mn-lt"/>
              </a:rPr>
              <a:t>:</a:t>
            </a:r>
            <a:endParaRPr lang="en-IN" sz="1400" dirty="0">
              <a:solidFill>
                <a:schemeClr val="tx1"/>
              </a:solidFill>
              <a:cs typeface="Calibri"/>
            </a:endParaRPr>
          </a:p>
          <a:p>
            <a:pPr marL="629920" lvl="1" indent="-305435"/>
            <a:r>
              <a:rPr lang="en-IN" dirty="0">
                <a:solidFill>
                  <a:schemeClr val="tx1"/>
                </a:solidFill>
                <a:ea typeface="+mn-lt"/>
                <a:cs typeface="+mn-lt"/>
              </a:rPr>
              <a:t>IBM Cloud account (Lite plan) with Watsonx.ai Studio enabled</a:t>
            </a:r>
          </a:p>
          <a:p>
            <a:pPr marL="629920" lvl="1" indent="-305435"/>
            <a:r>
              <a:rPr lang="en-IN" dirty="0" err="1">
                <a:solidFill>
                  <a:schemeClr val="tx1"/>
                </a:solidFill>
                <a:ea typeface="+mn-lt"/>
                <a:cs typeface="+mn-lt"/>
              </a:rPr>
              <a:t>AutoAI</a:t>
            </a:r>
            <a:r>
              <a:rPr lang="en-IN" dirty="0">
                <a:solidFill>
                  <a:schemeClr val="tx1"/>
                </a:solidFill>
                <a:ea typeface="+mn-lt"/>
                <a:cs typeface="+mn-lt"/>
              </a:rPr>
              <a:t> for automated pipeline generation and evaluation</a:t>
            </a:r>
          </a:p>
          <a:p>
            <a:pPr marL="629920" lvl="1" indent="-305435"/>
            <a:r>
              <a:rPr lang="en-IN" dirty="0">
                <a:solidFill>
                  <a:schemeClr val="tx1"/>
                </a:solidFill>
                <a:ea typeface="+mn-lt"/>
                <a:cs typeface="+mn-lt"/>
              </a:rPr>
              <a:t>Cloud Object Storage for dataset hosting</a:t>
            </a:r>
          </a:p>
          <a:p>
            <a:pPr marL="629920" lvl="1" indent="-305435"/>
            <a:r>
              <a:rPr lang="en-IN" dirty="0">
                <a:solidFill>
                  <a:schemeClr val="tx1"/>
                </a:solidFill>
                <a:ea typeface="+mn-lt"/>
                <a:cs typeface="+mn-lt"/>
              </a:rPr>
              <a:t>Deployment space for hosting and testing APIs</a:t>
            </a:r>
          </a:p>
          <a:p>
            <a:pPr marL="305435" indent="-305435"/>
            <a:r>
              <a:rPr lang="en-IN" sz="1400" dirty="0"/>
              <a:t>Libraries &amp; Tools Used</a:t>
            </a:r>
            <a:r>
              <a:rPr lang="en-IN" sz="1400" dirty="0">
                <a:solidFill>
                  <a:schemeClr val="tx1"/>
                </a:solidFill>
                <a:ea typeface="+mn-lt"/>
                <a:cs typeface="+mn-lt"/>
              </a:rPr>
              <a:t>:</a:t>
            </a:r>
            <a:endParaRPr lang="en-IN" sz="1400" dirty="0">
              <a:solidFill>
                <a:schemeClr val="tx1"/>
              </a:solidFill>
              <a:cs typeface="Calibri"/>
            </a:endParaRPr>
          </a:p>
          <a:p>
            <a:pPr marL="629920" lvl="1" indent="-305435"/>
            <a:r>
              <a:rPr lang="en-US" dirty="0"/>
              <a:t>IBM Watsonx.ai Studio’s </a:t>
            </a:r>
            <a:r>
              <a:rPr lang="en-US" dirty="0" err="1"/>
              <a:t>AutoAI</a:t>
            </a:r>
            <a:r>
              <a:rPr lang="en-US" dirty="0"/>
              <a:t> (built-in algorithms like Random Forest, Decision Tree)</a:t>
            </a:r>
          </a:p>
          <a:p>
            <a:pPr marL="629920" lvl="1" indent="-305435"/>
            <a:r>
              <a:rPr lang="en-US" dirty="0"/>
              <a:t>Python-based environment (for model metrics &amp; visualization)</a:t>
            </a:r>
          </a:p>
          <a:p>
            <a:pPr marL="629920" lvl="1" indent="-305435"/>
            <a:r>
              <a:rPr lang="en-US" dirty="0"/>
              <a:t>REST API integration for model deployment</a:t>
            </a:r>
          </a:p>
          <a:p>
            <a:pPr marL="485" indent="0">
              <a:buNone/>
            </a:pPr>
            <a:r>
              <a:rPr lang="en-US" sz="1400" dirty="0"/>
              <a:t>This approach enables the development of a robust, automated, and cloud-ready solution for efficient scheme classification and faster beneficiary support.</a:t>
            </a:r>
            <a:endParaRPr lang="en-IN" sz="1400" dirty="0">
              <a:solidFill>
                <a:schemeClr val="tx1"/>
              </a:solidFill>
              <a:ea typeface="+mn-lt"/>
              <a:cs typeface="+mn-lt"/>
            </a:endParaRPr>
          </a:p>
        </p:txBody>
      </p:sp>
    </p:spTree>
    <p:extLst>
      <p:ext uri="{BB962C8B-B14F-4D97-AF65-F5344CB8AC3E}">
        <p14:creationId xmlns:p14="http://schemas.microsoft.com/office/powerpoint/2010/main" val="359138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3F29CACD-BDE0-7B04-12CF-CA35CDC2E4E1}"/>
              </a:ext>
            </a:extLst>
          </p:cNvPr>
          <p:cNvSpPr txBox="1">
            <a:spLocks/>
          </p:cNvSpPr>
          <p:nvPr/>
        </p:nvSpPr>
        <p:spPr>
          <a:xfrm>
            <a:off x="581192" y="830172"/>
            <a:ext cx="11029616" cy="687732"/>
          </a:xfrm>
          <a:prstGeom prst="rect">
            <a:avLst/>
          </a:prstGeom>
        </p:spPr>
        <p:txBody>
          <a:bodyPr vert="horz" lIns="91440" tIns="45720" rIns="91440" bIns="45720" rtlCol="0" anchor="b">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ea typeface="+mj-lt"/>
                <a:cs typeface="Arial"/>
              </a:rPr>
              <a:t>Algorithm &amp; Deployment</a:t>
            </a:r>
            <a:endParaRPr lang="en-US" sz="4400" dirty="0"/>
          </a:p>
        </p:txBody>
      </p:sp>
      <p:sp>
        <p:nvSpPr>
          <p:cNvPr id="7" name="Content Placeholder 1">
            <a:extLst>
              <a:ext uri="{FF2B5EF4-FFF2-40B4-BE49-F238E27FC236}">
                <a16:creationId xmlns:a16="http://schemas.microsoft.com/office/drawing/2014/main" id="{2EAA929F-7728-3EA4-BC0F-C9F5F0C4DA09}"/>
              </a:ext>
            </a:extLst>
          </p:cNvPr>
          <p:cNvSpPr>
            <a:spLocks noGrp="1"/>
          </p:cNvSpPr>
          <p:nvPr>
            <p:ph idx="1"/>
          </p:nvPr>
        </p:nvSpPr>
        <p:spPr>
          <a:xfrm>
            <a:off x="581192" y="1517904"/>
            <a:ext cx="11029616" cy="4809744"/>
          </a:xfrm>
        </p:spPr>
        <p:txBody>
          <a:bodyPr vert="horz" lIns="91440" tIns="45720" rIns="91440" bIns="45720" rtlCol="0" anchor="ctr">
            <a:noAutofit/>
          </a:bodyPr>
          <a:lstStyle/>
          <a:p>
            <a:pPr marL="305435" indent="-305435"/>
            <a:r>
              <a:rPr lang="en-IN" sz="1400" dirty="0"/>
              <a:t>Algorithm Selection</a:t>
            </a:r>
            <a:r>
              <a:rPr lang="en-IN" sz="1400" dirty="0">
                <a:solidFill>
                  <a:schemeClr val="tx1"/>
                </a:solidFill>
                <a:ea typeface="+mn-lt"/>
                <a:cs typeface="+mn-lt"/>
              </a:rPr>
              <a:t>:</a:t>
            </a:r>
            <a:endParaRPr lang="en-IN" sz="1400" dirty="0">
              <a:solidFill>
                <a:schemeClr val="tx1"/>
              </a:solidFill>
              <a:cs typeface="Calibri"/>
            </a:endParaRPr>
          </a:p>
          <a:p>
            <a:pPr marL="629920" lvl="1" indent="-305435"/>
            <a:r>
              <a:rPr lang="en-US" dirty="0"/>
              <a:t>The Snap Random Forest Classifier generated by IBM </a:t>
            </a:r>
            <a:r>
              <a:rPr lang="en-US" dirty="0" err="1"/>
              <a:t>AutoAI</a:t>
            </a:r>
            <a:r>
              <a:rPr lang="en-US" dirty="0"/>
              <a:t> was chosen as the best-performing algorithm. Random Forest is an ensemble learning technique that builds multiple decision trees and merges their results to improve prediction accuracy and reduce overfitting. It is well-suited for multi-class classification tasks like predicting the appropriate NSAP scheme based on applicant data.</a:t>
            </a:r>
            <a:endParaRPr lang="en-IN" dirty="0"/>
          </a:p>
          <a:p>
            <a:pPr marL="305435" indent="-305435"/>
            <a:r>
              <a:rPr lang="en-IN" sz="1400" dirty="0"/>
              <a:t>Data Input</a:t>
            </a:r>
            <a:r>
              <a:rPr lang="en-IN" sz="1400" dirty="0">
                <a:solidFill>
                  <a:schemeClr val="tx1"/>
                </a:solidFill>
                <a:ea typeface="+mn-lt"/>
                <a:cs typeface="+mn-lt"/>
              </a:rPr>
              <a:t>:</a:t>
            </a:r>
            <a:endParaRPr lang="en-IN" sz="1400" dirty="0">
              <a:solidFill>
                <a:schemeClr val="tx1"/>
              </a:solidFill>
              <a:cs typeface="Calibri"/>
            </a:endParaRPr>
          </a:p>
          <a:p>
            <a:pPr marL="629920" lvl="1" indent="-305435"/>
            <a:r>
              <a:rPr lang="en-US" dirty="0"/>
              <a:t>The model used demographic and socio-economic attributes of applicants such as </a:t>
            </a:r>
            <a:r>
              <a:rPr lang="en-US" dirty="0" err="1"/>
              <a:t>statename</a:t>
            </a:r>
            <a:r>
              <a:rPr lang="en-US" dirty="0"/>
              <a:t>, </a:t>
            </a:r>
            <a:r>
              <a:rPr lang="en-US" dirty="0" err="1"/>
              <a:t>districtname</a:t>
            </a:r>
            <a:r>
              <a:rPr lang="en-US" dirty="0"/>
              <a:t> etc.</a:t>
            </a:r>
            <a:endParaRPr lang="en-IN" dirty="0"/>
          </a:p>
          <a:p>
            <a:pPr marL="305435" indent="-305435"/>
            <a:r>
              <a:rPr lang="en-IN" sz="1400" dirty="0"/>
              <a:t>Training Process</a:t>
            </a:r>
            <a:r>
              <a:rPr lang="en-IN" sz="1400" dirty="0">
                <a:solidFill>
                  <a:schemeClr val="tx1"/>
                </a:solidFill>
                <a:ea typeface="+mn-lt"/>
                <a:cs typeface="+mn-lt"/>
              </a:rPr>
              <a:t>:</a:t>
            </a:r>
            <a:endParaRPr lang="en-IN" sz="1400" dirty="0">
              <a:solidFill>
                <a:schemeClr val="tx1"/>
              </a:solidFill>
              <a:cs typeface="Calibri"/>
            </a:endParaRPr>
          </a:p>
          <a:p>
            <a:pPr marL="629920" lvl="1" indent="-305435"/>
            <a:r>
              <a:rPr lang="en-US" dirty="0"/>
              <a:t>The dataset was split into training and testing sets using an automated approach within IBM Watson </a:t>
            </a:r>
            <a:r>
              <a:rPr lang="en-US" dirty="0" err="1"/>
              <a:t>AutoAI</a:t>
            </a:r>
            <a:r>
              <a:rPr lang="en-US" dirty="0"/>
              <a:t>. Multiple pipelines were generated and evaluated based on metrics such as cross-validation accuracy. Hyperparameter tuning was automatically performed to select the best pipeline, resulting in 98.4% cross-validation accuracy and 97.7% holdout accuracy.</a:t>
            </a:r>
          </a:p>
          <a:p>
            <a:pPr marL="305435" indent="-305435"/>
            <a:r>
              <a:rPr lang="en-IN" sz="1400" dirty="0"/>
              <a:t>Prediction Process</a:t>
            </a:r>
            <a:r>
              <a:rPr lang="en-IN" sz="1400" dirty="0">
                <a:solidFill>
                  <a:schemeClr val="tx1"/>
                </a:solidFill>
                <a:ea typeface="+mn-lt"/>
                <a:cs typeface="+mn-lt"/>
              </a:rPr>
              <a:t>:</a:t>
            </a:r>
            <a:endParaRPr lang="en-IN" sz="1400" dirty="0">
              <a:solidFill>
                <a:schemeClr val="tx1"/>
              </a:solidFill>
              <a:cs typeface="Calibri"/>
            </a:endParaRPr>
          </a:p>
          <a:p>
            <a:pPr marL="629920" lvl="1" indent="-305435"/>
            <a:r>
              <a:rPr lang="en-US" dirty="0"/>
              <a:t>The finalized Random Forest model predicts the correct NSAP scheme for each applicant based on their input attributes. After training, the model was deployed as a REST API on IBM Cloud, enabling real-time prediction for new applicant data directly from external systems.</a:t>
            </a:r>
            <a:endParaRPr lang="en-IN" dirty="0"/>
          </a:p>
          <a:p>
            <a:pPr marL="485" indent="0">
              <a:buNone/>
            </a:pPr>
            <a:r>
              <a:rPr lang="en-US" sz="1400" dirty="0"/>
              <a:t>This deployment provides a highly accurate and automated classification solution, helping government agencies process applications faster and more reliably.</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14A87C9-105D-2DFB-D374-2EEC488F0FE4}"/>
              </a:ext>
            </a:extLst>
          </p:cNvPr>
          <p:cNvPicPr>
            <a:picLocks noChangeAspect="1"/>
          </p:cNvPicPr>
          <p:nvPr/>
        </p:nvPicPr>
        <p:blipFill>
          <a:blip r:embed="rId2"/>
          <a:stretch>
            <a:fillRect/>
          </a:stretch>
        </p:blipFill>
        <p:spPr>
          <a:xfrm>
            <a:off x="1707738" y="1262838"/>
            <a:ext cx="8776523" cy="4936794"/>
          </a:xfrm>
          <a:prstGeom prst="rect">
            <a:avLst/>
          </a:prstGeom>
        </p:spPr>
      </p:pic>
      <p:sp>
        <p:nvSpPr>
          <p:cNvPr id="9" name="Title 4">
            <a:extLst>
              <a:ext uri="{FF2B5EF4-FFF2-40B4-BE49-F238E27FC236}">
                <a16:creationId xmlns:a16="http://schemas.microsoft.com/office/drawing/2014/main" id="{5E9F5995-F5ED-93A6-D664-E21C8E8142EA}"/>
              </a:ext>
            </a:extLst>
          </p:cNvPr>
          <p:cNvSpPr txBox="1">
            <a:spLocks/>
          </p:cNvSpPr>
          <p:nvPr/>
        </p:nvSpPr>
        <p:spPr>
          <a:xfrm>
            <a:off x="581192" y="658368"/>
            <a:ext cx="11029616" cy="52314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accent1"/>
                </a:solidFill>
                <a:latin typeface="Arial"/>
                <a:ea typeface="+mj-lt"/>
                <a:cs typeface="Arial"/>
              </a:rPr>
              <a:t>Result</a:t>
            </a:r>
            <a:endParaRPr lang="en-US" sz="30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F93A0-022E-AEA4-EA04-928AC52B4A5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8D335D9A-1490-DB0C-881B-26E179F0A6DE}"/>
              </a:ext>
            </a:extLst>
          </p:cNvPr>
          <p:cNvPicPr>
            <a:picLocks noChangeAspect="1"/>
          </p:cNvPicPr>
          <p:nvPr/>
        </p:nvPicPr>
        <p:blipFill>
          <a:blip r:embed="rId2"/>
          <a:srcRect/>
          <a:stretch/>
        </p:blipFill>
        <p:spPr>
          <a:xfrm>
            <a:off x="1707738" y="1262838"/>
            <a:ext cx="8776522" cy="4936794"/>
          </a:xfrm>
          <a:prstGeom prst="rect">
            <a:avLst/>
          </a:prstGeom>
        </p:spPr>
      </p:pic>
      <p:sp>
        <p:nvSpPr>
          <p:cNvPr id="9" name="Title 4">
            <a:extLst>
              <a:ext uri="{FF2B5EF4-FFF2-40B4-BE49-F238E27FC236}">
                <a16:creationId xmlns:a16="http://schemas.microsoft.com/office/drawing/2014/main" id="{468719D9-E715-AC41-532E-FE817A3521FD}"/>
              </a:ext>
            </a:extLst>
          </p:cNvPr>
          <p:cNvSpPr txBox="1">
            <a:spLocks/>
          </p:cNvSpPr>
          <p:nvPr/>
        </p:nvSpPr>
        <p:spPr>
          <a:xfrm>
            <a:off x="581192" y="658368"/>
            <a:ext cx="11029616" cy="52314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accent1"/>
                </a:solidFill>
                <a:latin typeface="Arial"/>
                <a:ea typeface="+mj-lt"/>
                <a:cs typeface="Arial"/>
              </a:rPr>
              <a:t>Result</a:t>
            </a:r>
            <a:endParaRPr lang="en-US" sz="3000" dirty="0"/>
          </a:p>
        </p:txBody>
      </p:sp>
    </p:spTree>
    <p:extLst>
      <p:ext uri="{BB962C8B-B14F-4D97-AF65-F5344CB8AC3E}">
        <p14:creationId xmlns:p14="http://schemas.microsoft.com/office/powerpoint/2010/main" val="226124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988D2-FAC7-17E8-650F-6C4CCD4A898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AD72AB30-F1A9-DAEA-4A9D-160232F2AA2B}"/>
              </a:ext>
            </a:extLst>
          </p:cNvPr>
          <p:cNvPicPr>
            <a:picLocks noChangeAspect="1"/>
          </p:cNvPicPr>
          <p:nvPr/>
        </p:nvPicPr>
        <p:blipFill>
          <a:blip r:embed="rId2"/>
          <a:srcRect/>
          <a:stretch/>
        </p:blipFill>
        <p:spPr>
          <a:xfrm>
            <a:off x="1707738" y="1262838"/>
            <a:ext cx="8776522" cy="4936793"/>
          </a:xfrm>
          <a:prstGeom prst="rect">
            <a:avLst/>
          </a:prstGeom>
        </p:spPr>
      </p:pic>
      <p:sp>
        <p:nvSpPr>
          <p:cNvPr id="9" name="Title 4">
            <a:extLst>
              <a:ext uri="{FF2B5EF4-FFF2-40B4-BE49-F238E27FC236}">
                <a16:creationId xmlns:a16="http://schemas.microsoft.com/office/drawing/2014/main" id="{CA09AE2D-D47A-F026-6136-9260F0B21405}"/>
              </a:ext>
            </a:extLst>
          </p:cNvPr>
          <p:cNvSpPr txBox="1">
            <a:spLocks/>
          </p:cNvSpPr>
          <p:nvPr/>
        </p:nvSpPr>
        <p:spPr>
          <a:xfrm>
            <a:off x="581192" y="658368"/>
            <a:ext cx="11029616" cy="52314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accent1"/>
                </a:solidFill>
                <a:latin typeface="Arial"/>
                <a:ea typeface="+mj-lt"/>
                <a:cs typeface="Arial"/>
              </a:rPr>
              <a:t>Result</a:t>
            </a:r>
            <a:endParaRPr lang="en-US" sz="3000" dirty="0"/>
          </a:p>
        </p:txBody>
      </p:sp>
    </p:spTree>
    <p:extLst>
      <p:ext uri="{BB962C8B-B14F-4D97-AF65-F5344CB8AC3E}">
        <p14:creationId xmlns:p14="http://schemas.microsoft.com/office/powerpoint/2010/main" val="15619552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174</TotalTime>
  <Words>1014</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Book</vt:lpstr>
      <vt:lpstr>Franklin Gothic Demi</vt:lpstr>
      <vt:lpstr>Wingdings 2</vt:lpstr>
      <vt:lpstr>DividendVTI</vt:lpstr>
      <vt:lpstr>Scheme Eligibility Prediction for NSAP Using machine learning</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Niladri Chakraborty</cp:lastModifiedBy>
  <cp:revision>34</cp:revision>
  <dcterms:created xsi:type="dcterms:W3CDTF">2021-05-26T16:50:10Z</dcterms:created>
  <dcterms:modified xsi:type="dcterms:W3CDTF">2025-08-03T08:47:44Z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