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AE6C-25B8-4612-8612-D14051A1834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F81C-F1AF-4B00-8780-8FD56C39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942" y="496669"/>
            <a:ext cx="617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Continuous Integration System </a:t>
            </a:r>
          </a:p>
        </p:txBody>
      </p:sp>
      <p:grpSp>
        <p:nvGrpSpPr>
          <p:cNvPr id="6" name="Group 1"/>
          <p:cNvGrpSpPr/>
          <p:nvPr/>
        </p:nvGrpSpPr>
        <p:grpSpPr>
          <a:xfrm>
            <a:off x="179512" y="1219200"/>
            <a:ext cx="8884573" cy="5257800"/>
            <a:chOff x="179512" y="1219200"/>
            <a:chExt cx="8884573" cy="44958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044170" y="1540529"/>
              <a:ext cx="6698084" cy="489108"/>
            </a:xfrm>
            <a:prstGeom prst="rect">
              <a:avLst/>
            </a:prstGeom>
            <a:solidFill>
              <a:srgbClr val="008000">
                <a:alpha val="27000"/>
              </a:srgb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43608" y="2142471"/>
              <a:ext cx="6698084" cy="2638418"/>
            </a:xfrm>
            <a:prstGeom prst="rect">
              <a:avLst/>
            </a:prstGeom>
            <a:solidFill>
              <a:schemeClr val="accent1">
                <a:lumMod val="75000"/>
                <a:alpha val="27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619672" y="2847256"/>
              <a:ext cx="5832648" cy="576064"/>
            </a:xfrm>
            <a:prstGeom prst="roundRect">
              <a:avLst/>
            </a:prstGeom>
            <a:solidFill>
              <a:srgbClr val="800080">
                <a:alpha val="23000"/>
              </a:srgbClr>
            </a:solidFill>
            <a:ln w="952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79512" y="1219200"/>
              <a:ext cx="8784976" cy="4495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43608" y="4899765"/>
              <a:ext cx="6698084" cy="4891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6" y="1635820"/>
              <a:ext cx="9031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r>
                <a:rPr lang="en-US" dirty="0" smtClean="0"/>
                <a:t>Deployment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1259632" y="4359424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1257300" y="3783360"/>
              <a:ext cx="6339036" cy="16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259632" y="3135288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259632" y="2559224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450079" y="4122192"/>
              <a:ext cx="1521570" cy="21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Source Code Repo </a:t>
              </a:r>
              <a:r>
                <a:rPr lang="en-US" sz="1050" dirty="0"/>
                <a:t>-</a:t>
              </a:r>
              <a:r>
                <a:rPr lang="en-US" sz="1050" dirty="0" smtClean="0"/>
                <a:t> SVN</a:t>
              </a:r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68344" y="3567336"/>
              <a:ext cx="7234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CI Builds</a:t>
              </a:r>
              <a:endParaRPr 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43800" y="2913270"/>
              <a:ext cx="1200970" cy="21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Smoke/Regression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8264" y="2334984"/>
              <a:ext cx="21158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Predefined Acceptance Criteria </a:t>
              </a:r>
              <a:endParaRPr lang="en-US" sz="1050" dirty="0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588224" y="4215408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940152" y="3639344"/>
              <a:ext cx="936104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8146" y="3436270"/>
              <a:ext cx="11401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Build/ UT Failed </a:t>
              </a:r>
            </a:p>
          </p:txBody>
        </p:sp>
        <p:cxnSp>
          <p:nvCxnSpPr>
            <p:cNvPr id="29" name="Straight Arrow Connector 28"/>
            <p:cNvCxnSpPr>
              <a:stCxn id="26" idx="1"/>
            </p:cNvCxnSpPr>
            <p:nvPr/>
          </p:nvCxnSpPr>
          <p:spPr bwMode="auto">
            <a:xfrm flipV="1">
              <a:off x="6725313" y="3855368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7092280" y="4503440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156176" y="3895583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Oval 31"/>
            <p:cNvSpPr/>
            <p:nvPr/>
          </p:nvSpPr>
          <p:spPr bwMode="auto">
            <a:xfrm>
              <a:off x="5076056" y="4213335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427984" y="3637271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3970" y="3434197"/>
              <a:ext cx="12822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Build/ UT Success </a:t>
              </a:r>
            </a:p>
          </p:txBody>
        </p:sp>
        <p:cxnSp>
          <p:nvCxnSpPr>
            <p:cNvPr id="35" name="Straight Arrow Connector 34"/>
            <p:cNvCxnSpPr>
              <a:stCxn id="32" idx="1"/>
            </p:cNvCxnSpPr>
            <p:nvPr/>
          </p:nvCxnSpPr>
          <p:spPr bwMode="auto">
            <a:xfrm flipV="1">
              <a:off x="5213145" y="3853295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5580112" y="4501367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4644008" y="3256216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923928" y="2991272"/>
              <a:ext cx="936104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907704" y="2991272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331640" y="2415208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V="1">
              <a:off x="1979712" y="2661059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1907704" y="1767136"/>
              <a:ext cx="1635384" cy="21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r>
                <a:rPr lang="en-US" dirty="0" smtClean="0"/>
                <a:t>Deployment to Production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4211960" y="3272954"/>
              <a:ext cx="0" cy="16307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2411760" y="3639344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843808" y="4240808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628969" y="4503440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3275856" y="3855368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2699792" y="3245396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3797074" y="2792182"/>
              <a:ext cx="16813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Smoke/ Regression Fails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52190" y="2305308"/>
              <a:ext cx="2294218" cy="21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mtClean="0"/>
                <a:t>Instance passes </a:t>
              </a:r>
              <a:r>
                <a:rPr lang="en-US" sz="1050" dirty="0" smtClean="0"/>
                <a:t>all acceptance criteria 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1547664" y="2669332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52" name="Picture 51" descr="download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59632" y="4928654"/>
              <a:ext cx="642888" cy="445232"/>
            </a:xfrm>
            <a:prstGeom prst="rect">
              <a:avLst/>
            </a:prstGeom>
          </p:spPr>
        </p:pic>
        <p:pic>
          <p:nvPicPr>
            <p:cNvPr id="53" name="Picture 52" descr="images (3)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3768" y="4910088"/>
              <a:ext cx="432048" cy="464592"/>
            </a:xfrm>
            <a:prstGeom prst="rect">
              <a:avLst/>
            </a:prstGeom>
          </p:spPr>
        </p:pic>
        <p:pic>
          <p:nvPicPr>
            <p:cNvPr id="54" name="Picture 53" descr="images (3)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5115" y="4909294"/>
              <a:ext cx="432048" cy="464592"/>
            </a:xfrm>
            <a:prstGeom prst="rect">
              <a:avLst/>
            </a:prstGeom>
          </p:spPr>
        </p:pic>
        <p:pic>
          <p:nvPicPr>
            <p:cNvPr id="55" name="Picture 54" descr="images (3)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56406" y="4909294"/>
              <a:ext cx="432048" cy="464592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323421" y="2631232"/>
              <a:ext cx="19191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CI integrated Test Environment </a:t>
              </a:r>
              <a:endParaRPr lang="en-US" sz="1050" dirty="0"/>
            </a:p>
          </p:txBody>
        </p:sp>
        <p:sp>
          <p:nvSpPr>
            <p:cNvPr id="57" name="Up Arrow 56"/>
            <p:cNvSpPr/>
            <p:nvPr/>
          </p:nvSpPr>
          <p:spPr bwMode="auto">
            <a:xfrm>
              <a:off x="1382482" y="1817978"/>
              <a:ext cx="792088" cy="576064"/>
            </a:xfrm>
            <a:prstGeom prst="upArrow">
              <a:avLst/>
            </a:prstGeom>
            <a:solidFill>
              <a:srgbClr val="0000FF">
                <a:alpha val="77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26419" y="2830322"/>
              <a:ext cx="23721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Performance, Scalability and </a:t>
              </a:r>
              <a:r>
                <a:rPr lang="en-US" sz="900" dirty="0"/>
                <a:t>F</a:t>
              </a:r>
              <a:r>
                <a:rPr lang="en-US" sz="900" dirty="0" smtClean="0"/>
                <a:t>ailover tests</a:t>
              </a:r>
              <a:endParaRPr lang="en-US" sz="9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87354" y="3200400"/>
            <a:ext cx="1386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Continuous</a:t>
            </a:r>
          </a:p>
          <a:p>
            <a:pPr algn="ctr"/>
            <a:r>
              <a:rPr lang="en-US" sz="1050" dirty="0"/>
              <a:t>Integration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8871" y="4964668"/>
            <a:ext cx="108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Development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18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942" y="496669"/>
            <a:ext cx="406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Target Delivery Date</a:t>
            </a:r>
            <a:endParaRPr lang="en-US" sz="3600" b="1" dirty="0" smtClean="0">
              <a:solidFill>
                <a:srgbClr val="FFC000"/>
              </a:solidFill>
            </a:endParaRPr>
          </a:p>
        </p:txBody>
      </p:sp>
      <p:grpSp>
        <p:nvGrpSpPr>
          <p:cNvPr id="6" name="Group 108"/>
          <p:cNvGrpSpPr/>
          <p:nvPr/>
        </p:nvGrpSpPr>
        <p:grpSpPr>
          <a:xfrm>
            <a:off x="533400" y="1524000"/>
            <a:ext cx="8153400" cy="4648200"/>
            <a:chOff x="803734" y="1447800"/>
            <a:chExt cx="7703370" cy="3886200"/>
          </a:xfrm>
        </p:grpSpPr>
        <p:sp>
          <p:nvSpPr>
            <p:cNvPr id="87" name="Chevron 86"/>
            <p:cNvSpPr/>
            <p:nvPr/>
          </p:nvSpPr>
          <p:spPr>
            <a:xfrm>
              <a:off x="885229" y="1447800"/>
              <a:ext cx="1828800" cy="822960"/>
            </a:xfrm>
            <a:prstGeom prst="chevron">
              <a:avLst/>
            </a:prstGeom>
            <a:ln>
              <a:noFill/>
            </a:ln>
            <a:effectLst>
              <a:glow rad="63500">
                <a:schemeClr val="tx2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Dec-2015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Chevron 87"/>
            <p:cNvSpPr/>
            <p:nvPr/>
          </p:nvSpPr>
          <p:spPr>
            <a:xfrm>
              <a:off x="2790229" y="1891352"/>
              <a:ext cx="1828800" cy="822960"/>
            </a:xfrm>
            <a:prstGeom prst="chevron">
              <a:avLst/>
            </a:prstGeom>
            <a:ln>
              <a:noFill/>
            </a:ln>
            <a:effectLst>
              <a:glow rad="63500">
                <a:schemeClr val="tx2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Mar-2016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Chevron 88"/>
            <p:cNvSpPr/>
            <p:nvPr/>
          </p:nvSpPr>
          <p:spPr>
            <a:xfrm>
              <a:off x="4695229" y="2313296"/>
              <a:ext cx="1828800" cy="822960"/>
            </a:xfrm>
            <a:prstGeom prst="chevron">
              <a:avLst/>
            </a:prstGeom>
            <a:ln>
              <a:noFill/>
            </a:ln>
            <a:effectLst>
              <a:glow rad="63500">
                <a:schemeClr val="tx2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Jun-2016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Chevron 89"/>
            <p:cNvSpPr/>
            <p:nvPr/>
          </p:nvSpPr>
          <p:spPr>
            <a:xfrm>
              <a:off x="6600229" y="2775612"/>
              <a:ext cx="1828800" cy="822960"/>
            </a:xfrm>
            <a:prstGeom prst="chevron">
              <a:avLst/>
            </a:prstGeom>
            <a:ln>
              <a:noFill/>
            </a:ln>
            <a:effectLst>
              <a:glow rad="63500">
                <a:schemeClr val="tx2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Sep-2016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85230" y="2419064"/>
              <a:ext cx="1781770" cy="2914936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86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778456" y="2870576"/>
              <a:ext cx="1781770" cy="24634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86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95229" y="3303896"/>
              <a:ext cx="1781770" cy="203010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86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14276" y="3771900"/>
              <a:ext cx="1781770" cy="15621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86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3734" y="2438400"/>
              <a:ext cx="1910296" cy="1338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Centralized Jenkins Setup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Source Code Sanitization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Define Code Branching Strategy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8733" y="2882205"/>
              <a:ext cx="1986496" cy="97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Static Code Analysis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Code Coverage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Auto deployment to test environment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99296" y="3298799"/>
              <a:ext cx="1986496" cy="1157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Code Coverage validation and reporting.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Static Code Analysis and reporting.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20608" y="3783449"/>
              <a:ext cx="1986496" cy="617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Continuous Delivery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End 2 End validation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4264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Niladri</dc:creator>
  <cp:lastModifiedBy>Niladri</cp:lastModifiedBy>
  <cp:revision>27</cp:revision>
  <dcterms:created xsi:type="dcterms:W3CDTF">2015-09-10T17:09:48Z</dcterms:created>
  <dcterms:modified xsi:type="dcterms:W3CDTF">2015-09-10T17:49:01Z</dcterms:modified>
</cp:coreProperties>
</file>