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3" r:id="rId3"/>
    <p:sldId id="264" r:id="rId4"/>
    <p:sldId id="268" r:id="rId5"/>
    <p:sldId id="259" r:id="rId6"/>
    <p:sldId id="276" r:id="rId7"/>
    <p:sldId id="279" r:id="rId8"/>
    <p:sldId id="270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8F77-7D0B-425C-B7F5-B4189E60F97C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F891C-A652-42B3-98BE-2246ADE64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3F3F29-9F21-4F03-B234-4D93A505470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9EA69C-B3B4-4AAC-BF8B-B3147290D88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BCEDB7-5B15-4768-BCED-C0C9BEB4591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BCEDB7-5B15-4768-BCED-C0C9BEB4591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0BD15F-CCA3-4F20-A42B-FCAB151D74C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1D6B-0E38-47FD-B821-BFDCE9307F68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0590-4465-4CCF-8EB4-FA255B34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2133600"/>
          </a:xfrm>
        </p:spPr>
        <p:txBody>
          <a:bodyPr>
            <a:normAutofit/>
          </a:bodyPr>
          <a:lstStyle/>
          <a:p>
            <a:r>
              <a:rPr lang="en-US" b="1" dirty="0" smtClean="0"/>
              <a:t>Software Configuration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423275" cy="863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charset="-128"/>
              </a:rPr>
              <a:t>Software Configuration Management ?</a:t>
            </a:r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1963" y="1295400"/>
            <a:ext cx="829945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ea typeface="ＭＳ Ｐゴシック" charset="-128"/>
              </a:rPr>
              <a:t>Problem:</a:t>
            </a:r>
          </a:p>
          <a:p>
            <a:pPr lvl="1"/>
            <a:r>
              <a:rPr lang="en-US" dirty="0" smtClean="0">
                <a:ea typeface="ＭＳ Ｐゴシック" charset="-128"/>
              </a:rPr>
              <a:t>Multiple people have to work on software that is changing</a:t>
            </a:r>
          </a:p>
          <a:p>
            <a:pPr lvl="1"/>
            <a:r>
              <a:rPr lang="en-US" dirty="0" smtClean="0">
                <a:ea typeface="ＭＳ Ｐゴシック" charset="-128"/>
              </a:rPr>
              <a:t>More than one version of the software has to be supported:</a:t>
            </a:r>
          </a:p>
          <a:p>
            <a:pPr lvl="2"/>
            <a:r>
              <a:rPr lang="en-US" dirty="0" smtClean="0">
                <a:ea typeface="ＭＳ Ｐゴシック" charset="-128"/>
              </a:rPr>
              <a:t>Released systems</a:t>
            </a:r>
          </a:p>
          <a:p>
            <a:pPr lvl="2"/>
            <a:r>
              <a:rPr lang="en-US" dirty="0" smtClean="0">
                <a:ea typeface="ＭＳ Ｐゴシック" charset="-128"/>
              </a:rPr>
              <a:t>Custom configured systems (different functionality)</a:t>
            </a:r>
          </a:p>
          <a:p>
            <a:pPr lvl="2"/>
            <a:r>
              <a:rPr lang="en-US" dirty="0" smtClean="0">
                <a:ea typeface="ＭＳ Ｐゴシック" charset="-128"/>
              </a:rPr>
              <a:t>System(s) under development</a:t>
            </a:r>
          </a:p>
          <a:p>
            <a:pPr lvl="2"/>
            <a:r>
              <a:rPr lang="en-US" dirty="0" smtClean="0">
                <a:ea typeface="ＭＳ Ｐゴシック" charset="-128"/>
              </a:rPr>
              <a:t>Software on different machines &amp; operating systems</a:t>
            </a:r>
          </a:p>
          <a:p>
            <a:pPr>
              <a:lnSpc>
                <a:spcPct val="140000"/>
              </a:lnSpc>
              <a:buFont typeface="Monotype Sorts" charset="2"/>
              <a:buChar char="í"/>
            </a:pPr>
            <a:r>
              <a:rPr lang="en-US" i="1" dirty="0" smtClean="0">
                <a:ea typeface="ＭＳ Ｐゴシック" charset="-128"/>
              </a:rPr>
              <a:t>Need for coordination</a:t>
            </a:r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Software Configuration Management </a:t>
            </a:r>
          </a:p>
          <a:p>
            <a:pPr lvl="1"/>
            <a:r>
              <a:rPr lang="en-US" dirty="0" smtClean="0">
                <a:ea typeface="ＭＳ Ｐゴシック" charset="-128"/>
              </a:rPr>
              <a:t>Manage and support evolving software systems</a:t>
            </a:r>
          </a:p>
          <a:p>
            <a:pPr lvl="1"/>
            <a:r>
              <a:rPr lang="en-US" dirty="0" smtClean="0">
                <a:ea typeface="ＭＳ Ｐゴシック" charset="-128"/>
              </a:rPr>
              <a:t>Support and facilitate parallel development.</a:t>
            </a:r>
          </a:p>
          <a:p>
            <a:pPr lvl="1"/>
            <a:r>
              <a:rPr lang="en-US" dirty="0" smtClean="0">
                <a:ea typeface="ＭＳ Ｐゴシック" charset="-128"/>
              </a:rPr>
              <a:t>Control the risks and costs involved in making changes to a system </a:t>
            </a:r>
            <a:r>
              <a:rPr lang="en-US" smtClean="0">
                <a:ea typeface="ＭＳ Ｐゴシック" charset="-128"/>
              </a:rPr>
              <a:t>i.e </a:t>
            </a:r>
            <a:r>
              <a:rPr lang="en-US" dirty="0" smtClean="0">
                <a:ea typeface="ＭＳ Ｐゴシック" charset="-128"/>
              </a:rPr>
              <a:t>Change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8013" cy="6000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Product Codeines and Releases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7620000" cy="396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 Management</a:t>
            </a:r>
          </a:p>
        </p:txBody>
      </p:sp>
      <p:pic>
        <p:nvPicPr>
          <p:cNvPr id="1843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592263"/>
            <a:ext cx="8064500" cy="3881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1116013" y="4868863"/>
            <a:ext cx="1079500" cy="720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Hot Fix / Bug Fix / Patch Release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229600" cy="4191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Hot fix branch will be Created from main branch.</a:t>
            </a:r>
          </a:p>
          <a:p>
            <a:r>
              <a:rPr lang="en-US" altLang="zh-CN" sz="2800" dirty="0" smtClean="0"/>
              <a:t>Developer checks out and develops on this Hot Fix branch.</a:t>
            </a:r>
          </a:p>
          <a:p>
            <a:r>
              <a:rPr lang="en-US" altLang="zh-CN" sz="2800" dirty="0" smtClean="0"/>
              <a:t>Code Review.</a:t>
            </a:r>
          </a:p>
          <a:p>
            <a:r>
              <a:rPr lang="en-US" altLang="zh-CN" sz="2800" dirty="0" smtClean="0"/>
              <a:t>Unit Testing.</a:t>
            </a:r>
          </a:p>
          <a:p>
            <a:r>
              <a:rPr lang="en-US" altLang="zh-CN" sz="2800" dirty="0" smtClean="0"/>
              <a:t>Code check in to the Hot fix branch.</a:t>
            </a:r>
          </a:p>
          <a:p>
            <a:r>
              <a:rPr lang="en-US" altLang="zh-CN" sz="2800" dirty="0" smtClean="0"/>
              <a:t>Build and Smoke Testing.</a:t>
            </a:r>
          </a:p>
          <a:p>
            <a:r>
              <a:rPr lang="en-US" altLang="zh-CN" sz="2800" dirty="0" smtClean="0"/>
              <a:t>Hot fix to Main / Release branch merge.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Nightly Build </a:t>
            </a:r>
            <a:r>
              <a:rPr lang="en-US" altLang="zh-CN" dirty="0" err="1" smtClean="0"/>
              <a:t>SetUp</a:t>
            </a:r>
            <a:endParaRPr lang="en-US" altLang="zh-CN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Nightly Build is a process in which the software is built every night.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purpose of these nightly builds is to identify and eliminate several common and time-consuming risks, like unsuccessful integration, low product quality and poor progress visibility.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This nightly build environment will be owned and maintained by the Build Team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6172200"/>
            <a:ext cx="642888" cy="52069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304800" y="5029200"/>
            <a:ext cx="830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" name="Picture 7" descr="images (3)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3657600"/>
            <a:ext cx="432048" cy="54333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rot="5400000">
            <a:off x="267494" y="5599906"/>
            <a:ext cx="685800" cy="158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1800" y="3581400"/>
            <a:ext cx="1752600" cy="838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local machine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52400" y="1447800"/>
            <a:ext cx="845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152400" y="2590800"/>
            <a:ext cx="845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2248694" y="4609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2248694" y="32377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2248694" y="18661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228600" y="381000"/>
            <a:ext cx="830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2209800" y="2362200"/>
            <a:ext cx="936104" cy="336851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105400" y="1295400"/>
            <a:ext cx="936104" cy="336851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charset="0"/>
              <a:ea typeface="ＭＳ Ｐゴシック" charset="0"/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5400000">
            <a:off x="1409700" y="2171700"/>
            <a:ext cx="4572000" cy="3886200"/>
          </a:xfrm>
          <a:prstGeom prst="bentConnector3">
            <a:avLst>
              <a:gd name="adj1" fmla="val 10015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download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6019800"/>
            <a:ext cx="642888" cy="520695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rot="5400000">
            <a:off x="-1675606" y="3275806"/>
            <a:ext cx="5181600" cy="1588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838200" y="46482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 bwMode="auto">
          <a:xfrm>
            <a:off x="7391400" y="2438400"/>
            <a:ext cx="936104" cy="336851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charset="0"/>
              <a:ea typeface="ＭＳ Ｐゴシック" charset="0"/>
            </a:endParaRPr>
          </a:p>
        </p:txBody>
      </p:sp>
      <p:cxnSp>
        <p:nvCxnSpPr>
          <p:cNvPr id="84" name="Elbow Connector 83"/>
          <p:cNvCxnSpPr/>
          <p:nvPr/>
        </p:nvCxnSpPr>
        <p:spPr>
          <a:xfrm flipV="1">
            <a:off x="4876800" y="2895600"/>
            <a:ext cx="2971800" cy="1066800"/>
          </a:xfrm>
          <a:prstGeom prst="bentConnector3">
            <a:avLst>
              <a:gd name="adj1" fmla="val 997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 flipH="1" flipV="1">
            <a:off x="6973094" y="1408906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 bwMode="auto">
          <a:xfrm>
            <a:off x="7315200" y="152400"/>
            <a:ext cx="936104" cy="336851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2400" y="3200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 and Merge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72400" y="4572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52400" y="213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52400" y="106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52400" y="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942" y="496669"/>
            <a:ext cx="5231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Proposed Release Pipeline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512" y="1219200"/>
            <a:ext cx="8884573" cy="5257800"/>
            <a:chOff x="179512" y="1219200"/>
            <a:chExt cx="8884573" cy="44958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044170" y="1540529"/>
              <a:ext cx="6698084" cy="489108"/>
            </a:xfrm>
            <a:prstGeom prst="rect">
              <a:avLst/>
            </a:prstGeom>
            <a:solidFill>
              <a:srgbClr val="008000">
                <a:alpha val="27000"/>
              </a:srgb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043608" y="2142471"/>
              <a:ext cx="6698084" cy="2638418"/>
            </a:xfrm>
            <a:prstGeom prst="rect">
              <a:avLst/>
            </a:prstGeom>
            <a:solidFill>
              <a:schemeClr val="accent1">
                <a:lumMod val="75000"/>
                <a:alpha val="27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1619672" y="2847256"/>
              <a:ext cx="5832648" cy="576064"/>
            </a:xfrm>
            <a:prstGeom prst="roundRect">
              <a:avLst/>
            </a:prstGeom>
            <a:solidFill>
              <a:srgbClr val="800080">
                <a:alpha val="23000"/>
              </a:srgbClr>
            </a:solidFill>
            <a:ln w="952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79512" y="1219200"/>
              <a:ext cx="8784976" cy="4495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043608" y="4899765"/>
              <a:ext cx="6698084" cy="48910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826" y="1635820"/>
              <a:ext cx="9031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/>
              </a:lvl1pPr>
            </a:lstStyle>
            <a:p>
              <a:r>
                <a:rPr lang="en-US" dirty="0" smtClean="0"/>
                <a:t>Deployment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1259632" y="4359424"/>
              <a:ext cx="63367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1257300" y="3783360"/>
              <a:ext cx="6339036" cy="16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259632" y="3135288"/>
              <a:ext cx="63367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259632" y="2559224"/>
              <a:ext cx="63367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450079" y="4122192"/>
              <a:ext cx="1521570" cy="21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Source Code Repo </a:t>
              </a:r>
              <a:r>
                <a:rPr lang="en-US" sz="1050" dirty="0"/>
                <a:t>-</a:t>
              </a:r>
              <a:r>
                <a:rPr lang="en-US" sz="1050" dirty="0" smtClean="0"/>
                <a:t> SVN</a:t>
              </a:r>
              <a:endParaRPr 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68344" y="3567336"/>
              <a:ext cx="7234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CI Builds</a:t>
              </a:r>
              <a:endParaRPr 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43800" y="2913270"/>
              <a:ext cx="1200970" cy="21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Smoke/Regression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8264" y="2334984"/>
              <a:ext cx="21158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Predefined Acceptance Criteria </a:t>
              </a:r>
              <a:endParaRPr lang="en-US" sz="1050" dirty="0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588224" y="4215408"/>
              <a:ext cx="936104" cy="28803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940152" y="3639344"/>
              <a:ext cx="936104" cy="2880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8146" y="3436270"/>
              <a:ext cx="11401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Build/ UT Failed </a:t>
              </a:r>
            </a:p>
          </p:txBody>
        </p:sp>
        <p:cxnSp>
          <p:nvCxnSpPr>
            <p:cNvPr id="29" name="Straight Arrow Connector 28"/>
            <p:cNvCxnSpPr>
              <a:stCxn id="26" idx="1"/>
            </p:cNvCxnSpPr>
            <p:nvPr/>
          </p:nvCxnSpPr>
          <p:spPr bwMode="auto">
            <a:xfrm flipV="1">
              <a:off x="6725313" y="3855368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7092280" y="4503440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156176" y="3895583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Oval 31"/>
            <p:cNvSpPr/>
            <p:nvPr/>
          </p:nvSpPr>
          <p:spPr bwMode="auto">
            <a:xfrm>
              <a:off x="5076056" y="4213335"/>
              <a:ext cx="936104" cy="28803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427984" y="3637271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23970" y="3434197"/>
              <a:ext cx="12822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Build/ UT Success </a:t>
              </a:r>
            </a:p>
          </p:txBody>
        </p:sp>
        <p:cxnSp>
          <p:nvCxnSpPr>
            <p:cNvPr id="35" name="Straight Arrow Connector 34"/>
            <p:cNvCxnSpPr>
              <a:stCxn id="32" idx="1"/>
            </p:cNvCxnSpPr>
            <p:nvPr/>
          </p:nvCxnSpPr>
          <p:spPr bwMode="auto">
            <a:xfrm flipV="1">
              <a:off x="5213145" y="3853295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5580112" y="4501367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4644008" y="3256216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Oval 37"/>
            <p:cNvSpPr/>
            <p:nvPr/>
          </p:nvSpPr>
          <p:spPr bwMode="auto">
            <a:xfrm>
              <a:off x="3923928" y="2991272"/>
              <a:ext cx="936104" cy="2880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907704" y="2991272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331640" y="2415208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flipV="1">
              <a:off x="1979712" y="2661059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1907704" y="1767136"/>
              <a:ext cx="1635384" cy="21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/>
              </a:lvl1pPr>
            </a:lstStyle>
            <a:p>
              <a:r>
                <a:rPr lang="en-US" dirty="0" smtClean="0"/>
                <a:t>Deployment to Production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4211960" y="3272954"/>
              <a:ext cx="0" cy="16307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Oval 43"/>
            <p:cNvSpPr/>
            <p:nvPr/>
          </p:nvSpPr>
          <p:spPr bwMode="auto">
            <a:xfrm>
              <a:off x="2411760" y="3639344"/>
              <a:ext cx="936104" cy="288032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843808" y="4240808"/>
              <a:ext cx="936104" cy="28803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628969" y="4503440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3275856" y="3855368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2699792" y="3245396"/>
              <a:ext cx="6927" cy="402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3797074" y="2792182"/>
              <a:ext cx="16813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Smoke/ Regression Fails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52190" y="2305308"/>
              <a:ext cx="2294218" cy="21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mtClean="0"/>
                <a:t>Instance passes </a:t>
              </a:r>
              <a:r>
                <a:rPr lang="en-US" sz="1050" dirty="0" smtClean="0"/>
                <a:t>all acceptance criteria 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1547664" y="2669332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52" name="Picture 51" descr="download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59632" y="4928654"/>
              <a:ext cx="642888" cy="445232"/>
            </a:xfrm>
            <a:prstGeom prst="rect">
              <a:avLst/>
            </a:prstGeom>
          </p:spPr>
        </p:pic>
        <p:pic>
          <p:nvPicPr>
            <p:cNvPr id="53" name="Picture 52" descr="images (3)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3768" y="4910088"/>
              <a:ext cx="432048" cy="464592"/>
            </a:xfrm>
            <a:prstGeom prst="rect">
              <a:avLst/>
            </a:prstGeom>
          </p:spPr>
        </p:pic>
        <p:pic>
          <p:nvPicPr>
            <p:cNvPr id="54" name="Picture 53" descr="images (3)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5115" y="4909294"/>
              <a:ext cx="432048" cy="464592"/>
            </a:xfrm>
            <a:prstGeom prst="rect">
              <a:avLst/>
            </a:prstGeom>
          </p:spPr>
        </p:pic>
        <p:pic>
          <p:nvPicPr>
            <p:cNvPr id="55" name="Picture 54" descr="images (3)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56406" y="4909294"/>
              <a:ext cx="432048" cy="464592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323421" y="2631232"/>
              <a:ext cx="19191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CI integrated Test Environment </a:t>
              </a:r>
              <a:endParaRPr lang="en-US" sz="1050" dirty="0"/>
            </a:p>
          </p:txBody>
        </p:sp>
        <p:sp>
          <p:nvSpPr>
            <p:cNvPr id="57" name="Up Arrow 56"/>
            <p:cNvSpPr/>
            <p:nvPr/>
          </p:nvSpPr>
          <p:spPr bwMode="auto">
            <a:xfrm>
              <a:off x="1382482" y="1817978"/>
              <a:ext cx="792088" cy="576064"/>
            </a:xfrm>
            <a:prstGeom prst="upArrow">
              <a:avLst/>
            </a:prstGeom>
            <a:solidFill>
              <a:srgbClr val="0000FF">
                <a:alpha val="77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charset="0"/>
                <a:ea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26419" y="2830322"/>
              <a:ext cx="23721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/>
                <a:t>Performance, Scalability and </a:t>
              </a:r>
              <a:r>
                <a:rPr lang="en-US" sz="900" dirty="0"/>
                <a:t>F</a:t>
              </a:r>
              <a:r>
                <a:rPr lang="en-US" sz="900" dirty="0" smtClean="0"/>
                <a:t>ailover tests</a:t>
              </a:r>
              <a:endParaRPr lang="en-US" sz="9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-87354" y="3200400"/>
            <a:ext cx="1386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Continuous</a:t>
            </a:r>
          </a:p>
          <a:p>
            <a:pPr algn="ctr"/>
            <a:r>
              <a:rPr lang="en-US" sz="1050" dirty="0"/>
              <a:t>Integration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8871" y="4964668"/>
            <a:ext cx="108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Development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18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WordArt 2"/>
          <p:cNvSpPr>
            <a:spLocks noChangeArrowheads="1" noChangeShapeType="1" noTextEdit="1"/>
          </p:cNvSpPr>
          <p:nvPr/>
        </p:nvSpPr>
        <p:spPr bwMode="gray">
          <a:xfrm>
            <a:off x="1219200" y="2514600"/>
            <a:ext cx="70104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36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9900"/>
                    </a:gs>
                    <a:gs pos="100000">
                      <a:srgbClr val="0F75C9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276</Words>
  <Application>Microsoft Office PowerPoint</Application>
  <PresentationFormat>On-screen Show (4:3)</PresentationFormat>
  <Paragraphs>61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Software Configuration Management</vt:lpstr>
      <vt:lpstr>Software Configuration Management ?</vt:lpstr>
      <vt:lpstr>Product Codeines and Releases</vt:lpstr>
      <vt:lpstr>Source Code Management</vt:lpstr>
      <vt:lpstr>Hot Fix / Bug Fix / Patch Release</vt:lpstr>
      <vt:lpstr>Nightly Build SetUp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niladari datta</dc:creator>
  <cp:lastModifiedBy>niladari datta</cp:lastModifiedBy>
  <cp:revision>114</cp:revision>
  <dcterms:created xsi:type="dcterms:W3CDTF">2015-09-13T08:09:52Z</dcterms:created>
  <dcterms:modified xsi:type="dcterms:W3CDTF">2015-09-13T11:27:26Z</dcterms:modified>
</cp:coreProperties>
</file>