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90" d="100"/>
          <a:sy n="90" d="100"/>
        </p:scale>
        <p:origin x="307"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FC78-CB90-4F75-B2D3-7FFF4DBD54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68A81-1204-47D1-9BDF-E7C6D1B75E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DA6795-0795-4CBC-925A-8340F92A8C8B}"/>
              </a:ext>
            </a:extLst>
          </p:cNvPr>
          <p:cNvSpPr>
            <a:spLocks noGrp="1"/>
          </p:cNvSpPr>
          <p:nvPr>
            <p:ph type="dt" sz="half" idx="10"/>
          </p:nvPr>
        </p:nvSpPr>
        <p:spPr/>
        <p:txBody>
          <a:bodyPr/>
          <a:lstStyle/>
          <a:p>
            <a:fld id="{39697219-902F-4FE5-BA42-F9A9B330618B}" type="datetimeFigureOut">
              <a:rPr lang="en-US" smtClean="0"/>
              <a:t>3/13/2021</a:t>
            </a:fld>
            <a:endParaRPr lang="en-US"/>
          </a:p>
        </p:txBody>
      </p:sp>
      <p:sp>
        <p:nvSpPr>
          <p:cNvPr id="5" name="Footer Placeholder 4">
            <a:extLst>
              <a:ext uri="{FF2B5EF4-FFF2-40B4-BE49-F238E27FC236}">
                <a16:creationId xmlns:a16="http://schemas.microsoft.com/office/drawing/2014/main" id="{666AE1E1-8611-4F97-88DD-FC4B34299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01D7C-6146-4250-9841-2A1AE5192BB9}"/>
              </a:ext>
            </a:extLst>
          </p:cNvPr>
          <p:cNvSpPr>
            <a:spLocks noGrp="1"/>
          </p:cNvSpPr>
          <p:nvPr>
            <p:ph type="sldNum" sz="quarter" idx="12"/>
          </p:nvPr>
        </p:nvSpPr>
        <p:spPr/>
        <p:txBody>
          <a:bodyPr/>
          <a:lstStyle/>
          <a:p>
            <a:fld id="{ABBAB5F1-C6C6-4725-90C4-C5B5639E5C81}" type="slidenum">
              <a:rPr lang="en-US" smtClean="0"/>
              <a:t>‹#›</a:t>
            </a:fld>
            <a:endParaRPr lang="en-US"/>
          </a:p>
        </p:txBody>
      </p:sp>
    </p:spTree>
    <p:extLst>
      <p:ext uri="{BB962C8B-B14F-4D97-AF65-F5344CB8AC3E}">
        <p14:creationId xmlns:p14="http://schemas.microsoft.com/office/powerpoint/2010/main" val="105396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2175-1644-4D53-AF3D-CD58B32F3E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C86868-B3DE-4E04-B3AF-ED815E3ECA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4E78E-5C37-414D-A8AE-7AF80052280C}"/>
              </a:ext>
            </a:extLst>
          </p:cNvPr>
          <p:cNvSpPr>
            <a:spLocks noGrp="1"/>
          </p:cNvSpPr>
          <p:nvPr>
            <p:ph type="dt" sz="half" idx="10"/>
          </p:nvPr>
        </p:nvSpPr>
        <p:spPr/>
        <p:txBody>
          <a:bodyPr/>
          <a:lstStyle/>
          <a:p>
            <a:fld id="{39697219-902F-4FE5-BA42-F9A9B330618B}" type="datetimeFigureOut">
              <a:rPr lang="en-US" smtClean="0"/>
              <a:t>3/13/2021</a:t>
            </a:fld>
            <a:endParaRPr lang="en-US"/>
          </a:p>
        </p:txBody>
      </p:sp>
      <p:sp>
        <p:nvSpPr>
          <p:cNvPr id="5" name="Footer Placeholder 4">
            <a:extLst>
              <a:ext uri="{FF2B5EF4-FFF2-40B4-BE49-F238E27FC236}">
                <a16:creationId xmlns:a16="http://schemas.microsoft.com/office/drawing/2014/main" id="{9A06B6EC-947C-466D-B0EC-8CBB7B3CE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3202D-880D-4360-9CC9-46E89F19D401}"/>
              </a:ext>
            </a:extLst>
          </p:cNvPr>
          <p:cNvSpPr>
            <a:spLocks noGrp="1"/>
          </p:cNvSpPr>
          <p:nvPr>
            <p:ph type="sldNum" sz="quarter" idx="12"/>
          </p:nvPr>
        </p:nvSpPr>
        <p:spPr/>
        <p:txBody>
          <a:bodyPr/>
          <a:lstStyle/>
          <a:p>
            <a:fld id="{ABBAB5F1-C6C6-4725-90C4-C5B5639E5C81}" type="slidenum">
              <a:rPr lang="en-US" smtClean="0"/>
              <a:t>‹#›</a:t>
            </a:fld>
            <a:endParaRPr lang="en-US"/>
          </a:p>
        </p:txBody>
      </p:sp>
    </p:spTree>
    <p:extLst>
      <p:ext uri="{BB962C8B-B14F-4D97-AF65-F5344CB8AC3E}">
        <p14:creationId xmlns:p14="http://schemas.microsoft.com/office/powerpoint/2010/main" val="2905125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F40440-EC49-45EB-B804-5E1C52DE89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F6A94E-1295-4E1B-9C7F-8B5DC237E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3EF93-C3A3-42F9-ADD1-59617AF9F95C}"/>
              </a:ext>
            </a:extLst>
          </p:cNvPr>
          <p:cNvSpPr>
            <a:spLocks noGrp="1"/>
          </p:cNvSpPr>
          <p:nvPr>
            <p:ph type="dt" sz="half" idx="10"/>
          </p:nvPr>
        </p:nvSpPr>
        <p:spPr/>
        <p:txBody>
          <a:bodyPr/>
          <a:lstStyle/>
          <a:p>
            <a:fld id="{39697219-902F-4FE5-BA42-F9A9B330618B}" type="datetimeFigureOut">
              <a:rPr lang="en-US" smtClean="0"/>
              <a:t>3/13/2021</a:t>
            </a:fld>
            <a:endParaRPr lang="en-US"/>
          </a:p>
        </p:txBody>
      </p:sp>
      <p:sp>
        <p:nvSpPr>
          <p:cNvPr id="5" name="Footer Placeholder 4">
            <a:extLst>
              <a:ext uri="{FF2B5EF4-FFF2-40B4-BE49-F238E27FC236}">
                <a16:creationId xmlns:a16="http://schemas.microsoft.com/office/drawing/2014/main" id="{C9205E08-04DE-4E33-9532-1A185095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1A92F9-F457-4136-A9AD-094225010F6D}"/>
              </a:ext>
            </a:extLst>
          </p:cNvPr>
          <p:cNvSpPr>
            <a:spLocks noGrp="1"/>
          </p:cNvSpPr>
          <p:nvPr>
            <p:ph type="sldNum" sz="quarter" idx="12"/>
          </p:nvPr>
        </p:nvSpPr>
        <p:spPr/>
        <p:txBody>
          <a:bodyPr/>
          <a:lstStyle/>
          <a:p>
            <a:fld id="{ABBAB5F1-C6C6-4725-90C4-C5B5639E5C81}" type="slidenum">
              <a:rPr lang="en-US" smtClean="0"/>
              <a:t>‹#›</a:t>
            </a:fld>
            <a:endParaRPr lang="en-US"/>
          </a:p>
        </p:txBody>
      </p:sp>
    </p:spTree>
    <p:extLst>
      <p:ext uri="{BB962C8B-B14F-4D97-AF65-F5344CB8AC3E}">
        <p14:creationId xmlns:p14="http://schemas.microsoft.com/office/powerpoint/2010/main" val="381223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C1D79-56C4-47A1-921E-BC64CAB287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A9EE56-07F3-446E-886C-BD04ACF72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E2D02-A42F-4131-A50B-80E9096A5567}"/>
              </a:ext>
            </a:extLst>
          </p:cNvPr>
          <p:cNvSpPr>
            <a:spLocks noGrp="1"/>
          </p:cNvSpPr>
          <p:nvPr>
            <p:ph type="dt" sz="half" idx="10"/>
          </p:nvPr>
        </p:nvSpPr>
        <p:spPr/>
        <p:txBody>
          <a:bodyPr/>
          <a:lstStyle/>
          <a:p>
            <a:fld id="{39697219-902F-4FE5-BA42-F9A9B330618B}" type="datetimeFigureOut">
              <a:rPr lang="en-US" smtClean="0"/>
              <a:t>3/13/2021</a:t>
            </a:fld>
            <a:endParaRPr lang="en-US"/>
          </a:p>
        </p:txBody>
      </p:sp>
      <p:sp>
        <p:nvSpPr>
          <p:cNvPr id="5" name="Footer Placeholder 4">
            <a:extLst>
              <a:ext uri="{FF2B5EF4-FFF2-40B4-BE49-F238E27FC236}">
                <a16:creationId xmlns:a16="http://schemas.microsoft.com/office/drawing/2014/main" id="{8F491A46-4716-4BEB-AA83-58E825E54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6D1BC-0F41-4C08-9F75-4C105E38D3FA}"/>
              </a:ext>
            </a:extLst>
          </p:cNvPr>
          <p:cNvSpPr>
            <a:spLocks noGrp="1"/>
          </p:cNvSpPr>
          <p:nvPr>
            <p:ph type="sldNum" sz="quarter" idx="12"/>
          </p:nvPr>
        </p:nvSpPr>
        <p:spPr/>
        <p:txBody>
          <a:bodyPr/>
          <a:lstStyle/>
          <a:p>
            <a:fld id="{ABBAB5F1-C6C6-4725-90C4-C5B5639E5C81}" type="slidenum">
              <a:rPr lang="en-US" smtClean="0"/>
              <a:t>‹#›</a:t>
            </a:fld>
            <a:endParaRPr lang="en-US"/>
          </a:p>
        </p:txBody>
      </p:sp>
    </p:spTree>
    <p:extLst>
      <p:ext uri="{BB962C8B-B14F-4D97-AF65-F5344CB8AC3E}">
        <p14:creationId xmlns:p14="http://schemas.microsoft.com/office/powerpoint/2010/main" val="733499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B4F4-89AB-4CE6-B7FC-1B5D7795BB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3D515-BB3A-49C5-99D9-DCD6415145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71B4C5-BA3A-499D-AFF1-A2696671DEC8}"/>
              </a:ext>
            </a:extLst>
          </p:cNvPr>
          <p:cNvSpPr>
            <a:spLocks noGrp="1"/>
          </p:cNvSpPr>
          <p:nvPr>
            <p:ph type="dt" sz="half" idx="10"/>
          </p:nvPr>
        </p:nvSpPr>
        <p:spPr/>
        <p:txBody>
          <a:bodyPr/>
          <a:lstStyle/>
          <a:p>
            <a:fld id="{39697219-902F-4FE5-BA42-F9A9B330618B}" type="datetimeFigureOut">
              <a:rPr lang="en-US" smtClean="0"/>
              <a:t>3/13/2021</a:t>
            </a:fld>
            <a:endParaRPr lang="en-US"/>
          </a:p>
        </p:txBody>
      </p:sp>
      <p:sp>
        <p:nvSpPr>
          <p:cNvPr id="5" name="Footer Placeholder 4">
            <a:extLst>
              <a:ext uri="{FF2B5EF4-FFF2-40B4-BE49-F238E27FC236}">
                <a16:creationId xmlns:a16="http://schemas.microsoft.com/office/drawing/2014/main" id="{5832D617-DAB0-4D46-AA87-8F9FA2E43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2F34F-9689-47A7-B35C-A3400AFA589C}"/>
              </a:ext>
            </a:extLst>
          </p:cNvPr>
          <p:cNvSpPr>
            <a:spLocks noGrp="1"/>
          </p:cNvSpPr>
          <p:nvPr>
            <p:ph type="sldNum" sz="quarter" idx="12"/>
          </p:nvPr>
        </p:nvSpPr>
        <p:spPr/>
        <p:txBody>
          <a:bodyPr/>
          <a:lstStyle/>
          <a:p>
            <a:fld id="{ABBAB5F1-C6C6-4725-90C4-C5B5639E5C81}" type="slidenum">
              <a:rPr lang="en-US" smtClean="0"/>
              <a:t>‹#›</a:t>
            </a:fld>
            <a:endParaRPr lang="en-US"/>
          </a:p>
        </p:txBody>
      </p:sp>
    </p:spTree>
    <p:extLst>
      <p:ext uri="{BB962C8B-B14F-4D97-AF65-F5344CB8AC3E}">
        <p14:creationId xmlns:p14="http://schemas.microsoft.com/office/powerpoint/2010/main" val="324862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06E7-84CE-4DE1-9602-2E71B2E6F7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ED7A9-18B7-475D-B25F-31FE2988F0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D7119B-1141-4260-B311-635C3978E1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36077A-4FE0-4C46-BA0F-3230816C1C8D}"/>
              </a:ext>
            </a:extLst>
          </p:cNvPr>
          <p:cNvSpPr>
            <a:spLocks noGrp="1"/>
          </p:cNvSpPr>
          <p:nvPr>
            <p:ph type="dt" sz="half" idx="10"/>
          </p:nvPr>
        </p:nvSpPr>
        <p:spPr/>
        <p:txBody>
          <a:bodyPr/>
          <a:lstStyle/>
          <a:p>
            <a:fld id="{39697219-902F-4FE5-BA42-F9A9B330618B}" type="datetimeFigureOut">
              <a:rPr lang="en-US" smtClean="0"/>
              <a:t>3/13/2021</a:t>
            </a:fld>
            <a:endParaRPr lang="en-US"/>
          </a:p>
        </p:txBody>
      </p:sp>
      <p:sp>
        <p:nvSpPr>
          <p:cNvPr id="6" name="Footer Placeholder 5">
            <a:extLst>
              <a:ext uri="{FF2B5EF4-FFF2-40B4-BE49-F238E27FC236}">
                <a16:creationId xmlns:a16="http://schemas.microsoft.com/office/drawing/2014/main" id="{8BED8274-1623-40E8-8B93-59AA301CD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F90D69-C840-4AF7-9362-20848A694773}"/>
              </a:ext>
            </a:extLst>
          </p:cNvPr>
          <p:cNvSpPr>
            <a:spLocks noGrp="1"/>
          </p:cNvSpPr>
          <p:nvPr>
            <p:ph type="sldNum" sz="quarter" idx="12"/>
          </p:nvPr>
        </p:nvSpPr>
        <p:spPr/>
        <p:txBody>
          <a:bodyPr/>
          <a:lstStyle/>
          <a:p>
            <a:fld id="{ABBAB5F1-C6C6-4725-90C4-C5B5639E5C81}" type="slidenum">
              <a:rPr lang="en-US" smtClean="0"/>
              <a:t>‹#›</a:t>
            </a:fld>
            <a:endParaRPr lang="en-US"/>
          </a:p>
        </p:txBody>
      </p:sp>
    </p:spTree>
    <p:extLst>
      <p:ext uri="{BB962C8B-B14F-4D97-AF65-F5344CB8AC3E}">
        <p14:creationId xmlns:p14="http://schemas.microsoft.com/office/powerpoint/2010/main" val="274595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3059-C841-4FC1-A82D-DC78F492A8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99CE5C-037F-4A3C-B6FA-7898FC57A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909476-E07D-46BB-BA23-E0CC1BA117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E84D43-B2A5-4308-920F-5C3E86723B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6D16A6-DF62-4E5B-AC79-3B1F3E5D8A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48F510-4322-4BBD-8398-6A308DCD9C1A}"/>
              </a:ext>
            </a:extLst>
          </p:cNvPr>
          <p:cNvSpPr>
            <a:spLocks noGrp="1"/>
          </p:cNvSpPr>
          <p:nvPr>
            <p:ph type="dt" sz="half" idx="10"/>
          </p:nvPr>
        </p:nvSpPr>
        <p:spPr/>
        <p:txBody>
          <a:bodyPr/>
          <a:lstStyle/>
          <a:p>
            <a:fld id="{39697219-902F-4FE5-BA42-F9A9B330618B}" type="datetimeFigureOut">
              <a:rPr lang="en-US" smtClean="0"/>
              <a:t>3/13/2021</a:t>
            </a:fld>
            <a:endParaRPr lang="en-US"/>
          </a:p>
        </p:txBody>
      </p:sp>
      <p:sp>
        <p:nvSpPr>
          <p:cNvPr id="8" name="Footer Placeholder 7">
            <a:extLst>
              <a:ext uri="{FF2B5EF4-FFF2-40B4-BE49-F238E27FC236}">
                <a16:creationId xmlns:a16="http://schemas.microsoft.com/office/drawing/2014/main" id="{0C83D710-51C1-426D-9ABD-555A196BCA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144BF9-297B-45CD-BEBB-3FF59C4F8149}"/>
              </a:ext>
            </a:extLst>
          </p:cNvPr>
          <p:cNvSpPr>
            <a:spLocks noGrp="1"/>
          </p:cNvSpPr>
          <p:nvPr>
            <p:ph type="sldNum" sz="quarter" idx="12"/>
          </p:nvPr>
        </p:nvSpPr>
        <p:spPr/>
        <p:txBody>
          <a:bodyPr/>
          <a:lstStyle/>
          <a:p>
            <a:fld id="{ABBAB5F1-C6C6-4725-90C4-C5B5639E5C81}" type="slidenum">
              <a:rPr lang="en-US" smtClean="0"/>
              <a:t>‹#›</a:t>
            </a:fld>
            <a:endParaRPr lang="en-US"/>
          </a:p>
        </p:txBody>
      </p:sp>
    </p:spTree>
    <p:extLst>
      <p:ext uri="{BB962C8B-B14F-4D97-AF65-F5344CB8AC3E}">
        <p14:creationId xmlns:p14="http://schemas.microsoft.com/office/powerpoint/2010/main" val="303445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41B9-3E75-42C5-B373-8D20C8F2DC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4A97C-DEB9-4557-B507-D6B17FAEE349}"/>
              </a:ext>
            </a:extLst>
          </p:cNvPr>
          <p:cNvSpPr>
            <a:spLocks noGrp="1"/>
          </p:cNvSpPr>
          <p:nvPr>
            <p:ph type="dt" sz="half" idx="10"/>
          </p:nvPr>
        </p:nvSpPr>
        <p:spPr/>
        <p:txBody>
          <a:bodyPr/>
          <a:lstStyle/>
          <a:p>
            <a:fld id="{39697219-902F-4FE5-BA42-F9A9B330618B}" type="datetimeFigureOut">
              <a:rPr lang="en-US" smtClean="0"/>
              <a:t>3/13/2021</a:t>
            </a:fld>
            <a:endParaRPr lang="en-US"/>
          </a:p>
        </p:txBody>
      </p:sp>
      <p:sp>
        <p:nvSpPr>
          <p:cNvPr id="4" name="Footer Placeholder 3">
            <a:extLst>
              <a:ext uri="{FF2B5EF4-FFF2-40B4-BE49-F238E27FC236}">
                <a16:creationId xmlns:a16="http://schemas.microsoft.com/office/drawing/2014/main" id="{E6277811-12ED-4B54-B35E-004D03ED64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F73845-ADD8-48F5-B497-33E70E4ECBE3}"/>
              </a:ext>
            </a:extLst>
          </p:cNvPr>
          <p:cNvSpPr>
            <a:spLocks noGrp="1"/>
          </p:cNvSpPr>
          <p:nvPr>
            <p:ph type="sldNum" sz="quarter" idx="12"/>
          </p:nvPr>
        </p:nvSpPr>
        <p:spPr/>
        <p:txBody>
          <a:bodyPr/>
          <a:lstStyle/>
          <a:p>
            <a:fld id="{ABBAB5F1-C6C6-4725-90C4-C5B5639E5C81}" type="slidenum">
              <a:rPr lang="en-US" smtClean="0"/>
              <a:t>‹#›</a:t>
            </a:fld>
            <a:endParaRPr lang="en-US"/>
          </a:p>
        </p:txBody>
      </p:sp>
    </p:spTree>
    <p:extLst>
      <p:ext uri="{BB962C8B-B14F-4D97-AF65-F5344CB8AC3E}">
        <p14:creationId xmlns:p14="http://schemas.microsoft.com/office/powerpoint/2010/main" val="2111371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6F0343-7BFB-4208-B5CE-32968932D8B1}"/>
              </a:ext>
            </a:extLst>
          </p:cNvPr>
          <p:cNvSpPr>
            <a:spLocks noGrp="1"/>
          </p:cNvSpPr>
          <p:nvPr>
            <p:ph type="dt" sz="half" idx="10"/>
          </p:nvPr>
        </p:nvSpPr>
        <p:spPr/>
        <p:txBody>
          <a:bodyPr/>
          <a:lstStyle/>
          <a:p>
            <a:fld id="{39697219-902F-4FE5-BA42-F9A9B330618B}" type="datetimeFigureOut">
              <a:rPr lang="en-US" smtClean="0"/>
              <a:t>3/13/2021</a:t>
            </a:fld>
            <a:endParaRPr lang="en-US"/>
          </a:p>
        </p:txBody>
      </p:sp>
      <p:sp>
        <p:nvSpPr>
          <p:cNvPr id="3" name="Footer Placeholder 2">
            <a:extLst>
              <a:ext uri="{FF2B5EF4-FFF2-40B4-BE49-F238E27FC236}">
                <a16:creationId xmlns:a16="http://schemas.microsoft.com/office/drawing/2014/main" id="{A1335F5B-FA52-4D75-BD37-05378A8D04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1AEF70-C71E-4790-9DE3-AFB0E96A8862}"/>
              </a:ext>
            </a:extLst>
          </p:cNvPr>
          <p:cNvSpPr>
            <a:spLocks noGrp="1"/>
          </p:cNvSpPr>
          <p:nvPr>
            <p:ph type="sldNum" sz="quarter" idx="12"/>
          </p:nvPr>
        </p:nvSpPr>
        <p:spPr/>
        <p:txBody>
          <a:bodyPr/>
          <a:lstStyle/>
          <a:p>
            <a:fld id="{ABBAB5F1-C6C6-4725-90C4-C5B5639E5C81}" type="slidenum">
              <a:rPr lang="en-US" smtClean="0"/>
              <a:t>‹#›</a:t>
            </a:fld>
            <a:endParaRPr lang="en-US"/>
          </a:p>
        </p:txBody>
      </p:sp>
    </p:spTree>
    <p:extLst>
      <p:ext uri="{BB962C8B-B14F-4D97-AF65-F5344CB8AC3E}">
        <p14:creationId xmlns:p14="http://schemas.microsoft.com/office/powerpoint/2010/main" val="96479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ADDE-AE43-4AD0-87B9-3871CEE12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B05890-F96B-47DB-9BC0-FACA8C146C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B431B8-5104-436D-9D8B-637C9AAEB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D5FDB7-07AD-4B7F-9144-4754045E73EA}"/>
              </a:ext>
            </a:extLst>
          </p:cNvPr>
          <p:cNvSpPr>
            <a:spLocks noGrp="1"/>
          </p:cNvSpPr>
          <p:nvPr>
            <p:ph type="dt" sz="half" idx="10"/>
          </p:nvPr>
        </p:nvSpPr>
        <p:spPr/>
        <p:txBody>
          <a:bodyPr/>
          <a:lstStyle/>
          <a:p>
            <a:fld id="{39697219-902F-4FE5-BA42-F9A9B330618B}" type="datetimeFigureOut">
              <a:rPr lang="en-US" smtClean="0"/>
              <a:t>3/13/2021</a:t>
            </a:fld>
            <a:endParaRPr lang="en-US"/>
          </a:p>
        </p:txBody>
      </p:sp>
      <p:sp>
        <p:nvSpPr>
          <p:cNvPr id="6" name="Footer Placeholder 5">
            <a:extLst>
              <a:ext uri="{FF2B5EF4-FFF2-40B4-BE49-F238E27FC236}">
                <a16:creationId xmlns:a16="http://schemas.microsoft.com/office/drawing/2014/main" id="{58F96214-C835-4BA9-9DD2-DA5088DFC3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E1B22-6762-4640-B8B3-1FDFD7062BE0}"/>
              </a:ext>
            </a:extLst>
          </p:cNvPr>
          <p:cNvSpPr>
            <a:spLocks noGrp="1"/>
          </p:cNvSpPr>
          <p:nvPr>
            <p:ph type="sldNum" sz="quarter" idx="12"/>
          </p:nvPr>
        </p:nvSpPr>
        <p:spPr/>
        <p:txBody>
          <a:bodyPr/>
          <a:lstStyle/>
          <a:p>
            <a:fld id="{ABBAB5F1-C6C6-4725-90C4-C5B5639E5C81}" type="slidenum">
              <a:rPr lang="en-US" smtClean="0"/>
              <a:t>‹#›</a:t>
            </a:fld>
            <a:endParaRPr lang="en-US"/>
          </a:p>
        </p:txBody>
      </p:sp>
    </p:spTree>
    <p:extLst>
      <p:ext uri="{BB962C8B-B14F-4D97-AF65-F5344CB8AC3E}">
        <p14:creationId xmlns:p14="http://schemas.microsoft.com/office/powerpoint/2010/main" val="68631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E29C-213B-45C7-8ABF-C4B3E3AA5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5410B4-39F1-432A-9BF8-D923B381FB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4EB94B-5723-4706-A2E8-6DFD5D7F4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42F16B-5592-4F59-B979-388073136DCB}"/>
              </a:ext>
            </a:extLst>
          </p:cNvPr>
          <p:cNvSpPr>
            <a:spLocks noGrp="1"/>
          </p:cNvSpPr>
          <p:nvPr>
            <p:ph type="dt" sz="half" idx="10"/>
          </p:nvPr>
        </p:nvSpPr>
        <p:spPr/>
        <p:txBody>
          <a:bodyPr/>
          <a:lstStyle/>
          <a:p>
            <a:fld id="{39697219-902F-4FE5-BA42-F9A9B330618B}" type="datetimeFigureOut">
              <a:rPr lang="en-US" smtClean="0"/>
              <a:t>3/13/2021</a:t>
            </a:fld>
            <a:endParaRPr lang="en-US"/>
          </a:p>
        </p:txBody>
      </p:sp>
      <p:sp>
        <p:nvSpPr>
          <p:cNvPr id="6" name="Footer Placeholder 5">
            <a:extLst>
              <a:ext uri="{FF2B5EF4-FFF2-40B4-BE49-F238E27FC236}">
                <a16:creationId xmlns:a16="http://schemas.microsoft.com/office/drawing/2014/main" id="{F7808330-76E1-4761-9F13-A1F9E3A0C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61634-4ED2-4C13-B435-3481B5328402}"/>
              </a:ext>
            </a:extLst>
          </p:cNvPr>
          <p:cNvSpPr>
            <a:spLocks noGrp="1"/>
          </p:cNvSpPr>
          <p:nvPr>
            <p:ph type="sldNum" sz="quarter" idx="12"/>
          </p:nvPr>
        </p:nvSpPr>
        <p:spPr/>
        <p:txBody>
          <a:bodyPr/>
          <a:lstStyle/>
          <a:p>
            <a:fld id="{ABBAB5F1-C6C6-4725-90C4-C5B5639E5C81}" type="slidenum">
              <a:rPr lang="en-US" smtClean="0"/>
              <a:t>‹#›</a:t>
            </a:fld>
            <a:endParaRPr lang="en-US"/>
          </a:p>
        </p:txBody>
      </p:sp>
    </p:spTree>
    <p:extLst>
      <p:ext uri="{BB962C8B-B14F-4D97-AF65-F5344CB8AC3E}">
        <p14:creationId xmlns:p14="http://schemas.microsoft.com/office/powerpoint/2010/main" val="13218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EA7636-7AB2-4250-844B-77AA06EC5F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2988AE-B3AC-4A5D-AA05-9505B71E4B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CC073-6147-489D-B20E-CD5787EFC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97219-902F-4FE5-BA42-F9A9B330618B}" type="datetimeFigureOut">
              <a:rPr lang="en-US" smtClean="0"/>
              <a:t>3/13/2021</a:t>
            </a:fld>
            <a:endParaRPr lang="en-US"/>
          </a:p>
        </p:txBody>
      </p:sp>
      <p:sp>
        <p:nvSpPr>
          <p:cNvPr id="5" name="Footer Placeholder 4">
            <a:extLst>
              <a:ext uri="{FF2B5EF4-FFF2-40B4-BE49-F238E27FC236}">
                <a16:creationId xmlns:a16="http://schemas.microsoft.com/office/drawing/2014/main" id="{B855C577-500C-4026-9C80-74EEC7CC5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C8BD98-799C-4477-898D-56E1201653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AB5F1-C6C6-4725-90C4-C5B5639E5C81}" type="slidenum">
              <a:rPr lang="en-US" smtClean="0"/>
              <a:t>‹#›</a:t>
            </a:fld>
            <a:endParaRPr lang="en-US"/>
          </a:p>
        </p:txBody>
      </p:sp>
    </p:spTree>
    <p:extLst>
      <p:ext uri="{BB962C8B-B14F-4D97-AF65-F5344CB8AC3E}">
        <p14:creationId xmlns:p14="http://schemas.microsoft.com/office/powerpoint/2010/main" val="146412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cocl.us/Geospatial_data%E2%80%9D"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foursquare.com/doc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cl.us/Geospatial_data%E2%80%9D"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3FB7-47EA-43B7-8572-72B6F70C656C}"/>
              </a:ext>
            </a:extLst>
          </p:cNvPr>
          <p:cNvSpPr>
            <a:spLocks noGrp="1"/>
          </p:cNvSpPr>
          <p:nvPr>
            <p:ph type="ctrTitle"/>
          </p:nvPr>
        </p:nvSpPr>
        <p:spPr>
          <a:xfrm>
            <a:off x="1524000" y="1122362"/>
            <a:ext cx="9144000" cy="3388677"/>
          </a:xfrm>
        </p:spPr>
        <p:txBody>
          <a:bodyPr>
            <a:normAutofit fontScale="90000"/>
          </a:bodyPr>
          <a:lstStyle/>
          <a:p>
            <a:br>
              <a:rPr lang="en-US" sz="4000" dirty="0">
                <a:effectLst/>
                <a:latin typeface="Times New Roman" panose="02020603050405020304" pitchFamily="18" charset="0"/>
                <a:ea typeface="Calibri" panose="020F0502020204030204" pitchFamily="34" charset="0"/>
                <a:cs typeface="Times New Roman" panose="02020603050405020304" pitchFamily="18" charset="0"/>
              </a:rPr>
            </a:br>
            <a:br>
              <a:rPr lang="en-US" sz="4000" dirty="0">
                <a:effectLst/>
                <a:latin typeface="Times New Roman" panose="02020603050405020304" pitchFamily="18" charset="0"/>
                <a:ea typeface="Calibri" panose="020F0502020204030204" pitchFamily="34" charset="0"/>
                <a:cs typeface="Times New Roman" panose="02020603050405020304" pitchFamily="18" charset="0"/>
              </a:rPr>
            </a:br>
            <a:br>
              <a:rPr lang="en-US" sz="4000" dirty="0">
                <a:effectLst/>
                <a:latin typeface="Times New Roman" panose="02020603050405020304" pitchFamily="18" charset="0"/>
                <a:ea typeface="Calibri" panose="020F0502020204030204" pitchFamily="34" charset="0"/>
                <a:cs typeface="Times New Roman" panose="02020603050405020304" pitchFamily="18" charset="0"/>
              </a:rPr>
            </a:b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Capstone Project - The Battle of Neighborhoods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0041E086-D363-4149-A2D8-58253E51D17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49657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EFF3EB-6A66-4935-B606-D9462C07C5D5}"/>
              </a:ext>
            </a:extLst>
          </p:cNvPr>
          <p:cNvSpPr txBox="1"/>
          <p:nvPr/>
        </p:nvSpPr>
        <p:spPr>
          <a:xfrm>
            <a:off x="1666240" y="883920"/>
            <a:ext cx="7711440" cy="646331"/>
          </a:xfrm>
          <a:prstGeom prst="rect">
            <a:avLst/>
          </a:prstGeom>
          <a:noFill/>
        </p:spPr>
        <p:txBody>
          <a:bodyPr wrap="square" rtlCol="0">
            <a:spAutoFit/>
          </a:bodyPr>
          <a:lstStyle/>
          <a:p>
            <a:r>
              <a:rPr lang="en-US" sz="1800" dirty="0">
                <a:effectLst/>
                <a:latin typeface="Georgia" panose="02040502050405020303" pitchFamily="18" charset="0"/>
                <a:ea typeface="Calibri" panose="020F0502020204030204" pitchFamily="34" charset="0"/>
                <a:cs typeface="Times New Roman" panose="02020603050405020304" pitchFamily="18" charset="0"/>
              </a:rPr>
              <a:t>6. Got the list of all the neighborhoods of Toronto</a:t>
            </a:r>
          </a:p>
          <a:p>
            <a:endParaRPr lang="en-US" dirty="0"/>
          </a:p>
        </p:txBody>
      </p:sp>
      <p:pic>
        <p:nvPicPr>
          <p:cNvPr id="3" name="Picture 2">
            <a:extLst>
              <a:ext uri="{FF2B5EF4-FFF2-40B4-BE49-F238E27FC236}">
                <a16:creationId xmlns:a16="http://schemas.microsoft.com/office/drawing/2014/main" id="{F45946D1-E426-4C1E-8779-0ECFD553F1C9}"/>
              </a:ext>
            </a:extLst>
          </p:cNvPr>
          <p:cNvPicPr/>
          <p:nvPr/>
        </p:nvPicPr>
        <p:blipFill>
          <a:blip r:embed="rId2"/>
          <a:stretch>
            <a:fillRect/>
          </a:stretch>
        </p:blipFill>
        <p:spPr>
          <a:xfrm>
            <a:off x="2077720" y="1530251"/>
            <a:ext cx="5943600" cy="1479550"/>
          </a:xfrm>
          <a:prstGeom prst="rect">
            <a:avLst/>
          </a:prstGeom>
        </p:spPr>
      </p:pic>
      <p:sp>
        <p:nvSpPr>
          <p:cNvPr id="5" name="TextBox 4">
            <a:extLst>
              <a:ext uri="{FF2B5EF4-FFF2-40B4-BE49-F238E27FC236}">
                <a16:creationId xmlns:a16="http://schemas.microsoft.com/office/drawing/2014/main" id="{0D034D12-E1BD-4E39-9E60-E3179A0C6F99}"/>
              </a:ext>
            </a:extLst>
          </p:cNvPr>
          <p:cNvSpPr txBox="1"/>
          <p:nvPr/>
        </p:nvSpPr>
        <p:spPr>
          <a:xfrm>
            <a:off x="1666240" y="3429000"/>
            <a:ext cx="8898468" cy="923330"/>
          </a:xfrm>
          <a:prstGeom prst="rect">
            <a:avLst/>
          </a:prstGeom>
          <a:noFill/>
        </p:spPr>
        <p:txBody>
          <a:bodyPr wrap="square" rtlCol="0">
            <a:spAutoFit/>
          </a:bodyPr>
          <a:lstStyle/>
          <a:p>
            <a:r>
              <a:rPr lang="en-US" sz="1800" dirty="0">
                <a:effectLst/>
                <a:latin typeface="Georgia" panose="02040502050405020303" pitchFamily="18" charset="0"/>
                <a:ea typeface="Calibri" panose="020F0502020204030204" pitchFamily="34" charset="0"/>
                <a:cs typeface="Times New Roman" panose="02020603050405020304" pitchFamily="18" charset="0"/>
              </a:rPr>
              <a:t>7. Created a bar graph to visualize the total number of neighborhoods for each borough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C9F2DC33-2423-462F-9F3E-82D91D571928}"/>
              </a:ext>
            </a:extLst>
          </p:cNvPr>
          <p:cNvPicPr/>
          <p:nvPr/>
        </p:nvPicPr>
        <p:blipFill>
          <a:blip r:embed="rId3"/>
          <a:stretch>
            <a:fillRect/>
          </a:stretch>
        </p:blipFill>
        <p:spPr>
          <a:xfrm>
            <a:off x="2973493" y="3814136"/>
            <a:ext cx="5096934" cy="3297866"/>
          </a:xfrm>
          <a:prstGeom prst="rect">
            <a:avLst/>
          </a:prstGeom>
        </p:spPr>
      </p:pic>
    </p:spTree>
    <p:extLst>
      <p:ext uri="{BB962C8B-B14F-4D97-AF65-F5344CB8AC3E}">
        <p14:creationId xmlns:p14="http://schemas.microsoft.com/office/powerpoint/2010/main" val="398803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F475CF-09C8-4D5A-A0C4-C763757864F5}"/>
              </a:ext>
            </a:extLst>
          </p:cNvPr>
          <p:cNvSpPr txBox="1"/>
          <p:nvPr/>
        </p:nvSpPr>
        <p:spPr>
          <a:xfrm>
            <a:off x="1117600" y="448733"/>
            <a:ext cx="8915400" cy="646331"/>
          </a:xfrm>
          <a:prstGeom prst="rect">
            <a:avLst/>
          </a:prstGeom>
          <a:noFill/>
        </p:spPr>
        <p:txBody>
          <a:bodyPr wrap="square" rtlCol="0">
            <a:spAutoFit/>
          </a:bodyPr>
          <a:lstStyle/>
          <a:p>
            <a:r>
              <a:rPr lang="en-US" sz="1800" dirty="0">
                <a:effectLst/>
                <a:latin typeface="Georgia" panose="02040502050405020303" pitchFamily="18" charset="0"/>
                <a:ea typeface="Calibri" panose="020F0502020204030204" pitchFamily="34" charset="0"/>
                <a:cs typeface="Times New Roman" panose="02020603050405020304" pitchFamily="18" charset="0"/>
              </a:rPr>
              <a:t>8. Got the list of all the Indian restaurants in Toronto city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601318A0-9F7D-43C1-95FC-3A40DB7FBBEC}"/>
              </a:ext>
            </a:extLst>
          </p:cNvPr>
          <p:cNvPicPr/>
          <p:nvPr/>
        </p:nvPicPr>
        <p:blipFill>
          <a:blip r:embed="rId2"/>
          <a:stretch>
            <a:fillRect/>
          </a:stretch>
        </p:blipFill>
        <p:spPr>
          <a:xfrm>
            <a:off x="1667933" y="993140"/>
            <a:ext cx="5943600" cy="1417320"/>
          </a:xfrm>
          <a:prstGeom prst="rect">
            <a:avLst/>
          </a:prstGeom>
        </p:spPr>
      </p:pic>
      <p:sp>
        <p:nvSpPr>
          <p:cNvPr id="4" name="TextBox 3">
            <a:extLst>
              <a:ext uri="{FF2B5EF4-FFF2-40B4-BE49-F238E27FC236}">
                <a16:creationId xmlns:a16="http://schemas.microsoft.com/office/drawing/2014/main" id="{F816FD36-F25C-435E-8C04-DEC98CF118EF}"/>
              </a:ext>
            </a:extLst>
          </p:cNvPr>
          <p:cNvSpPr txBox="1"/>
          <p:nvPr/>
        </p:nvSpPr>
        <p:spPr>
          <a:xfrm>
            <a:off x="1202267" y="2794000"/>
            <a:ext cx="9406466" cy="369332"/>
          </a:xfrm>
          <a:prstGeom prst="rect">
            <a:avLst/>
          </a:prstGeom>
          <a:noFill/>
        </p:spPr>
        <p:txBody>
          <a:bodyPr wrap="square" rtlCol="0">
            <a:spAutoFit/>
          </a:bodyPr>
          <a:lstStyle/>
          <a:p>
            <a:r>
              <a:rPr lang="en-US" sz="1800" dirty="0">
                <a:effectLst/>
                <a:latin typeface="Georgia" panose="02040502050405020303" pitchFamily="18" charset="0"/>
                <a:ea typeface="Calibri" panose="020F0502020204030204" pitchFamily="34" charset="0"/>
                <a:cs typeface="Times New Roman" panose="02020603050405020304" pitchFamily="18" charset="0"/>
              </a:rPr>
              <a:t>9. Created a bar graph to visualize the total number of Indian Restaurants for each borough</a:t>
            </a:r>
            <a:endParaRPr lang="en-US" dirty="0"/>
          </a:p>
        </p:txBody>
      </p:sp>
      <p:pic>
        <p:nvPicPr>
          <p:cNvPr id="5" name="Picture 4">
            <a:extLst>
              <a:ext uri="{FF2B5EF4-FFF2-40B4-BE49-F238E27FC236}">
                <a16:creationId xmlns:a16="http://schemas.microsoft.com/office/drawing/2014/main" id="{B5F61466-ED2A-460E-A183-AB2631E3CF05}"/>
              </a:ext>
            </a:extLst>
          </p:cNvPr>
          <p:cNvPicPr/>
          <p:nvPr/>
        </p:nvPicPr>
        <p:blipFill>
          <a:blip r:embed="rId3"/>
          <a:stretch>
            <a:fillRect/>
          </a:stretch>
        </p:blipFill>
        <p:spPr>
          <a:xfrm>
            <a:off x="3005666" y="3429000"/>
            <a:ext cx="4605867" cy="3307715"/>
          </a:xfrm>
          <a:prstGeom prst="rect">
            <a:avLst/>
          </a:prstGeom>
        </p:spPr>
      </p:pic>
    </p:spTree>
    <p:extLst>
      <p:ext uri="{BB962C8B-B14F-4D97-AF65-F5344CB8AC3E}">
        <p14:creationId xmlns:p14="http://schemas.microsoft.com/office/powerpoint/2010/main" val="3326234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EC923-64EE-41B9-BC4E-F5F8EC9A91A0}"/>
              </a:ext>
            </a:extLst>
          </p:cNvPr>
          <p:cNvSpPr txBox="1"/>
          <p:nvPr/>
        </p:nvSpPr>
        <p:spPr>
          <a:xfrm>
            <a:off x="863600" y="381000"/>
            <a:ext cx="9719733" cy="646331"/>
          </a:xfrm>
          <a:prstGeom prst="rect">
            <a:avLst/>
          </a:prstGeom>
          <a:noFill/>
        </p:spPr>
        <p:txBody>
          <a:bodyPr wrap="square" rtlCol="0">
            <a:spAutoFit/>
          </a:bodyPr>
          <a:lstStyle/>
          <a:p>
            <a:r>
              <a:rPr lang="en-US" sz="1800" dirty="0">
                <a:effectLst/>
                <a:latin typeface="Georgia" panose="02040502050405020303" pitchFamily="18" charset="0"/>
                <a:ea typeface="Calibri" panose="020F0502020204030204" pitchFamily="34" charset="0"/>
                <a:cs typeface="Times New Roman" panose="02020603050405020304" pitchFamily="18" charset="0"/>
              </a:rPr>
              <a:t>10. Created a bar graph to visualize the total number of Indian Restaurants for each neighborhood</a:t>
            </a:r>
            <a:endParaRPr lang="en-US" dirty="0"/>
          </a:p>
        </p:txBody>
      </p:sp>
      <p:pic>
        <p:nvPicPr>
          <p:cNvPr id="3" name="Picture 2">
            <a:extLst>
              <a:ext uri="{FF2B5EF4-FFF2-40B4-BE49-F238E27FC236}">
                <a16:creationId xmlns:a16="http://schemas.microsoft.com/office/drawing/2014/main" id="{11FA9996-A792-4D75-8956-6574B0AEB661}"/>
              </a:ext>
            </a:extLst>
          </p:cNvPr>
          <p:cNvPicPr/>
          <p:nvPr/>
        </p:nvPicPr>
        <p:blipFill>
          <a:blip r:embed="rId2"/>
          <a:stretch>
            <a:fillRect/>
          </a:stretch>
        </p:blipFill>
        <p:spPr>
          <a:xfrm>
            <a:off x="2616200" y="1296670"/>
            <a:ext cx="5943600" cy="4823460"/>
          </a:xfrm>
          <a:prstGeom prst="rect">
            <a:avLst/>
          </a:prstGeom>
        </p:spPr>
      </p:pic>
    </p:spTree>
    <p:extLst>
      <p:ext uri="{BB962C8B-B14F-4D97-AF65-F5344CB8AC3E}">
        <p14:creationId xmlns:p14="http://schemas.microsoft.com/office/powerpoint/2010/main" val="2345418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8DA3B7-8DBF-4861-AB6E-D57F41530BE7}"/>
              </a:ext>
            </a:extLst>
          </p:cNvPr>
          <p:cNvSpPr txBox="1"/>
          <p:nvPr/>
        </p:nvSpPr>
        <p:spPr>
          <a:xfrm>
            <a:off x="1566333" y="558800"/>
            <a:ext cx="9965267" cy="646331"/>
          </a:xfrm>
          <a:prstGeom prst="rect">
            <a:avLst/>
          </a:prstGeom>
          <a:noFill/>
        </p:spPr>
        <p:txBody>
          <a:bodyPr wrap="square" rtlCol="0">
            <a:spAutoFit/>
          </a:bodyPr>
          <a:lstStyle/>
          <a:p>
            <a:r>
              <a:rPr lang="en-US" sz="1800" dirty="0">
                <a:effectLst/>
                <a:latin typeface="Georgia" panose="02040502050405020303" pitchFamily="18" charset="0"/>
                <a:ea typeface="Calibri" panose="020F0502020204030204" pitchFamily="34" charset="0"/>
                <a:cs typeface="Times New Roman" panose="02020603050405020304" pitchFamily="18" charset="0"/>
              </a:rPr>
              <a:t>11.Got the list of all the Indian Restaurant in </a:t>
            </a:r>
            <a:r>
              <a:rPr lang="en-US" sz="1800" dirty="0" err="1">
                <a:effectLst/>
                <a:latin typeface="Georgia" panose="02040502050405020303" pitchFamily="18" charset="0"/>
                <a:ea typeface="Calibri" panose="020F0502020204030204" pitchFamily="34" charset="0"/>
                <a:cs typeface="Times New Roman" panose="02020603050405020304" pitchFamily="18" charset="0"/>
              </a:rPr>
              <a:t>Davisville</a:t>
            </a:r>
            <a:r>
              <a:rPr lang="en-US" sz="1800" dirty="0">
                <a:effectLst/>
                <a:latin typeface="Georgia" panose="02040502050405020303" pitchFamily="18" charset="0"/>
                <a:ea typeface="Calibri" panose="020F0502020204030204" pitchFamily="34" charset="0"/>
                <a:cs typeface="Times New Roman" panose="02020603050405020304" pitchFamily="18" charset="0"/>
              </a:rPr>
              <a:t> neighborhood in Toronto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AF461856-8FA6-49B6-A403-2F07605B3D5E}"/>
              </a:ext>
            </a:extLst>
          </p:cNvPr>
          <p:cNvPicPr/>
          <p:nvPr/>
        </p:nvPicPr>
        <p:blipFill>
          <a:blip r:embed="rId2"/>
          <a:stretch>
            <a:fillRect/>
          </a:stretch>
        </p:blipFill>
        <p:spPr>
          <a:xfrm>
            <a:off x="2252133" y="1116965"/>
            <a:ext cx="5943600" cy="1423670"/>
          </a:xfrm>
          <a:prstGeom prst="rect">
            <a:avLst/>
          </a:prstGeom>
        </p:spPr>
      </p:pic>
      <p:sp>
        <p:nvSpPr>
          <p:cNvPr id="4" name="TextBox 3">
            <a:extLst>
              <a:ext uri="{FF2B5EF4-FFF2-40B4-BE49-F238E27FC236}">
                <a16:creationId xmlns:a16="http://schemas.microsoft.com/office/drawing/2014/main" id="{F8585C0B-1C6F-416D-B4E0-E665B8392944}"/>
              </a:ext>
            </a:extLst>
          </p:cNvPr>
          <p:cNvSpPr txBox="1"/>
          <p:nvPr/>
        </p:nvSpPr>
        <p:spPr>
          <a:xfrm>
            <a:off x="1634065" y="2827867"/>
            <a:ext cx="9398001" cy="923330"/>
          </a:xfrm>
          <a:prstGeom prst="rect">
            <a:avLst/>
          </a:prstGeom>
          <a:noFill/>
        </p:spPr>
        <p:txBody>
          <a:bodyPr wrap="square" rtlCol="0">
            <a:spAutoFit/>
          </a:bodyPr>
          <a:lstStyle/>
          <a:p>
            <a:r>
              <a:rPr lang="en-US" sz="1800" dirty="0">
                <a:effectLst/>
                <a:latin typeface="Georgia" panose="02040502050405020303" pitchFamily="18" charset="0"/>
                <a:ea typeface="Calibri" panose="020F0502020204030204" pitchFamily="34" charset="0"/>
                <a:cs typeface="Times New Roman" panose="02020603050405020304" pitchFamily="18" charset="0"/>
              </a:rPr>
              <a:t>12. Got the list of all the Indian Restaurant in India Bazar, The Beaches West neighborhood in Toronto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1BD62200-BEF5-4167-8AFD-268F9F1F2B1C}"/>
              </a:ext>
            </a:extLst>
          </p:cNvPr>
          <p:cNvPicPr/>
          <p:nvPr/>
        </p:nvPicPr>
        <p:blipFill>
          <a:blip r:embed="rId3"/>
          <a:stretch>
            <a:fillRect/>
          </a:stretch>
        </p:blipFill>
        <p:spPr>
          <a:xfrm>
            <a:off x="2599267" y="4038429"/>
            <a:ext cx="6705600" cy="1998304"/>
          </a:xfrm>
          <a:prstGeom prst="rect">
            <a:avLst/>
          </a:prstGeom>
        </p:spPr>
      </p:pic>
    </p:spTree>
    <p:extLst>
      <p:ext uri="{BB962C8B-B14F-4D97-AF65-F5344CB8AC3E}">
        <p14:creationId xmlns:p14="http://schemas.microsoft.com/office/powerpoint/2010/main" val="435302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7D15F9-5D27-4E4E-9561-BBCD126A07CC}"/>
              </a:ext>
            </a:extLst>
          </p:cNvPr>
          <p:cNvSpPr txBox="1"/>
          <p:nvPr/>
        </p:nvSpPr>
        <p:spPr>
          <a:xfrm>
            <a:off x="880533" y="508000"/>
            <a:ext cx="9482667" cy="923330"/>
          </a:xfrm>
          <a:prstGeom prst="rect">
            <a:avLst/>
          </a:prstGeom>
          <a:noFill/>
        </p:spPr>
        <p:txBody>
          <a:bodyPr wrap="square" rtlCol="0">
            <a:spAutoFit/>
          </a:bodyPr>
          <a:lstStyle/>
          <a:p>
            <a:r>
              <a:rPr lang="en-US" sz="1800" dirty="0">
                <a:effectLst/>
                <a:latin typeface="Georgia" panose="02040502050405020303" pitchFamily="18" charset="0"/>
                <a:ea typeface="Calibri" panose="020F0502020204030204" pitchFamily="34" charset="0"/>
                <a:cs typeface="Times New Roman" panose="02020603050405020304" pitchFamily="18" charset="0"/>
              </a:rPr>
              <a:t>13. List of all the Indian Restaurants in </a:t>
            </a:r>
            <a:r>
              <a:rPr lang="en-US" sz="1800" dirty="0" err="1">
                <a:effectLst/>
                <a:latin typeface="Georgia" panose="02040502050405020303" pitchFamily="18" charset="0"/>
                <a:ea typeface="Calibri" panose="020F0502020204030204" pitchFamily="34" charset="0"/>
                <a:cs typeface="Times New Roman" panose="02020603050405020304" pitchFamily="18" charset="0"/>
              </a:rPr>
              <a:t>Davisville</a:t>
            </a:r>
            <a:r>
              <a:rPr lang="en-US" sz="1800" dirty="0">
                <a:effectLst/>
                <a:latin typeface="Georgia" panose="02040502050405020303" pitchFamily="18" charset="0"/>
                <a:ea typeface="Calibri" panose="020F0502020204030204" pitchFamily="34" charset="0"/>
                <a:cs typeface="Times New Roman" panose="02020603050405020304" pitchFamily="18" charset="0"/>
              </a:rPr>
              <a:t> neighborhood with their corresponding likes , rating and tips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C5DEF490-5740-431C-97BA-B3339B8AE3B8}"/>
              </a:ext>
            </a:extLst>
          </p:cNvPr>
          <p:cNvPicPr/>
          <p:nvPr/>
        </p:nvPicPr>
        <p:blipFill>
          <a:blip r:embed="rId2"/>
          <a:stretch>
            <a:fillRect/>
          </a:stretch>
        </p:blipFill>
        <p:spPr>
          <a:xfrm>
            <a:off x="2344737" y="1309158"/>
            <a:ext cx="4657725" cy="1885950"/>
          </a:xfrm>
          <a:prstGeom prst="rect">
            <a:avLst/>
          </a:prstGeom>
        </p:spPr>
      </p:pic>
      <p:sp>
        <p:nvSpPr>
          <p:cNvPr id="4" name="TextBox 3">
            <a:extLst>
              <a:ext uri="{FF2B5EF4-FFF2-40B4-BE49-F238E27FC236}">
                <a16:creationId xmlns:a16="http://schemas.microsoft.com/office/drawing/2014/main" id="{1417250F-D89B-43CD-9382-113B4E13AE1F}"/>
              </a:ext>
            </a:extLst>
          </p:cNvPr>
          <p:cNvSpPr txBox="1"/>
          <p:nvPr/>
        </p:nvSpPr>
        <p:spPr>
          <a:xfrm>
            <a:off x="1092199" y="3195108"/>
            <a:ext cx="9482667" cy="923330"/>
          </a:xfrm>
          <a:prstGeom prst="rect">
            <a:avLst/>
          </a:prstGeom>
          <a:noFill/>
        </p:spPr>
        <p:txBody>
          <a:bodyPr wrap="square" rtlCol="0">
            <a:spAutoFit/>
          </a:bodyPr>
          <a:lstStyle/>
          <a:p>
            <a:r>
              <a:rPr lang="en-US" sz="1800" dirty="0">
                <a:effectLst/>
                <a:latin typeface="Georgia" panose="02040502050405020303" pitchFamily="18" charset="0"/>
                <a:ea typeface="Calibri" panose="020F0502020204030204" pitchFamily="34" charset="0"/>
                <a:cs typeface="Times New Roman" panose="02020603050405020304" pitchFamily="18" charset="0"/>
              </a:rPr>
              <a:t>14. List of all the Indian Restaurants in India bazar, The Beaches West neighborhood with their corresponding likes , rating and tips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A7C633DC-95A6-4DD9-B5BD-4879A671A66D}"/>
              </a:ext>
            </a:extLst>
          </p:cNvPr>
          <p:cNvPicPr/>
          <p:nvPr/>
        </p:nvPicPr>
        <p:blipFill>
          <a:blip r:embed="rId3"/>
          <a:stretch>
            <a:fillRect/>
          </a:stretch>
        </p:blipFill>
        <p:spPr>
          <a:xfrm>
            <a:off x="2744787" y="4118438"/>
            <a:ext cx="4257675" cy="1952625"/>
          </a:xfrm>
          <a:prstGeom prst="rect">
            <a:avLst/>
          </a:prstGeom>
        </p:spPr>
      </p:pic>
    </p:spTree>
    <p:extLst>
      <p:ext uri="{BB962C8B-B14F-4D97-AF65-F5344CB8AC3E}">
        <p14:creationId xmlns:p14="http://schemas.microsoft.com/office/powerpoint/2010/main" val="249652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F64D8F-E99C-4F12-A3AB-D6E3A2AFC1D4}"/>
              </a:ext>
            </a:extLst>
          </p:cNvPr>
          <p:cNvSpPr txBox="1"/>
          <p:nvPr/>
        </p:nvSpPr>
        <p:spPr>
          <a:xfrm>
            <a:off x="2184400" y="745067"/>
            <a:ext cx="7476067" cy="1862561"/>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Result: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1.List of all the major parts of Toronto City that has great Indian restaurants: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8FFCCC50-0ECE-4482-8713-567002E0FF36}"/>
              </a:ext>
            </a:extLst>
          </p:cNvPr>
          <p:cNvPicPr/>
          <p:nvPr/>
        </p:nvPicPr>
        <p:blipFill>
          <a:blip r:embed="rId2"/>
          <a:stretch>
            <a:fillRect/>
          </a:stretch>
        </p:blipFill>
        <p:spPr>
          <a:xfrm>
            <a:off x="2091266" y="2352040"/>
            <a:ext cx="7230533" cy="1584960"/>
          </a:xfrm>
          <a:prstGeom prst="rect">
            <a:avLst/>
          </a:prstGeom>
        </p:spPr>
      </p:pic>
      <p:sp>
        <p:nvSpPr>
          <p:cNvPr id="4" name="TextBox 3">
            <a:extLst>
              <a:ext uri="{FF2B5EF4-FFF2-40B4-BE49-F238E27FC236}">
                <a16:creationId xmlns:a16="http://schemas.microsoft.com/office/drawing/2014/main" id="{323BE1E5-A9ED-404C-A291-3B6BC6EFAA84}"/>
              </a:ext>
            </a:extLst>
          </p:cNvPr>
          <p:cNvSpPr txBox="1"/>
          <p:nvPr/>
        </p:nvSpPr>
        <p:spPr>
          <a:xfrm>
            <a:off x="2184400" y="4343400"/>
            <a:ext cx="7755467" cy="1069267"/>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2.  </a:t>
            </a:r>
            <a:r>
              <a:rPr lang="en-US" sz="1800" dirty="0" err="1">
                <a:effectLst/>
                <a:latin typeface="Georgia" panose="02040502050405020303" pitchFamily="18" charset="0"/>
                <a:ea typeface="Calibri" panose="020F0502020204030204" pitchFamily="34" charset="0"/>
                <a:cs typeface="Times New Roman" panose="02020603050405020304" pitchFamily="18" charset="0"/>
              </a:rPr>
              <a:t>Davisville</a:t>
            </a:r>
            <a:r>
              <a:rPr lang="en-US" sz="1800" dirty="0">
                <a:effectLst/>
                <a:latin typeface="Georgia" panose="02040502050405020303" pitchFamily="18" charset="0"/>
                <a:ea typeface="Calibri" panose="020F0502020204030204" pitchFamily="34" charset="0"/>
                <a:cs typeface="Times New Roman" panose="02020603050405020304" pitchFamily="18" charset="0"/>
              </a:rPr>
              <a:t> and India Bazaar are the best locations in Toronto City for Indian Cuisine.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792309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4A57BE-841D-4057-B2C5-0208A09048D9}"/>
              </a:ext>
            </a:extLst>
          </p:cNvPr>
          <p:cNvSpPr txBox="1"/>
          <p:nvPr/>
        </p:nvSpPr>
        <p:spPr>
          <a:xfrm>
            <a:off x="1566333" y="787400"/>
            <a:ext cx="7789334" cy="2557880"/>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3. </a:t>
            </a:r>
            <a:r>
              <a:rPr lang="en-US" sz="1800" dirty="0" err="1">
                <a:effectLst/>
                <a:latin typeface="Georgia" panose="02040502050405020303" pitchFamily="18" charset="0"/>
                <a:ea typeface="Calibri" panose="020F0502020204030204" pitchFamily="34" charset="0"/>
                <a:cs typeface="Times New Roman" panose="02020603050405020304" pitchFamily="18" charset="0"/>
              </a:rPr>
              <a:t>Davisville</a:t>
            </a:r>
            <a:r>
              <a:rPr lang="en-US" sz="1800" dirty="0">
                <a:effectLst/>
                <a:latin typeface="Georgia" panose="02040502050405020303" pitchFamily="18" charset="0"/>
                <a:ea typeface="Calibri" panose="020F0502020204030204" pitchFamily="34" charset="0"/>
                <a:cs typeface="Times New Roman" panose="02020603050405020304" pitchFamily="18" charset="0"/>
              </a:rPr>
              <a:t>, India Bazaar, Business reply mail processing </a:t>
            </a:r>
            <a:r>
              <a:rPr lang="en-US" sz="1800" dirty="0" err="1">
                <a:effectLst/>
                <a:latin typeface="Georgia" panose="02040502050405020303" pitchFamily="18" charset="0"/>
                <a:ea typeface="Calibri" panose="020F0502020204030204" pitchFamily="34" charset="0"/>
                <a:cs typeface="Times New Roman" panose="02020603050405020304" pitchFamily="18" charset="0"/>
              </a:rPr>
              <a:t>centre</a:t>
            </a:r>
            <a:r>
              <a:rPr lang="en-US" sz="1800" dirty="0">
                <a:effectLst/>
                <a:latin typeface="Georgia" panose="02040502050405020303" pitchFamily="18" charset="0"/>
                <a:ea typeface="Calibri" panose="020F0502020204030204" pitchFamily="34" charset="0"/>
                <a:cs typeface="Times New Roman" panose="02020603050405020304" pitchFamily="18" charset="0"/>
              </a:rPr>
              <a:t>, Christie, </a:t>
            </a:r>
            <a:r>
              <a:rPr lang="en-US" sz="1800" dirty="0" err="1">
                <a:effectLst/>
                <a:latin typeface="Georgia" panose="02040502050405020303" pitchFamily="18" charset="0"/>
                <a:ea typeface="Calibri" panose="020F0502020204030204" pitchFamily="34" charset="0"/>
                <a:cs typeface="Times New Roman" panose="02020603050405020304" pitchFamily="18" charset="0"/>
              </a:rPr>
              <a:t>Davisville</a:t>
            </a:r>
            <a:r>
              <a:rPr lang="en-US" sz="1800" dirty="0">
                <a:effectLst/>
                <a:latin typeface="Georgia" panose="02040502050405020303" pitchFamily="18" charset="0"/>
                <a:ea typeface="Calibri" panose="020F0502020204030204" pitchFamily="34" charset="0"/>
                <a:cs typeface="Times New Roman" panose="02020603050405020304" pitchFamily="18" charset="0"/>
              </a:rPr>
              <a:t> North these are some areas having potential Indian Restaurant markets.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4. List of areas having lack Indian Restaurants: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AC110BDD-0B41-4F69-89B3-77361DB6A77B}"/>
              </a:ext>
            </a:extLst>
          </p:cNvPr>
          <p:cNvPicPr/>
          <p:nvPr/>
        </p:nvPicPr>
        <p:blipFill>
          <a:blip r:embed="rId2"/>
          <a:stretch>
            <a:fillRect/>
          </a:stretch>
        </p:blipFill>
        <p:spPr>
          <a:xfrm>
            <a:off x="2252133" y="3060488"/>
            <a:ext cx="5943600" cy="1736090"/>
          </a:xfrm>
          <a:prstGeom prst="rect">
            <a:avLst/>
          </a:prstGeom>
        </p:spPr>
      </p:pic>
      <p:sp>
        <p:nvSpPr>
          <p:cNvPr id="4" name="TextBox 3">
            <a:extLst>
              <a:ext uri="{FF2B5EF4-FFF2-40B4-BE49-F238E27FC236}">
                <a16:creationId xmlns:a16="http://schemas.microsoft.com/office/drawing/2014/main" id="{A80D33B7-C0CC-4E8A-9BEC-7102B97A2419}"/>
              </a:ext>
            </a:extLst>
          </p:cNvPr>
          <p:cNvSpPr txBox="1"/>
          <p:nvPr/>
        </p:nvSpPr>
        <p:spPr>
          <a:xfrm>
            <a:off x="1693333" y="5223933"/>
            <a:ext cx="7213600" cy="1200329"/>
          </a:xfrm>
          <a:prstGeom prst="rect">
            <a:avLst/>
          </a:prstGeom>
          <a:noFill/>
        </p:spPr>
        <p:txBody>
          <a:bodyPr wrap="square" rtlCol="0">
            <a:spAutoFit/>
          </a:bodyPr>
          <a:lstStyle/>
          <a:p>
            <a:r>
              <a:rPr lang="en-US" sz="1800">
                <a:effectLst/>
                <a:latin typeface="Georgia" panose="02040502050405020303" pitchFamily="18" charset="0"/>
                <a:ea typeface="Calibri" panose="020F0502020204030204" pitchFamily="34" charset="0"/>
                <a:cs typeface="Times New Roman" panose="02020603050405020304" pitchFamily="18" charset="0"/>
              </a:rPr>
              <a:t>5. India </a:t>
            </a:r>
            <a:r>
              <a:rPr lang="en-US" sz="1800" dirty="0">
                <a:effectLst/>
                <a:latin typeface="Georgia" panose="02040502050405020303" pitchFamily="18" charset="0"/>
                <a:ea typeface="Calibri" panose="020F0502020204030204" pitchFamily="34" charset="0"/>
                <a:cs typeface="Times New Roman" panose="02020603050405020304" pitchFamily="18" charset="0"/>
              </a:rPr>
              <a:t>Bazaar, The Beaches West is the best place to stay in Toronto if someone loves Indian Cousins because the highest rated Indian Restaurant in Toronto </a:t>
            </a:r>
            <a:r>
              <a:rPr lang="en-US" sz="1800" b="1" dirty="0">
                <a:effectLst/>
                <a:latin typeface="Georgia" panose="02040502050405020303" pitchFamily="18" charset="0"/>
                <a:ea typeface="Calibri" panose="020F0502020204030204" pitchFamily="34" charset="0"/>
                <a:cs typeface="Times New Roman" panose="02020603050405020304" pitchFamily="18" charset="0"/>
              </a:rPr>
              <a:t>“</a:t>
            </a:r>
            <a:r>
              <a:rPr lang="en-US" sz="1800" b="1" dirty="0">
                <a:solidFill>
                  <a:srgbClr val="000000"/>
                </a:solidFill>
                <a:effectLst/>
                <a:latin typeface="Georgia" panose="02040502050405020303" pitchFamily="18" charset="0"/>
                <a:ea typeface="Calibri" panose="020F0502020204030204" pitchFamily="34" charset="0"/>
                <a:cs typeface="Helvetica" panose="020B0604020202020204" pitchFamily="34" charset="0"/>
              </a:rPr>
              <a:t>Udupi Palace” </a:t>
            </a:r>
            <a:r>
              <a:rPr lang="en-US" sz="1600" dirty="0">
                <a:solidFill>
                  <a:srgbClr val="000000"/>
                </a:solidFill>
                <a:effectLst/>
                <a:latin typeface="Georgia" panose="02040502050405020303" pitchFamily="18" charset="0"/>
                <a:ea typeface="Calibri" panose="020F0502020204030204" pitchFamily="34" charset="0"/>
                <a:cs typeface="Helvetica" panose="020B0604020202020204" pitchFamily="34" charset="0"/>
              </a:rPr>
              <a:t>is situated here</a:t>
            </a:r>
            <a:r>
              <a:rPr lang="en-US" sz="1800" b="1" dirty="0">
                <a:solidFill>
                  <a:srgbClr val="000000"/>
                </a:solidFill>
                <a:effectLst/>
                <a:latin typeface="Georgia" panose="02040502050405020303" pitchFamily="18" charset="0"/>
                <a:ea typeface="Calibri" panose="020F0502020204030204" pitchFamily="34" charset="0"/>
                <a:cs typeface="Helvetica" panose="020B060402020202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1954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3630F1-D5FD-482E-9A3E-F1852B99DD35}"/>
              </a:ext>
            </a:extLst>
          </p:cNvPr>
          <p:cNvSpPr txBox="1"/>
          <p:nvPr/>
        </p:nvSpPr>
        <p:spPr>
          <a:xfrm>
            <a:off x="1584960" y="833120"/>
            <a:ext cx="9032240" cy="4551246"/>
          </a:xfrm>
          <a:prstGeom prst="rect">
            <a:avLst/>
          </a:prstGeom>
          <a:noFill/>
        </p:spPr>
        <p:txBody>
          <a:bodyPr wrap="square" rtlCol="0">
            <a:spAutoFit/>
          </a:bodyPr>
          <a:lstStyle/>
          <a:p>
            <a:pPr marL="0" marR="0">
              <a:lnSpc>
                <a:spcPts val="2100"/>
              </a:lnSpc>
              <a:spcBef>
                <a:spcPts val="2065"/>
              </a:spcBef>
              <a:spcAft>
                <a:spcPts val="0"/>
              </a:spcAft>
            </a:pPr>
            <a:r>
              <a:rPr lang="en-US" sz="1800" b="1"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Problem Statement: </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ts val="2100"/>
              </a:lnSpc>
              <a:spcBef>
                <a:spcPts val="2065"/>
              </a:spcBef>
              <a:spcAft>
                <a:spcPts val="0"/>
              </a:spcAft>
            </a:pPr>
            <a:r>
              <a:rPr lang="en-US" sz="1800" b="1"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Prospects of finding an Indian Restaurant in Toronto, Canada.</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Toronto, the capital of the province of Ontario, is the most populous Canadian city. Its diversity is reflected in Toronto’s ethnic neighborhoods such as Chinatown, Corso Italia, Greektown, Kensington Market, Koreatown, Little India, Little Italy, Little Jamaica, Little Portugal &amp; Roncesvalles. One of the most immigrant-friendly cities in North America with more than half of the entire Indian Canadian population residing in Toronto it is one of the best places to find a good rated Indian restaurant.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In this project we will go through step-by-step process to make a decision where to find a good Indian restaurant.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82933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E3B0E2-23AB-451D-9B36-ED1D225FBE9D}"/>
              </a:ext>
            </a:extLst>
          </p:cNvPr>
          <p:cNvSpPr txBox="1"/>
          <p:nvPr/>
        </p:nvSpPr>
        <p:spPr>
          <a:xfrm>
            <a:off x="2235200" y="1798320"/>
            <a:ext cx="6736080" cy="2649059"/>
          </a:xfrm>
          <a:prstGeom prst="rect">
            <a:avLst/>
          </a:prstGeom>
          <a:noFill/>
        </p:spPr>
        <p:txBody>
          <a:bodyPr wrap="square" rtlCol="0">
            <a:spAutoFit/>
          </a:bodyPr>
          <a:lstStyle/>
          <a:p>
            <a:pPr marL="0" marR="0">
              <a:lnSpc>
                <a:spcPct val="107000"/>
              </a:lnSpc>
              <a:spcBef>
                <a:spcPts val="0"/>
              </a:spcBef>
              <a:spcAft>
                <a:spcPts val="800"/>
              </a:spcAft>
            </a:pP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Problems: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Clr>
                <a:srgbClr val="292929"/>
              </a:buClr>
              <a:buSzPts val="1600"/>
              <a:buFont typeface="+mj-lt"/>
              <a:buAutoNum type="arabicPeriod"/>
            </a:pPr>
            <a:r>
              <a:rPr lang="en-US" sz="1800" dirty="0">
                <a:effectLst/>
                <a:latin typeface="Georgia" panose="02040502050405020303" pitchFamily="18" charset="0"/>
                <a:ea typeface="Calibri" panose="020F0502020204030204" pitchFamily="34" charset="0"/>
                <a:cs typeface="Times New Roman" panose="02020603050405020304" pitchFamily="18" charset="0"/>
              </a:rPr>
              <a:t>List and visualize all major parts of Toronto City that has great Indian restaurants.</a:t>
            </a:r>
          </a:p>
          <a:p>
            <a:pPr marL="342900" marR="0" lvl="0" indent="-342900">
              <a:lnSpc>
                <a:spcPct val="107000"/>
              </a:lnSpc>
              <a:spcBef>
                <a:spcPts val="0"/>
              </a:spcBef>
              <a:spcAft>
                <a:spcPts val="0"/>
              </a:spcAft>
              <a:buClr>
                <a:srgbClr val="292929"/>
              </a:buClr>
              <a:buSzPts val="1600"/>
              <a:buFont typeface="+mj-lt"/>
              <a:buAutoNum type="arabicPeriod"/>
            </a:pPr>
            <a:r>
              <a:rPr lang="en-US" sz="1800" dirty="0">
                <a:effectLst/>
                <a:latin typeface="Georgia" panose="02040502050405020303" pitchFamily="18" charset="0"/>
                <a:ea typeface="Calibri" panose="020F0502020204030204" pitchFamily="34" charset="0"/>
                <a:cs typeface="Times New Roman" panose="02020603050405020304" pitchFamily="18" charset="0"/>
              </a:rPr>
              <a:t>what is best location in Toronto City for Indian Cuisine?</a:t>
            </a:r>
          </a:p>
          <a:p>
            <a:pPr marL="342900" marR="0" lvl="0" indent="-342900">
              <a:lnSpc>
                <a:spcPct val="107000"/>
              </a:lnSpc>
              <a:spcBef>
                <a:spcPts val="0"/>
              </a:spcBef>
              <a:spcAft>
                <a:spcPts val="0"/>
              </a:spcAft>
              <a:buClr>
                <a:srgbClr val="292929"/>
              </a:buClr>
              <a:buSzPts val="1600"/>
              <a:buFont typeface="+mj-lt"/>
              <a:buAutoNum type="arabicPeriod"/>
            </a:pPr>
            <a:r>
              <a:rPr lang="en-US" sz="1800" dirty="0">
                <a:effectLst/>
                <a:latin typeface="Georgia" panose="02040502050405020303" pitchFamily="18" charset="0"/>
                <a:ea typeface="Calibri" panose="020F0502020204030204" pitchFamily="34" charset="0"/>
                <a:cs typeface="Times New Roman" panose="02020603050405020304" pitchFamily="18" charset="0"/>
              </a:rPr>
              <a:t>which areas have potential Indian Restaurant Market?</a:t>
            </a:r>
          </a:p>
          <a:p>
            <a:pPr marL="342900" marR="0" lvl="0" indent="-342900">
              <a:lnSpc>
                <a:spcPct val="107000"/>
              </a:lnSpc>
              <a:spcBef>
                <a:spcPts val="0"/>
              </a:spcBef>
              <a:spcAft>
                <a:spcPts val="0"/>
              </a:spcAft>
              <a:buClr>
                <a:srgbClr val="292929"/>
              </a:buClr>
              <a:buSzPts val="1600"/>
              <a:buFont typeface="+mj-lt"/>
              <a:buAutoNum type="arabicPeriod"/>
            </a:pPr>
            <a:r>
              <a:rPr lang="en-US" sz="1800" dirty="0">
                <a:effectLst/>
                <a:latin typeface="Georgia" panose="02040502050405020303" pitchFamily="18" charset="0"/>
                <a:ea typeface="Calibri" panose="020F0502020204030204" pitchFamily="34" charset="0"/>
                <a:cs typeface="Times New Roman" panose="02020603050405020304" pitchFamily="18" charset="0"/>
              </a:rPr>
              <a:t>which all areas lack Indian Restaurants?</a:t>
            </a:r>
          </a:p>
          <a:p>
            <a:pPr marL="342900" marR="0" lvl="0" indent="-342900">
              <a:lnSpc>
                <a:spcPct val="107000"/>
              </a:lnSpc>
              <a:spcBef>
                <a:spcPts val="0"/>
              </a:spcBef>
              <a:spcAft>
                <a:spcPts val="800"/>
              </a:spcAft>
              <a:buClr>
                <a:srgbClr val="292929"/>
              </a:buClr>
              <a:buSzPts val="1600"/>
              <a:buFont typeface="+mj-lt"/>
              <a:buAutoNum type="arabicPeriod"/>
            </a:pPr>
            <a:r>
              <a:rPr lang="en-US" sz="1800" dirty="0">
                <a:effectLst/>
                <a:latin typeface="Georgia" panose="02040502050405020303" pitchFamily="18" charset="0"/>
                <a:ea typeface="Calibri" panose="020F0502020204030204" pitchFamily="34" charset="0"/>
                <a:cs typeface="Times New Roman" panose="02020603050405020304" pitchFamily="18" charset="0"/>
              </a:rPr>
              <a:t>which is the best place to stay if you prefer Indian Cuisine?</a:t>
            </a:r>
          </a:p>
          <a:p>
            <a:endParaRPr lang="en-US" dirty="0"/>
          </a:p>
        </p:txBody>
      </p:sp>
    </p:spTree>
    <p:extLst>
      <p:ext uri="{BB962C8B-B14F-4D97-AF65-F5344CB8AC3E}">
        <p14:creationId xmlns:p14="http://schemas.microsoft.com/office/powerpoint/2010/main" val="66535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E74E8D-2F15-46D6-99F0-4B203317348A}"/>
              </a:ext>
            </a:extLst>
          </p:cNvPr>
          <p:cNvSpPr txBox="1"/>
          <p:nvPr/>
        </p:nvSpPr>
        <p:spPr>
          <a:xfrm>
            <a:off x="1442720" y="335280"/>
            <a:ext cx="9286240" cy="6186565"/>
          </a:xfrm>
          <a:prstGeom prst="rect">
            <a:avLst/>
          </a:prstGeom>
          <a:noFill/>
        </p:spPr>
        <p:txBody>
          <a:bodyPr wrap="square" rtlCol="0">
            <a:spAutoFit/>
          </a:bodyPr>
          <a:lstStyle/>
          <a:p>
            <a:pPr marL="0" marR="0">
              <a:lnSpc>
                <a:spcPts val="2100"/>
              </a:lnSpc>
              <a:spcBef>
                <a:spcPts val="2065"/>
              </a:spcBef>
              <a:spcAft>
                <a:spcPts val="0"/>
              </a:spcAft>
            </a:pPr>
            <a:r>
              <a:rPr lang="en-US" sz="1800" b="1"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Target Audience:</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ts val="2400"/>
              </a:lnSpc>
              <a:spcBef>
                <a:spcPts val="1030"/>
              </a:spcBef>
              <a:spcAft>
                <a:spcPts val="0"/>
              </a:spcAft>
            </a:pPr>
            <a:r>
              <a:rPr lang="en-US" sz="1800" spc="-5" dirty="0">
                <a:solidFill>
                  <a:srgbClr val="292929"/>
                </a:solidFill>
                <a:effectLst/>
                <a:latin typeface="Georgia" panose="02040502050405020303" pitchFamily="18" charset="0"/>
                <a:ea typeface="Times New Roman" panose="02020603050405020304" pitchFamily="18" charset="0"/>
              </a:rPr>
              <a:t>Who will be more interested in this project? What type of clients or a group of people would be benefitted?</a:t>
            </a:r>
          </a:p>
          <a:p>
            <a:pPr marL="342900" marR="0" lvl="0" indent="-342900">
              <a:lnSpc>
                <a:spcPts val="2400"/>
              </a:lnSpc>
              <a:spcBef>
                <a:spcPts val="2400"/>
              </a:spcBef>
              <a:spcAft>
                <a:spcPts val="0"/>
              </a:spcAft>
              <a:buFont typeface="+mj-lt"/>
              <a:buAutoNum type="arabicPeriod"/>
              <a:tabLst>
                <a:tab pos="457200" algn="l"/>
              </a:tabLst>
            </a:pPr>
            <a:r>
              <a:rPr lang="en-US" sz="18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Business personnel who wants to invest on an Indian restaurant in Toronto. This analysis will be a comprehensive guide to start or expand restaurants targeting the Indian crowd.</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ts val="2400"/>
              </a:lnSpc>
              <a:spcBef>
                <a:spcPts val="1260"/>
              </a:spcBef>
              <a:spcAft>
                <a:spcPts val="0"/>
              </a:spcAft>
              <a:tabLst>
                <a:tab pos="457200" algn="l"/>
              </a:tabLst>
            </a:pPr>
            <a:r>
              <a:rPr lang="en-US" sz="18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2.  This analysis will give an idea, how beneficial it is to open a restaurant and what are the pros and cons of this business.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ts val="2400"/>
              </a:lnSpc>
              <a:spcBef>
                <a:spcPts val="1260"/>
              </a:spcBef>
              <a:spcAft>
                <a:spcPts val="0"/>
              </a:spcAft>
              <a:tabLst>
                <a:tab pos="457200" algn="l"/>
              </a:tabLst>
            </a:pPr>
            <a:r>
              <a:rPr lang="en-US" sz="18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3.  Indian crowd who wants to find neighborhoods with lots of option for Indian restaurants.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ts val="2400"/>
              </a:lnSpc>
              <a:spcBef>
                <a:spcPts val="1260"/>
              </a:spcBef>
              <a:spcAft>
                <a:spcPts val="0"/>
              </a:spcAft>
              <a:tabLst>
                <a:tab pos="457200" algn="l"/>
              </a:tabLst>
            </a:pPr>
            <a:r>
              <a:rPr lang="en-US" sz="18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4.  Business Analyst or Data Scientists, who wish to analyze the neighborhoods of Toronto using Exploratory Data Analysis and other statistical &amp; machine learning techniques to obtain all the necessary data, perform some operations on it and, finally be able to tell a story out of it.</a:t>
            </a:r>
            <a:endParaRPr lang="en-US" sz="1800" dirty="0">
              <a:effectLst/>
              <a:latin typeface="Times New Roman" panose="02020603050405020304" pitchFamily="18" charset="0"/>
              <a:ea typeface="Times New Roman" panose="02020603050405020304" pitchFamily="18" charset="0"/>
            </a:endParaRPr>
          </a:p>
          <a:p>
            <a:pPr marL="742950" marR="0">
              <a:lnSpc>
                <a:spcPts val="2400"/>
              </a:lnSpc>
              <a:spcBef>
                <a:spcPts val="1260"/>
              </a:spcBef>
              <a:spcAft>
                <a:spcPts val="0"/>
              </a:spcAft>
            </a:pPr>
            <a:r>
              <a:rPr lang="en-US" sz="18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 </a:t>
            </a:r>
            <a:endParaRPr lang="en-US" sz="1800" dirty="0">
              <a:effectLst/>
              <a:latin typeface="Times New Roman" panose="02020603050405020304" pitchFamily="18" charset="0"/>
              <a:ea typeface="Times New Roman" panose="02020603050405020304" pitchFamily="18" charset="0"/>
            </a:endParaRPr>
          </a:p>
          <a:p>
            <a:pPr marL="0" marR="0">
              <a:lnSpc>
                <a:spcPts val="2400"/>
              </a:lnSpc>
              <a:spcBef>
                <a:spcPts val="103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8956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0C3E03-CEAE-460A-A47E-4A0A6CA599AD}"/>
              </a:ext>
            </a:extLst>
          </p:cNvPr>
          <p:cNvSpPr txBox="1"/>
          <p:nvPr/>
        </p:nvSpPr>
        <p:spPr>
          <a:xfrm>
            <a:off x="1229360" y="812800"/>
            <a:ext cx="9103360" cy="4502515"/>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Data Sources: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Used “List of Postal code of Canada: M” (</a:t>
            </a:r>
            <a:r>
              <a:rPr lang="en-US" sz="1800" u="sng" spc="-5" dirty="0">
                <a:solidFill>
                  <a:srgbClr val="0000FF"/>
                </a:solidFill>
                <a:effectLst/>
                <a:latin typeface="Georgia" panose="02040502050405020303" pitchFamily="18" charset="0"/>
                <a:ea typeface="Calibri" panose="020F0502020204030204" pitchFamily="34" charset="0"/>
                <a:cs typeface="Times New Roman" panose="02020603050405020304" pitchFamily="18" charset="0"/>
                <a:hlinkClick r:id="rId2"/>
              </a:rPr>
              <a:t>https://en.wikipedia.org/wiki/List_of_postal_codes_of_Canada:_M</a:t>
            </a: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wiki page to get all the information about the neighborhoods present in Toronto. This page has the postal code, borough &amp; the name of all the neighborhoods present in Toronto.</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endParaRPr lang="en-US" sz="1800" spc="-5" dirty="0">
              <a:solidFill>
                <a:srgbClr val="292929"/>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Used “</a:t>
            </a:r>
            <a:r>
              <a:rPr lang="en-US" sz="1800" u="sng" spc="-5" dirty="0">
                <a:solidFill>
                  <a:srgbClr val="0000FF"/>
                </a:solidFill>
                <a:effectLst/>
                <a:latin typeface="Georgia" panose="02040502050405020303" pitchFamily="18" charset="0"/>
                <a:ea typeface="Calibri" panose="020F0502020204030204" pitchFamily="34" charset="0"/>
                <a:cs typeface="Times New Roman" panose="02020603050405020304" pitchFamily="18" charset="0"/>
                <a:hlinkClick r:id="rId3"/>
              </a:rPr>
              <a:t>https://cocl.us/</a:t>
            </a:r>
            <a:r>
              <a:rPr lang="en-US" sz="1800" u="sng" spc="-5" dirty="0" err="1">
                <a:solidFill>
                  <a:srgbClr val="0000FF"/>
                </a:solidFill>
                <a:effectLst/>
                <a:latin typeface="Georgia" panose="02040502050405020303" pitchFamily="18" charset="0"/>
                <a:ea typeface="Calibri" panose="020F0502020204030204" pitchFamily="34" charset="0"/>
                <a:cs typeface="Times New Roman" panose="02020603050405020304" pitchFamily="18" charset="0"/>
                <a:hlinkClick r:id="rId3"/>
              </a:rPr>
              <a:t>Geospatial_data</a:t>
            </a:r>
            <a:r>
              <a:rPr lang="en-US" sz="1800" u="sng" spc="-5" dirty="0">
                <a:solidFill>
                  <a:srgbClr val="0000FF"/>
                </a:solidFill>
                <a:effectLst/>
                <a:latin typeface="Georgia" panose="02040502050405020303" pitchFamily="18" charset="0"/>
                <a:ea typeface="Calibri" panose="020F0502020204030204" pitchFamily="34" charset="0"/>
                <a:cs typeface="Times New Roman" panose="02020603050405020304" pitchFamily="18" charset="0"/>
                <a:hlinkClick r:id="rId3"/>
              </a:rPr>
              <a:t>”</a:t>
            </a: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csv file to get all the geographical coordinates of the neighborhoods.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endParaRPr lang="en-US" sz="1800" dirty="0">
              <a:effectLst/>
              <a:latin typeface="Times New Roman" panose="02020603050405020304" pitchFamily="18" charset="0"/>
              <a:ea typeface="Times New Roman" panose="02020603050405020304" pitchFamily="18" charset="0"/>
            </a:endParaRPr>
          </a:p>
          <a:p>
            <a:r>
              <a:rPr lang="en-US" dirty="0"/>
              <a:t>																											P.T.O</a:t>
            </a:r>
          </a:p>
        </p:txBody>
      </p:sp>
    </p:spTree>
    <p:extLst>
      <p:ext uri="{BB962C8B-B14F-4D97-AF65-F5344CB8AC3E}">
        <p14:creationId xmlns:p14="http://schemas.microsoft.com/office/powerpoint/2010/main" val="173923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1F8FB0-AEE5-44F0-86A6-73370DE169ED}"/>
              </a:ext>
            </a:extLst>
          </p:cNvPr>
          <p:cNvSpPr txBox="1"/>
          <p:nvPr/>
        </p:nvSpPr>
        <p:spPr>
          <a:xfrm>
            <a:off x="1198880" y="568960"/>
            <a:ext cx="8636000" cy="5191358"/>
          </a:xfrm>
          <a:prstGeom prst="rect">
            <a:avLst/>
          </a:prstGeom>
          <a:noFill/>
        </p:spPr>
        <p:txBody>
          <a:bodyPr wrap="square" rtlCol="0">
            <a:spAutoFit/>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Data Sources (Cont.):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endParaRPr lang="en-US" spc="-5" dirty="0">
              <a:solidFill>
                <a:srgbClr val="292929"/>
              </a:solidFill>
              <a:latin typeface="Georgia" panose="02040502050405020303"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3. To get location and other information about various venues in Toronto Foursquare’s explore API has been used. Using the Foursquare’s explore API (which gives venues recommendations), all details about the venues up present in Toronto and collected their names, categories and locations (latitude and longitude) have been fetched.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pc="-5" dirty="0">
                <a:solidFill>
                  <a:srgbClr val="292929"/>
                </a:solidFill>
                <a:latin typeface="Calibri" panose="020F0502020204030204" pitchFamily="34" charset="0"/>
                <a:ea typeface="Calibri" panose="020F0502020204030204" pitchFamily="34" charset="0"/>
                <a:cs typeface="Times New Roman" panose="02020603050405020304" pitchFamily="18" charset="0"/>
              </a:rPr>
              <a:t>4. </a:t>
            </a: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From Foursquare API (</a:t>
            </a:r>
            <a:r>
              <a:rPr lang="en-US" sz="1800" u="sng" spc="-5" dirty="0">
                <a:solidFill>
                  <a:srgbClr val="0000FF"/>
                </a:solidFill>
                <a:effectLst/>
                <a:latin typeface="Georgia" panose="02040502050405020303" pitchFamily="18" charset="0"/>
                <a:ea typeface="Calibri" panose="020F0502020204030204" pitchFamily="34" charset="0"/>
                <a:cs typeface="Times New Roman" panose="02020603050405020304" pitchFamily="18" charset="0"/>
                <a:hlinkClick r:id="rId2"/>
              </a:rPr>
              <a:t>https://developer.foursquare.com/docs)</a:t>
            </a: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I retrieved the following for each venue: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400"/>
              </a:lnSpc>
              <a:spcBef>
                <a:spcPts val="2400"/>
              </a:spcBef>
              <a:spcAft>
                <a:spcPts val="0"/>
              </a:spcAft>
              <a:buSzPts val="1000"/>
              <a:buFont typeface="Symbol" panose="05050102010706020507" pitchFamily="18" charset="2"/>
              <a:buChar char=""/>
              <a:tabLst>
                <a:tab pos="457200" algn="l"/>
              </a:tabLst>
            </a:pPr>
            <a:r>
              <a:rPr lang="en-US" sz="18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Name: The name of the venue.</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ts val="2400"/>
              </a:lnSpc>
              <a:spcBef>
                <a:spcPts val="1260"/>
              </a:spcBef>
              <a:spcAft>
                <a:spcPts val="0"/>
              </a:spcAft>
              <a:buSzPts val="1000"/>
              <a:buFont typeface="Symbol" panose="05050102010706020507" pitchFamily="18" charset="2"/>
              <a:buChar char=""/>
              <a:tabLst>
                <a:tab pos="457200" algn="l"/>
              </a:tabLst>
            </a:pPr>
            <a:r>
              <a:rPr lang="en-US" sz="18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Category: The category type as defined by the API.</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ts val="2400"/>
              </a:lnSpc>
              <a:spcBef>
                <a:spcPts val="1260"/>
              </a:spcBef>
              <a:spcAft>
                <a:spcPts val="0"/>
              </a:spcAft>
              <a:buSzPts val="1000"/>
              <a:buFont typeface="Symbol" panose="05050102010706020507" pitchFamily="18" charset="2"/>
              <a:buChar char=""/>
              <a:tabLst>
                <a:tab pos="457200" algn="l"/>
              </a:tabLst>
            </a:pPr>
            <a:r>
              <a:rPr lang="en-US" sz="18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Latitude: The latitude value of the venue.</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ts val="2400"/>
              </a:lnSpc>
              <a:spcBef>
                <a:spcPts val="1260"/>
              </a:spcBef>
              <a:spcAft>
                <a:spcPts val="0"/>
              </a:spcAft>
              <a:buSzPts val="1000"/>
              <a:buFont typeface="Symbol" panose="05050102010706020507" pitchFamily="18" charset="2"/>
              <a:buChar char=""/>
              <a:tabLst>
                <a:tab pos="457200" algn="l"/>
              </a:tabLst>
            </a:pPr>
            <a:r>
              <a:rPr lang="en-US" sz="18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Longitude: The longitude value of the venue</a:t>
            </a:r>
            <a:endParaRPr lang="en-US" dirty="0"/>
          </a:p>
        </p:txBody>
      </p:sp>
    </p:spTree>
    <p:extLst>
      <p:ext uri="{BB962C8B-B14F-4D97-AF65-F5344CB8AC3E}">
        <p14:creationId xmlns:p14="http://schemas.microsoft.com/office/powerpoint/2010/main" val="153830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354263-E607-4D7D-BA45-A9E5E6F8D269}"/>
              </a:ext>
            </a:extLst>
          </p:cNvPr>
          <p:cNvSpPr txBox="1"/>
          <p:nvPr/>
        </p:nvSpPr>
        <p:spPr>
          <a:xfrm>
            <a:off x="1209040" y="467360"/>
            <a:ext cx="8219440" cy="1759969"/>
          </a:xfrm>
          <a:prstGeom prst="rect">
            <a:avLst/>
          </a:prstGeom>
          <a:noFill/>
        </p:spPr>
        <p:txBody>
          <a:bodyPr wrap="square" rtlCol="0">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Methodology: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Georgia" panose="02040502050405020303" pitchFamily="18" charset="0"/>
                <a:ea typeface="Calibri" panose="020F0502020204030204" pitchFamily="34" charset="0"/>
                <a:cs typeface="Times New Roman" panose="02020603050405020304" pitchFamily="18" charset="0"/>
              </a:rPr>
              <a:t>1. Started the task by collecting the data about Canada from the Wikipedia page link "</a:t>
            </a:r>
            <a:r>
              <a:rPr lang="en-US" sz="1800" u="sng" spc="-5"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hlinkClick r:id="rId2"/>
              </a:rPr>
              <a:t>https://en.wikipedia.org/wiki/</a:t>
            </a:r>
            <a:r>
              <a:rPr lang="en-US" sz="1800" u="sng" spc="-5" dirty="0" err="1">
                <a:solidFill>
                  <a:srgbClr val="000000"/>
                </a:solidFill>
                <a:effectLst/>
                <a:latin typeface="Georgia" panose="02040502050405020303" pitchFamily="18" charset="0"/>
                <a:ea typeface="Calibri" panose="020F0502020204030204" pitchFamily="34" charset="0"/>
                <a:cs typeface="Times New Roman" panose="02020603050405020304" pitchFamily="18" charset="0"/>
                <a:hlinkClick r:id="rId2"/>
              </a:rPr>
              <a:t>List_of_postal_codes_of_Canada:_M</a:t>
            </a:r>
            <a:r>
              <a:rPr lang="en-US" sz="1800" dirty="0">
                <a:effectLst/>
                <a:latin typeface="Georgia" panose="02040502050405020303"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E0BC8D09-CE8A-4D17-A74B-B0AA43E1FE11}"/>
              </a:ext>
            </a:extLst>
          </p:cNvPr>
          <p:cNvPicPr/>
          <p:nvPr/>
        </p:nvPicPr>
        <p:blipFill>
          <a:blip r:embed="rId3"/>
          <a:stretch>
            <a:fillRect/>
          </a:stretch>
        </p:blipFill>
        <p:spPr>
          <a:xfrm>
            <a:off x="2201862" y="1971992"/>
            <a:ext cx="5857875" cy="2162175"/>
          </a:xfrm>
          <a:prstGeom prst="rect">
            <a:avLst/>
          </a:prstGeom>
        </p:spPr>
      </p:pic>
      <p:sp>
        <p:nvSpPr>
          <p:cNvPr id="4" name="TextBox 3">
            <a:extLst>
              <a:ext uri="{FF2B5EF4-FFF2-40B4-BE49-F238E27FC236}">
                <a16:creationId xmlns:a16="http://schemas.microsoft.com/office/drawing/2014/main" id="{66FEA568-895C-4038-B46D-74396B94B9BD}"/>
              </a:ext>
            </a:extLst>
          </p:cNvPr>
          <p:cNvSpPr txBox="1"/>
          <p:nvPr/>
        </p:nvSpPr>
        <p:spPr>
          <a:xfrm>
            <a:off x="1503680" y="4043680"/>
            <a:ext cx="7071360" cy="369332"/>
          </a:xfrm>
          <a:prstGeom prst="rect">
            <a:avLst/>
          </a:prstGeom>
          <a:noFill/>
        </p:spPr>
        <p:txBody>
          <a:bodyPr wrap="square" rtlCol="0">
            <a:spAutoFit/>
          </a:bodyPr>
          <a:lstStyle/>
          <a:p>
            <a:r>
              <a:rPr lang="en-US" dirty="0"/>
              <a:t>2. </a:t>
            </a:r>
            <a:r>
              <a:rPr lang="en-US" sz="1800" dirty="0">
                <a:effectLst/>
                <a:latin typeface="Georgia" panose="02040502050405020303" pitchFamily="18" charset="0"/>
                <a:ea typeface="Calibri" panose="020F0502020204030204" pitchFamily="34" charset="0"/>
                <a:cs typeface="Times New Roman" panose="02020603050405020304" pitchFamily="18" charset="0"/>
              </a:rPr>
              <a:t>Removed all the cells having a Not Assigned Borough</a:t>
            </a:r>
            <a:endParaRPr lang="en-US" dirty="0"/>
          </a:p>
        </p:txBody>
      </p:sp>
      <p:pic>
        <p:nvPicPr>
          <p:cNvPr id="5" name="Picture 4">
            <a:extLst>
              <a:ext uri="{FF2B5EF4-FFF2-40B4-BE49-F238E27FC236}">
                <a16:creationId xmlns:a16="http://schemas.microsoft.com/office/drawing/2014/main" id="{B1993ECE-EAC1-4C2D-9981-79DDB149A3E0}"/>
              </a:ext>
            </a:extLst>
          </p:cNvPr>
          <p:cNvPicPr/>
          <p:nvPr/>
        </p:nvPicPr>
        <p:blipFill>
          <a:blip r:embed="rId4"/>
          <a:stretch>
            <a:fillRect/>
          </a:stretch>
        </p:blipFill>
        <p:spPr>
          <a:xfrm>
            <a:off x="2201862" y="4685029"/>
            <a:ext cx="5943600" cy="1907540"/>
          </a:xfrm>
          <a:prstGeom prst="rect">
            <a:avLst/>
          </a:prstGeom>
        </p:spPr>
      </p:pic>
    </p:spTree>
    <p:extLst>
      <p:ext uri="{BB962C8B-B14F-4D97-AF65-F5344CB8AC3E}">
        <p14:creationId xmlns:p14="http://schemas.microsoft.com/office/powerpoint/2010/main" val="1475904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36EA73-B3E6-4F94-B8CC-54FF6445C4B9}"/>
              </a:ext>
            </a:extLst>
          </p:cNvPr>
          <p:cNvSpPr txBox="1"/>
          <p:nvPr/>
        </p:nvSpPr>
        <p:spPr>
          <a:xfrm>
            <a:off x="1259840" y="406400"/>
            <a:ext cx="8768080" cy="923330"/>
          </a:xfrm>
          <a:prstGeom prst="rect">
            <a:avLst/>
          </a:prstGeom>
          <a:noFill/>
        </p:spPr>
        <p:txBody>
          <a:bodyPr wrap="square" rtlCol="0">
            <a:spAutoFit/>
          </a:bodyPr>
          <a:lstStyle/>
          <a:p>
            <a:r>
              <a:rPr lang="en-US" sz="1800" dirty="0">
                <a:effectLst/>
                <a:latin typeface="Georgia" panose="02040502050405020303" pitchFamily="18" charset="0"/>
                <a:ea typeface="Calibri" panose="020F0502020204030204" pitchFamily="34" charset="0"/>
                <a:cs typeface="Times New Roman" panose="02020603050405020304" pitchFamily="18" charset="0"/>
              </a:rPr>
              <a:t>3. </a:t>
            </a: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Used “</a:t>
            </a:r>
            <a:r>
              <a:rPr lang="en-US" sz="1800" u="sng" spc="-5"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hlinkClick r:id="rId2"/>
              </a:rPr>
              <a:t>https://cocl.us/</a:t>
            </a:r>
            <a:r>
              <a:rPr lang="en-US" sz="1800" u="sng" spc="-5" dirty="0" err="1">
                <a:solidFill>
                  <a:srgbClr val="000000"/>
                </a:solidFill>
                <a:effectLst/>
                <a:latin typeface="Georgia" panose="02040502050405020303" pitchFamily="18" charset="0"/>
                <a:ea typeface="Calibri" panose="020F0502020204030204" pitchFamily="34" charset="0"/>
                <a:cs typeface="Times New Roman" panose="02020603050405020304" pitchFamily="18" charset="0"/>
                <a:hlinkClick r:id="rId2"/>
              </a:rPr>
              <a:t>Geospatial_data</a:t>
            </a:r>
            <a:r>
              <a:rPr lang="en-US" sz="1800" u="sng" spc="-5"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hlinkClick r:id="rId2"/>
              </a:rPr>
              <a:t>”</a:t>
            </a:r>
            <a:r>
              <a:rPr lang="en-US" sz="1800" spc="-5"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a:t>
            </a:r>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csv file to get all the geographical coordinates of the neighborhoods.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15A646E4-E0CA-444A-B78A-2DDDB99EEEA5}"/>
              </a:ext>
            </a:extLst>
          </p:cNvPr>
          <p:cNvPicPr/>
          <p:nvPr/>
        </p:nvPicPr>
        <p:blipFill>
          <a:blip r:embed="rId3"/>
          <a:stretch>
            <a:fillRect/>
          </a:stretch>
        </p:blipFill>
        <p:spPr>
          <a:xfrm>
            <a:off x="2558415" y="1151571"/>
            <a:ext cx="5124450" cy="2219325"/>
          </a:xfrm>
          <a:prstGeom prst="rect">
            <a:avLst/>
          </a:prstGeom>
        </p:spPr>
      </p:pic>
      <p:sp>
        <p:nvSpPr>
          <p:cNvPr id="4" name="TextBox 3">
            <a:extLst>
              <a:ext uri="{FF2B5EF4-FFF2-40B4-BE49-F238E27FC236}">
                <a16:creationId xmlns:a16="http://schemas.microsoft.com/office/drawing/2014/main" id="{879A2611-49ED-4C1D-910F-ADCCDB34A4F0}"/>
              </a:ext>
            </a:extLst>
          </p:cNvPr>
          <p:cNvSpPr txBox="1"/>
          <p:nvPr/>
        </p:nvSpPr>
        <p:spPr>
          <a:xfrm>
            <a:off x="1290320" y="3533416"/>
            <a:ext cx="9702800" cy="923330"/>
          </a:xfrm>
          <a:prstGeom prst="rect">
            <a:avLst/>
          </a:prstGeom>
          <a:noFill/>
        </p:spPr>
        <p:txBody>
          <a:bodyPr wrap="square" rtlCol="0">
            <a:spAutoFit/>
          </a:bodyPr>
          <a:lstStyle/>
          <a:p>
            <a:r>
              <a:rPr lang="en-US" sz="1800" dirty="0">
                <a:effectLst/>
                <a:latin typeface="Georgia" panose="02040502050405020303" pitchFamily="18" charset="0"/>
                <a:ea typeface="Calibri" panose="020F0502020204030204" pitchFamily="34" charset="0"/>
                <a:cs typeface="Times New Roman" panose="02020603050405020304" pitchFamily="18" charset="0"/>
              </a:rPr>
              <a:t>4.Got the actual data frame containing all the latitude and longitude values of all the neighborhoods of Canada.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0E7BDFB2-37A4-444D-965D-D48F1CB9D402}"/>
              </a:ext>
            </a:extLst>
          </p:cNvPr>
          <p:cNvPicPr/>
          <p:nvPr/>
        </p:nvPicPr>
        <p:blipFill>
          <a:blip r:embed="rId4"/>
          <a:stretch>
            <a:fillRect/>
          </a:stretch>
        </p:blipFill>
        <p:spPr>
          <a:xfrm>
            <a:off x="2392680" y="4666808"/>
            <a:ext cx="5943600" cy="1496060"/>
          </a:xfrm>
          <a:prstGeom prst="rect">
            <a:avLst/>
          </a:prstGeom>
        </p:spPr>
      </p:pic>
    </p:spTree>
    <p:extLst>
      <p:ext uri="{BB962C8B-B14F-4D97-AF65-F5344CB8AC3E}">
        <p14:creationId xmlns:p14="http://schemas.microsoft.com/office/powerpoint/2010/main" val="151381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E648EF-2C8F-42D7-AD06-BE84B6E1375F}"/>
              </a:ext>
            </a:extLst>
          </p:cNvPr>
          <p:cNvSpPr txBox="1"/>
          <p:nvPr/>
        </p:nvSpPr>
        <p:spPr>
          <a:xfrm>
            <a:off x="1026160" y="731520"/>
            <a:ext cx="8564880" cy="646331"/>
          </a:xfrm>
          <a:prstGeom prst="rect">
            <a:avLst/>
          </a:prstGeom>
          <a:noFill/>
        </p:spPr>
        <p:txBody>
          <a:bodyPr wrap="square" rtlCol="0">
            <a:spAutoFit/>
          </a:bodyPr>
          <a:lstStyle/>
          <a:p>
            <a:r>
              <a:rPr lang="en-US" sz="1800" dirty="0">
                <a:effectLst/>
                <a:latin typeface="Georgia" panose="02040502050405020303" pitchFamily="18" charset="0"/>
                <a:ea typeface="Calibri" panose="020F0502020204030204" pitchFamily="34" charset="0"/>
                <a:cs typeface="Times New Roman" panose="02020603050405020304" pitchFamily="18" charset="0"/>
              </a:rPr>
              <a:t>5. Created a Map </a:t>
            </a:r>
            <a:r>
              <a:rPr lang="en-US" sz="1800" dirty="0">
                <a:solidFill>
                  <a:srgbClr val="000000"/>
                </a:solidFill>
                <a:effectLst/>
                <a:latin typeface="Georgia" panose="02040502050405020303" pitchFamily="18" charset="0"/>
                <a:ea typeface="Calibri" panose="020F0502020204030204" pitchFamily="34" charset="0"/>
                <a:cs typeface="Helvetica" panose="020B0604020202020204" pitchFamily="34" charset="0"/>
              </a:rPr>
              <a:t>of Toronto with neighborhoods superimposed on top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DE80480B-14CC-4C39-8069-B366CDE5CA4A}"/>
              </a:ext>
            </a:extLst>
          </p:cNvPr>
          <p:cNvPicPr/>
          <p:nvPr/>
        </p:nvPicPr>
        <p:blipFill>
          <a:blip r:embed="rId2"/>
          <a:stretch>
            <a:fillRect/>
          </a:stretch>
        </p:blipFill>
        <p:spPr>
          <a:xfrm>
            <a:off x="1945640" y="1377851"/>
            <a:ext cx="8564880" cy="4565749"/>
          </a:xfrm>
          <a:prstGeom prst="rect">
            <a:avLst/>
          </a:prstGeom>
        </p:spPr>
      </p:pic>
    </p:spTree>
    <p:extLst>
      <p:ext uri="{BB962C8B-B14F-4D97-AF65-F5344CB8AC3E}">
        <p14:creationId xmlns:p14="http://schemas.microsoft.com/office/powerpoint/2010/main" val="2186456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977</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Georgia</vt:lpstr>
      <vt:lpstr>Symbol</vt:lpstr>
      <vt:lpstr>Times New Roman</vt:lpstr>
      <vt:lpstr>Office Theme</vt:lpstr>
      <vt:lpstr>   Capstone Project - The Battle of Neighborhoods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niladri shekhar podder</dc:creator>
  <cp:lastModifiedBy>niladri shekhar podder</cp:lastModifiedBy>
  <cp:revision>7</cp:revision>
  <dcterms:created xsi:type="dcterms:W3CDTF">2021-03-13T12:56:21Z</dcterms:created>
  <dcterms:modified xsi:type="dcterms:W3CDTF">2021-03-13T16:10:20Z</dcterms:modified>
</cp:coreProperties>
</file>