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5" r:id="rId3"/>
    <p:sldId id="306" r:id="rId4"/>
    <p:sldId id="307" r:id="rId5"/>
    <p:sldId id="308" r:id="rId6"/>
    <p:sldId id="312" r:id="rId7"/>
    <p:sldId id="311" r:id="rId8"/>
    <p:sldId id="309" r:id="rId9"/>
    <p:sldId id="310" r:id="rId10"/>
    <p:sldId id="313" r:id="rId11"/>
    <p:sldId id="314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8D90"/>
    <a:srgbClr val="476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2A511-8558-4F64-934D-F8B82F72B69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4076-C7AD-41C5-87CE-1461EEB1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99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BA3A-9CEF-CCCE-8BC2-075684569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C9CEB-350D-88D9-3F02-BECE0901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3F98-80D1-796C-3682-6E6F4BD6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1AB2-F4BC-E0A8-7D0F-F8AFFEA3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752CF-02AC-CE9F-BD82-0566990A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F85C-2CA7-41DE-B8D1-DE8A230F2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FCC4-085A-52ED-D64A-8005C24C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19862-8B9C-78DE-76A6-CF835E30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D492-0458-329C-8E75-EA82B814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523C3-2118-9A13-EA6D-583CBAF7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E13F9-60C5-126C-95E6-796A417F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F85C-2CA7-41DE-B8D1-DE8A230F2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2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1FA1D-4F18-C19F-C5B4-B6DAF38E9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DE927-46C4-1F05-E28D-BFD7FA2A0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6D22-D4FD-FC79-4D40-D43ADB51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20C37-9DBB-66AD-408A-006A6F8E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4BB9E-5854-816E-1A5D-9A28D7C0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F85C-2CA7-41DE-B8D1-DE8A230F2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9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0924EA6-1BBA-2377-5775-F0789BAB9C74}"/>
              </a:ext>
            </a:extLst>
          </p:cNvPr>
          <p:cNvSpPr/>
          <p:nvPr userDrawn="1"/>
        </p:nvSpPr>
        <p:spPr>
          <a:xfrm>
            <a:off x="0" y="-6853"/>
            <a:ext cx="12192000" cy="820584"/>
          </a:xfrm>
          <a:prstGeom prst="rect">
            <a:avLst/>
          </a:prstGeom>
          <a:solidFill>
            <a:srgbClr val="C75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>
              <a:ln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989D-3C4E-71F9-D67A-FB574A6D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37" y="136525"/>
            <a:ext cx="10515600" cy="63848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D716C-CE85-F392-3A78-AD5F261F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8522" y="6356349"/>
            <a:ext cx="2743200" cy="365125"/>
          </a:xfrm>
        </p:spPr>
        <p:txBody>
          <a:bodyPr/>
          <a:lstStyle>
            <a:lvl1pPr>
              <a:defRPr sz="1400">
                <a:solidFill>
                  <a:srgbClr val="C85B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8F2D92-D32F-F04C-91BB-F8E881753C8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7B0F50-0BEF-2138-88A4-88D28F2EB3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83537" y="1"/>
            <a:ext cx="775010" cy="77501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8026F2-E16E-E040-6F3B-8E54E54DEC3A}"/>
              </a:ext>
            </a:extLst>
          </p:cNvPr>
          <p:cNvCxnSpPr/>
          <p:nvPr userDrawn="1"/>
        </p:nvCxnSpPr>
        <p:spPr>
          <a:xfrm>
            <a:off x="0" y="850796"/>
            <a:ext cx="12192000" cy="0"/>
          </a:xfrm>
          <a:prstGeom prst="line">
            <a:avLst/>
          </a:prstGeom>
          <a:noFill/>
          <a:ln w="38100" cap="flat" cmpd="sng" algn="ctr">
            <a:solidFill>
              <a:srgbClr val="15473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84783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E6CA-ABFD-B3AF-9DEC-0FBEDF3D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91BC-9790-531F-E01F-8BE3907B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705FB-F613-6544-306A-C3E45963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336F-F2C9-7636-18A4-453BCF95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18F07-7CE1-0591-D218-1C52E1F1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F85C-2CA7-41DE-B8D1-DE8A230F2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6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34C1-806D-7582-07CD-B48C6B46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A1618-60F7-2FEB-0389-683E072F4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E9DAC-1299-AAA2-4E56-2F287A2F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8D03-AAAF-953E-3500-4A09FD3F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831A4-1E0D-B764-DA89-B535D328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F85C-2CA7-41DE-B8D1-DE8A230F2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0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335C-F415-A636-96CD-75D0F418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0DE9-906E-3D0D-6F98-478CB6769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1FAE4-C3BF-0D07-11F4-AF98B3B85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67A33-CEEC-15AB-0836-B69C332E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30CD7-8521-D119-E484-A43B4859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BE0DE-CA19-0DC9-BBAE-FF485C9D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F85C-2CA7-41DE-B8D1-DE8A230F2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2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6EA7-B695-D5B5-DC01-64056A7A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3262A-87D3-C723-3CEC-9B8D93233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110A1-D95E-2B72-17B5-9FD451FC2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0E3AF-034A-8561-49FD-57E16B5CF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D507D-416B-A9B5-7CBC-5D67F3691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40BA0-8487-E513-6D45-C8F92870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99C37-4108-7D43-65B2-196BF5A7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31474-F7D6-A186-934A-83F88F67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F85C-2CA7-41DE-B8D1-DE8A230F2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6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CF0C-F9E3-2AED-0F59-2E0452CF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D6DF5-2E07-FB8D-B5FA-98682294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6A1C0-49DE-2652-43DF-78C49AE5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C3921-5A51-B725-3A60-67964924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F85C-2CA7-41DE-B8D1-DE8A230F2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4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DECB1-CC73-9562-D01A-443D4B53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E4DC6-0E36-1C3A-22C5-3D75ADF6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450CC-D3A7-8B0B-E43B-B101216E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F85C-2CA7-41DE-B8D1-DE8A230F2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FEA9-081E-25BE-8B8B-DF6A6EA5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8175E-4891-C76F-0E68-121118F3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AC5CB-59D2-F93A-9C6C-C16E50726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85008-B71D-D012-EA03-250A5315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C7D54-47D4-CA07-3D7F-7136E2BD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4693F-1AA5-03BB-C421-32DFC792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F85C-2CA7-41DE-B8D1-DE8A230F2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9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3546-6C90-9DC3-D0C2-656A478A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CDBBA-48D2-F170-7792-02A156244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75382-F35A-336A-D5CD-B53C5DAC8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654B3-A55C-4C40-C9F6-EEC03DEB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29712-F58F-A0AE-45A2-FF19B302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00506-F9EE-D1B4-AD82-523FF97F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F85C-2CA7-41DE-B8D1-DE8A230F2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9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47230-8E8C-A5A3-22A1-A87BE51F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2237A-9BE0-8A23-3759-2B88AF1A9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2936C-2D16-76BC-88B3-5F5DE157E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320D-907B-1228-526A-ED32CA0DE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724B-26EC-FA01-8794-E50F796D2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EF85C-2CA7-41DE-B8D1-DE8A230F2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9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B60F-FEF5-17E1-A75A-D9D271179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MFM Capacitor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0A7D2-7C35-5C56-B396-D937E74F0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Dutta Lab</a:t>
            </a:r>
          </a:p>
        </p:txBody>
      </p:sp>
    </p:spTree>
    <p:extLst>
      <p:ext uri="{BB962C8B-B14F-4D97-AF65-F5344CB8AC3E}">
        <p14:creationId xmlns:p14="http://schemas.microsoft.com/office/powerpoint/2010/main" val="1422773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607D99-B533-0693-C9F5-F0A570E03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1166"/>
            <a:ext cx="3422904" cy="2567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CB9084-D02D-0643-CD49-7A6E2882FA50}"/>
              </a:ext>
            </a:extLst>
          </p:cNvPr>
          <p:cNvSpPr txBox="1"/>
          <p:nvPr/>
        </p:nvSpPr>
        <p:spPr>
          <a:xfrm>
            <a:off x="1494886" y="503834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D395A-A036-A3BF-A102-499A402C18FC}"/>
              </a:ext>
            </a:extLst>
          </p:cNvPr>
          <p:cNvSpPr txBox="1"/>
          <p:nvPr/>
        </p:nvSpPr>
        <p:spPr>
          <a:xfrm>
            <a:off x="566747" y="540210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n=123.9849, b=0.9256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06F1C2-364A-0C9E-3C14-48F63613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312" y="2471166"/>
            <a:ext cx="3602736" cy="25671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C9C343-36C4-8F41-654F-C9FC1E09D6FC}"/>
              </a:ext>
            </a:extLst>
          </p:cNvPr>
          <p:cNvSpPr txBox="1"/>
          <p:nvPr/>
        </p:nvSpPr>
        <p:spPr>
          <a:xfrm>
            <a:off x="5212207" y="503834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2.6V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ACF06-F26C-D4C2-8145-6033CE0D5537}"/>
              </a:ext>
            </a:extLst>
          </p:cNvPr>
          <p:cNvSpPr txBox="1"/>
          <p:nvPr/>
        </p:nvSpPr>
        <p:spPr>
          <a:xfrm>
            <a:off x="4295975" y="5402104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n=5129.3206, b=1.2741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2D2C47-DF78-6590-A95F-B6994955C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456" y="2471166"/>
            <a:ext cx="3698711" cy="25671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3CF06F-48CC-0C81-3A3D-22A75B374F06}"/>
              </a:ext>
            </a:extLst>
          </p:cNvPr>
          <p:cNvSpPr txBox="1"/>
          <p:nvPr/>
        </p:nvSpPr>
        <p:spPr>
          <a:xfrm>
            <a:off x="9090368" y="503834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AD96CC-F2D2-8BF8-7857-E933CAADB8F1}"/>
              </a:ext>
            </a:extLst>
          </p:cNvPr>
          <p:cNvSpPr txBox="1"/>
          <p:nvPr/>
        </p:nvSpPr>
        <p:spPr>
          <a:xfrm>
            <a:off x="8129828" y="5402104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n=2677654.3546, b=1.1837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365DB9-9B6B-C182-9023-1276D600410A}"/>
              </a:ext>
            </a:extLst>
          </p:cNvPr>
          <p:cNvSpPr txBox="1"/>
          <p:nvPr/>
        </p:nvSpPr>
        <p:spPr>
          <a:xfrm>
            <a:off x="4273199" y="127301"/>
            <a:ext cx="412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Weibull Distribution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E3E45E-CC9C-4D96-8DA2-4E22CBB77A99}"/>
              </a:ext>
            </a:extLst>
          </p:cNvPr>
          <p:cNvGrpSpPr/>
          <p:nvPr/>
        </p:nvGrpSpPr>
        <p:grpSpPr>
          <a:xfrm>
            <a:off x="3889403" y="1331890"/>
            <a:ext cx="3861325" cy="638264"/>
            <a:chOff x="7525062" y="1394531"/>
            <a:chExt cx="3861325" cy="63826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E097C07-AA92-39D4-0231-DA07D447B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90436" y="1394531"/>
              <a:ext cx="2695951" cy="63826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569976-9D74-8BEF-B1AC-91FFCC0127F3}"/>
                </a:ext>
              </a:extLst>
            </p:cNvPr>
            <p:cNvSpPr txBox="1"/>
            <p:nvPr/>
          </p:nvSpPr>
          <p:spPr>
            <a:xfrm>
              <a:off x="7525062" y="1528997"/>
              <a:ext cx="1349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Failure Rate,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13235EE-8285-06BE-ADC5-2918B10D9325}"/>
              </a:ext>
            </a:extLst>
          </p:cNvPr>
          <p:cNvSpPr txBox="1"/>
          <p:nvPr/>
        </p:nvSpPr>
        <p:spPr>
          <a:xfrm>
            <a:off x="7854696" y="5765864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ln(-ln(1-F)) = 1.1837 ln(C</a:t>
            </a:r>
            <a:r>
              <a:rPr lang="en-US" baseline="-25000" dirty="0"/>
              <a:t>BD</a:t>
            </a:r>
            <a:r>
              <a:rPr lang="en-US" dirty="0"/>
              <a:t>) - 17.5187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564F08-E599-2ABF-4B5A-E6230FCA271E}"/>
              </a:ext>
            </a:extLst>
          </p:cNvPr>
          <p:cNvSpPr txBox="1"/>
          <p:nvPr/>
        </p:nvSpPr>
        <p:spPr>
          <a:xfrm>
            <a:off x="3757904" y="5765864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ln(-ln(1-F)) = 1.2741 ln(C</a:t>
            </a:r>
            <a:r>
              <a:rPr lang="en-US" baseline="-25000" dirty="0"/>
              <a:t>BD</a:t>
            </a:r>
            <a:r>
              <a:rPr lang="en-US" dirty="0"/>
              <a:t>) - 10.8843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0C591-F527-BCCA-D60C-40F4907F44A1}"/>
              </a:ext>
            </a:extLst>
          </p:cNvPr>
          <p:cNvSpPr txBox="1"/>
          <p:nvPr/>
        </p:nvSpPr>
        <p:spPr>
          <a:xfrm>
            <a:off x="17294" y="5765864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ln(-ln(1-F)) = 0.9256 ln(C</a:t>
            </a:r>
            <a:r>
              <a:rPr lang="en-US" baseline="-25000" dirty="0"/>
              <a:t>BD</a:t>
            </a:r>
            <a:r>
              <a:rPr lang="en-US" dirty="0"/>
              <a:t>) - 4.4615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4F314C-366A-D889-8DDF-75BAABC11E4E}"/>
              </a:ext>
            </a:extLst>
          </p:cNvPr>
          <p:cNvSpPr txBox="1"/>
          <p:nvPr/>
        </p:nvSpPr>
        <p:spPr>
          <a:xfrm>
            <a:off x="982141" y="138660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ln(C</a:t>
            </a:r>
            <a:r>
              <a:rPr lang="en-US" baseline="-25000" dirty="0"/>
              <a:t>BD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190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3979FF9-355D-9818-DED0-B783193200FF}"/>
              </a:ext>
            </a:extLst>
          </p:cNvPr>
          <p:cNvGrpSpPr/>
          <p:nvPr/>
        </p:nvGrpSpPr>
        <p:grpSpPr>
          <a:xfrm>
            <a:off x="317047" y="1608633"/>
            <a:ext cx="5334000" cy="4000500"/>
            <a:chOff x="182137" y="1833485"/>
            <a:chExt cx="5334000" cy="40005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8D9EFE9-FFAE-2E91-78D5-F7EFDFBF8544}"/>
                </a:ext>
              </a:extLst>
            </p:cNvPr>
            <p:cNvGrpSpPr/>
            <p:nvPr/>
          </p:nvGrpSpPr>
          <p:grpSpPr>
            <a:xfrm>
              <a:off x="182137" y="1833485"/>
              <a:ext cx="5334000" cy="4000500"/>
              <a:chOff x="258337" y="1533681"/>
              <a:chExt cx="5334000" cy="40005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5342FFA-6B64-49A4-ED15-12FC38175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8337" y="1533681"/>
                <a:ext cx="5334000" cy="40005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3B0084-96D2-AF54-E554-4CB8B09994EC}"/>
                  </a:ext>
                </a:extLst>
              </p:cNvPr>
              <p:cNvSpPr txBox="1"/>
              <p:nvPr/>
            </p:nvSpPr>
            <p:spPr>
              <a:xfrm>
                <a:off x="1665778" y="1845439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3V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C3DCF8-E4D7-6808-597A-31495611EE38}"/>
                  </a:ext>
                </a:extLst>
              </p:cNvPr>
              <p:cNvSpPr txBox="1"/>
              <p:nvPr/>
            </p:nvSpPr>
            <p:spPr>
              <a:xfrm>
                <a:off x="2621407" y="1845439"/>
                <a:ext cx="615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2.6V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1322D1-F42D-EC1D-A10B-63ED7085E7B7}"/>
                  </a:ext>
                </a:extLst>
              </p:cNvPr>
              <p:cNvSpPr txBox="1"/>
              <p:nvPr/>
            </p:nvSpPr>
            <p:spPr>
              <a:xfrm>
                <a:off x="4186838" y="1845439"/>
                <a:ext cx="615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2.2V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D70CDA-61D8-F8BD-4E9A-05F33567DED6}"/>
                </a:ext>
              </a:extLst>
            </p:cNvPr>
            <p:cNvSpPr txBox="1"/>
            <p:nvPr/>
          </p:nvSpPr>
          <p:spPr>
            <a:xfrm>
              <a:off x="3161081" y="4711059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85˚C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5985B9-84DC-9BE0-AFEB-5EDE67B151C3}"/>
              </a:ext>
            </a:extLst>
          </p:cNvPr>
          <p:cNvSpPr txBox="1"/>
          <p:nvPr/>
        </p:nvSpPr>
        <p:spPr>
          <a:xfrm>
            <a:off x="4048349" y="127301"/>
            <a:ext cx="4158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Endurance @ 85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1B80BE-6D84-0E4E-6B26-DED5E32D523E}"/>
              </a:ext>
            </a:extLst>
          </p:cNvPr>
          <p:cNvGrpSpPr/>
          <p:nvPr/>
        </p:nvGrpSpPr>
        <p:grpSpPr>
          <a:xfrm>
            <a:off x="5810979" y="1608633"/>
            <a:ext cx="5334000" cy="4504338"/>
            <a:chOff x="3039255" y="1278848"/>
            <a:chExt cx="5334000" cy="450433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6A35946-D4F1-CFAF-F0CE-A72759CC7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9255" y="1278848"/>
              <a:ext cx="5334000" cy="40005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AD7A1-804C-720D-0BDD-E82E4194E49A}"/>
                </a:ext>
              </a:extLst>
            </p:cNvPr>
            <p:cNvSpPr txBox="1"/>
            <p:nvPr/>
          </p:nvSpPr>
          <p:spPr>
            <a:xfrm>
              <a:off x="4327613" y="5413854"/>
              <a:ext cx="3121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log(1/C</a:t>
              </a:r>
              <a:r>
                <a:rPr lang="en-US" b="1" baseline="-25000" dirty="0"/>
                <a:t>BD</a:t>
              </a:r>
              <a:r>
                <a:rPr lang="en-US" b="1" dirty="0"/>
                <a:t>) = 3.2897*E -18.1335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14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B7B8C5E-A003-A4BA-D38B-630E43528F65}"/>
              </a:ext>
            </a:extLst>
          </p:cNvPr>
          <p:cNvGrpSpPr/>
          <p:nvPr/>
        </p:nvGrpSpPr>
        <p:grpSpPr>
          <a:xfrm>
            <a:off x="3429000" y="1473722"/>
            <a:ext cx="5334000" cy="4620734"/>
            <a:chOff x="5962991" y="1608633"/>
            <a:chExt cx="5334000" cy="462073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771910-D71E-97BB-8CC4-61D31A806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2991" y="1608633"/>
              <a:ext cx="5334000" cy="40005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6E9B85-6204-5575-2938-F1378237B6A4}"/>
                </a:ext>
              </a:extLst>
            </p:cNvPr>
            <p:cNvSpPr txBox="1"/>
            <p:nvPr/>
          </p:nvSpPr>
          <p:spPr>
            <a:xfrm>
              <a:off x="7175745" y="5860035"/>
              <a:ext cx="2294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log(1/C</a:t>
              </a:r>
              <a:r>
                <a:rPr lang="en-US" b="1" baseline="-25000" dirty="0"/>
                <a:t>BD</a:t>
              </a:r>
              <a:r>
                <a:rPr lang="en-US" b="1" dirty="0"/>
                <a:t>) = 3*E - 19.9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E23D57-599F-1806-DE3A-EF6117C09A98}"/>
              </a:ext>
            </a:extLst>
          </p:cNvPr>
          <p:cNvSpPr txBox="1"/>
          <p:nvPr/>
        </p:nvSpPr>
        <p:spPr>
          <a:xfrm>
            <a:off x="4048349" y="127301"/>
            <a:ext cx="4158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Endurance @ 85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51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AFA9033-E3A1-F260-F7E1-24DD8B2B155F}"/>
              </a:ext>
            </a:extLst>
          </p:cNvPr>
          <p:cNvSpPr txBox="1"/>
          <p:nvPr/>
        </p:nvSpPr>
        <p:spPr>
          <a:xfrm>
            <a:off x="1094283" y="5420293"/>
            <a:ext cx="2447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Stress Voltage 2V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9C052-6AD8-275B-D87D-761695BB3B9D}"/>
              </a:ext>
            </a:extLst>
          </p:cNvPr>
          <p:cNvSpPr txBox="1"/>
          <p:nvPr/>
        </p:nvSpPr>
        <p:spPr>
          <a:xfrm>
            <a:off x="4873998" y="5381136"/>
            <a:ext cx="2622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Stress Voltage 2.5V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6FA30-BF48-1B95-2272-EF9ABC4392A7}"/>
              </a:ext>
            </a:extLst>
          </p:cNvPr>
          <p:cNvSpPr txBox="1"/>
          <p:nvPr/>
        </p:nvSpPr>
        <p:spPr>
          <a:xfrm>
            <a:off x="9007376" y="5381136"/>
            <a:ext cx="2385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Stress Voltage 3V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2498DA-9C2A-BA43-AB1F-6FBC835B3033}"/>
              </a:ext>
            </a:extLst>
          </p:cNvPr>
          <p:cNvSpPr txBox="1"/>
          <p:nvPr/>
        </p:nvSpPr>
        <p:spPr>
          <a:xfrm>
            <a:off x="1211842" y="133896"/>
            <a:ext cx="9768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Endurance Test at H</a:t>
            </a:r>
            <a:r>
              <a:rPr lang="en-US" sz="3200" baseline="-25000" dirty="0">
                <a:solidFill>
                  <a:schemeClr val="bg1"/>
                </a:solidFill>
              </a:rPr>
              <a:t>0.5</a:t>
            </a:r>
            <a:r>
              <a:rPr lang="en-US" sz="3200" dirty="0">
                <a:solidFill>
                  <a:schemeClr val="bg1"/>
                </a:solidFill>
              </a:rPr>
              <a:t>Z</a:t>
            </a:r>
            <a:r>
              <a:rPr lang="en-US" sz="3200" baseline="-25000" dirty="0">
                <a:solidFill>
                  <a:schemeClr val="bg1"/>
                </a:solidFill>
              </a:rPr>
              <a:t>0.5</a:t>
            </a:r>
            <a:r>
              <a:rPr lang="en-US" sz="3200" dirty="0">
                <a:solidFill>
                  <a:schemeClr val="bg1"/>
                </a:solidFill>
              </a:rPr>
              <a:t>O with 1</a:t>
            </a:r>
            <a:r>
              <a:rPr lang="el-GR" sz="3200" dirty="0">
                <a:solidFill>
                  <a:schemeClr val="bg1"/>
                </a:solidFill>
              </a:rPr>
              <a:t>μ</a:t>
            </a:r>
            <a:r>
              <a:rPr lang="en-US" sz="3200" dirty="0">
                <a:solidFill>
                  <a:schemeClr val="bg1"/>
                </a:solidFill>
              </a:rPr>
              <a:t>s PW and 100ns </a:t>
            </a:r>
            <a:r>
              <a:rPr lang="en-US" sz="3200" dirty="0" err="1">
                <a:solidFill>
                  <a:schemeClr val="bg1"/>
                </a:solidFill>
              </a:rPr>
              <a:t>T</a:t>
            </a:r>
            <a:r>
              <a:rPr lang="en-US" sz="3200" baseline="-25000" dirty="0" err="1">
                <a:solidFill>
                  <a:schemeClr val="bg1"/>
                </a:solidFill>
              </a:rPr>
              <a:t>rise</a:t>
            </a:r>
            <a:r>
              <a:rPr lang="en-US" sz="3200" baseline="-25000" dirty="0">
                <a:solidFill>
                  <a:schemeClr val="bg1"/>
                </a:solidFill>
              </a:rPr>
              <a:t>/fall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462DC2-E6C7-135A-04B0-BE646E0E6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513" y="2092808"/>
            <a:ext cx="4278212" cy="3327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C5E133-176A-F2CA-C23A-D09EA59E9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572" y="2152768"/>
            <a:ext cx="4278212" cy="3327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0DAAB9-7DAC-F040-176A-107103C2D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656" y="2071932"/>
            <a:ext cx="4278213" cy="3309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7175DF-B307-93E4-0189-43FE091887DF}"/>
              </a:ext>
            </a:extLst>
          </p:cNvPr>
          <p:cNvSpPr txBox="1"/>
          <p:nvPr/>
        </p:nvSpPr>
        <p:spPr>
          <a:xfrm>
            <a:off x="4355956" y="1146915"/>
            <a:ext cx="349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After Fine Tuning in cycles</a:t>
            </a:r>
          </a:p>
        </p:txBody>
      </p:sp>
    </p:spTree>
    <p:extLst>
      <p:ext uri="{BB962C8B-B14F-4D97-AF65-F5344CB8AC3E}">
        <p14:creationId xmlns:p14="http://schemas.microsoft.com/office/powerpoint/2010/main" val="230217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511FC8-A396-54A4-CE67-9E62337B4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848" y="1753124"/>
            <a:ext cx="5334000" cy="4000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2498DA-9C2A-BA43-AB1F-6FBC835B3033}"/>
              </a:ext>
            </a:extLst>
          </p:cNvPr>
          <p:cNvSpPr txBox="1"/>
          <p:nvPr/>
        </p:nvSpPr>
        <p:spPr>
          <a:xfrm>
            <a:off x="1211842" y="133896"/>
            <a:ext cx="9768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Endurance Test at H</a:t>
            </a:r>
            <a:r>
              <a:rPr lang="en-US" sz="3200" baseline="-25000" dirty="0">
                <a:solidFill>
                  <a:schemeClr val="bg1"/>
                </a:solidFill>
              </a:rPr>
              <a:t>0.5</a:t>
            </a:r>
            <a:r>
              <a:rPr lang="en-US" sz="3200" dirty="0">
                <a:solidFill>
                  <a:schemeClr val="bg1"/>
                </a:solidFill>
              </a:rPr>
              <a:t>Z</a:t>
            </a:r>
            <a:r>
              <a:rPr lang="en-US" sz="3200" baseline="-25000" dirty="0">
                <a:solidFill>
                  <a:schemeClr val="bg1"/>
                </a:solidFill>
              </a:rPr>
              <a:t>0.5</a:t>
            </a:r>
            <a:r>
              <a:rPr lang="en-US" sz="3200" dirty="0">
                <a:solidFill>
                  <a:schemeClr val="bg1"/>
                </a:solidFill>
              </a:rPr>
              <a:t>O with 1</a:t>
            </a:r>
            <a:r>
              <a:rPr lang="el-GR" sz="3200" dirty="0">
                <a:solidFill>
                  <a:schemeClr val="bg1"/>
                </a:solidFill>
              </a:rPr>
              <a:t>μ</a:t>
            </a:r>
            <a:r>
              <a:rPr lang="en-US" sz="3200" dirty="0">
                <a:solidFill>
                  <a:schemeClr val="bg1"/>
                </a:solidFill>
              </a:rPr>
              <a:t>s PW and 100ns </a:t>
            </a:r>
            <a:r>
              <a:rPr lang="en-US" sz="3200" dirty="0" err="1">
                <a:solidFill>
                  <a:schemeClr val="bg1"/>
                </a:solidFill>
              </a:rPr>
              <a:t>T</a:t>
            </a:r>
            <a:r>
              <a:rPr lang="en-US" sz="3200" baseline="-25000" dirty="0" err="1">
                <a:solidFill>
                  <a:schemeClr val="bg1"/>
                </a:solidFill>
              </a:rPr>
              <a:t>rise</a:t>
            </a:r>
            <a:r>
              <a:rPr lang="en-US" sz="3200" baseline="-25000" dirty="0">
                <a:solidFill>
                  <a:schemeClr val="bg1"/>
                </a:solidFill>
              </a:rPr>
              <a:t>/fall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A74F3-E182-27AA-840B-2042FF64E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48" y="1633203"/>
            <a:ext cx="5334000" cy="40005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0A8FF85-5139-32C4-C7EA-66A5C29CE0E9}"/>
              </a:ext>
            </a:extLst>
          </p:cNvPr>
          <p:cNvGrpSpPr/>
          <p:nvPr/>
        </p:nvGrpSpPr>
        <p:grpSpPr>
          <a:xfrm>
            <a:off x="8919148" y="2217820"/>
            <a:ext cx="1409076" cy="840174"/>
            <a:chOff x="9713626" y="1633203"/>
            <a:chExt cx="1409076" cy="84017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98877F-6944-CA20-FADA-9ED45323B969}"/>
                </a:ext>
              </a:extLst>
            </p:cNvPr>
            <p:cNvSpPr/>
            <p:nvPr/>
          </p:nvSpPr>
          <p:spPr>
            <a:xfrm>
              <a:off x="9713626" y="1633203"/>
              <a:ext cx="1409076" cy="8401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9C0BC17-E14F-2442-97A4-AEEFEEE95C73}"/>
                </a:ext>
              </a:extLst>
            </p:cNvPr>
            <p:cNvSpPr/>
            <p:nvPr/>
          </p:nvSpPr>
          <p:spPr>
            <a:xfrm>
              <a:off x="9863528" y="1766537"/>
              <a:ext cx="149902" cy="191291"/>
            </a:xfrm>
            <a:prstGeom prst="ellipse">
              <a:avLst/>
            </a:prstGeom>
            <a:solidFill>
              <a:srgbClr val="528D90"/>
            </a:solidFill>
            <a:ln>
              <a:solidFill>
                <a:srgbClr val="528D9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0FA199-32EC-5B39-1B65-A7A45E3F458B}"/>
                </a:ext>
              </a:extLst>
            </p:cNvPr>
            <p:cNvSpPr txBox="1"/>
            <p:nvPr/>
          </p:nvSpPr>
          <p:spPr>
            <a:xfrm>
              <a:off x="10013430" y="1677516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Random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CDA8E5-BBB9-9E9D-5428-3C5B6B067447}"/>
                </a:ext>
              </a:extLst>
            </p:cNvPr>
            <p:cNvCxnSpPr>
              <a:cxnSpLocks/>
            </p:cNvCxnSpPr>
            <p:nvPr/>
          </p:nvCxnSpPr>
          <p:spPr>
            <a:xfrm>
              <a:off x="9788578" y="2227913"/>
              <a:ext cx="299803" cy="0"/>
            </a:xfrm>
            <a:prstGeom prst="line">
              <a:avLst/>
            </a:prstGeom>
            <a:ln w="9525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A09018-099D-2730-64F5-3FCB7EB50147}"/>
                </a:ext>
              </a:extLst>
            </p:cNvPr>
            <p:cNvSpPr txBox="1"/>
            <p:nvPr/>
          </p:nvSpPr>
          <p:spPr>
            <a:xfrm>
              <a:off x="10013429" y="2069978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Median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BCC2E28-1332-2184-DBC5-71BB197AE906}"/>
              </a:ext>
            </a:extLst>
          </p:cNvPr>
          <p:cNvSpPr txBox="1"/>
          <p:nvPr/>
        </p:nvSpPr>
        <p:spPr>
          <a:xfrm>
            <a:off x="4355956" y="1146915"/>
            <a:ext cx="349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After Fine Tuning in cycles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1A1E71-A225-FA24-5A98-50BA56E5D522}"/>
              </a:ext>
            </a:extLst>
          </p:cNvPr>
          <p:cNvSpPr txBox="1"/>
          <p:nvPr/>
        </p:nvSpPr>
        <p:spPr>
          <a:xfrm>
            <a:off x="1552480" y="5886305"/>
            <a:ext cx="3066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Random stress voltage</a:t>
            </a:r>
          </a:p>
        </p:txBody>
      </p:sp>
    </p:spTree>
    <p:extLst>
      <p:ext uri="{BB962C8B-B14F-4D97-AF65-F5344CB8AC3E}">
        <p14:creationId xmlns:p14="http://schemas.microsoft.com/office/powerpoint/2010/main" val="110401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95C6BC9-044C-A9FF-864B-D6A3ADDE6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37" y="1653602"/>
            <a:ext cx="5334000" cy="400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52661D-AA1B-2659-BCB3-06ACD3F8AAC4}"/>
              </a:ext>
            </a:extLst>
          </p:cNvPr>
          <p:cNvSpPr txBox="1"/>
          <p:nvPr/>
        </p:nvSpPr>
        <p:spPr>
          <a:xfrm>
            <a:off x="6280878" y="2053652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log(C</a:t>
            </a:r>
            <a:r>
              <a:rPr lang="en-US" sz="2800" b="1" baseline="-25000" dirty="0"/>
              <a:t>BD</a:t>
            </a:r>
            <a:r>
              <a:rPr lang="en-US" sz="2800" b="1" dirty="0"/>
              <a:t>)=-5.76v+16.62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1CF824D-7361-4819-A3BA-0874A7FB3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0223"/>
              </p:ext>
            </p:extLst>
          </p:nvPr>
        </p:nvGraphicFramePr>
        <p:xfrm>
          <a:off x="6599665" y="2969489"/>
          <a:ext cx="2538816" cy="23112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69408">
                  <a:extLst>
                    <a:ext uri="{9D8B030D-6E8A-4147-A177-3AD203B41FA5}">
                      <a16:colId xmlns:a16="http://schemas.microsoft.com/office/drawing/2014/main" val="760586639"/>
                    </a:ext>
                  </a:extLst>
                </a:gridCol>
                <a:gridCol w="1269408">
                  <a:extLst>
                    <a:ext uri="{9D8B030D-6E8A-4147-A177-3AD203B41FA5}">
                      <a16:colId xmlns:a16="http://schemas.microsoft.com/office/drawing/2014/main" val="2187434420"/>
                    </a:ext>
                  </a:extLst>
                </a:gridCol>
              </a:tblGrid>
              <a:tr h="450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0.6535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77253"/>
                  </a:ext>
                </a:extLst>
              </a:tr>
              <a:tr h="465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R-square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0.9695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181878"/>
                  </a:ext>
                </a:extLst>
              </a:tr>
              <a:tr h="465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DFE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32439"/>
                  </a:ext>
                </a:extLst>
              </a:tr>
              <a:tr h="465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Adj R-sq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0.9651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265391"/>
                  </a:ext>
                </a:extLst>
              </a:tr>
              <a:tr h="465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RMSE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0.3056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3165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9CD0892-DFDC-0013-7141-C279718AA310}"/>
              </a:ext>
            </a:extLst>
          </p:cNvPr>
          <p:cNvSpPr txBox="1"/>
          <p:nvPr/>
        </p:nvSpPr>
        <p:spPr>
          <a:xfrm>
            <a:off x="2664195" y="133896"/>
            <a:ext cx="7036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Fitting Data with Random Stress Voltage</a:t>
            </a:r>
          </a:p>
        </p:txBody>
      </p:sp>
    </p:spTree>
    <p:extLst>
      <p:ext uri="{BB962C8B-B14F-4D97-AF65-F5344CB8AC3E}">
        <p14:creationId xmlns:p14="http://schemas.microsoft.com/office/powerpoint/2010/main" val="45845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B7FBC6-B07E-E4E9-91DE-7AFAE893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37" y="1758534"/>
            <a:ext cx="5334000" cy="400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E30548-6E05-AC62-3FF4-13B18CF8A68A}"/>
              </a:ext>
            </a:extLst>
          </p:cNvPr>
          <p:cNvSpPr txBox="1"/>
          <p:nvPr/>
        </p:nvSpPr>
        <p:spPr>
          <a:xfrm>
            <a:off x="6237055" y="2143593"/>
            <a:ext cx="3264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log(C</a:t>
            </a:r>
            <a:r>
              <a:rPr lang="en-US" sz="2800" b="1" baseline="-25000" dirty="0"/>
              <a:t>BD</a:t>
            </a:r>
            <a:r>
              <a:rPr lang="en-US" sz="2800" b="1" dirty="0"/>
              <a:t>)=-5.46v+18.9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389194-49F2-23E4-A843-D91FEBE11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09152"/>
              </p:ext>
            </p:extLst>
          </p:nvPr>
        </p:nvGraphicFramePr>
        <p:xfrm>
          <a:off x="6599665" y="2969489"/>
          <a:ext cx="2538816" cy="23112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69408">
                  <a:extLst>
                    <a:ext uri="{9D8B030D-6E8A-4147-A177-3AD203B41FA5}">
                      <a16:colId xmlns:a16="http://schemas.microsoft.com/office/drawing/2014/main" val="760586639"/>
                    </a:ext>
                  </a:extLst>
                </a:gridCol>
                <a:gridCol w="1269408">
                  <a:extLst>
                    <a:ext uri="{9D8B030D-6E8A-4147-A177-3AD203B41FA5}">
                      <a16:colId xmlns:a16="http://schemas.microsoft.com/office/drawing/2014/main" val="2187434420"/>
                    </a:ext>
                  </a:extLst>
                </a:gridCol>
              </a:tblGrid>
              <a:tr h="450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77253"/>
                  </a:ext>
                </a:extLst>
              </a:tr>
              <a:tr h="465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R-square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181878"/>
                  </a:ext>
                </a:extLst>
              </a:tr>
              <a:tr h="465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DFE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932439"/>
                  </a:ext>
                </a:extLst>
              </a:tr>
              <a:tr h="465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Adj R-sq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265391"/>
                  </a:ext>
                </a:extLst>
              </a:tr>
              <a:tr h="465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RMSE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316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340CFD-9594-856A-A19B-23BE96A1449F}"/>
              </a:ext>
            </a:extLst>
          </p:cNvPr>
          <p:cNvSpPr txBox="1"/>
          <p:nvPr/>
        </p:nvSpPr>
        <p:spPr>
          <a:xfrm>
            <a:off x="2664195" y="133896"/>
            <a:ext cx="7016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Fitting Data with Uniform Stress Voltage</a:t>
            </a:r>
          </a:p>
        </p:txBody>
      </p:sp>
    </p:spTree>
    <p:extLst>
      <p:ext uri="{BB962C8B-B14F-4D97-AF65-F5344CB8AC3E}">
        <p14:creationId xmlns:p14="http://schemas.microsoft.com/office/powerpoint/2010/main" val="198574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E7083FB-21BA-4485-3AF3-8C44AD067E8A}"/>
              </a:ext>
            </a:extLst>
          </p:cNvPr>
          <p:cNvGrpSpPr/>
          <p:nvPr/>
        </p:nvGrpSpPr>
        <p:grpSpPr>
          <a:xfrm>
            <a:off x="2064659" y="1493505"/>
            <a:ext cx="5216706" cy="4096597"/>
            <a:chOff x="2474092" y="1452562"/>
            <a:chExt cx="5216706" cy="40965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6EA1D2-2B0A-91FF-DCF2-8F8F244EA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698" y="1452562"/>
              <a:ext cx="4991100" cy="39528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2FA871-21D0-3C11-4691-E050F868D0AF}"/>
                </a:ext>
              </a:extLst>
            </p:cNvPr>
            <p:cNvSpPr txBox="1"/>
            <p:nvPr/>
          </p:nvSpPr>
          <p:spPr>
            <a:xfrm>
              <a:off x="4897082" y="5179827"/>
              <a:ext cx="1198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 (MV/cm)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4E5DB4-9FB0-1B9F-7233-1CA97FA4C7A8}"/>
                </a:ext>
              </a:extLst>
            </p:cNvPr>
            <p:cNvSpPr txBox="1"/>
            <p:nvPr/>
          </p:nvSpPr>
          <p:spPr>
            <a:xfrm rot="16200000">
              <a:off x="2305135" y="3072309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1/C</a:t>
              </a:r>
              <a:r>
                <a:rPr lang="en-US" b="1" baseline="-25000" dirty="0"/>
                <a:t>BD</a:t>
              </a:r>
              <a:endParaRPr lang="en-US"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D65D19A-767E-D7E2-FAE8-258C2DF222E1}"/>
              </a:ext>
            </a:extLst>
          </p:cNvPr>
          <p:cNvSpPr txBox="1"/>
          <p:nvPr/>
        </p:nvSpPr>
        <p:spPr>
          <a:xfrm>
            <a:off x="7835312" y="2906973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log(1/C</a:t>
            </a:r>
            <a:r>
              <a:rPr lang="en-US" b="1" baseline="-25000" dirty="0"/>
              <a:t>BD</a:t>
            </a:r>
            <a:r>
              <a:rPr lang="en-US" b="1" dirty="0"/>
              <a:t>) = 3.2736*E - 18.9037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293AE-5AA6-1D98-5217-82EBFFDF56A9}"/>
              </a:ext>
            </a:extLst>
          </p:cNvPr>
          <p:cNvSpPr txBox="1"/>
          <p:nvPr/>
        </p:nvSpPr>
        <p:spPr>
          <a:xfrm>
            <a:off x="2664195" y="133896"/>
            <a:ext cx="7016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Fitting Data with Uniform Stress Voltage</a:t>
            </a:r>
          </a:p>
        </p:txBody>
      </p:sp>
    </p:spTree>
    <p:extLst>
      <p:ext uri="{BB962C8B-B14F-4D97-AF65-F5344CB8AC3E}">
        <p14:creationId xmlns:p14="http://schemas.microsoft.com/office/powerpoint/2010/main" val="251726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925F18-ABD0-87A4-DCBF-95B4BEE9BCA0}"/>
              </a:ext>
            </a:extLst>
          </p:cNvPr>
          <p:cNvGrpSpPr/>
          <p:nvPr/>
        </p:nvGrpSpPr>
        <p:grpSpPr>
          <a:xfrm>
            <a:off x="2392204" y="1387525"/>
            <a:ext cx="5080229" cy="4082949"/>
            <a:chOff x="2296670" y="1998472"/>
            <a:chExt cx="5080229" cy="40829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4F9517-DED5-6054-ADA9-EF08BA091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5799" y="1998472"/>
              <a:ext cx="4991100" cy="39528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F40CAD-2257-E2D1-6FF8-DB817E487F7A}"/>
                </a:ext>
              </a:extLst>
            </p:cNvPr>
            <p:cNvSpPr txBox="1"/>
            <p:nvPr/>
          </p:nvSpPr>
          <p:spPr>
            <a:xfrm>
              <a:off x="4572000" y="5712089"/>
              <a:ext cx="1198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 (MV/cm)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939C85-AD4D-D3DF-ED32-DEAD8C3EBA08}"/>
                </a:ext>
              </a:extLst>
            </p:cNvPr>
            <p:cNvSpPr txBox="1"/>
            <p:nvPr/>
          </p:nvSpPr>
          <p:spPr>
            <a:xfrm rot="16200000">
              <a:off x="2127713" y="3587720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1/C</a:t>
              </a:r>
              <a:r>
                <a:rPr lang="en-US" b="1" baseline="-25000" dirty="0"/>
                <a:t>BD</a:t>
              </a:r>
              <a:endParaRPr lang="en-US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DCD76C2-2AC9-5883-9B41-B5ABE360B267}"/>
              </a:ext>
            </a:extLst>
          </p:cNvPr>
          <p:cNvSpPr txBox="1"/>
          <p:nvPr/>
        </p:nvSpPr>
        <p:spPr>
          <a:xfrm>
            <a:off x="7835312" y="2906973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log(1/C</a:t>
            </a:r>
            <a:r>
              <a:rPr lang="en-US" b="1" baseline="-25000" dirty="0"/>
              <a:t>BD</a:t>
            </a:r>
            <a:r>
              <a:rPr lang="en-US" b="1" dirty="0"/>
              <a:t>) = 3.4537*E - 19.6168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2750B-895B-F85B-BC97-3A2359685DCF}"/>
              </a:ext>
            </a:extLst>
          </p:cNvPr>
          <p:cNvSpPr txBox="1"/>
          <p:nvPr/>
        </p:nvSpPr>
        <p:spPr>
          <a:xfrm>
            <a:off x="2664195" y="133896"/>
            <a:ext cx="7036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Fitting Data with Random Stress Voltage</a:t>
            </a:r>
          </a:p>
        </p:txBody>
      </p:sp>
    </p:spTree>
    <p:extLst>
      <p:ext uri="{BB962C8B-B14F-4D97-AF65-F5344CB8AC3E}">
        <p14:creationId xmlns:p14="http://schemas.microsoft.com/office/powerpoint/2010/main" val="392569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340CFD-9594-856A-A19B-23BE96A1449F}"/>
              </a:ext>
            </a:extLst>
          </p:cNvPr>
          <p:cNvSpPr txBox="1"/>
          <p:nvPr/>
        </p:nvSpPr>
        <p:spPr>
          <a:xfrm>
            <a:off x="4348149" y="163877"/>
            <a:ext cx="3495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Literature 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F837D6-5B31-60AF-B318-43A47C13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418"/>
            <a:ext cx="7373379" cy="238158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ED4A429-9797-2306-20C2-739A9018EDA9}"/>
              </a:ext>
            </a:extLst>
          </p:cNvPr>
          <p:cNvGrpSpPr/>
          <p:nvPr/>
        </p:nvGrpSpPr>
        <p:grpSpPr>
          <a:xfrm>
            <a:off x="7373379" y="1289600"/>
            <a:ext cx="3861325" cy="638264"/>
            <a:chOff x="7525062" y="1394531"/>
            <a:chExt cx="3861325" cy="6382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12C1BF8-6B2F-54FE-34AC-03F2AC2BE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0436" y="1394531"/>
              <a:ext cx="2695951" cy="63826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A43D82-423A-E2AF-036A-08D96D34EB25}"/>
                </a:ext>
              </a:extLst>
            </p:cNvPr>
            <p:cNvSpPr txBox="1"/>
            <p:nvPr/>
          </p:nvSpPr>
          <p:spPr>
            <a:xfrm>
              <a:off x="7525062" y="1528997"/>
              <a:ext cx="1349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Failure Rate,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533B9-18BF-CCCC-E609-94EA4F60D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71" y="3907647"/>
            <a:ext cx="3359135" cy="23815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3CA62D-14E5-757A-2214-37E6ED6ED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689" y="3897402"/>
            <a:ext cx="3359135" cy="229756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54164A8-C9B0-9A3E-0AEB-2160417915CF}"/>
              </a:ext>
            </a:extLst>
          </p:cNvPr>
          <p:cNvGrpSpPr/>
          <p:nvPr/>
        </p:nvGrpSpPr>
        <p:grpSpPr>
          <a:xfrm>
            <a:off x="7490857" y="3897402"/>
            <a:ext cx="3743847" cy="1634626"/>
            <a:chOff x="7490857" y="3897402"/>
            <a:chExt cx="3743847" cy="163462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4DC1F92-7156-4130-0BAA-47CE9CB3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90857" y="3897402"/>
              <a:ext cx="3743847" cy="57158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838D8C9-8A0E-4405-490E-5AE3579D0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90857" y="4560342"/>
              <a:ext cx="2400635" cy="9716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4BCE914-510C-AC53-60AE-9C0F2FF49A76}"/>
              </a:ext>
            </a:extLst>
          </p:cNvPr>
          <p:cNvSpPr txBox="1"/>
          <p:nvPr/>
        </p:nvSpPr>
        <p:spPr>
          <a:xfrm>
            <a:off x="787788" y="6380590"/>
            <a:ext cx="1011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Ref: Ravikumar, Priyanka G. “Comprehensive time dependent dielectric breakdown (TDDB) characterization of ferroelectric capacitors under bipolar stress conditions”. 2024 IEEE International Reliability Physics Symposium (IRPS)</a:t>
            </a:r>
          </a:p>
        </p:txBody>
      </p:sp>
    </p:spTree>
    <p:extLst>
      <p:ext uri="{BB962C8B-B14F-4D97-AF65-F5344CB8AC3E}">
        <p14:creationId xmlns:p14="http://schemas.microsoft.com/office/powerpoint/2010/main" val="406363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E3BD-36BC-63BF-4086-5910D19E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392" y="136525"/>
            <a:ext cx="4043840" cy="638485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Experiment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C27D95-94A6-6944-A85A-6F461E51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07" y="1313824"/>
            <a:ext cx="6522804" cy="489210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2C2454-A90D-308C-20C9-0202BCE54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09562"/>
              </p:ext>
            </p:extLst>
          </p:nvPr>
        </p:nvGraphicFramePr>
        <p:xfrm>
          <a:off x="6985311" y="2742941"/>
          <a:ext cx="4744186" cy="686059"/>
        </p:xfrm>
        <a:graphic>
          <a:graphicData uri="http://schemas.openxmlformats.org/drawingml/2006/table">
            <a:tbl>
              <a:tblPr/>
              <a:tblGrid>
                <a:gridCol w="1373798">
                  <a:extLst>
                    <a:ext uri="{9D8B030D-6E8A-4147-A177-3AD203B41FA5}">
                      <a16:colId xmlns:a16="http://schemas.microsoft.com/office/drawing/2014/main" val="359636543"/>
                    </a:ext>
                  </a:extLst>
                </a:gridCol>
                <a:gridCol w="481484">
                  <a:extLst>
                    <a:ext uri="{9D8B030D-6E8A-4147-A177-3AD203B41FA5}">
                      <a16:colId xmlns:a16="http://schemas.microsoft.com/office/drawing/2014/main" val="871428119"/>
                    </a:ext>
                  </a:extLst>
                </a:gridCol>
                <a:gridCol w="481484">
                  <a:extLst>
                    <a:ext uri="{9D8B030D-6E8A-4147-A177-3AD203B41FA5}">
                      <a16:colId xmlns:a16="http://schemas.microsoft.com/office/drawing/2014/main" val="3336704496"/>
                    </a:ext>
                  </a:extLst>
                </a:gridCol>
                <a:gridCol w="481484">
                  <a:extLst>
                    <a:ext uri="{9D8B030D-6E8A-4147-A177-3AD203B41FA5}">
                      <a16:colId xmlns:a16="http://schemas.microsoft.com/office/drawing/2014/main" val="2594965919"/>
                    </a:ext>
                  </a:extLst>
                </a:gridCol>
                <a:gridCol w="481484">
                  <a:extLst>
                    <a:ext uri="{9D8B030D-6E8A-4147-A177-3AD203B41FA5}">
                      <a16:colId xmlns:a16="http://schemas.microsoft.com/office/drawing/2014/main" val="1242554113"/>
                    </a:ext>
                  </a:extLst>
                </a:gridCol>
                <a:gridCol w="481484">
                  <a:extLst>
                    <a:ext uri="{9D8B030D-6E8A-4147-A177-3AD203B41FA5}">
                      <a16:colId xmlns:a16="http://schemas.microsoft.com/office/drawing/2014/main" val="1969574113"/>
                    </a:ext>
                  </a:extLst>
                </a:gridCol>
                <a:gridCol w="481484">
                  <a:extLst>
                    <a:ext uri="{9D8B030D-6E8A-4147-A177-3AD203B41FA5}">
                      <a16:colId xmlns:a16="http://schemas.microsoft.com/office/drawing/2014/main" val="24934946"/>
                    </a:ext>
                  </a:extLst>
                </a:gridCol>
                <a:gridCol w="481484">
                  <a:extLst>
                    <a:ext uri="{9D8B030D-6E8A-4147-A177-3AD203B41FA5}">
                      <a16:colId xmlns:a16="http://schemas.microsoft.com/office/drawing/2014/main" val="1159852657"/>
                    </a:ext>
                  </a:extLst>
                </a:gridCol>
              </a:tblGrid>
              <a:tr h="3412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Stress Voltage (v)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77227"/>
                  </a:ext>
                </a:extLst>
              </a:tr>
              <a:tr h="3412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Cycles to Breakdown (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Cbd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3.00E+05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5.00E+06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3.00E+04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5796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EEDD57B-E3CE-65D8-5C11-F75BCAF992EF}"/>
              </a:ext>
            </a:extLst>
          </p:cNvPr>
          <p:cNvSpPr txBox="1"/>
          <p:nvPr/>
        </p:nvSpPr>
        <p:spPr>
          <a:xfrm>
            <a:off x="8611366" y="2298764"/>
            <a:ext cx="149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Initialize Data</a:t>
            </a:r>
          </a:p>
        </p:txBody>
      </p:sp>
    </p:spTree>
    <p:extLst>
      <p:ext uri="{BB962C8B-B14F-4D97-AF65-F5344CB8AC3E}">
        <p14:creationId xmlns:p14="http://schemas.microsoft.com/office/powerpoint/2010/main" val="288867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3667</TotalTime>
  <Words>345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MFM Capacitor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1st Experiment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Alam, Shumiya</dc:creator>
  <cp:lastModifiedBy>Alam, Shumiya</cp:lastModifiedBy>
  <cp:revision>28</cp:revision>
  <dcterms:created xsi:type="dcterms:W3CDTF">2024-10-29T23:24:30Z</dcterms:created>
  <dcterms:modified xsi:type="dcterms:W3CDTF">2024-12-17T01:08:38Z</dcterms:modified>
</cp:coreProperties>
</file>