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
      <p:font typeface="Lato"/>
      <p:regular r:id="rId53"/>
      <p:bold r:id="rId54"/>
      <p:italic r:id="rId55"/>
      <p:boldItalic r:id="rId56"/>
    </p:embeddedFont>
    <p:embeddedFont>
      <p:font typeface="Roboto Light"/>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CA96D8-A969-47B6-81E9-40C7E67561CD}">
  <a:tblStyle styleId="{C8CA96D8-A969-47B6-81E9-40C7E67561CD}"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5F6DF76-A409-4BD7-95B3-93EE858BD953}"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04A6FBE-94B4-424B-9D13-6C9D99CB4102}" styleName="Table_2">
    <a:wholeTbl>
      <a:tcTxStyle>
        <a:font>
          <a:latin typeface="Arial"/>
          <a:ea typeface="Arial"/>
          <a:cs typeface="Arial"/>
        </a:font>
        <a:srgbClr val="000000"/>
      </a:tcTxStyle>
      <a:tcStyle>
        <a:tcBdr>
          <a:left>
            <a:ln cap="flat" cmpd="sng">
              <a:solidFill>
                <a:srgbClr val="212121"/>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212121"/>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Light-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Lato-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57" Type="http://schemas.openxmlformats.org/officeDocument/2006/relationships/font" Target="fonts/RobotoLight-regular.fntdata"/><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59" Type="http://schemas.openxmlformats.org/officeDocument/2006/relationships/font" Target="fonts/RobotoLight-italic.fntdata"/><Relationship Id="rId14" Type="http://schemas.openxmlformats.org/officeDocument/2006/relationships/slide" Target="slides/slide8.xml"/><Relationship Id="rId58" Type="http://schemas.openxmlformats.org/officeDocument/2006/relationships/font" Target="fonts/RobotoLigh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a23514666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3a2351466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a23514666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a2351466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a23514666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a2351466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a23514666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a2351466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a23514666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a2351466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a23514666_0_1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a2351466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a23514666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a2351466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a23514666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a2351466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a23514666_0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a2351466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a2351466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a2351466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a2351466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a235146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a2351466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a2351466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a2351466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a2351466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a23514666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a23514666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a2351466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3a2351466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a23514666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3a2351466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a23514666_0_3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a2351466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3a23514666_0_3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3a23514666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3a23514666_0_3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3a2351466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3a23514666_0_3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3a2351466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3a23514666_0_3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3a2351466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3a23514666_0_4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3a2351466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3a23514666_0_2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3a23514666_0_2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3a23514666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3a23514666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3a23514666_0_2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3a23514666_0_2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36948e708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36948e708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3a23514666_0_2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3a23514666_0_2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3a23514666_0_2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3a23514666_0_2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3a23514666_0_2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3a23514666_0_2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3a23514666_0_2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3a23514666_0_2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b34cbc4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b34cbc4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3a23514666_0_2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3a23514666_0_2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36948e708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36948e708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a23514666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a2351466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a23514666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a2351466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a23514666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a2351466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a23514666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a2351466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30.png"/><Relationship Id="rId6"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21.png"/><Relationship Id="rId5"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1.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6.png"/><Relationship Id="rId6" Type="http://schemas.openxmlformats.org/officeDocument/2006/relationships/image" Target="../media/image28.png"/><Relationship Id="rId7"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39.png"/><Relationship Id="rId5" Type="http://schemas.openxmlformats.org/officeDocument/2006/relationships/image" Target="../media/image33.png"/><Relationship Id="rId6"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7.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931425" y="1466913"/>
            <a:ext cx="5014200" cy="123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CLASSIFICATION USING K-MEANS CLUSTERING APPLIED TO HEART DISEASE PREDICTION</a:t>
            </a:r>
            <a:endParaRPr b="1" sz="2400">
              <a:solidFill>
                <a:schemeClr val="dk2"/>
              </a:solidFill>
            </a:endParaRPr>
          </a:p>
        </p:txBody>
      </p:sp>
      <p:sp>
        <p:nvSpPr>
          <p:cNvPr id="68" name="Google Shape;68;p13"/>
          <p:cNvSpPr txBox="1"/>
          <p:nvPr>
            <p:ph idx="1" type="subTitle"/>
          </p:nvPr>
        </p:nvSpPr>
        <p:spPr>
          <a:xfrm>
            <a:off x="931425" y="2734563"/>
            <a:ext cx="50142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By Niladri Das</a:t>
            </a:r>
            <a:endParaRPr sz="2400">
              <a:solidFill>
                <a:schemeClr val="dk2"/>
              </a:solidFill>
            </a:endParaRPr>
          </a:p>
        </p:txBody>
      </p:sp>
      <p:cxnSp>
        <p:nvCxnSpPr>
          <p:cNvPr id="69" name="Google Shape;69;p13"/>
          <p:cNvCxnSpPr/>
          <p:nvPr/>
        </p:nvCxnSpPr>
        <p:spPr>
          <a:xfrm>
            <a:off x="6381150" y="1596900"/>
            <a:ext cx="0" cy="113760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13"/>
          <p:cNvCxnSpPr/>
          <p:nvPr/>
        </p:nvCxnSpPr>
        <p:spPr>
          <a:xfrm>
            <a:off x="1022800" y="2734563"/>
            <a:ext cx="1112700" cy="0"/>
          </a:xfrm>
          <a:prstGeom prst="straightConnector1">
            <a:avLst/>
          </a:prstGeom>
          <a:noFill/>
          <a:ln cap="flat" cmpd="sng" w="19050">
            <a:solidFill>
              <a:schemeClr val="dk2"/>
            </a:solidFill>
            <a:prstDash val="solid"/>
            <a:round/>
            <a:headEnd len="med" w="med" type="none"/>
            <a:tailEnd len="med" w="med" type="none"/>
          </a:ln>
        </p:spPr>
      </p:cxnSp>
      <p:sp>
        <p:nvSpPr>
          <p:cNvPr id="71" name="Google Shape;71;p13"/>
          <p:cNvSpPr txBox="1"/>
          <p:nvPr>
            <p:ph idx="1" type="subTitle"/>
          </p:nvPr>
        </p:nvSpPr>
        <p:spPr>
          <a:xfrm>
            <a:off x="1361375" y="3243663"/>
            <a:ext cx="54354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Under the supervision of Dr. Sanjoy Kumar Saha</a:t>
            </a:r>
            <a:endParaRPr b="1">
              <a:solidFill>
                <a:schemeClr val="dk2"/>
              </a:solidFill>
            </a:endParaRPr>
          </a:p>
        </p:txBody>
      </p:sp>
      <p:pic>
        <p:nvPicPr>
          <p:cNvPr id="72" name="Google Shape;72;p13"/>
          <p:cNvPicPr preferRelativeResize="0"/>
          <p:nvPr/>
        </p:nvPicPr>
        <p:blipFill>
          <a:blip r:embed="rId3">
            <a:alphaModFix/>
          </a:blip>
          <a:stretch>
            <a:fillRect/>
          </a:stretch>
        </p:blipFill>
        <p:spPr>
          <a:xfrm>
            <a:off x="7199992" y="1683825"/>
            <a:ext cx="963758" cy="963750"/>
          </a:xfrm>
          <a:prstGeom prst="rect">
            <a:avLst/>
          </a:prstGeom>
          <a:noFill/>
          <a:ln>
            <a:noFill/>
          </a:ln>
        </p:spPr>
      </p:pic>
      <p:pic>
        <p:nvPicPr>
          <p:cNvPr id="73" name="Google Shape;73;p13"/>
          <p:cNvPicPr preferRelativeResize="0"/>
          <p:nvPr/>
        </p:nvPicPr>
        <p:blipFill>
          <a:blip r:embed="rId4">
            <a:alphaModFix/>
          </a:blip>
          <a:stretch>
            <a:fillRect/>
          </a:stretch>
        </p:blipFill>
        <p:spPr>
          <a:xfrm>
            <a:off x="6639025" y="1683825"/>
            <a:ext cx="963758" cy="96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2000"/>
                                        <p:tgtEl>
                                          <p:spTgt spid="7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5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36" name="Shape 236"/>
        <p:cNvGrpSpPr/>
        <p:nvPr/>
      </p:nvGrpSpPr>
      <p:grpSpPr>
        <a:xfrm>
          <a:off x="0" y="0"/>
          <a:ext cx="0" cy="0"/>
          <a:chOff x="0" y="0"/>
          <a:chExt cx="0" cy="0"/>
        </a:xfrm>
      </p:grpSpPr>
      <p:sp>
        <p:nvSpPr>
          <p:cNvPr id="237" name="Google Shape;237;p22"/>
          <p:cNvSpPr txBox="1"/>
          <p:nvPr>
            <p:ph type="title"/>
          </p:nvPr>
        </p:nvSpPr>
        <p:spPr>
          <a:xfrm>
            <a:off x="471900" y="-49525"/>
            <a:ext cx="82221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C L A S S I F I C A T I O N</a:t>
            </a:r>
            <a:endParaRPr b="1" sz="2400"/>
          </a:p>
        </p:txBody>
      </p:sp>
      <p:sp>
        <p:nvSpPr>
          <p:cNvPr id="238" name="Google Shape;238;p22"/>
          <p:cNvSpPr txBox="1"/>
          <p:nvPr/>
        </p:nvSpPr>
        <p:spPr>
          <a:xfrm>
            <a:off x="711325" y="517450"/>
            <a:ext cx="68388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Roboto"/>
                <a:ea typeface="Roboto"/>
                <a:cs typeface="Roboto"/>
                <a:sym typeface="Roboto"/>
              </a:rPr>
              <a:t>Classification is a special type of supervised Machine Learning approach, which is used to categorize some unknown items into a discrete set of categories (i.e., categorical values). </a:t>
            </a:r>
            <a:endParaRPr b="1" sz="12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Classification first attempts to learn the relationship between a set of feature variables and a target variable of interest and then determines the class label for an unlabeled test case.</a:t>
            </a:r>
            <a:endParaRPr b="1" sz="1200">
              <a:latin typeface="Roboto"/>
              <a:ea typeface="Roboto"/>
              <a:cs typeface="Roboto"/>
              <a:sym typeface="Roboto"/>
            </a:endParaRPr>
          </a:p>
        </p:txBody>
      </p:sp>
      <p:pic>
        <p:nvPicPr>
          <p:cNvPr id="239" name="Google Shape;239;p22"/>
          <p:cNvPicPr preferRelativeResize="0"/>
          <p:nvPr/>
        </p:nvPicPr>
        <p:blipFill>
          <a:blip r:embed="rId3">
            <a:alphaModFix/>
          </a:blip>
          <a:stretch>
            <a:fillRect/>
          </a:stretch>
        </p:blipFill>
        <p:spPr>
          <a:xfrm>
            <a:off x="7361900" y="580036"/>
            <a:ext cx="881325" cy="881325"/>
          </a:xfrm>
          <a:prstGeom prst="rect">
            <a:avLst/>
          </a:prstGeom>
          <a:noFill/>
          <a:ln>
            <a:noFill/>
          </a:ln>
        </p:spPr>
      </p:pic>
      <p:sp>
        <p:nvSpPr>
          <p:cNvPr id="240" name="Google Shape;240;p22"/>
          <p:cNvSpPr txBox="1"/>
          <p:nvPr/>
        </p:nvSpPr>
        <p:spPr>
          <a:xfrm>
            <a:off x="471900" y="1888300"/>
            <a:ext cx="19302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Roboto Light"/>
                <a:ea typeface="Roboto Light"/>
                <a:cs typeface="Roboto Light"/>
                <a:sym typeface="Roboto Light"/>
              </a:rPr>
              <a:t>Suppose we have a patient dataset.</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rPr lang="en">
                <a:latin typeface="Roboto Light"/>
                <a:ea typeface="Roboto Light"/>
                <a:cs typeface="Roboto Light"/>
                <a:sym typeface="Roboto Light"/>
              </a:rPr>
              <a:t>In the patient dataset, there are seven independent variables (i.e., </a:t>
            </a:r>
            <a:r>
              <a:rPr b="1" lang="en">
                <a:latin typeface="Roboto"/>
                <a:ea typeface="Roboto"/>
                <a:cs typeface="Roboto"/>
                <a:sym typeface="Roboto"/>
              </a:rPr>
              <a:t>features</a:t>
            </a:r>
            <a:r>
              <a:rPr lang="en">
                <a:latin typeface="Roboto Light"/>
                <a:ea typeface="Roboto Light"/>
                <a:cs typeface="Roboto Light"/>
                <a:sym typeface="Roboto Light"/>
              </a:rPr>
              <a:t>) sex, age, education, and so on and one dependent variable (i.e., </a:t>
            </a:r>
            <a:r>
              <a:rPr b="1" lang="en">
                <a:latin typeface="Roboto"/>
                <a:ea typeface="Roboto"/>
                <a:cs typeface="Roboto"/>
                <a:sym typeface="Roboto"/>
              </a:rPr>
              <a:t>target</a:t>
            </a:r>
            <a:r>
              <a:rPr lang="en">
                <a:latin typeface="Roboto Light"/>
                <a:ea typeface="Roboto Light"/>
                <a:cs typeface="Roboto Light"/>
                <a:sym typeface="Roboto Light"/>
              </a:rPr>
              <a:t>) TenYearCHD (Ten Year Chance of Heart Disease).</a:t>
            </a:r>
            <a:endParaRPr>
              <a:latin typeface="Roboto"/>
              <a:ea typeface="Roboto"/>
              <a:cs typeface="Roboto"/>
              <a:sym typeface="Roboto"/>
            </a:endParaRPr>
          </a:p>
        </p:txBody>
      </p:sp>
      <p:graphicFrame>
        <p:nvGraphicFramePr>
          <p:cNvPr id="241" name="Google Shape;241;p22"/>
          <p:cNvGraphicFramePr/>
          <p:nvPr/>
        </p:nvGraphicFramePr>
        <p:xfrm>
          <a:off x="2903200" y="2673575"/>
          <a:ext cx="3000000" cy="3000000"/>
        </p:xfrm>
        <a:graphic>
          <a:graphicData uri="http://schemas.openxmlformats.org/drawingml/2006/table">
            <a:tbl>
              <a:tblPr>
                <a:noFill/>
                <a:tableStyleId>{C8CA96D8-A969-47B6-81E9-40C7E67561CD}</a:tableStyleId>
              </a:tblPr>
              <a:tblGrid>
                <a:gridCol w="371475"/>
                <a:gridCol w="533400"/>
                <a:gridCol w="438150"/>
                <a:gridCol w="714375"/>
                <a:gridCol w="857250"/>
                <a:gridCol w="628650"/>
                <a:gridCol w="600075"/>
                <a:gridCol w="695325"/>
                <a:gridCol w="895350"/>
              </a:tblGrid>
              <a:tr h="180975">
                <a:tc>
                  <a:txBody>
                    <a:bodyPr/>
                    <a:lstStyle/>
                    <a:p>
                      <a:pPr indent="0" lvl="0" marL="0" rtl="0" algn="ctr">
                        <a:lnSpc>
                          <a:spcPct val="115000"/>
                        </a:lnSpc>
                        <a:spcBef>
                          <a:spcPts val="0"/>
                        </a:spcBef>
                        <a:spcAft>
                          <a:spcPts val="0"/>
                        </a:spcAft>
                        <a:buNone/>
                      </a:pPr>
                      <a:r>
                        <a:rPr b="1" lang="en" sz="1000">
                          <a:solidFill>
                            <a:srgbClr val="212121"/>
                          </a:solidFill>
                        </a:rPr>
                        <a:t>i</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sex</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age</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education</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cigsPerDay</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totChol</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BMI</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heartRate</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TenYearCHD</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39</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195.0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26.97</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80.0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1</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female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46</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250.0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28.73</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95.0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2</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48</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245.0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25.34</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75.0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3</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61</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225.0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28.58</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65.0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yes</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4</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46</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23.0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285.0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23.1</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85.0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5</a:t>
                      </a:r>
                      <a:endParaRPr b="1"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female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13.0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95.0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23"/>
          <p:cNvSpPr txBox="1"/>
          <p:nvPr/>
        </p:nvSpPr>
        <p:spPr>
          <a:xfrm>
            <a:off x="2744850" y="406800"/>
            <a:ext cx="36543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latin typeface="Roboto"/>
                <a:ea typeface="Roboto"/>
                <a:cs typeface="Roboto"/>
                <a:sym typeface="Roboto"/>
              </a:rPr>
              <a:t>CLASSIFICATION MODEL</a:t>
            </a:r>
            <a:endParaRPr b="1">
              <a:latin typeface="Roboto"/>
              <a:ea typeface="Roboto"/>
              <a:cs typeface="Roboto"/>
              <a:sym typeface="Roboto"/>
            </a:endParaRPr>
          </a:p>
          <a:p>
            <a:pPr indent="0" lvl="0" marL="0" rtl="0" algn="ctr">
              <a:lnSpc>
                <a:spcPct val="115000"/>
              </a:lnSpc>
              <a:spcBef>
                <a:spcPts val="0"/>
              </a:spcBef>
              <a:spcAft>
                <a:spcPts val="0"/>
              </a:spcAft>
              <a:buNone/>
            </a:pPr>
            <a:r>
              <a:rPr lang="en">
                <a:latin typeface="Roboto Light"/>
                <a:ea typeface="Roboto Light"/>
                <a:cs typeface="Roboto Light"/>
                <a:sym typeface="Roboto Light"/>
              </a:rPr>
              <a:t>Now, we need to create a classification model which learns the relationship between the set of features and the target variable.</a:t>
            </a:r>
            <a:endParaRPr>
              <a:latin typeface="Roboto Light"/>
              <a:ea typeface="Roboto Light"/>
              <a:cs typeface="Roboto Light"/>
              <a:sym typeface="Roboto Light"/>
            </a:endParaRPr>
          </a:p>
        </p:txBody>
      </p:sp>
      <p:pic>
        <p:nvPicPr>
          <p:cNvPr id="247" name="Google Shape;247;p23"/>
          <p:cNvPicPr preferRelativeResize="0"/>
          <p:nvPr/>
        </p:nvPicPr>
        <p:blipFill>
          <a:blip r:embed="rId3">
            <a:alphaModFix/>
          </a:blip>
          <a:stretch>
            <a:fillRect/>
          </a:stretch>
        </p:blipFill>
        <p:spPr>
          <a:xfrm>
            <a:off x="1704975" y="1581169"/>
            <a:ext cx="5734050" cy="3228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graphicFrame>
        <p:nvGraphicFramePr>
          <p:cNvPr id="252" name="Google Shape;252;p24"/>
          <p:cNvGraphicFramePr/>
          <p:nvPr/>
        </p:nvGraphicFramePr>
        <p:xfrm>
          <a:off x="1704975" y="1457100"/>
          <a:ext cx="3000000" cy="3000000"/>
        </p:xfrm>
        <a:graphic>
          <a:graphicData uri="http://schemas.openxmlformats.org/drawingml/2006/table">
            <a:tbl>
              <a:tblPr>
                <a:noFill/>
                <a:tableStyleId>{C8CA96D8-A969-47B6-81E9-40C7E67561CD}</a:tableStyleId>
              </a:tblPr>
              <a:tblGrid>
                <a:gridCol w="371475"/>
                <a:gridCol w="533400"/>
                <a:gridCol w="438150"/>
                <a:gridCol w="714375"/>
                <a:gridCol w="857250"/>
                <a:gridCol w="628650"/>
                <a:gridCol w="600075"/>
                <a:gridCol w="695325"/>
                <a:gridCol w="895350"/>
              </a:tblGrid>
              <a:tr h="180975">
                <a:tc>
                  <a:txBody>
                    <a:bodyPr/>
                    <a:lstStyle/>
                    <a:p>
                      <a:pPr indent="0" lvl="0" marL="0" rtl="0" algn="ctr">
                        <a:lnSpc>
                          <a:spcPct val="115000"/>
                        </a:lnSpc>
                        <a:spcBef>
                          <a:spcPts val="0"/>
                        </a:spcBef>
                        <a:spcAft>
                          <a:spcPts val="0"/>
                        </a:spcAft>
                        <a:buNone/>
                      </a:pPr>
                      <a:r>
                        <a:rPr b="1" lang="en" sz="1000">
                          <a:solidFill>
                            <a:srgbClr val="212121"/>
                          </a:solidFill>
                        </a:rPr>
                        <a:t>i</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sex</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age</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education</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cigsPerDay</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totChol</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BMI</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heartRate</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TenYearCHD</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female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13.0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95.0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yes</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3" name="Google Shape;253;p24"/>
          <p:cNvSpPr txBox="1"/>
          <p:nvPr/>
        </p:nvSpPr>
        <p:spPr>
          <a:xfrm>
            <a:off x="600450" y="2078400"/>
            <a:ext cx="7943100" cy="160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latin typeface="Roboto Light"/>
                <a:ea typeface="Roboto Light"/>
                <a:cs typeface="Roboto Light"/>
                <a:sym typeface="Roboto Light"/>
              </a:rPr>
              <a:t>Then, the model will give us the prediction of the possibility of heart disease in the next ten years for new patients with the same feature set.</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a:latin typeface="Roboto Light"/>
              <a:ea typeface="Roboto Light"/>
              <a:cs typeface="Roboto Light"/>
              <a:sym typeface="Roboto Light"/>
            </a:endParaRPr>
          </a:p>
          <a:p>
            <a:pPr indent="0" lvl="0" marL="0" rtl="0" algn="l">
              <a:spcBef>
                <a:spcPts val="0"/>
              </a:spcBef>
              <a:spcAft>
                <a:spcPts val="0"/>
              </a:spcAft>
              <a:buNone/>
            </a:pPr>
            <a:r>
              <a:rPr b="1" lang="en">
                <a:latin typeface="Roboto"/>
                <a:ea typeface="Roboto"/>
                <a:cs typeface="Roboto"/>
                <a:sym typeface="Roboto"/>
              </a:rPr>
              <a:t>NOTE: </a:t>
            </a:r>
            <a:r>
              <a:rPr lang="en">
                <a:latin typeface="Roboto Light"/>
                <a:ea typeface="Roboto Light"/>
                <a:cs typeface="Roboto Light"/>
                <a:sym typeface="Roboto Light"/>
              </a:rPr>
              <a:t>The above example is an example of binary classification. Similarly, we can create models for multiclass classification.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25"/>
          <p:cNvSpPr txBox="1"/>
          <p:nvPr/>
        </p:nvSpPr>
        <p:spPr>
          <a:xfrm>
            <a:off x="4360263" y="960900"/>
            <a:ext cx="36543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Roboto"/>
                <a:ea typeface="Roboto"/>
                <a:cs typeface="Roboto"/>
                <a:sym typeface="Roboto"/>
              </a:rPr>
              <a:t>VARIOUS </a:t>
            </a:r>
            <a:r>
              <a:rPr b="1" lang="en">
                <a:latin typeface="Roboto"/>
                <a:ea typeface="Roboto"/>
                <a:cs typeface="Roboto"/>
                <a:sym typeface="Roboto"/>
              </a:rPr>
              <a:t>CLASSIFICATION ALGORITHMS</a:t>
            </a:r>
            <a:endParaRPr b="1">
              <a:latin typeface="Roboto"/>
              <a:ea typeface="Roboto"/>
              <a:cs typeface="Roboto"/>
              <a:sym typeface="Roboto"/>
            </a:endParaRPr>
          </a:p>
          <a:p>
            <a:pPr indent="0" lvl="0" marL="0" rtl="0" algn="l">
              <a:lnSpc>
                <a:spcPct val="115000"/>
              </a:lnSpc>
              <a:spcBef>
                <a:spcPts val="0"/>
              </a:spcBef>
              <a:spcAft>
                <a:spcPts val="0"/>
              </a:spcAft>
              <a:buNone/>
            </a:pPr>
            <a:r>
              <a:rPr lang="en">
                <a:latin typeface="Roboto Light"/>
                <a:ea typeface="Roboto Light"/>
                <a:cs typeface="Roboto Light"/>
                <a:sym typeface="Roboto Light"/>
              </a:rPr>
              <a:t>There are many classification algorithms for building both binary and multiclass classifiers or classification models.</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rPr lang="en">
                <a:latin typeface="Roboto Light"/>
                <a:ea typeface="Roboto Light"/>
                <a:cs typeface="Roboto Light"/>
                <a:sym typeface="Roboto Light"/>
              </a:rPr>
              <a:t>Some of those are,</a:t>
            </a:r>
            <a:endParaRPr>
              <a:latin typeface="Roboto Light"/>
              <a:ea typeface="Roboto Light"/>
              <a:cs typeface="Roboto Light"/>
              <a:sym typeface="Roboto Light"/>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K Nearest Neighbors (KNN)</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Decision Tree (ID3, C4.5, C5.0)</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Logistic Regression (LR)</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Support Vector Machine (SVM)</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Native Bayes</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Neural Network</a:t>
            </a:r>
            <a:endParaRPr b="1">
              <a:latin typeface="Roboto"/>
              <a:ea typeface="Roboto"/>
              <a:cs typeface="Roboto"/>
              <a:sym typeface="Roboto"/>
            </a:endParaRPr>
          </a:p>
          <a:p>
            <a:pPr indent="0" lvl="0" marL="457200" rtl="0" algn="l">
              <a:lnSpc>
                <a:spcPct val="115000"/>
              </a:lnSpc>
              <a:spcBef>
                <a:spcPts val="0"/>
              </a:spcBef>
              <a:spcAft>
                <a:spcPts val="0"/>
              </a:spcAft>
              <a:buNone/>
            </a:pPr>
            <a:r>
              <a:rPr b="1" lang="en">
                <a:latin typeface="Roboto"/>
                <a:ea typeface="Roboto"/>
                <a:cs typeface="Roboto"/>
                <a:sym typeface="Roboto"/>
              </a:rPr>
              <a:t>, and so on.</a:t>
            </a:r>
            <a:endParaRPr b="1">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Light"/>
              <a:ea typeface="Roboto Light"/>
              <a:cs typeface="Roboto Light"/>
              <a:sym typeface="Roboto Light"/>
            </a:endParaRPr>
          </a:p>
        </p:txBody>
      </p:sp>
      <p:sp>
        <p:nvSpPr>
          <p:cNvPr id="259" name="Google Shape;259;p25"/>
          <p:cNvSpPr/>
          <p:nvPr/>
        </p:nvSpPr>
        <p:spPr>
          <a:xfrm>
            <a:off x="1129438" y="1271688"/>
            <a:ext cx="2906700" cy="2588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25"/>
          <p:cNvCxnSpPr/>
          <p:nvPr/>
        </p:nvCxnSpPr>
        <p:spPr>
          <a:xfrm flipH="1" rot="10800000">
            <a:off x="1140788" y="1283113"/>
            <a:ext cx="2883900" cy="2588700"/>
          </a:xfrm>
          <a:prstGeom prst="straightConnector1">
            <a:avLst/>
          </a:prstGeom>
          <a:noFill/>
          <a:ln cap="flat" cmpd="sng" w="19050">
            <a:solidFill>
              <a:schemeClr val="dk2"/>
            </a:solidFill>
            <a:prstDash val="dash"/>
            <a:round/>
            <a:headEnd len="med" w="med" type="none"/>
            <a:tailEnd len="med" w="med" type="none"/>
          </a:ln>
        </p:spPr>
      </p:cxnSp>
      <p:sp>
        <p:nvSpPr>
          <p:cNvPr id="261" name="Google Shape;261;p25"/>
          <p:cNvSpPr/>
          <p:nvPr/>
        </p:nvSpPr>
        <p:spPr>
          <a:xfrm>
            <a:off x="1435988" y="1544188"/>
            <a:ext cx="295200" cy="295200"/>
          </a:xfrm>
          <a:prstGeom prst="ellipse">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1435988" y="2306188"/>
            <a:ext cx="295200" cy="295200"/>
          </a:xfrm>
          <a:prstGeom prst="ellipse">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2045588" y="1544188"/>
            <a:ext cx="295200" cy="295200"/>
          </a:xfrm>
          <a:prstGeom prst="ellipse">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1893188" y="2001388"/>
            <a:ext cx="295200" cy="295200"/>
          </a:xfrm>
          <a:prstGeom prst="ellipse">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1670888" y="2001388"/>
            <a:ext cx="295200" cy="295200"/>
          </a:xfrm>
          <a:prstGeom prst="ellipse">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a:off x="2502788" y="1613563"/>
            <a:ext cx="295200" cy="295200"/>
          </a:xfrm>
          <a:prstGeom prst="ellipse">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1969388" y="2367763"/>
            <a:ext cx="295200" cy="295200"/>
          </a:xfrm>
          <a:prstGeom prst="ellipse">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2502788" y="2001388"/>
            <a:ext cx="295200" cy="295200"/>
          </a:xfrm>
          <a:prstGeom prst="ellipse">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1597988" y="2786113"/>
            <a:ext cx="295200" cy="295200"/>
          </a:xfrm>
          <a:prstGeom prst="ellipse">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2883788" y="2306188"/>
            <a:ext cx="295200" cy="295200"/>
          </a:xfrm>
          <a:prstGeom prst="ellipse">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2883788" y="3068188"/>
            <a:ext cx="295200" cy="295200"/>
          </a:xfrm>
          <a:prstGeom prst="ellipse">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3493388" y="2306188"/>
            <a:ext cx="295200" cy="295200"/>
          </a:xfrm>
          <a:prstGeom prst="ellipse">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3340988" y="2763388"/>
            <a:ext cx="295200" cy="295200"/>
          </a:xfrm>
          <a:prstGeom prst="ellipse">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2264588" y="3191338"/>
            <a:ext cx="295200" cy="295200"/>
          </a:xfrm>
          <a:prstGeom prst="ellipse">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a:off x="3569588" y="1773788"/>
            <a:ext cx="295200" cy="295200"/>
          </a:xfrm>
          <a:prstGeom prst="ellipse">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3417188" y="3129763"/>
            <a:ext cx="295200" cy="295200"/>
          </a:xfrm>
          <a:prstGeom prst="ellipse">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2045588" y="3191338"/>
            <a:ext cx="295200" cy="295200"/>
          </a:xfrm>
          <a:prstGeom prst="ellipse">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2588588" y="3486538"/>
            <a:ext cx="295200" cy="295200"/>
          </a:xfrm>
          <a:prstGeom prst="ellipse">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82" name="Shape 282"/>
        <p:cNvGrpSpPr/>
        <p:nvPr/>
      </p:nvGrpSpPr>
      <p:grpSpPr>
        <a:xfrm>
          <a:off x="0" y="0"/>
          <a:ext cx="0" cy="0"/>
          <a:chOff x="0" y="0"/>
          <a:chExt cx="0" cy="0"/>
        </a:xfrm>
      </p:grpSpPr>
      <p:sp>
        <p:nvSpPr>
          <p:cNvPr id="283" name="Google Shape;283;p26"/>
          <p:cNvSpPr txBox="1"/>
          <p:nvPr>
            <p:ph idx="1" type="body"/>
          </p:nvPr>
        </p:nvSpPr>
        <p:spPr>
          <a:xfrm>
            <a:off x="-150" y="4696825"/>
            <a:ext cx="9144000" cy="44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2"/>
                </a:solidFill>
              </a:rPr>
              <a:t>END OF CLASSIFICATION</a:t>
            </a:r>
            <a:endParaRPr b="1">
              <a:solidFill>
                <a:schemeClr val="dk2"/>
              </a:solidFill>
            </a:endParaRPr>
          </a:p>
        </p:txBody>
      </p:sp>
      <p:sp>
        <p:nvSpPr>
          <p:cNvPr id="284" name="Google Shape;284;p26"/>
          <p:cNvSpPr txBox="1"/>
          <p:nvPr/>
        </p:nvSpPr>
        <p:spPr>
          <a:xfrm>
            <a:off x="785398" y="1027950"/>
            <a:ext cx="75732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Roboto"/>
                <a:ea typeface="Roboto"/>
                <a:cs typeface="Roboto"/>
                <a:sym typeface="Roboto"/>
              </a:rPr>
              <a:t>APPLICATIONS OF</a:t>
            </a:r>
            <a:r>
              <a:rPr b="1" lang="en">
                <a:latin typeface="Roboto"/>
                <a:ea typeface="Roboto"/>
                <a:cs typeface="Roboto"/>
                <a:sym typeface="Roboto"/>
              </a:rPr>
              <a:t> CLASSIFICATION</a:t>
            </a:r>
            <a:endParaRPr b="1">
              <a:latin typeface="Roboto"/>
              <a:ea typeface="Roboto"/>
              <a:cs typeface="Roboto"/>
              <a:sym typeface="Roboto"/>
            </a:endParaRPr>
          </a:p>
          <a:p>
            <a:pPr indent="0" lvl="0" marL="0" rtl="0" algn="l">
              <a:lnSpc>
                <a:spcPct val="115000"/>
              </a:lnSpc>
              <a:spcBef>
                <a:spcPts val="0"/>
              </a:spcBef>
              <a:spcAft>
                <a:spcPts val="0"/>
              </a:spcAft>
              <a:buNone/>
            </a:pPr>
            <a:r>
              <a:rPr lang="en">
                <a:latin typeface="Roboto Light"/>
                <a:ea typeface="Roboto Light"/>
                <a:cs typeface="Roboto Light"/>
                <a:sym typeface="Roboto Light"/>
              </a:rPr>
              <a:t>There are many uses of classifications in the real world. </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rPr lang="en">
                <a:latin typeface="Roboto Light"/>
                <a:ea typeface="Roboto Light"/>
                <a:cs typeface="Roboto Light"/>
                <a:sym typeface="Roboto Light"/>
              </a:rPr>
              <a:t>We can use classification to categorize a customer. Like, banks need to categorize customers for loan approval, telecommunication service providers need to know about whether a customer switches to another provider or not, advertisement companies need to know whether a customer responds or not, and so on.</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rPr lang="en">
                <a:latin typeface="Roboto Light"/>
                <a:ea typeface="Roboto Light"/>
                <a:cs typeface="Roboto Light"/>
                <a:sym typeface="Roboto Light"/>
              </a:rPr>
              <a:t>There is a wide range of use of classification in the medical sector. Like, whether a patient is affected by a disease or not. Also, we can use classification to find perfect drugs for a patient.</a:t>
            </a:r>
            <a:endParaRPr>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88" name="Shape 288"/>
        <p:cNvGrpSpPr/>
        <p:nvPr/>
      </p:nvGrpSpPr>
      <p:grpSpPr>
        <a:xfrm>
          <a:off x="0" y="0"/>
          <a:ext cx="0" cy="0"/>
          <a:chOff x="0" y="0"/>
          <a:chExt cx="0" cy="0"/>
        </a:xfrm>
      </p:grpSpPr>
      <p:sp>
        <p:nvSpPr>
          <p:cNvPr id="289" name="Google Shape;289;p27"/>
          <p:cNvSpPr txBox="1"/>
          <p:nvPr>
            <p:ph type="title"/>
          </p:nvPr>
        </p:nvSpPr>
        <p:spPr>
          <a:xfrm>
            <a:off x="471900" y="-49525"/>
            <a:ext cx="82221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C L U S T E R I N G</a:t>
            </a:r>
            <a:endParaRPr b="1" sz="2400"/>
          </a:p>
        </p:txBody>
      </p:sp>
      <p:sp>
        <p:nvSpPr>
          <p:cNvPr id="290" name="Google Shape;290;p27"/>
          <p:cNvSpPr txBox="1"/>
          <p:nvPr/>
        </p:nvSpPr>
        <p:spPr>
          <a:xfrm>
            <a:off x="711325" y="517450"/>
            <a:ext cx="68388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Roboto"/>
                <a:ea typeface="Roboto"/>
                <a:cs typeface="Roboto"/>
                <a:sym typeface="Roboto"/>
              </a:rPr>
              <a:t>Clustering is a special type of unsupervised Machine Learning approach, it is used to find clusters/segments in a dataset by reading the pattern in between the features set of the dataset.</a:t>
            </a:r>
            <a:endParaRPr b="1" sz="12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In simple words, </a:t>
            </a:r>
            <a:r>
              <a:rPr b="1" lang="en" sz="1200">
                <a:latin typeface="Roboto"/>
                <a:ea typeface="Roboto"/>
                <a:cs typeface="Roboto"/>
                <a:sym typeface="Roboto"/>
              </a:rPr>
              <a:t>Clustering is used to create mutually exclusive groups in a dataset in an unsupervised way, based on similarity of the features set of the dataset. </a:t>
            </a:r>
            <a:endParaRPr b="1" sz="1200">
              <a:latin typeface="Roboto"/>
              <a:ea typeface="Roboto"/>
              <a:cs typeface="Roboto"/>
              <a:sym typeface="Roboto"/>
            </a:endParaRPr>
          </a:p>
        </p:txBody>
      </p:sp>
      <p:sp>
        <p:nvSpPr>
          <p:cNvPr id="291" name="Google Shape;291;p27"/>
          <p:cNvSpPr txBox="1"/>
          <p:nvPr/>
        </p:nvSpPr>
        <p:spPr>
          <a:xfrm>
            <a:off x="1135938" y="2631850"/>
            <a:ext cx="19302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Roboto Light"/>
                <a:ea typeface="Roboto Light"/>
                <a:cs typeface="Roboto Light"/>
                <a:sym typeface="Roboto Light"/>
              </a:rPr>
              <a:t>Suppose we have a patient dataset.</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rPr lang="en">
                <a:latin typeface="Roboto Light"/>
                <a:ea typeface="Roboto Light"/>
                <a:cs typeface="Roboto Light"/>
                <a:sym typeface="Roboto Light"/>
              </a:rPr>
              <a:t>We have to find which patient is in which category according to their age and weight.</a:t>
            </a:r>
            <a:endParaRPr>
              <a:latin typeface="Roboto Light"/>
              <a:ea typeface="Roboto Light"/>
              <a:cs typeface="Roboto Light"/>
              <a:sym typeface="Roboto Light"/>
            </a:endParaRPr>
          </a:p>
        </p:txBody>
      </p:sp>
      <p:pic>
        <p:nvPicPr>
          <p:cNvPr id="292" name="Google Shape;292;p27"/>
          <p:cNvPicPr preferRelativeResize="0"/>
          <p:nvPr/>
        </p:nvPicPr>
        <p:blipFill>
          <a:blip r:embed="rId3">
            <a:alphaModFix/>
          </a:blip>
          <a:stretch>
            <a:fillRect/>
          </a:stretch>
        </p:blipFill>
        <p:spPr>
          <a:xfrm>
            <a:off x="7474800" y="517450"/>
            <a:ext cx="1006500" cy="1006500"/>
          </a:xfrm>
          <a:prstGeom prst="rect">
            <a:avLst/>
          </a:prstGeom>
          <a:noFill/>
          <a:ln>
            <a:noFill/>
          </a:ln>
        </p:spPr>
      </p:pic>
      <p:graphicFrame>
        <p:nvGraphicFramePr>
          <p:cNvPr id="293" name="Google Shape;293;p27"/>
          <p:cNvGraphicFramePr/>
          <p:nvPr/>
        </p:nvGraphicFramePr>
        <p:xfrm>
          <a:off x="3648463" y="2673575"/>
          <a:ext cx="3000000" cy="3000000"/>
        </p:xfrm>
        <a:graphic>
          <a:graphicData uri="http://schemas.openxmlformats.org/drawingml/2006/table">
            <a:tbl>
              <a:tblPr>
                <a:noFill/>
                <a:tableStyleId>{C8CA96D8-A969-47B6-81E9-40C7E67561CD}</a:tableStyleId>
              </a:tblPr>
              <a:tblGrid>
                <a:gridCol w="361950"/>
                <a:gridCol w="514350"/>
                <a:gridCol w="419100"/>
                <a:gridCol w="762000"/>
                <a:gridCol w="571500"/>
                <a:gridCol w="609600"/>
                <a:gridCol w="990600"/>
              </a:tblGrid>
              <a:tr h="180975">
                <a:tc>
                  <a:txBody>
                    <a:bodyPr/>
                    <a:lstStyle/>
                    <a:p>
                      <a:pPr indent="0" lvl="0" marL="0" rtl="0" algn="ctr">
                        <a:lnSpc>
                          <a:spcPct val="115000"/>
                        </a:lnSpc>
                        <a:spcBef>
                          <a:spcPts val="0"/>
                        </a:spcBef>
                        <a:spcAft>
                          <a:spcPts val="0"/>
                        </a:spcAft>
                        <a:buNone/>
                      </a:pPr>
                      <a:r>
                        <a:rPr b="1" lang="en" sz="1000">
                          <a:solidFill>
                            <a:srgbClr val="212121"/>
                          </a:solidFill>
                        </a:rPr>
                        <a:t>i</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sex</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age</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education</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totChol</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BMI</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thyroid</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39</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195.0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26.97</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1</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female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46</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250.0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28.73</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2</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48</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245.0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25.34</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3</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61</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225.0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28.58</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yes</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4</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46</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285.0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23.1</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5</a:t>
                      </a:r>
                      <a:endParaRPr b="1"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female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yes</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28"/>
          <p:cNvSpPr txBox="1"/>
          <p:nvPr/>
        </p:nvSpPr>
        <p:spPr>
          <a:xfrm>
            <a:off x="2744850" y="406800"/>
            <a:ext cx="36543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latin typeface="Roboto"/>
                <a:ea typeface="Roboto"/>
                <a:cs typeface="Roboto"/>
                <a:sym typeface="Roboto"/>
              </a:rPr>
              <a:t>CLUSTERING MODEL</a:t>
            </a:r>
            <a:endParaRPr b="1">
              <a:latin typeface="Roboto"/>
              <a:ea typeface="Roboto"/>
              <a:cs typeface="Roboto"/>
              <a:sym typeface="Roboto"/>
            </a:endParaRPr>
          </a:p>
          <a:p>
            <a:pPr indent="0" lvl="0" marL="0" rtl="0" algn="ctr">
              <a:lnSpc>
                <a:spcPct val="115000"/>
              </a:lnSpc>
              <a:spcBef>
                <a:spcPts val="0"/>
              </a:spcBef>
              <a:spcAft>
                <a:spcPts val="0"/>
              </a:spcAft>
              <a:buNone/>
            </a:pPr>
            <a:r>
              <a:rPr lang="en">
                <a:latin typeface="Roboto Light"/>
                <a:ea typeface="Roboto Light"/>
                <a:cs typeface="Roboto Light"/>
                <a:sym typeface="Roboto Light"/>
              </a:rPr>
              <a:t>Now, we need to create a clustering model which learns the relationship between the set of features and segment the dataset.</a:t>
            </a:r>
            <a:endParaRPr>
              <a:latin typeface="Roboto Light"/>
              <a:ea typeface="Roboto Light"/>
              <a:cs typeface="Roboto Light"/>
              <a:sym typeface="Roboto Light"/>
            </a:endParaRPr>
          </a:p>
        </p:txBody>
      </p:sp>
      <p:pic>
        <p:nvPicPr>
          <p:cNvPr id="299" name="Google Shape;299;p28"/>
          <p:cNvPicPr preferRelativeResize="0"/>
          <p:nvPr/>
        </p:nvPicPr>
        <p:blipFill>
          <a:blip r:embed="rId3">
            <a:alphaModFix/>
          </a:blip>
          <a:stretch>
            <a:fillRect/>
          </a:stretch>
        </p:blipFill>
        <p:spPr>
          <a:xfrm>
            <a:off x="1704975" y="1550400"/>
            <a:ext cx="5734050" cy="3228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graphicFrame>
        <p:nvGraphicFramePr>
          <p:cNvPr id="304" name="Google Shape;304;p29"/>
          <p:cNvGraphicFramePr/>
          <p:nvPr/>
        </p:nvGraphicFramePr>
        <p:xfrm>
          <a:off x="1804975" y="555400"/>
          <a:ext cx="3000000" cy="3000000"/>
        </p:xfrm>
        <a:graphic>
          <a:graphicData uri="http://schemas.openxmlformats.org/drawingml/2006/table">
            <a:tbl>
              <a:tblPr>
                <a:noFill/>
                <a:tableStyleId>{C8CA96D8-A969-47B6-81E9-40C7E67561CD}</a:tableStyleId>
              </a:tblPr>
              <a:tblGrid>
                <a:gridCol w="361950"/>
                <a:gridCol w="514350"/>
                <a:gridCol w="419100"/>
                <a:gridCol w="762000"/>
                <a:gridCol w="571500"/>
                <a:gridCol w="609600"/>
                <a:gridCol w="990600"/>
                <a:gridCol w="1304925"/>
              </a:tblGrid>
              <a:tr h="180975">
                <a:tc>
                  <a:txBody>
                    <a:bodyPr/>
                    <a:lstStyle/>
                    <a:p>
                      <a:pPr indent="0" lvl="0" marL="0" rtl="0" algn="ctr">
                        <a:lnSpc>
                          <a:spcPct val="115000"/>
                        </a:lnSpc>
                        <a:spcBef>
                          <a:spcPts val="0"/>
                        </a:spcBef>
                        <a:spcAft>
                          <a:spcPts val="0"/>
                        </a:spcAft>
                        <a:buNone/>
                      </a:pPr>
                      <a:r>
                        <a:rPr b="1" lang="en" sz="1000">
                          <a:solidFill>
                            <a:srgbClr val="212121"/>
                          </a:solidFill>
                        </a:rPr>
                        <a:t>i</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sex</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age</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education</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totChol</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BMI</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thyroid</a:t>
                      </a:r>
                      <a:endParaRPr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rPr>
                        <a:t>typeOfPatient</a:t>
                      </a:r>
                      <a:endParaRPr b="1" sz="1000">
                        <a:solidFill>
                          <a:srgbClr val="212121"/>
                        </a:solidFill>
                      </a:endParaRPr>
                    </a:p>
                  </a:txBody>
                  <a:tcPr marT="25400" marB="25400" marR="50800" marL="50800">
                    <a:lnL cap="flat" cmpd="sng" w="9525">
                      <a:solidFill>
                        <a:srgbClr val="EEEEE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39</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195.0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26.97</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Young and overweight</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1</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female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46</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250.0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28.73</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Middle aged and overweight</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2</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48</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245.0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25.34</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Middle aged and overweight</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3</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61</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225.0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28.58</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yes</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Old and overweight</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4</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46</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285.0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23.1</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no</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Middle aged and middleweight</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b="1" lang="en" sz="1000">
                          <a:solidFill>
                            <a:srgbClr val="212121"/>
                          </a:solidFill>
                        </a:rPr>
                        <a:t>5</a:t>
                      </a:r>
                      <a:endParaRPr b="1"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female</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40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1.0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300.0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25.0</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yes</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rPr>
                        <a:t>Middle aged and overweight</a:t>
                      </a:r>
                      <a:endParaRPr sz="1000">
                        <a:solidFill>
                          <a:srgbClr val="212121"/>
                        </a:solidFill>
                      </a:endParaRPr>
                    </a:p>
                  </a:txBody>
                  <a:tcPr marT="25400" marB="25400" marR="50800" marL="508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05" name="Google Shape;305;p29"/>
          <p:cNvSpPr txBox="1"/>
          <p:nvPr/>
        </p:nvSpPr>
        <p:spPr>
          <a:xfrm>
            <a:off x="1846950" y="2968400"/>
            <a:ext cx="5450100" cy="1772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200"/>
              </a:spcBef>
              <a:spcAft>
                <a:spcPts val="0"/>
              </a:spcAft>
              <a:buNone/>
            </a:pPr>
            <a:r>
              <a:rPr lang="en">
                <a:solidFill>
                  <a:srgbClr val="212121"/>
                </a:solidFill>
                <a:latin typeface="Roboto"/>
                <a:ea typeface="Roboto"/>
                <a:cs typeface="Roboto"/>
                <a:sym typeface="Roboto"/>
              </a:rPr>
              <a:t>The segmented data given by the model.</a:t>
            </a:r>
            <a:endParaRPr>
              <a:solidFill>
                <a:srgbClr val="212121"/>
              </a:solidFill>
              <a:latin typeface="Roboto"/>
              <a:ea typeface="Roboto"/>
              <a:cs typeface="Roboto"/>
              <a:sym typeface="Roboto"/>
            </a:endParaRPr>
          </a:p>
          <a:p>
            <a:pPr indent="0" lvl="0" marL="0" rtl="0" algn="l">
              <a:lnSpc>
                <a:spcPct val="115000"/>
              </a:lnSpc>
              <a:spcBef>
                <a:spcPts val="200"/>
              </a:spcBef>
              <a:spcAft>
                <a:spcPts val="0"/>
              </a:spcAft>
              <a:buNone/>
            </a:pPr>
            <a:r>
              <a:t/>
            </a:r>
            <a:endParaRPr sz="1050">
              <a:solidFill>
                <a:srgbClr val="212121"/>
              </a:solidFill>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NOTE: </a:t>
            </a:r>
            <a:r>
              <a:rPr lang="en">
                <a:latin typeface="Roboto Light"/>
                <a:ea typeface="Roboto Light"/>
                <a:cs typeface="Roboto Light"/>
                <a:sym typeface="Roboto Light"/>
              </a:rPr>
              <a:t>The above example is an example of a clustering model on two-dimensional space. Similarly, we can create clustering models on multi-dimensional space.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30"/>
          <p:cNvSpPr txBox="1"/>
          <p:nvPr/>
        </p:nvSpPr>
        <p:spPr>
          <a:xfrm>
            <a:off x="410700" y="262950"/>
            <a:ext cx="8322600" cy="461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Roboto"/>
                <a:ea typeface="Roboto"/>
                <a:cs typeface="Roboto"/>
                <a:sym typeface="Roboto"/>
              </a:rPr>
              <a:t>VARIOUS CLUSTERING ALGORITHMS</a:t>
            </a:r>
            <a:endParaRPr b="1"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Light"/>
                <a:ea typeface="Roboto Light"/>
                <a:cs typeface="Roboto Light"/>
                <a:sym typeface="Roboto Light"/>
              </a:rPr>
              <a:t>There are many clustering algorithms for building clustering models. According to the methodology of the algorithms, clustering algorithms are divided into three types.</a:t>
            </a:r>
            <a:endParaRPr sz="1200">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latin typeface="Roboto Light"/>
              <a:ea typeface="Roboto Light"/>
              <a:cs typeface="Roboto Light"/>
              <a:sym typeface="Roboto Light"/>
            </a:endParaRPr>
          </a:p>
          <a:p>
            <a:pPr indent="0" lvl="0" marL="0" rtl="0" algn="l">
              <a:lnSpc>
                <a:spcPct val="115000"/>
              </a:lnSpc>
              <a:spcBef>
                <a:spcPts val="0"/>
              </a:spcBef>
              <a:spcAft>
                <a:spcPts val="0"/>
              </a:spcAft>
              <a:buNone/>
            </a:pPr>
            <a:r>
              <a:rPr lang="en" sz="1200">
                <a:latin typeface="Roboto Light"/>
                <a:ea typeface="Roboto Light"/>
                <a:cs typeface="Roboto Light"/>
                <a:sym typeface="Roboto Light"/>
              </a:rPr>
              <a:t>Those are,</a:t>
            </a:r>
            <a:endParaRPr sz="1200">
              <a:latin typeface="Roboto Light"/>
              <a:ea typeface="Roboto Light"/>
              <a:cs typeface="Roboto Light"/>
              <a:sym typeface="Roboto Light"/>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Partition Based Clustering </a:t>
            </a:r>
            <a:endParaRPr b="1" sz="1200">
              <a:latin typeface="Roboto"/>
              <a:ea typeface="Roboto"/>
              <a:cs typeface="Roboto"/>
              <a:sym typeface="Roboto"/>
            </a:endParaRPr>
          </a:p>
          <a:p>
            <a:pPr indent="0" lvl="0" marL="457200" rtl="0" algn="l">
              <a:lnSpc>
                <a:spcPct val="115000"/>
              </a:lnSpc>
              <a:spcBef>
                <a:spcPts val="0"/>
              </a:spcBef>
              <a:spcAft>
                <a:spcPts val="0"/>
              </a:spcAft>
              <a:buNone/>
            </a:pPr>
            <a:r>
              <a:rPr b="1" lang="en" sz="1200">
                <a:latin typeface="Roboto"/>
                <a:ea typeface="Roboto"/>
                <a:cs typeface="Roboto"/>
                <a:sym typeface="Roboto"/>
              </a:rPr>
              <a:t>These algorithms are relatively efficient and are used for medium and large sized datasets.</a:t>
            </a:r>
            <a:endParaRPr b="1" sz="1200">
              <a:latin typeface="Roboto"/>
              <a:ea typeface="Roboto"/>
              <a:cs typeface="Roboto"/>
              <a:sym typeface="Roboto"/>
            </a:endParaRPr>
          </a:p>
          <a:p>
            <a:pPr indent="0" lvl="0" marL="457200" rtl="0" algn="l">
              <a:lnSpc>
                <a:spcPct val="115000"/>
              </a:lnSpc>
              <a:spcBef>
                <a:spcPts val="0"/>
              </a:spcBef>
              <a:spcAft>
                <a:spcPts val="0"/>
              </a:spcAft>
              <a:buNone/>
            </a:pPr>
            <a:r>
              <a:rPr b="1" lang="en" sz="1200">
                <a:solidFill>
                  <a:srgbClr val="CC0000"/>
                </a:solidFill>
                <a:latin typeface="Roboto"/>
                <a:ea typeface="Roboto"/>
                <a:cs typeface="Roboto"/>
                <a:sym typeface="Roboto"/>
              </a:rPr>
              <a:t>Main drawback of these algorithms is finding the best partitions.</a:t>
            </a:r>
            <a:endParaRPr b="1" sz="1200">
              <a:solidFill>
                <a:srgbClr val="CC0000"/>
              </a:solidFill>
              <a:latin typeface="Roboto"/>
              <a:ea typeface="Roboto"/>
              <a:cs typeface="Roboto"/>
              <a:sym typeface="Roboto"/>
            </a:endParaRPr>
          </a:p>
          <a:p>
            <a:pPr indent="0" lvl="0" marL="457200" rtl="0" algn="l">
              <a:lnSpc>
                <a:spcPct val="115000"/>
              </a:lnSpc>
              <a:spcBef>
                <a:spcPts val="0"/>
              </a:spcBef>
              <a:spcAft>
                <a:spcPts val="0"/>
              </a:spcAft>
              <a:buNone/>
            </a:pPr>
            <a:r>
              <a:rPr b="1" lang="en" sz="1200">
                <a:latin typeface="Roboto"/>
                <a:ea typeface="Roboto"/>
                <a:cs typeface="Roboto"/>
                <a:sym typeface="Roboto"/>
              </a:rPr>
              <a:t>E.g., K-Means, K-Median, Fuzzy C-Means.</a:t>
            </a:r>
            <a:endParaRPr b="1" sz="1200">
              <a:latin typeface="Roboto"/>
              <a:ea typeface="Roboto"/>
              <a:cs typeface="Roboto"/>
              <a:sym typeface="Roboto"/>
            </a:endParaRPr>
          </a:p>
          <a:p>
            <a:pPr indent="0" lvl="0" marL="457200" rtl="0" algn="l">
              <a:lnSpc>
                <a:spcPct val="115000"/>
              </a:lnSpc>
              <a:spcBef>
                <a:spcPts val="0"/>
              </a:spcBef>
              <a:spcAft>
                <a:spcPts val="0"/>
              </a:spcAft>
              <a:buNone/>
            </a:pPr>
            <a:r>
              <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Hierarchical Clustering</a:t>
            </a:r>
            <a:endParaRPr b="1" sz="1200">
              <a:latin typeface="Roboto"/>
              <a:ea typeface="Roboto"/>
              <a:cs typeface="Roboto"/>
              <a:sym typeface="Roboto"/>
            </a:endParaRPr>
          </a:p>
          <a:p>
            <a:pPr indent="0" lvl="0" marL="457200" rtl="0" algn="l">
              <a:lnSpc>
                <a:spcPct val="115000"/>
              </a:lnSpc>
              <a:spcBef>
                <a:spcPts val="0"/>
              </a:spcBef>
              <a:spcAft>
                <a:spcPts val="0"/>
              </a:spcAft>
              <a:buNone/>
            </a:pPr>
            <a:r>
              <a:rPr b="1" lang="en" sz="1200">
                <a:latin typeface="Roboto"/>
                <a:ea typeface="Roboto"/>
                <a:cs typeface="Roboto"/>
                <a:sym typeface="Roboto"/>
              </a:rPr>
              <a:t>The main methodology of these types of algorithms is producing trees of Clusters.</a:t>
            </a:r>
            <a:endParaRPr b="1" sz="1200">
              <a:latin typeface="Roboto"/>
              <a:ea typeface="Roboto"/>
              <a:cs typeface="Roboto"/>
              <a:sym typeface="Roboto"/>
            </a:endParaRPr>
          </a:p>
          <a:p>
            <a:pPr indent="0" lvl="0" marL="457200" rtl="0" algn="l">
              <a:lnSpc>
                <a:spcPct val="115000"/>
              </a:lnSpc>
              <a:spcBef>
                <a:spcPts val="0"/>
              </a:spcBef>
              <a:spcAft>
                <a:spcPts val="0"/>
              </a:spcAft>
              <a:buNone/>
            </a:pPr>
            <a:r>
              <a:rPr b="1" lang="en" sz="1200">
                <a:solidFill>
                  <a:srgbClr val="CC0000"/>
                </a:solidFill>
                <a:latin typeface="Roboto"/>
                <a:ea typeface="Roboto"/>
                <a:cs typeface="Roboto"/>
                <a:sym typeface="Roboto"/>
              </a:rPr>
              <a:t>These algorithms are very intuitive and are generally good for use with small datasets.</a:t>
            </a:r>
            <a:endParaRPr b="1" sz="1200">
              <a:solidFill>
                <a:srgbClr val="CC0000"/>
              </a:solidFill>
              <a:latin typeface="Roboto"/>
              <a:ea typeface="Roboto"/>
              <a:cs typeface="Roboto"/>
              <a:sym typeface="Roboto"/>
            </a:endParaRPr>
          </a:p>
          <a:p>
            <a:pPr indent="0" lvl="0" marL="457200" rtl="0" algn="l">
              <a:lnSpc>
                <a:spcPct val="115000"/>
              </a:lnSpc>
              <a:spcBef>
                <a:spcPts val="0"/>
              </a:spcBef>
              <a:spcAft>
                <a:spcPts val="0"/>
              </a:spcAft>
              <a:buNone/>
            </a:pPr>
            <a:r>
              <a:rPr b="1" lang="en" sz="1200">
                <a:latin typeface="Roboto"/>
                <a:ea typeface="Roboto"/>
                <a:cs typeface="Roboto"/>
                <a:sym typeface="Roboto"/>
              </a:rPr>
              <a:t>E.g., Agglomerative ( down-up ), Divisive Algorithms ( up-down ).</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Density Based Clustering</a:t>
            </a:r>
            <a:endParaRPr b="1" sz="1200">
              <a:latin typeface="Roboto"/>
              <a:ea typeface="Roboto"/>
              <a:cs typeface="Roboto"/>
              <a:sym typeface="Roboto"/>
            </a:endParaRPr>
          </a:p>
          <a:p>
            <a:pPr indent="0" lvl="0" marL="457200" rtl="0" algn="l">
              <a:lnSpc>
                <a:spcPct val="115000"/>
              </a:lnSpc>
              <a:spcBef>
                <a:spcPts val="0"/>
              </a:spcBef>
              <a:spcAft>
                <a:spcPts val="0"/>
              </a:spcAft>
              <a:buNone/>
            </a:pPr>
            <a:r>
              <a:rPr b="1" lang="en" sz="1200">
                <a:latin typeface="Roboto"/>
                <a:ea typeface="Roboto"/>
                <a:cs typeface="Roboto"/>
                <a:sym typeface="Roboto"/>
              </a:rPr>
              <a:t>Produces arbitrary shaped clusters.</a:t>
            </a:r>
            <a:endParaRPr b="1" sz="1200">
              <a:latin typeface="Roboto"/>
              <a:ea typeface="Roboto"/>
              <a:cs typeface="Roboto"/>
              <a:sym typeface="Roboto"/>
            </a:endParaRPr>
          </a:p>
          <a:p>
            <a:pPr indent="0" lvl="0" marL="457200" rtl="0" algn="l">
              <a:lnSpc>
                <a:spcPct val="115000"/>
              </a:lnSpc>
              <a:spcBef>
                <a:spcPts val="0"/>
              </a:spcBef>
              <a:spcAft>
                <a:spcPts val="0"/>
              </a:spcAft>
              <a:buNone/>
            </a:pPr>
            <a:r>
              <a:rPr b="1" lang="en" sz="1200">
                <a:latin typeface="Roboto"/>
                <a:ea typeface="Roboto"/>
                <a:cs typeface="Roboto"/>
                <a:sym typeface="Roboto"/>
              </a:rPr>
              <a:t>These are especially good algorithms when dealing with special clusters or when there is noise in the dataset.</a:t>
            </a:r>
            <a:endParaRPr b="1" sz="1200">
              <a:latin typeface="Roboto"/>
              <a:ea typeface="Roboto"/>
              <a:cs typeface="Roboto"/>
              <a:sym typeface="Roboto"/>
            </a:endParaRPr>
          </a:p>
          <a:p>
            <a:pPr indent="0" lvl="0" marL="457200" rtl="0" algn="l">
              <a:lnSpc>
                <a:spcPct val="115000"/>
              </a:lnSpc>
              <a:spcBef>
                <a:spcPts val="0"/>
              </a:spcBef>
              <a:spcAft>
                <a:spcPts val="0"/>
              </a:spcAft>
              <a:buNone/>
            </a:pPr>
            <a:r>
              <a:rPr b="1" lang="en" sz="1200">
                <a:latin typeface="Roboto"/>
                <a:ea typeface="Roboto"/>
                <a:cs typeface="Roboto"/>
                <a:sym typeface="Roboto"/>
              </a:rPr>
              <a:t>E.g., DBSCAN (Density Based Spatial Clustering Algorithm).</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b="1"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Light"/>
                <a:ea typeface="Roboto Light"/>
                <a:cs typeface="Roboto Light"/>
                <a:sym typeface="Roboto Light"/>
              </a:rPr>
              <a:t>All of the above clustering algorithms are used for different purposes of real world work. </a:t>
            </a:r>
            <a:endParaRPr sz="1200">
              <a:latin typeface="Roboto Light"/>
              <a:ea typeface="Roboto Light"/>
              <a:cs typeface="Roboto Light"/>
              <a:sym typeface="Robo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14" name="Shape 314"/>
        <p:cNvGrpSpPr/>
        <p:nvPr/>
      </p:nvGrpSpPr>
      <p:grpSpPr>
        <a:xfrm>
          <a:off x="0" y="0"/>
          <a:ext cx="0" cy="0"/>
          <a:chOff x="0" y="0"/>
          <a:chExt cx="0" cy="0"/>
        </a:xfrm>
      </p:grpSpPr>
      <p:sp>
        <p:nvSpPr>
          <p:cNvPr id="315" name="Google Shape;315;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K MEANS CLUSTERING ALGORITHM</a:t>
            </a:r>
            <a:endParaRPr b="1"/>
          </a:p>
        </p:txBody>
      </p:sp>
      <p:sp>
        <p:nvSpPr>
          <p:cNvPr id="316" name="Google Shape;316;p31"/>
          <p:cNvSpPr txBox="1"/>
          <p:nvPr/>
        </p:nvSpPr>
        <p:spPr>
          <a:xfrm>
            <a:off x="351975" y="1038025"/>
            <a:ext cx="40080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Roboto"/>
                <a:ea typeface="Roboto"/>
                <a:cs typeface="Roboto"/>
                <a:sym typeface="Roboto"/>
              </a:rPr>
              <a:t>Main Objectives of K-Means are,</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Light"/>
              <a:buAutoNum type="romanUcPeriod"/>
            </a:pPr>
            <a:r>
              <a:rPr lang="en">
                <a:latin typeface="Roboto Light"/>
                <a:ea typeface="Roboto Light"/>
                <a:cs typeface="Roboto Light"/>
                <a:sym typeface="Roboto Light"/>
              </a:rPr>
              <a:t>It divides the dataset into K non-overlapping clusters without any cluster internal structure or labels.</a:t>
            </a:r>
            <a:endParaRPr>
              <a:latin typeface="Roboto Light"/>
              <a:ea typeface="Roboto Light"/>
              <a:cs typeface="Roboto Light"/>
              <a:sym typeface="Roboto Light"/>
            </a:endParaRPr>
          </a:p>
          <a:p>
            <a:pPr indent="-317500" lvl="0" marL="457200" rtl="0" algn="l">
              <a:lnSpc>
                <a:spcPct val="115000"/>
              </a:lnSpc>
              <a:spcBef>
                <a:spcPts val="0"/>
              </a:spcBef>
              <a:spcAft>
                <a:spcPts val="0"/>
              </a:spcAft>
              <a:buSzPts val="1400"/>
              <a:buFont typeface="Roboto Light"/>
              <a:buAutoNum type="romanUcPeriod"/>
            </a:pPr>
            <a:r>
              <a:rPr lang="en">
                <a:latin typeface="Roboto Light"/>
                <a:ea typeface="Roboto Light"/>
                <a:cs typeface="Roboto Light"/>
                <a:sym typeface="Roboto Light"/>
              </a:rPr>
              <a:t>K-means is used to form clusters in such a way that similar samples go into a cluster and dissimilar samples fall into different clusters.</a:t>
            </a:r>
            <a:endParaRPr>
              <a:latin typeface="Roboto Light"/>
              <a:ea typeface="Roboto Light"/>
              <a:cs typeface="Roboto Light"/>
              <a:sym typeface="Roboto Light"/>
            </a:endParaRPr>
          </a:p>
          <a:p>
            <a:pPr indent="-317500" lvl="0" marL="457200" rtl="0" algn="l">
              <a:lnSpc>
                <a:spcPct val="115000"/>
              </a:lnSpc>
              <a:spcBef>
                <a:spcPts val="0"/>
              </a:spcBef>
              <a:spcAft>
                <a:spcPts val="0"/>
              </a:spcAft>
              <a:buSzPts val="1400"/>
              <a:buFont typeface="Roboto Light"/>
              <a:buAutoNum type="romanUcPeriod"/>
            </a:pPr>
            <a:r>
              <a:rPr lang="en">
                <a:latin typeface="Roboto Light"/>
                <a:ea typeface="Roboto Light"/>
                <a:cs typeface="Roboto Light"/>
                <a:sym typeface="Roboto Light"/>
              </a:rPr>
              <a:t>K-means tries to minimize the </a:t>
            </a:r>
            <a:r>
              <a:rPr b="1" lang="en">
                <a:latin typeface="Roboto"/>
                <a:ea typeface="Roboto"/>
                <a:cs typeface="Roboto"/>
                <a:sym typeface="Roboto"/>
              </a:rPr>
              <a:t>intra cluster distances</a:t>
            </a:r>
            <a:r>
              <a:rPr lang="en">
                <a:latin typeface="Roboto Light"/>
                <a:ea typeface="Roboto Light"/>
                <a:cs typeface="Roboto Light"/>
                <a:sym typeface="Roboto Light"/>
              </a:rPr>
              <a:t> and maximize the </a:t>
            </a:r>
            <a:r>
              <a:rPr b="1" lang="en">
                <a:latin typeface="Roboto"/>
                <a:ea typeface="Roboto"/>
                <a:cs typeface="Roboto"/>
                <a:sym typeface="Roboto"/>
              </a:rPr>
              <a:t>inter cluster distances</a:t>
            </a:r>
            <a:r>
              <a:rPr lang="en">
                <a:latin typeface="Roboto Light"/>
                <a:ea typeface="Roboto Light"/>
                <a:cs typeface="Roboto Light"/>
                <a:sym typeface="Roboto Light"/>
              </a:rPr>
              <a:t>.</a:t>
            </a:r>
            <a:endParaRPr>
              <a:latin typeface="Roboto Light"/>
              <a:ea typeface="Roboto Light"/>
              <a:cs typeface="Roboto Light"/>
              <a:sym typeface="Roboto Light"/>
            </a:endParaRPr>
          </a:p>
          <a:p>
            <a:pPr indent="0" lvl="0" marL="457200" rtl="0" algn="l">
              <a:lnSpc>
                <a:spcPct val="115000"/>
              </a:lnSpc>
              <a:spcBef>
                <a:spcPts val="0"/>
              </a:spcBef>
              <a:spcAft>
                <a:spcPts val="0"/>
              </a:spcAft>
              <a:buNone/>
            </a:pPr>
            <a:r>
              <a:rPr lang="en">
                <a:latin typeface="Roboto Light"/>
                <a:ea typeface="Roboto Light"/>
                <a:cs typeface="Roboto Light"/>
                <a:sym typeface="Roboto Light"/>
              </a:rPr>
              <a:t>So, the distance of the sample data points from each other is used to find the shape of the cluster.</a:t>
            </a:r>
            <a:endParaRPr>
              <a:latin typeface="Roboto"/>
              <a:ea typeface="Roboto"/>
              <a:cs typeface="Roboto"/>
              <a:sym typeface="Roboto"/>
            </a:endParaRPr>
          </a:p>
        </p:txBody>
      </p:sp>
      <p:pic>
        <p:nvPicPr>
          <p:cNvPr id="317" name="Google Shape;317;p31"/>
          <p:cNvPicPr preferRelativeResize="0"/>
          <p:nvPr/>
        </p:nvPicPr>
        <p:blipFill>
          <a:blip r:embed="rId3">
            <a:alphaModFix/>
          </a:blip>
          <a:stretch>
            <a:fillRect/>
          </a:stretch>
        </p:blipFill>
        <p:spPr>
          <a:xfrm>
            <a:off x="4359975" y="1531825"/>
            <a:ext cx="4620275" cy="26017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1437025" y="1962155"/>
            <a:ext cx="1219200" cy="1219200"/>
          </a:xfrm>
          <a:prstGeom prst="rect">
            <a:avLst/>
          </a:prstGeom>
          <a:noFill/>
          <a:ln>
            <a:noFill/>
          </a:ln>
        </p:spPr>
      </p:pic>
      <p:cxnSp>
        <p:nvCxnSpPr>
          <p:cNvPr id="79" name="Google Shape;79;p14"/>
          <p:cNvCxnSpPr/>
          <p:nvPr/>
        </p:nvCxnSpPr>
        <p:spPr>
          <a:xfrm>
            <a:off x="3954575" y="465450"/>
            <a:ext cx="0" cy="4212600"/>
          </a:xfrm>
          <a:prstGeom prst="straightConnector1">
            <a:avLst/>
          </a:prstGeom>
          <a:noFill/>
          <a:ln cap="flat" cmpd="sng" w="9525">
            <a:solidFill>
              <a:schemeClr val="dk2"/>
            </a:solidFill>
            <a:prstDash val="solid"/>
            <a:round/>
            <a:headEnd len="med" w="med" type="none"/>
            <a:tailEnd len="med" w="med" type="none"/>
          </a:ln>
        </p:spPr>
      </p:cxnSp>
      <p:sp>
        <p:nvSpPr>
          <p:cNvPr id="80" name="Google Shape;80;p14"/>
          <p:cNvSpPr txBox="1"/>
          <p:nvPr/>
        </p:nvSpPr>
        <p:spPr>
          <a:xfrm>
            <a:off x="4572000" y="540000"/>
            <a:ext cx="40989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INTRODUCTION</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MACHINE LEARNING</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CLASSIFICATION</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CLUSTERING</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EVALUATION MODELS FOR CLASSIFICATION</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EVALUATION METRICS FOR CLASSIFICATION</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FEATURE SELECTION METHODS</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OVERSAMPLING METHODS</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UNDERSAMPLING METHODS</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FEATURE SCALING METHODS</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PROPOSED WORK</a:t>
            </a:r>
            <a:endParaRPr b="1"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21" name="Shape 321"/>
        <p:cNvGrpSpPr/>
        <p:nvPr/>
      </p:nvGrpSpPr>
      <p:grpSpPr>
        <a:xfrm>
          <a:off x="0" y="0"/>
          <a:ext cx="0" cy="0"/>
          <a:chOff x="0" y="0"/>
          <a:chExt cx="0" cy="0"/>
        </a:xfrm>
      </p:grpSpPr>
      <p:cxnSp>
        <p:nvCxnSpPr>
          <p:cNvPr id="322" name="Google Shape;322;p32"/>
          <p:cNvCxnSpPr/>
          <p:nvPr/>
        </p:nvCxnSpPr>
        <p:spPr>
          <a:xfrm flipH="1">
            <a:off x="3005300" y="139525"/>
            <a:ext cx="3600" cy="4865400"/>
          </a:xfrm>
          <a:prstGeom prst="straightConnector1">
            <a:avLst/>
          </a:prstGeom>
          <a:noFill/>
          <a:ln cap="flat" cmpd="sng" w="9525">
            <a:solidFill>
              <a:schemeClr val="dk2"/>
            </a:solidFill>
            <a:prstDash val="solid"/>
            <a:round/>
            <a:headEnd len="med" w="med" type="none"/>
            <a:tailEnd len="med" w="med" type="none"/>
          </a:ln>
        </p:spPr>
      </p:cxnSp>
      <p:sp>
        <p:nvSpPr>
          <p:cNvPr id="323" name="Google Shape;323;p32"/>
          <p:cNvSpPr txBox="1"/>
          <p:nvPr/>
        </p:nvSpPr>
        <p:spPr>
          <a:xfrm>
            <a:off x="157450" y="1055700"/>
            <a:ext cx="27249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latin typeface="Roboto"/>
                <a:ea typeface="Roboto"/>
                <a:cs typeface="Roboto"/>
                <a:sym typeface="Roboto"/>
              </a:rPr>
              <a:t>Here, I use Euclidean distance as distance metric to calculate the distance from one data point to another.</a:t>
            </a:r>
            <a:endParaRPr b="1" sz="1300">
              <a:latin typeface="Roboto"/>
              <a:ea typeface="Roboto"/>
              <a:cs typeface="Roboto"/>
              <a:sym typeface="Roboto"/>
            </a:endParaRPr>
          </a:p>
          <a:p>
            <a:pPr indent="0" lvl="0" marL="0" rtl="0" algn="l">
              <a:lnSpc>
                <a:spcPct val="115000"/>
              </a:lnSpc>
              <a:spcBef>
                <a:spcPts val="0"/>
              </a:spcBef>
              <a:spcAft>
                <a:spcPts val="0"/>
              </a:spcAft>
              <a:buNone/>
            </a:pPr>
            <a:r>
              <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The formula of the Euclidean distance in n dimensional space from one data point to another data point is, </a:t>
            </a:r>
            <a:endParaRPr b="1" sz="1300">
              <a:latin typeface="Roboto"/>
              <a:ea typeface="Roboto"/>
              <a:cs typeface="Roboto"/>
              <a:sym typeface="Roboto"/>
            </a:endParaRPr>
          </a:p>
          <a:p>
            <a:pPr indent="0" lvl="0" marL="0" rtl="0" algn="l">
              <a:lnSpc>
                <a:spcPct val="115000"/>
              </a:lnSpc>
              <a:spcBef>
                <a:spcPts val="0"/>
              </a:spcBef>
              <a:spcAft>
                <a:spcPts val="0"/>
              </a:spcAft>
              <a:buNone/>
            </a:pPr>
            <a:r>
              <a:t/>
            </a:r>
            <a:endParaRPr b="1" sz="1300">
              <a:latin typeface="Roboto"/>
              <a:ea typeface="Roboto"/>
              <a:cs typeface="Roboto"/>
              <a:sym typeface="Roboto"/>
            </a:endParaRPr>
          </a:p>
          <a:p>
            <a:pPr indent="0" lvl="0" marL="0" rtl="0" algn="l">
              <a:lnSpc>
                <a:spcPct val="115000"/>
              </a:lnSpc>
              <a:spcBef>
                <a:spcPts val="0"/>
              </a:spcBef>
              <a:spcAft>
                <a:spcPts val="0"/>
              </a:spcAft>
              <a:buNone/>
            </a:pPr>
            <a:r>
              <a:t/>
            </a:r>
            <a:endParaRPr b="1" sz="1300">
              <a:latin typeface="Roboto"/>
              <a:ea typeface="Roboto"/>
              <a:cs typeface="Roboto"/>
              <a:sym typeface="Roboto"/>
            </a:endParaRPr>
          </a:p>
          <a:p>
            <a:pPr indent="0" lvl="0" marL="0" rtl="0" algn="l">
              <a:lnSpc>
                <a:spcPct val="115000"/>
              </a:lnSpc>
              <a:spcBef>
                <a:spcPts val="0"/>
              </a:spcBef>
              <a:spcAft>
                <a:spcPts val="0"/>
              </a:spcAft>
              <a:buNone/>
            </a:pPr>
            <a:r>
              <a:t/>
            </a:r>
            <a:endParaRPr b="1" sz="1300">
              <a:latin typeface="Roboto"/>
              <a:ea typeface="Roboto"/>
              <a:cs typeface="Roboto"/>
              <a:sym typeface="Roboto"/>
            </a:endParaRPr>
          </a:p>
          <a:p>
            <a:pPr indent="0" lvl="0" marL="0" rtl="0" algn="l">
              <a:lnSpc>
                <a:spcPct val="115000"/>
              </a:lnSpc>
              <a:spcBef>
                <a:spcPts val="0"/>
              </a:spcBef>
              <a:spcAft>
                <a:spcPts val="0"/>
              </a:spcAft>
              <a:buNone/>
            </a:pPr>
            <a:r>
              <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Where, </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p ≡ (p1, p2, …., pn)</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q ≡ (q1, q2, …., qn)</a:t>
            </a:r>
            <a:endParaRPr b="1" sz="1300">
              <a:latin typeface="Roboto"/>
              <a:ea typeface="Roboto"/>
              <a:cs typeface="Roboto"/>
              <a:sym typeface="Roboto"/>
            </a:endParaRPr>
          </a:p>
        </p:txBody>
      </p:sp>
      <p:sp>
        <p:nvSpPr>
          <p:cNvPr id="324" name="Google Shape;324;p32"/>
          <p:cNvSpPr txBox="1"/>
          <p:nvPr/>
        </p:nvSpPr>
        <p:spPr>
          <a:xfrm>
            <a:off x="3160750" y="1055700"/>
            <a:ext cx="27249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latin typeface="Roboto"/>
                <a:ea typeface="Roboto"/>
                <a:cs typeface="Roboto"/>
                <a:sym typeface="Roboto"/>
              </a:rPr>
              <a:t>Each cluster must have a centroid. </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It is hypothetically the center point of the cluster. In K-Means the centroid of a cluster is defined as,</a:t>
            </a:r>
            <a:endParaRPr b="1" sz="1300">
              <a:latin typeface="Roboto"/>
              <a:ea typeface="Roboto"/>
              <a:cs typeface="Roboto"/>
              <a:sym typeface="Roboto"/>
            </a:endParaRPr>
          </a:p>
          <a:p>
            <a:pPr indent="0" lvl="0" marL="0" rtl="0" algn="l">
              <a:lnSpc>
                <a:spcPct val="115000"/>
              </a:lnSpc>
              <a:spcBef>
                <a:spcPts val="0"/>
              </a:spcBef>
              <a:spcAft>
                <a:spcPts val="0"/>
              </a:spcAft>
              <a:buNone/>
            </a:pPr>
            <a:r>
              <a:t/>
            </a:r>
            <a:endParaRPr b="1" sz="1300">
              <a:latin typeface="Roboto"/>
              <a:ea typeface="Roboto"/>
              <a:cs typeface="Roboto"/>
              <a:sym typeface="Roboto"/>
            </a:endParaRPr>
          </a:p>
          <a:p>
            <a:pPr indent="0" lvl="0" marL="0" rtl="0" algn="l">
              <a:lnSpc>
                <a:spcPct val="115000"/>
              </a:lnSpc>
              <a:spcBef>
                <a:spcPts val="0"/>
              </a:spcBef>
              <a:spcAft>
                <a:spcPts val="0"/>
              </a:spcAft>
              <a:buNone/>
            </a:pPr>
            <a:r>
              <a:t/>
            </a:r>
            <a:endParaRPr b="1" sz="1300">
              <a:latin typeface="Roboto"/>
              <a:ea typeface="Roboto"/>
              <a:cs typeface="Roboto"/>
              <a:sym typeface="Roboto"/>
            </a:endParaRPr>
          </a:p>
          <a:p>
            <a:pPr indent="0" lvl="0" marL="0" rtl="0" algn="l">
              <a:lnSpc>
                <a:spcPct val="115000"/>
              </a:lnSpc>
              <a:spcBef>
                <a:spcPts val="0"/>
              </a:spcBef>
              <a:spcAft>
                <a:spcPts val="0"/>
              </a:spcAft>
              <a:buNone/>
            </a:pPr>
            <a:r>
              <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Where, </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n = number of features (i.e., number of dimensions of the vector)</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m = number of data points (i.e., number of vectors) </a:t>
            </a:r>
            <a:endParaRPr b="1" sz="1300">
              <a:latin typeface="Roboto"/>
              <a:ea typeface="Roboto"/>
              <a:cs typeface="Roboto"/>
              <a:sym typeface="Roboto"/>
            </a:endParaRPr>
          </a:p>
        </p:txBody>
      </p:sp>
      <p:pic>
        <p:nvPicPr>
          <p:cNvPr id="325" name="Google Shape;325;p32"/>
          <p:cNvPicPr preferRelativeResize="0"/>
          <p:nvPr/>
        </p:nvPicPr>
        <p:blipFill rotWithShape="1">
          <a:blip r:embed="rId3">
            <a:alphaModFix/>
          </a:blip>
          <a:srcRect b="22611" l="6573" r="4719" t="20173"/>
          <a:stretch/>
        </p:blipFill>
        <p:spPr>
          <a:xfrm>
            <a:off x="3230625" y="2563188"/>
            <a:ext cx="2776800" cy="549925"/>
          </a:xfrm>
          <a:prstGeom prst="rect">
            <a:avLst/>
          </a:prstGeom>
          <a:noFill/>
          <a:ln>
            <a:noFill/>
          </a:ln>
        </p:spPr>
      </p:pic>
      <p:pic>
        <p:nvPicPr>
          <p:cNvPr id="326" name="Google Shape;326;p32"/>
          <p:cNvPicPr preferRelativeResize="0"/>
          <p:nvPr/>
        </p:nvPicPr>
        <p:blipFill rotWithShape="1">
          <a:blip r:embed="rId4">
            <a:alphaModFix/>
          </a:blip>
          <a:srcRect b="0" l="0" r="33704" t="0"/>
          <a:stretch/>
        </p:blipFill>
        <p:spPr>
          <a:xfrm>
            <a:off x="157450" y="3206600"/>
            <a:ext cx="2776800" cy="444450"/>
          </a:xfrm>
          <a:prstGeom prst="rect">
            <a:avLst/>
          </a:prstGeom>
          <a:noFill/>
          <a:ln>
            <a:noFill/>
          </a:ln>
        </p:spPr>
      </p:pic>
      <p:pic>
        <p:nvPicPr>
          <p:cNvPr id="327" name="Google Shape;327;p32"/>
          <p:cNvPicPr preferRelativeResize="0"/>
          <p:nvPr/>
        </p:nvPicPr>
        <p:blipFill rotWithShape="1">
          <a:blip r:embed="rId4">
            <a:alphaModFix/>
          </a:blip>
          <a:srcRect b="0" l="65333" r="0" t="0"/>
          <a:stretch/>
        </p:blipFill>
        <p:spPr>
          <a:xfrm>
            <a:off x="157450" y="3651050"/>
            <a:ext cx="1451975" cy="444450"/>
          </a:xfrm>
          <a:prstGeom prst="rect">
            <a:avLst/>
          </a:prstGeom>
          <a:noFill/>
          <a:ln>
            <a:noFill/>
          </a:ln>
        </p:spPr>
      </p:pic>
      <p:cxnSp>
        <p:nvCxnSpPr>
          <p:cNvPr id="328" name="Google Shape;328;p32"/>
          <p:cNvCxnSpPr/>
          <p:nvPr/>
        </p:nvCxnSpPr>
        <p:spPr>
          <a:xfrm>
            <a:off x="6057100" y="139525"/>
            <a:ext cx="600" cy="4899300"/>
          </a:xfrm>
          <a:prstGeom prst="straightConnector1">
            <a:avLst/>
          </a:prstGeom>
          <a:noFill/>
          <a:ln cap="flat" cmpd="sng" w="9525">
            <a:solidFill>
              <a:schemeClr val="dk2"/>
            </a:solidFill>
            <a:prstDash val="solid"/>
            <a:round/>
            <a:headEnd len="med" w="med" type="none"/>
            <a:tailEnd len="med" w="med" type="none"/>
          </a:ln>
        </p:spPr>
      </p:cxnSp>
      <p:sp>
        <p:nvSpPr>
          <p:cNvPr id="329" name="Google Shape;329;p32"/>
          <p:cNvSpPr txBox="1"/>
          <p:nvPr/>
        </p:nvSpPr>
        <p:spPr>
          <a:xfrm>
            <a:off x="6229150" y="1034225"/>
            <a:ext cx="28386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latin typeface="Roboto"/>
                <a:ea typeface="Roboto"/>
                <a:cs typeface="Roboto"/>
                <a:sym typeface="Roboto"/>
              </a:rPr>
              <a:t>To know how accurate our clustering model, there is a metric to find error in our model. </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Which is known as Sum of the Squared Difference(SSE) between each point and its centroid. </a:t>
            </a:r>
            <a:endParaRPr b="1" sz="1300">
              <a:latin typeface="Roboto"/>
              <a:ea typeface="Roboto"/>
              <a:cs typeface="Roboto"/>
              <a:sym typeface="Roboto"/>
            </a:endParaRPr>
          </a:p>
          <a:p>
            <a:pPr indent="0" lvl="0" marL="0" rtl="0" algn="l">
              <a:lnSpc>
                <a:spcPct val="115000"/>
              </a:lnSpc>
              <a:spcBef>
                <a:spcPts val="0"/>
              </a:spcBef>
              <a:spcAft>
                <a:spcPts val="0"/>
              </a:spcAft>
              <a:buNone/>
            </a:pPr>
            <a:r>
              <a:t/>
            </a:r>
            <a:endParaRPr b="1" sz="1300">
              <a:latin typeface="Roboto"/>
              <a:ea typeface="Roboto"/>
              <a:cs typeface="Roboto"/>
              <a:sym typeface="Roboto"/>
            </a:endParaRPr>
          </a:p>
          <a:p>
            <a:pPr indent="0" lvl="0" marL="0" rtl="0" algn="l">
              <a:lnSpc>
                <a:spcPct val="115000"/>
              </a:lnSpc>
              <a:spcBef>
                <a:spcPts val="0"/>
              </a:spcBef>
              <a:spcAft>
                <a:spcPts val="0"/>
              </a:spcAft>
              <a:buNone/>
            </a:pPr>
            <a:r>
              <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Where, </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xi indicates to each data points</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k indicates to number of clusters</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n indicates to number of data points</a:t>
            </a:r>
            <a:endParaRPr b="1" sz="1300">
              <a:latin typeface="Roboto"/>
              <a:ea typeface="Roboto"/>
              <a:cs typeface="Roboto"/>
              <a:sym typeface="Roboto"/>
            </a:endParaRPr>
          </a:p>
          <a:p>
            <a:pPr indent="0" lvl="0" marL="0" rtl="0" algn="l">
              <a:lnSpc>
                <a:spcPct val="115000"/>
              </a:lnSpc>
              <a:spcBef>
                <a:spcPts val="0"/>
              </a:spcBef>
              <a:spcAft>
                <a:spcPts val="0"/>
              </a:spcAft>
              <a:buNone/>
            </a:pPr>
            <a:r>
              <a:rPr b="1" lang="en" sz="1300">
                <a:latin typeface="Roboto"/>
                <a:ea typeface="Roboto"/>
                <a:cs typeface="Roboto"/>
                <a:sym typeface="Roboto"/>
              </a:rPr>
              <a:t>cj indicates to cluster centroid of j th cluster</a:t>
            </a:r>
            <a:endParaRPr b="1" sz="1300">
              <a:latin typeface="Roboto"/>
              <a:ea typeface="Roboto"/>
              <a:cs typeface="Roboto"/>
              <a:sym typeface="Roboto"/>
            </a:endParaRPr>
          </a:p>
        </p:txBody>
      </p:sp>
      <p:pic>
        <p:nvPicPr>
          <p:cNvPr id="330" name="Google Shape;330;p32"/>
          <p:cNvPicPr preferRelativeResize="0"/>
          <p:nvPr/>
        </p:nvPicPr>
        <p:blipFill>
          <a:blip r:embed="rId5">
            <a:alphaModFix/>
          </a:blip>
          <a:stretch>
            <a:fillRect/>
          </a:stretch>
        </p:blipFill>
        <p:spPr>
          <a:xfrm>
            <a:off x="7158000" y="2500025"/>
            <a:ext cx="1643684" cy="674700"/>
          </a:xfrm>
          <a:prstGeom prst="rect">
            <a:avLst/>
          </a:prstGeom>
          <a:noFill/>
          <a:ln>
            <a:noFill/>
          </a:ln>
        </p:spPr>
      </p:pic>
      <p:sp>
        <p:nvSpPr>
          <p:cNvPr id="331" name="Google Shape;331;p32"/>
          <p:cNvSpPr txBox="1"/>
          <p:nvPr/>
        </p:nvSpPr>
        <p:spPr>
          <a:xfrm>
            <a:off x="495550" y="176875"/>
            <a:ext cx="189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DISTANCE METRIC</a:t>
            </a:r>
            <a:endParaRPr b="1">
              <a:solidFill>
                <a:schemeClr val="lt1"/>
              </a:solidFill>
              <a:latin typeface="Roboto"/>
              <a:ea typeface="Roboto"/>
              <a:cs typeface="Roboto"/>
              <a:sym typeface="Roboto"/>
            </a:endParaRPr>
          </a:p>
        </p:txBody>
      </p:sp>
      <p:sp>
        <p:nvSpPr>
          <p:cNvPr id="332" name="Google Shape;332;p32"/>
          <p:cNvSpPr txBox="1"/>
          <p:nvPr/>
        </p:nvSpPr>
        <p:spPr>
          <a:xfrm>
            <a:off x="3584850" y="176875"/>
            <a:ext cx="189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CENTROID</a:t>
            </a:r>
            <a:endParaRPr b="1">
              <a:solidFill>
                <a:schemeClr val="lt1"/>
              </a:solidFill>
              <a:latin typeface="Roboto"/>
              <a:ea typeface="Roboto"/>
              <a:cs typeface="Roboto"/>
              <a:sym typeface="Roboto"/>
            </a:endParaRPr>
          </a:p>
        </p:txBody>
      </p:sp>
      <p:sp>
        <p:nvSpPr>
          <p:cNvPr id="333" name="Google Shape;333;p32"/>
          <p:cNvSpPr txBox="1"/>
          <p:nvPr/>
        </p:nvSpPr>
        <p:spPr>
          <a:xfrm>
            <a:off x="6700300" y="176875"/>
            <a:ext cx="189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ACCURACY</a:t>
            </a:r>
            <a:endParaRPr b="1">
              <a:solidFill>
                <a:schemeClr val="lt1"/>
              </a:solidFill>
              <a:latin typeface="Roboto"/>
              <a:ea typeface="Roboto"/>
              <a:cs typeface="Roboto"/>
              <a:sym typeface="Roboto"/>
            </a:endParaRPr>
          </a:p>
        </p:txBody>
      </p:sp>
      <p:cxnSp>
        <p:nvCxnSpPr>
          <p:cNvPr id="334" name="Google Shape;334;p32"/>
          <p:cNvCxnSpPr/>
          <p:nvPr/>
        </p:nvCxnSpPr>
        <p:spPr>
          <a:xfrm>
            <a:off x="2509300" y="897000"/>
            <a:ext cx="4019400" cy="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32"/>
          <p:cNvCxnSpPr/>
          <p:nvPr/>
        </p:nvCxnSpPr>
        <p:spPr>
          <a:xfrm>
            <a:off x="2509300" y="4859400"/>
            <a:ext cx="4019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39" name="Shape 339"/>
        <p:cNvGrpSpPr/>
        <p:nvPr/>
      </p:nvGrpSpPr>
      <p:grpSpPr>
        <a:xfrm>
          <a:off x="0" y="0"/>
          <a:ext cx="0" cy="0"/>
          <a:chOff x="0" y="0"/>
          <a:chExt cx="0" cy="0"/>
        </a:xfrm>
      </p:grpSpPr>
      <p:sp>
        <p:nvSpPr>
          <p:cNvPr id="340" name="Google Shape;340;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STEPS OF K MEANS CLUSTERING ALGORITHM</a:t>
            </a:r>
            <a:endParaRPr b="1"/>
          </a:p>
        </p:txBody>
      </p:sp>
      <p:sp>
        <p:nvSpPr>
          <p:cNvPr id="341" name="Google Shape;341;p33"/>
          <p:cNvSpPr txBox="1"/>
          <p:nvPr/>
        </p:nvSpPr>
        <p:spPr>
          <a:xfrm>
            <a:off x="683100" y="1064000"/>
            <a:ext cx="77778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Initialize K value and randomly/manually place K centroids, one for each cluster.</a:t>
            </a:r>
            <a:endParaRPr b="1">
              <a:latin typeface="Roboto"/>
              <a:ea typeface="Roboto"/>
              <a:cs typeface="Roboto"/>
              <a:sym typeface="Roboto"/>
            </a:endParaRPr>
          </a:p>
          <a:p>
            <a:pPr indent="0" lvl="0" marL="0" rtl="0" algn="l">
              <a:lnSpc>
                <a:spcPct val="115000"/>
              </a:lnSpc>
              <a:spcBef>
                <a:spcPts val="0"/>
              </a:spcBef>
              <a:spcAft>
                <a:spcPts val="0"/>
              </a:spcAft>
              <a:buNone/>
            </a:pPr>
            <a:r>
              <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Calculate distance of each data point from each centroid.</a:t>
            </a:r>
            <a:endParaRPr b="1">
              <a:latin typeface="Roboto"/>
              <a:ea typeface="Roboto"/>
              <a:cs typeface="Roboto"/>
              <a:sym typeface="Roboto"/>
            </a:endParaRPr>
          </a:p>
          <a:p>
            <a:pPr indent="0" lvl="0" marL="457200" rtl="0" algn="l">
              <a:lnSpc>
                <a:spcPct val="115000"/>
              </a:lnSpc>
              <a:spcBef>
                <a:spcPts val="0"/>
              </a:spcBef>
              <a:spcAft>
                <a:spcPts val="0"/>
              </a:spcAft>
              <a:buNone/>
            </a:pPr>
            <a:r>
              <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Assign each data point to its closest centroid and create a cluster.</a:t>
            </a:r>
            <a:endParaRPr b="1">
              <a:latin typeface="Roboto"/>
              <a:ea typeface="Roboto"/>
              <a:cs typeface="Roboto"/>
              <a:sym typeface="Roboto"/>
            </a:endParaRPr>
          </a:p>
          <a:p>
            <a:pPr indent="0" lvl="0" marL="0" rtl="0" algn="l">
              <a:lnSpc>
                <a:spcPct val="115000"/>
              </a:lnSpc>
              <a:spcBef>
                <a:spcPts val="0"/>
              </a:spcBef>
              <a:spcAft>
                <a:spcPts val="0"/>
              </a:spcAft>
              <a:buNone/>
            </a:pPr>
            <a:r>
              <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Calculate the position of the new K centroids.</a:t>
            </a:r>
            <a:endParaRPr b="1">
              <a:latin typeface="Roboto"/>
              <a:ea typeface="Roboto"/>
              <a:cs typeface="Roboto"/>
              <a:sym typeface="Roboto"/>
            </a:endParaRPr>
          </a:p>
          <a:p>
            <a:pPr indent="0" lvl="0" marL="0" rtl="0" algn="l">
              <a:lnSpc>
                <a:spcPct val="115000"/>
              </a:lnSpc>
              <a:spcBef>
                <a:spcPts val="0"/>
              </a:spcBef>
              <a:spcAft>
                <a:spcPts val="0"/>
              </a:spcAft>
              <a:buNone/>
            </a:pPr>
            <a:r>
              <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Repeat the steps from II to IV, until the centroids no longer move. Please note that, whenever a centroid moves, the distance from the recent old centroid to the recent new centroid is measured. </a:t>
            </a:r>
            <a:endParaRPr b="1">
              <a:latin typeface="Roboto"/>
              <a:ea typeface="Roboto"/>
              <a:cs typeface="Roboto"/>
              <a:sym typeface="Roboto"/>
            </a:endParaRPr>
          </a:p>
          <a:p>
            <a:pPr indent="0" lvl="0" marL="0" rtl="0" algn="l">
              <a:lnSpc>
                <a:spcPct val="115000"/>
              </a:lnSpc>
              <a:spcBef>
                <a:spcPts val="0"/>
              </a:spcBef>
              <a:spcAft>
                <a:spcPts val="0"/>
              </a:spcAft>
              <a:buNone/>
            </a:pPr>
            <a:r>
              <a:t/>
            </a:r>
            <a:endParaRPr b="1">
              <a:latin typeface="Roboto"/>
              <a:ea typeface="Roboto"/>
              <a:cs typeface="Roboto"/>
              <a:sym typeface="Roboto"/>
            </a:endParaRPr>
          </a:p>
          <a:p>
            <a:pPr indent="0" lvl="0" marL="0" rtl="0" algn="l">
              <a:lnSpc>
                <a:spcPct val="115000"/>
              </a:lnSpc>
              <a:spcBef>
                <a:spcPts val="0"/>
              </a:spcBef>
              <a:spcAft>
                <a:spcPts val="0"/>
              </a:spcAft>
              <a:buNone/>
            </a:pPr>
            <a:r>
              <a:rPr b="1" lang="en">
                <a:latin typeface="Roboto"/>
                <a:ea typeface="Roboto"/>
                <a:cs typeface="Roboto"/>
                <a:sym typeface="Roboto"/>
              </a:rPr>
              <a:t>Yes, K-means is an iterative algorithm and we have to repeat steps II to IV until the algorithm converges.</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45" name="Shape 345"/>
        <p:cNvGrpSpPr/>
        <p:nvPr/>
      </p:nvGrpSpPr>
      <p:grpSpPr>
        <a:xfrm>
          <a:off x="0" y="0"/>
          <a:ext cx="0" cy="0"/>
          <a:chOff x="0" y="0"/>
          <a:chExt cx="0" cy="0"/>
        </a:xfrm>
      </p:grpSpPr>
      <p:sp>
        <p:nvSpPr>
          <p:cNvPr id="346" name="Google Shape;346;p34"/>
          <p:cNvSpPr txBox="1"/>
          <p:nvPr>
            <p:ph type="title"/>
          </p:nvPr>
        </p:nvSpPr>
        <p:spPr>
          <a:xfrm>
            <a:off x="265500" y="928375"/>
            <a:ext cx="4045200" cy="14823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a:t>ELBOW METHOD</a:t>
            </a:r>
            <a:endParaRPr b="1"/>
          </a:p>
        </p:txBody>
      </p:sp>
      <p:sp>
        <p:nvSpPr>
          <p:cNvPr id="347" name="Google Shape;347;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In the K-Means algorithm K actually indicates the number of clusters.</a:t>
            </a:r>
            <a:endParaRPr b="1" sz="1300">
              <a:solidFill>
                <a:srgbClr val="000000"/>
              </a:solidFill>
            </a:endParaRPr>
          </a:p>
          <a:p>
            <a:pPr indent="0" lvl="0" marL="0" rtl="0" algn="l">
              <a:spcBef>
                <a:spcPts val="0"/>
              </a:spcBef>
              <a:spcAft>
                <a:spcPts val="0"/>
              </a:spcAft>
              <a:buNone/>
            </a:pPr>
            <a:r>
              <a:t/>
            </a:r>
            <a:endParaRPr b="1" sz="1300">
              <a:solidFill>
                <a:srgbClr val="000000"/>
              </a:solidFill>
            </a:endParaRPr>
          </a:p>
          <a:p>
            <a:pPr indent="0" lvl="0" marL="0" rtl="0" algn="l">
              <a:spcBef>
                <a:spcPts val="0"/>
              </a:spcBef>
              <a:spcAft>
                <a:spcPts val="0"/>
              </a:spcAft>
              <a:buNone/>
            </a:pPr>
            <a:r>
              <a:rPr b="1" lang="en" sz="1300">
                <a:solidFill>
                  <a:srgbClr val="000000"/>
                </a:solidFill>
              </a:rPr>
              <a:t>One of the best methods and commonly used methods for finding K value is to run a clustering model across the different values of k and looking at SSE for minimum error for clustering model.</a:t>
            </a:r>
            <a:endParaRPr b="1" sz="1300">
              <a:solidFill>
                <a:srgbClr val="000000"/>
              </a:solidFill>
            </a:endParaRPr>
          </a:p>
          <a:p>
            <a:pPr indent="0" lvl="0" marL="0" rtl="0" algn="l">
              <a:spcBef>
                <a:spcPts val="0"/>
              </a:spcBef>
              <a:spcAft>
                <a:spcPts val="0"/>
              </a:spcAft>
              <a:buNone/>
            </a:pPr>
            <a:r>
              <a:t/>
            </a:r>
            <a:endParaRPr b="1" sz="1300">
              <a:solidFill>
                <a:srgbClr val="000000"/>
              </a:solidFill>
            </a:endParaRPr>
          </a:p>
          <a:p>
            <a:pPr indent="0" lvl="0" marL="0" rtl="0" algn="l">
              <a:spcBef>
                <a:spcPts val="0"/>
              </a:spcBef>
              <a:spcAft>
                <a:spcPts val="0"/>
              </a:spcAft>
              <a:buNone/>
            </a:pPr>
            <a:r>
              <a:rPr b="1" lang="en" sz="1300">
                <a:solidFill>
                  <a:srgbClr val="000000"/>
                </a:solidFill>
              </a:rPr>
              <a:t>Then, looking at the change of SSE with respect to K values.</a:t>
            </a:r>
            <a:endParaRPr b="1" sz="1300">
              <a:solidFill>
                <a:srgbClr val="000000"/>
              </a:solidFill>
            </a:endParaRPr>
          </a:p>
          <a:p>
            <a:pPr indent="0" lvl="0" marL="0" rtl="0" algn="l">
              <a:spcBef>
                <a:spcPts val="0"/>
              </a:spcBef>
              <a:spcAft>
                <a:spcPts val="0"/>
              </a:spcAft>
              <a:buNone/>
            </a:pPr>
            <a:r>
              <a:rPr b="1" lang="en" sz="1300">
                <a:solidFill>
                  <a:srgbClr val="000000"/>
                </a:solidFill>
              </a:rPr>
              <a:t>But, the problem is the increasing K value will always reduce the error i.e., SSE. </a:t>
            </a:r>
            <a:endParaRPr b="1" sz="1300">
              <a:solidFill>
                <a:srgbClr val="000000"/>
              </a:solidFill>
            </a:endParaRPr>
          </a:p>
          <a:p>
            <a:pPr indent="0" lvl="0" marL="0" rtl="0" algn="l">
              <a:spcBef>
                <a:spcPts val="0"/>
              </a:spcBef>
              <a:spcAft>
                <a:spcPts val="0"/>
              </a:spcAft>
              <a:buNone/>
            </a:pPr>
            <a:r>
              <a:t/>
            </a:r>
            <a:endParaRPr b="1" sz="1300">
              <a:solidFill>
                <a:srgbClr val="000000"/>
              </a:solidFill>
            </a:endParaRPr>
          </a:p>
          <a:p>
            <a:pPr indent="0" lvl="0" marL="0" rtl="0" algn="l">
              <a:spcBef>
                <a:spcPts val="0"/>
              </a:spcBef>
              <a:spcAft>
                <a:spcPts val="0"/>
              </a:spcAft>
              <a:buNone/>
            </a:pPr>
            <a:r>
              <a:rPr b="1" lang="en" sz="1300">
                <a:solidFill>
                  <a:srgbClr val="000000"/>
                </a:solidFill>
              </a:rPr>
              <a:t>So, choose the elbow point where the rate of decrease sharply shifts.</a:t>
            </a:r>
            <a:endParaRPr b="1" sz="1300">
              <a:solidFill>
                <a:srgbClr val="000000"/>
              </a:solidFill>
            </a:endParaRPr>
          </a:p>
          <a:p>
            <a:pPr indent="0" lvl="0" marL="0" rtl="0" algn="l">
              <a:spcBef>
                <a:spcPts val="0"/>
              </a:spcBef>
              <a:spcAft>
                <a:spcPts val="0"/>
              </a:spcAft>
              <a:buNone/>
            </a:pPr>
            <a:r>
              <a:rPr b="1" lang="en" sz="1300">
                <a:solidFill>
                  <a:srgbClr val="000000"/>
                </a:solidFill>
              </a:rPr>
              <a:t>It is the right K value for our clustering model.</a:t>
            </a:r>
            <a:endParaRPr b="1" sz="1300">
              <a:solidFill>
                <a:srgbClr val="000000"/>
              </a:solidFill>
            </a:endParaRPr>
          </a:p>
          <a:p>
            <a:pPr indent="0" lvl="0" marL="0" rtl="0" algn="l">
              <a:spcBef>
                <a:spcPts val="0"/>
              </a:spcBef>
              <a:spcAft>
                <a:spcPts val="0"/>
              </a:spcAft>
              <a:buNone/>
            </a:pPr>
            <a:r>
              <a:t/>
            </a:r>
            <a:endParaRPr b="1" sz="1300">
              <a:solidFill>
                <a:srgbClr val="000000"/>
              </a:solidFill>
            </a:endParaRPr>
          </a:p>
          <a:p>
            <a:pPr indent="0" lvl="0" marL="0" rtl="0" algn="l">
              <a:spcBef>
                <a:spcPts val="0"/>
              </a:spcBef>
              <a:spcAft>
                <a:spcPts val="0"/>
              </a:spcAft>
              <a:buNone/>
            </a:pPr>
            <a:r>
              <a:rPr b="1" lang="en" sz="1300">
                <a:solidFill>
                  <a:srgbClr val="000000"/>
                </a:solidFill>
              </a:rPr>
              <a:t>This method is known as Elbow Method.</a:t>
            </a:r>
            <a:endParaRPr b="1" sz="1300">
              <a:solidFill>
                <a:srgbClr val="000000"/>
              </a:solidFill>
            </a:endParaRPr>
          </a:p>
        </p:txBody>
      </p:sp>
      <p:pic>
        <p:nvPicPr>
          <p:cNvPr id="348" name="Google Shape;348;p34"/>
          <p:cNvPicPr preferRelativeResize="0"/>
          <p:nvPr/>
        </p:nvPicPr>
        <p:blipFill>
          <a:blip r:embed="rId3">
            <a:alphaModFix/>
          </a:blip>
          <a:stretch>
            <a:fillRect/>
          </a:stretch>
        </p:blipFill>
        <p:spPr>
          <a:xfrm>
            <a:off x="194275" y="2497950"/>
            <a:ext cx="4116425" cy="2318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52" name="Shape 352"/>
        <p:cNvGrpSpPr/>
        <p:nvPr/>
      </p:nvGrpSpPr>
      <p:grpSpPr>
        <a:xfrm>
          <a:off x="0" y="0"/>
          <a:ext cx="0" cy="0"/>
          <a:chOff x="0" y="0"/>
          <a:chExt cx="0" cy="0"/>
        </a:xfrm>
      </p:grpSpPr>
      <p:sp>
        <p:nvSpPr>
          <p:cNvPr id="353" name="Google Shape;353;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OBSERVATIONS ABOUT THE K MEANS CLUSTERING ALGORITHM</a:t>
            </a:r>
            <a:endParaRPr b="1"/>
          </a:p>
        </p:txBody>
      </p:sp>
      <p:sp>
        <p:nvSpPr>
          <p:cNvPr id="354" name="Google Shape;354;p35"/>
          <p:cNvSpPr txBox="1"/>
          <p:nvPr/>
        </p:nvSpPr>
        <p:spPr>
          <a:xfrm>
            <a:off x="683100" y="1140200"/>
            <a:ext cx="7777800" cy="330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Roboto"/>
                <a:ea typeface="Roboto"/>
                <a:cs typeface="Roboto"/>
                <a:sym typeface="Roboto"/>
              </a:rPr>
              <a:t>Some observations about the K-Means algorithm : </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lphaLcPeriod"/>
            </a:pPr>
            <a:r>
              <a:rPr b="1" lang="en">
                <a:latin typeface="Roboto"/>
                <a:ea typeface="Roboto"/>
                <a:cs typeface="Roboto"/>
                <a:sym typeface="Roboto"/>
              </a:rPr>
              <a:t>It is a heuristic algorithm, there is no guarantee that it will converge to the global optimum and the result may depend on the initial clusters. The algorithm is guaranteed to converge to a local optimum and the result is not necessarily the best possible outcome. </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lphaLcPeriod"/>
            </a:pPr>
            <a:r>
              <a:rPr b="1" lang="en">
                <a:latin typeface="Roboto"/>
                <a:ea typeface="Roboto"/>
                <a:cs typeface="Roboto"/>
                <a:sym typeface="Roboto"/>
              </a:rPr>
              <a:t>K-means is an iterative algorithm. </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lphaLcPeriod"/>
            </a:pPr>
            <a:r>
              <a:rPr b="1" lang="en">
                <a:latin typeface="Roboto"/>
                <a:ea typeface="Roboto"/>
                <a:cs typeface="Roboto"/>
                <a:sym typeface="Roboto"/>
              </a:rPr>
              <a:t>It is relatively efficient for medium and large size datasets.</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lphaLcPeriod"/>
            </a:pPr>
            <a:r>
              <a:rPr b="1" lang="en">
                <a:latin typeface="Roboto"/>
                <a:ea typeface="Roboto"/>
                <a:cs typeface="Roboto"/>
                <a:sym typeface="Roboto"/>
              </a:rPr>
              <a:t>It produces sphere-like clusters because the clusters are shaped around the centroids.</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lphaLcPeriod"/>
            </a:pPr>
            <a:r>
              <a:rPr b="1" lang="en">
                <a:latin typeface="Roboto"/>
                <a:ea typeface="Roboto"/>
                <a:cs typeface="Roboto"/>
                <a:sym typeface="Roboto"/>
              </a:rPr>
              <a:t>Its drawback is that we should pre specify the number of clusters, and this is not an easy task.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THIS CONCLUDES THE K MEANS CLUSTERING ALGORITHM.</a:t>
            </a:r>
            <a:endParaRPr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58" name="Shape 358"/>
        <p:cNvGrpSpPr/>
        <p:nvPr/>
      </p:nvGrpSpPr>
      <p:grpSpPr>
        <a:xfrm>
          <a:off x="0" y="0"/>
          <a:ext cx="0" cy="0"/>
          <a:chOff x="0" y="0"/>
          <a:chExt cx="0" cy="0"/>
        </a:xfrm>
      </p:grpSpPr>
      <p:sp>
        <p:nvSpPr>
          <p:cNvPr id="359" name="Google Shape;359;p36"/>
          <p:cNvSpPr txBox="1"/>
          <p:nvPr>
            <p:ph idx="1" type="body"/>
          </p:nvPr>
        </p:nvSpPr>
        <p:spPr>
          <a:xfrm>
            <a:off x="-150" y="4696825"/>
            <a:ext cx="9144000" cy="44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2"/>
                </a:solidFill>
              </a:rPr>
              <a:t>END OF CLUSTERING</a:t>
            </a:r>
            <a:endParaRPr b="1">
              <a:solidFill>
                <a:schemeClr val="dk2"/>
              </a:solidFill>
            </a:endParaRPr>
          </a:p>
        </p:txBody>
      </p:sp>
      <p:sp>
        <p:nvSpPr>
          <p:cNvPr id="360" name="Google Shape;360;p36"/>
          <p:cNvSpPr txBox="1"/>
          <p:nvPr/>
        </p:nvSpPr>
        <p:spPr>
          <a:xfrm>
            <a:off x="785398" y="1752150"/>
            <a:ext cx="75732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Roboto"/>
                <a:ea typeface="Roboto"/>
                <a:cs typeface="Roboto"/>
                <a:sym typeface="Roboto"/>
              </a:rPr>
              <a:t>APPLICATIONS OF</a:t>
            </a:r>
            <a:r>
              <a:rPr b="1" lang="en">
                <a:latin typeface="Roboto"/>
                <a:ea typeface="Roboto"/>
                <a:cs typeface="Roboto"/>
                <a:sym typeface="Roboto"/>
              </a:rPr>
              <a:t> CLUSTERING</a:t>
            </a:r>
            <a:endParaRPr b="1">
              <a:latin typeface="Roboto"/>
              <a:ea typeface="Roboto"/>
              <a:cs typeface="Roboto"/>
              <a:sym typeface="Roboto"/>
            </a:endParaRPr>
          </a:p>
          <a:p>
            <a:pPr indent="0" lvl="0" marL="0" rtl="0" algn="l">
              <a:lnSpc>
                <a:spcPct val="115000"/>
              </a:lnSpc>
              <a:spcBef>
                <a:spcPts val="0"/>
              </a:spcBef>
              <a:spcAft>
                <a:spcPts val="0"/>
              </a:spcAft>
              <a:buNone/>
            </a:pPr>
            <a:r>
              <a:rPr lang="en">
                <a:latin typeface="Roboto Light"/>
                <a:ea typeface="Roboto Light"/>
                <a:cs typeface="Roboto Light"/>
                <a:sym typeface="Roboto Light"/>
              </a:rPr>
              <a:t>There are many uses of Clustering in the real world. One of the main uses of clustering is segmentation of data. In marketing we can identify buying patterns of customers, recommending products to the new customers, etc. In banking or insurance sector fraud detection in credit card use, identifying types of customers (loyal/churned), so on. In the medical sector, characterizing patient behaviors, steps of a disease, etc. And many more. </a:t>
            </a:r>
            <a:endParaRPr>
              <a:latin typeface="Roboto Light"/>
              <a:ea typeface="Roboto Light"/>
              <a:cs typeface="Roboto Light"/>
              <a:sym typeface="Roboto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64" name="Shape 364"/>
        <p:cNvGrpSpPr/>
        <p:nvPr/>
      </p:nvGrpSpPr>
      <p:grpSpPr>
        <a:xfrm>
          <a:off x="0" y="0"/>
          <a:ext cx="0" cy="0"/>
          <a:chOff x="0" y="0"/>
          <a:chExt cx="0" cy="0"/>
        </a:xfrm>
      </p:grpSpPr>
      <p:sp>
        <p:nvSpPr>
          <p:cNvPr id="365" name="Google Shape;365;p37"/>
          <p:cNvSpPr txBox="1"/>
          <p:nvPr>
            <p:ph type="title"/>
          </p:nvPr>
        </p:nvSpPr>
        <p:spPr>
          <a:xfrm>
            <a:off x="471900" y="-49525"/>
            <a:ext cx="82221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E V A L U A T I O N    M O D E L S </a:t>
            </a:r>
            <a:r>
              <a:rPr b="1" lang="en" sz="1200"/>
              <a:t>FOR CLASSIFICATION</a:t>
            </a:r>
            <a:endParaRPr b="1" sz="1200"/>
          </a:p>
        </p:txBody>
      </p:sp>
      <p:sp>
        <p:nvSpPr>
          <p:cNvPr id="366" name="Google Shape;366;p37"/>
          <p:cNvSpPr txBox="1"/>
          <p:nvPr/>
        </p:nvSpPr>
        <p:spPr>
          <a:xfrm>
            <a:off x="711325" y="441250"/>
            <a:ext cx="68388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Roboto Light"/>
                <a:ea typeface="Roboto Light"/>
                <a:cs typeface="Roboto Light"/>
                <a:sym typeface="Roboto Light"/>
              </a:rPr>
              <a:t>There are few model evaluation techniques for classification used for different purposes. </a:t>
            </a:r>
            <a:endParaRPr sz="1200">
              <a:latin typeface="Roboto Light"/>
              <a:ea typeface="Roboto Light"/>
              <a:cs typeface="Roboto Light"/>
              <a:sym typeface="Roboto Light"/>
            </a:endParaRPr>
          </a:p>
          <a:p>
            <a:pPr indent="0" lvl="0" marL="0" rtl="0" algn="l">
              <a:lnSpc>
                <a:spcPct val="115000"/>
              </a:lnSpc>
              <a:spcBef>
                <a:spcPts val="0"/>
              </a:spcBef>
              <a:spcAft>
                <a:spcPts val="0"/>
              </a:spcAft>
              <a:buNone/>
            </a:pPr>
            <a:r>
              <a:rPr lang="en" sz="1200">
                <a:latin typeface="Roboto Light"/>
                <a:ea typeface="Roboto Light"/>
                <a:cs typeface="Roboto Light"/>
                <a:sym typeface="Roboto Light"/>
              </a:rPr>
              <a:t>Those are,</a:t>
            </a:r>
            <a:endParaRPr sz="1200">
              <a:latin typeface="Roboto Light"/>
              <a:ea typeface="Roboto Light"/>
              <a:cs typeface="Roboto Light"/>
              <a:sym typeface="Roboto Light"/>
            </a:endParaRPr>
          </a:p>
          <a:p>
            <a:pPr indent="-304800" lvl="0" marL="457200" rtl="0" algn="l">
              <a:lnSpc>
                <a:spcPct val="115000"/>
              </a:lnSpc>
              <a:spcBef>
                <a:spcPts val="0"/>
              </a:spcBef>
              <a:spcAft>
                <a:spcPts val="0"/>
              </a:spcAft>
              <a:buSzPts val="1200"/>
              <a:buFont typeface="Roboto Light"/>
              <a:buAutoNum type="romanUcPeriod"/>
            </a:pPr>
            <a:r>
              <a:rPr b="1" lang="en" sz="1200">
                <a:latin typeface="Roboto"/>
                <a:ea typeface="Roboto"/>
                <a:cs typeface="Roboto"/>
                <a:sym typeface="Roboto"/>
              </a:rPr>
              <a:t>Train and Test on the same dataset</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Light"/>
              <a:buAutoNum type="romanUcPeriod"/>
            </a:pPr>
            <a:r>
              <a:rPr b="1" lang="en" sz="1200">
                <a:latin typeface="Roboto"/>
                <a:ea typeface="Roboto"/>
                <a:cs typeface="Roboto"/>
                <a:sym typeface="Roboto"/>
              </a:rPr>
              <a:t>Train Test Split</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Light"/>
              <a:buAutoNum type="romanUcPeriod"/>
            </a:pPr>
            <a:r>
              <a:rPr b="1" lang="en" sz="1200">
                <a:latin typeface="Roboto"/>
                <a:ea typeface="Roboto"/>
                <a:cs typeface="Roboto"/>
                <a:sym typeface="Roboto"/>
              </a:rPr>
              <a:t>K-Fold Cross Validation, and so on.</a:t>
            </a:r>
            <a:endParaRPr b="1" sz="1000">
              <a:latin typeface="Roboto"/>
              <a:ea typeface="Roboto"/>
              <a:cs typeface="Roboto"/>
              <a:sym typeface="Roboto"/>
            </a:endParaRPr>
          </a:p>
        </p:txBody>
      </p:sp>
      <p:pic>
        <p:nvPicPr>
          <p:cNvPr id="367" name="Google Shape;367;p37"/>
          <p:cNvPicPr preferRelativeResize="0"/>
          <p:nvPr/>
        </p:nvPicPr>
        <p:blipFill>
          <a:blip r:embed="rId3">
            <a:alphaModFix/>
          </a:blip>
          <a:stretch>
            <a:fillRect/>
          </a:stretch>
        </p:blipFill>
        <p:spPr>
          <a:xfrm>
            <a:off x="7418675" y="631163"/>
            <a:ext cx="991475" cy="991475"/>
          </a:xfrm>
          <a:prstGeom prst="rect">
            <a:avLst/>
          </a:prstGeom>
          <a:noFill/>
          <a:ln>
            <a:noFill/>
          </a:ln>
        </p:spPr>
      </p:pic>
      <p:pic>
        <p:nvPicPr>
          <p:cNvPr id="368" name="Google Shape;368;p37"/>
          <p:cNvPicPr preferRelativeResize="0"/>
          <p:nvPr/>
        </p:nvPicPr>
        <p:blipFill>
          <a:blip r:embed="rId4">
            <a:alphaModFix/>
          </a:blip>
          <a:stretch>
            <a:fillRect/>
          </a:stretch>
        </p:blipFill>
        <p:spPr>
          <a:xfrm>
            <a:off x="629275" y="1736350"/>
            <a:ext cx="2957610" cy="1665613"/>
          </a:xfrm>
          <a:prstGeom prst="rect">
            <a:avLst/>
          </a:prstGeom>
          <a:noFill/>
          <a:ln>
            <a:noFill/>
          </a:ln>
        </p:spPr>
      </p:pic>
      <p:pic>
        <p:nvPicPr>
          <p:cNvPr id="369" name="Google Shape;369;p37"/>
          <p:cNvPicPr preferRelativeResize="0"/>
          <p:nvPr/>
        </p:nvPicPr>
        <p:blipFill>
          <a:blip r:embed="rId5">
            <a:alphaModFix/>
          </a:blip>
          <a:stretch>
            <a:fillRect/>
          </a:stretch>
        </p:blipFill>
        <p:spPr>
          <a:xfrm>
            <a:off x="627225" y="3401975"/>
            <a:ext cx="2961692" cy="1665625"/>
          </a:xfrm>
          <a:prstGeom prst="rect">
            <a:avLst/>
          </a:prstGeom>
          <a:noFill/>
          <a:ln>
            <a:noFill/>
          </a:ln>
        </p:spPr>
      </p:pic>
      <p:cxnSp>
        <p:nvCxnSpPr>
          <p:cNvPr id="370" name="Google Shape;370;p37"/>
          <p:cNvCxnSpPr/>
          <p:nvPr/>
        </p:nvCxnSpPr>
        <p:spPr>
          <a:xfrm flipH="1" rot="10800000">
            <a:off x="427625" y="3401975"/>
            <a:ext cx="3360900" cy="114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37"/>
          <p:cNvCxnSpPr/>
          <p:nvPr/>
        </p:nvCxnSpPr>
        <p:spPr>
          <a:xfrm>
            <a:off x="3834475" y="1975650"/>
            <a:ext cx="0" cy="2906700"/>
          </a:xfrm>
          <a:prstGeom prst="straightConnector1">
            <a:avLst/>
          </a:prstGeom>
          <a:noFill/>
          <a:ln cap="flat" cmpd="sng" w="9525">
            <a:solidFill>
              <a:schemeClr val="dk2"/>
            </a:solidFill>
            <a:prstDash val="solid"/>
            <a:round/>
            <a:headEnd len="med" w="med" type="none"/>
            <a:tailEnd len="med" w="med" type="none"/>
          </a:ln>
        </p:spPr>
      </p:cxnSp>
      <p:pic>
        <p:nvPicPr>
          <p:cNvPr id="372" name="Google Shape;372;p37"/>
          <p:cNvPicPr preferRelativeResize="0"/>
          <p:nvPr/>
        </p:nvPicPr>
        <p:blipFill>
          <a:blip r:embed="rId6">
            <a:alphaModFix/>
          </a:blip>
          <a:stretch>
            <a:fillRect/>
          </a:stretch>
        </p:blipFill>
        <p:spPr>
          <a:xfrm>
            <a:off x="3952275" y="2006925"/>
            <a:ext cx="5050675" cy="28441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76" name="Shape 376"/>
        <p:cNvGrpSpPr/>
        <p:nvPr/>
      </p:nvGrpSpPr>
      <p:grpSpPr>
        <a:xfrm>
          <a:off x="0" y="0"/>
          <a:ext cx="0" cy="0"/>
          <a:chOff x="0" y="0"/>
          <a:chExt cx="0" cy="0"/>
        </a:xfrm>
      </p:grpSpPr>
      <p:sp>
        <p:nvSpPr>
          <p:cNvPr id="377" name="Google Shape;377;p38"/>
          <p:cNvSpPr txBox="1"/>
          <p:nvPr>
            <p:ph type="title"/>
          </p:nvPr>
        </p:nvSpPr>
        <p:spPr>
          <a:xfrm>
            <a:off x="471900" y="-49525"/>
            <a:ext cx="82221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E V A L U A T I O N    M E T R I C S </a:t>
            </a:r>
            <a:r>
              <a:rPr b="1" lang="en" sz="1200"/>
              <a:t>FOR CLASSIFICATION</a:t>
            </a:r>
            <a:endParaRPr b="1" sz="1200"/>
          </a:p>
        </p:txBody>
      </p:sp>
      <p:sp>
        <p:nvSpPr>
          <p:cNvPr id="378" name="Google Shape;378;p38"/>
          <p:cNvSpPr txBox="1"/>
          <p:nvPr/>
        </p:nvSpPr>
        <p:spPr>
          <a:xfrm>
            <a:off x="711325" y="517450"/>
            <a:ext cx="68388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Roboto Light"/>
                <a:ea typeface="Roboto Light"/>
                <a:cs typeface="Roboto Light"/>
                <a:sym typeface="Roboto Light"/>
              </a:rPr>
              <a:t>There are different model evaluation metrics for classification. Some of them are,</a:t>
            </a:r>
            <a:endParaRPr>
              <a:latin typeface="Roboto Light"/>
              <a:ea typeface="Roboto Light"/>
              <a:cs typeface="Roboto Light"/>
              <a:sym typeface="Roboto Light"/>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Jaccard Index</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F1 Score</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romanUcPeriod"/>
            </a:pPr>
            <a:r>
              <a:rPr b="1" lang="en">
                <a:latin typeface="Roboto"/>
                <a:ea typeface="Roboto"/>
                <a:cs typeface="Roboto"/>
                <a:sym typeface="Roboto"/>
              </a:rPr>
              <a:t>Log Loss, and so on.</a:t>
            </a:r>
            <a:endParaRPr b="1" sz="1200">
              <a:latin typeface="Roboto"/>
              <a:ea typeface="Roboto"/>
              <a:cs typeface="Roboto"/>
              <a:sym typeface="Roboto"/>
            </a:endParaRPr>
          </a:p>
        </p:txBody>
      </p:sp>
      <p:cxnSp>
        <p:nvCxnSpPr>
          <p:cNvPr id="379" name="Google Shape;379;p38"/>
          <p:cNvCxnSpPr/>
          <p:nvPr/>
        </p:nvCxnSpPr>
        <p:spPr>
          <a:xfrm>
            <a:off x="3834475" y="1975650"/>
            <a:ext cx="0" cy="2906700"/>
          </a:xfrm>
          <a:prstGeom prst="straightConnector1">
            <a:avLst/>
          </a:prstGeom>
          <a:noFill/>
          <a:ln cap="flat" cmpd="sng" w="9525">
            <a:solidFill>
              <a:schemeClr val="dk2"/>
            </a:solidFill>
            <a:prstDash val="solid"/>
            <a:round/>
            <a:headEnd len="med" w="med" type="none"/>
            <a:tailEnd len="med" w="med" type="none"/>
          </a:ln>
        </p:spPr>
      </p:cxnSp>
      <p:pic>
        <p:nvPicPr>
          <p:cNvPr id="380" name="Google Shape;380;p38"/>
          <p:cNvPicPr preferRelativeResize="0"/>
          <p:nvPr/>
        </p:nvPicPr>
        <p:blipFill>
          <a:blip r:embed="rId3">
            <a:alphaModFix/>
          </a:blip>
          <a:stretch>
            <a:fillRect/>
          </a:stretch>
        </p:blipFill>
        <p:spPr>
          <a:xfrm>
            <a:off x="7425225" y="651874"/>
            <a:ext cx="874775" cy="874750"/>
          </a:xfrm>
          <a:prstGeom prst="rect">
            <a:avLst/>
          </a:prstGeom>
          <a:noFill/>
          <a:ln>
            <a:noFill/>
          </a:ln>
        </p:spPr>
      </p:pic>
      <p:pic>
        <p:nvPicPr>
          <p:cNvPr id="381" name="Google Shape;381;p38"/>
          <p:cNvPicPr preferRelativeResize="0"/>
          <p:nvPr/>
        </p:nvPicPr>
        <p:blipFill>
          <a:blip r:embed="rId4">
            <a:alphaModFix/>
          </a:blip>
          <a:stretch>
            <a:fillRect/>
          </a:stretch>
        </p:blipFill>
        <p:spPr>
          <a:xfrm>
            <a:off x="3929575" y="2006925"/>
            <a:ext cx="5050675" cy="2844151"/>
          </a:xfrm>
          <a:prstGeom prst="rect">
            <a:avLst/>
          </a:prstGeom>
          <a:noFill/>
          <a:ln>
            <a:noFill/>
          </a:ln>
        </p:spPr>
      </p:pic>
      <p:pic>
        <p:nvPicPr>
          <p:cNvPr id="382" name="Google Shape;382;p38"/>
          <p:cNvPicPr preferRelativeResize="0"/>
          <p:nvPr/>
        </p:nvPicPr>
        <p:blipFill>
          <a:blip r:embed="rId5">
            <a:alphaModFix/>
          </a:blip>
          <a:stretch>
            <a:fillRect/>
          </a:stretch>
        </p:blipFill>
        <p:spPr>
          <a:xfrm>
            <a:off x="114600" y="2408400"/>
            <a:ext cx="3624774" cy="204119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86" name="Shape 386"/>
        <p:cNvGrpSpPr/>
        <p:nvPr/>
      </p:nvGrpSpPr>
      <p:grpSpPr>
        <a:xfrm>
          <a:off x="0" y="0"/>
          <a:ext cx="0" cy="0"/>
          <a:chOff x="0" y="0"/>
          <a:chExt cx="0" cy="0"/>
        </a:xfrm>
      </p:grpSpPr>
      <p:sp>
        <p:nvSpPr>
          <p:cNvPr id="387" name="Google Shape;387;p39"/>
          <p:cNvSpPr txBox="1"/>
          <p:nvPr>
            <p:ph type="title"/>
          </p:nvPr>
        </p:nvSpPr>
        <p:spPr>
          <a:xfrm>
            <a:off x="471900" y="-49525"/>
            <a:ext cx="82221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F E A T U R E    S E L E C T I O N    </a:t>
            </a:r>
            <a:r>
              <a:rPr b="1" lang="en" sz="2400"/>
              <a:t>M E T H O D S</a:t>
            </a:r>
            <a:endParaRPr b="1" sz="1200"/>
          </a:p>
        </p:txBody>
      </p:sp>
      <p:sp>
        <p:nvSpPr>
          <p:cNvPr id="388" name="Google Shape;388;p39"/>
          <p:cNvSpPr txBox="1"/>
          <p:nvPr/>
        </p:nvSpPr>
        <p:spPr>
          <a:xfrm>
            <a:off x="711325" y="441250"/>
            <a:ext cx="68388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Roboto Light"/>
                <a:ea typeface="Roboto Light"/>
                <a:cs typeface="Roboto Light"/>
                <a:sym typeface="Roboto Light"/>
              </a:rPr>
              <a:t>There are many feature selection methods according to the respective type of input variables and output variables. Some of those are,</a:t>
            </a:r>
            <a:endParaRPr sz="1200">
              <a:latin typeface="Roboto Light"/>
              <a:ea typeface="Roboto Light"/>
              <a:cs typeface="Roboto Light"/>
              <a:sym typeface="Roboto Light"/>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PCA (Principle Component Analysis)</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Chi Squared Test</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ANOVA Test, and so on.</a:t>
            </a:r>
            <a:endParaRPr b="1" sz="1000">
              <a:latin typeface="Roboto"/>
              <a:ea typeface="Roboto"/>
              <a:cs typeface="Roboto"/>
              <a:sym typeface="Roboto"/>
            </a:endParaRPr>
          </a:p>
        </p:txBody>
      </p:sp>
      <p:pic>
        <p:nvPicPr>
          <p:cNvPr id="389" name="Google Shape;389;p39"/>
          <p:cNvPicPr preferRelativeResize="0"/>
          <p:nvPr/>
        </p:nvPicPr>
        <p:blipFill>
          <a:blip r:embed="rId3">
            <a:alphaModFix/>
          </a:blip>
          <a:stretch>
            <a:fillRect/>
          </a:stretch>
        </p:blipFill>
        <p:spPr>
          <a:xfrm>
            <a:off x="2057600" y="1912138"/>
            <a:ext cx="5050676" cy="2845214"/>
          </a:xfrm>
          <a:prstGeom prst="rect">
            <a:avLst/>
          </a:prstGeom>
          <a:noFill/>
          <a:ln>
            <a:noFill/>
          </a:ln>
        </p:spPr>
      </p:pic>
      <p:sp>
        <p:nvSpPr>
          <p:cNvPr id="390" name="Google Shape;390;p39"/>
          <p:cNvSpPr/>
          <p:nvPr/>
        </p:nvSpPr>
        <p:spPr>
          <a:xfrm>
            <a:off x="2883975" y="4105500"/>
            <a:ext cx="828900" cy="590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9"/>
          <p:cNvSpPr/>
          <p:nvPr/>
        </p:nvSpPr>
        <p:spPr>
          <a:xfrm>
            <a:off x="4530863" y="4366450"/>
            <a:ext cx="828900" cy="390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p:nvPr/>
        </p:nvSpPr>
        <p:spPr>
          <a:xfrm>
            <a:off x="6177750" y="4083425"/>
            <a:ext cx="930600" cy="61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3" name="Google Shape;393;p39"/>
          <p:cNvCxnSpPr/>
          <p:nvPr/>
        </p:nvCxnSpPr>
        <p:spPr>
          <a:xfrm>
            <a:off x="4110113" y="4098850"/>
            <a:ext cx="363600" cy="113700"/>
          </a:xfrm>
          <a:prstGeom prst="straightConnector1">
            <a:avLst/>
          </a:prstGeom>
          <a:noFill/>
          <a:ln cap="flat" cmpd="sng" w="38100">
            <a:solidFill>
              <a:schemeClr val="lt1"/>
            </a:solidFill>
            <a:prstDash val="solid"/>
            <a:round/>
            <a:headEnd len="med" w="med" type="none"/>
            <a:tailEnd len="med" w="med" type="none"/>
          </a:ln>
        </p:spPr>
      </p:cxnSp>
      <p:cxnSp>
        <p:nvCxnSpPr>
          <p:cNvPr id="394" name="Google Shape;394;p39"/>
          <p:cNvCxnSpPr>
            <a:endCxn id="391" idx="0"/>
          </p:cNvCxnSpPr>
          <p:nvPr/>
        </p:nvCxnSpPr>
        <p:spPr>
          <a:xfrm>
            <a:off x="4553213" y="4223650"/>
            <a:ext cx="392100" cy="142800"/>
          </a:xfrm>
          <a:prstGeom prst="straightConnector1">
            <a:avLst/>
          </a:prstGeom>
          <a:noFill/>
          <a:ln cap="flat" cmpd="sng" w="38100">
            <a:solidFill>
              <a:schemeClr val="lt1"/>
            </a:solidFill>
            <a:prstDash val="solid"/>
            <a:round/>
            <a:headEnd len="med" w="med" type="none"/>
            <a:tailEnd len="med" w="med" type="none"/>
          </a:ln>
        </p:spPr>
      </p:cxnSp>
      <p:sp>
        <p:nvSpPr>
          <p:cNvPr id="395" name="Google Shape;395;p39"/>
          <p:cNvSpPr/>
          <p:nvPr/>
        </p:nvSpPr>
        <p:spPr>
          <a:xfrm>
            <a:off x="4967674" y="4083425"/>
            <a:ext cx="392100" cy="390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4739074" y="4235825"/>
            <a:ext cx="392100" cy="390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
          <p:cNvSpPr/>
          <p:nvPr/>
        </p:nvSpPr>
        <p:spPr>
          <a:xfrm>
            <a:off x="4002400" y="4105500"/>
            <a:ext cx="261300" cy="15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01" name="Shape 401"/>
        <p:cNvGrpSpPr/>
        <p:nvPr/>
      </p:nvGrpSpPr>
      <p:grpSpPr>
        <a:xfrm>
          <a:off x="0" y="0"/>
          <a:ext cx="0" cy="0"/>
          <a:chOff x="0" y="0"/>
          <a:chExt cx="0" cy="0"/>
        </a:xfrm>
      </p:grpSpPr>
      <p:sp>
        <p:nvSpPr>
          <p:cNvPr id="402" name="Google Shape;402;p40"/>
          <p:cNvSpPr txBox="1"/>
          <p:nvPr>
            <p:ph type="title"/>
          </p:nvPr>
        </p:nvSpPr>
        <p:spPr>
          <a:xfrm>
            <a:off x="471900" y="-49525"/>
            <a:ext cx="82221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O V E R S A M P L I N G    M E T H O D S</a:t>
            </a:r>
            <a:endParaRPr b="1" sz="1200"/>
          </a:p>
        </p:txBody>
      </p:sp>
      <p:cxnSp>
        <p:nvCxnSpPr>
          <p:cNvPr id="403" name="Google Shape;403;p40"/>
          <p:cNvCxnSpPr/>
          <p:nvPr/>
        </p:nvCxnSpPr>
        <p:spPr>
          <a:xfrm>
            <a:off x="3834475" y="1975650"/>
            <a:ext cx="0" cy="2906700"/>
          </a:xfrm>
          <a:prstGeom prst="straightConnector1">
            <a:avLst/>
          </a:prstGeom>
          <a:noFill/>
          <a:ln cap="flat" cmpd="sng" w="9525">
            <a:solidFill>
              <a:schemeClr val="dk2"/>
            </a:solidFill>
            <a:prstDash val="solid"/>
            <a:round/>
            <a:headEnd len="med" w="med" type="none"/>
            <a:tailEnd len="med" w="med" type="none"/>
          </a:ln>
        </p:spPr>
      </p:cxnSp>
      <p:sp>
        <p:nvSpPr>
          <p:cNvPr id="404" name="Google Shape;404;p40"/>
          <p:cNvSpPr txBox="1"/>
          <p:nvPr/>
        </p:nvSpPr>
        <p:spPr>
          <a:xfrm>
            <a:off x="340625" y="441250"/>
            <a:ext cx="86976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Roboto Light"/>
                <a:ea typeface="Roboto Light"/>
                <a:cs typeface="Roboto Light"/>
                <a:sym typeface="Roboto Light"/>
              </a:rPr>
              <a:t>There are many oversampling methods for balancing the imbalanced dataset.</a:t>
            </a:r>
            <a:endParaRPr sz="1200">
              <a:latin typeface="Roboto Light"/>
              <a:ea typeface="Roboto Light"/>
              <a:cs typeface="Roboto Light"/>
              <a:sym typeface="Roboto Light"/>
            </a:endParaRPr>
          </a:p>
          <a:p>
            <a:pPr indent="0" lvl="0" marL="0" rtl="0" algn="l">
              <a:lnSpc>
                <a:spcPct val="115000"/>
              </a:lnSpc>
              <a:spcBef>
                <a:spcPts val="0"/>
              </a:spcBef>
              <a:spcAft>
                <a:spcPts val="0"/>
              </a:spcAft>
              <a:buNone/>
            </a:pPr>
            <a:r>
              <a:rPr lang="en" sz="1200">
                <a:latin typeface="Roboto Light"/>
                <a:ea typeface="Roboto Light"/>
                <a:cs typeface="Roboto Light"/>
                <a:sym typeface="Roboto Light"/>
              </a:rPr>
              <a:t>Some oversampling methods are:</a:t>
            </a:r>
            <a:endParaRPr sz="1200">
              <a:latin typeface="Roboto Light"/>
              <a:ea typeface="Roboto Light"/>
              <a:cs typeface="Roboto Light"/>
              <a:sym typeface="Roboto Light"/>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ADASYN </a:t>
            </a:r>
            <a:r>
              <a:rPr b="1" lang="en" sz="1200">
                <a:highlight>
                  <a:srgbClr val="B6D7A8"/>
                </a:highlight>
                <a:latin typeface="Roboto"/>
                <a:ea typeface="Roboto"/>
                <a:cs typeface="Roboto"/>
                <a:sym typeface="Roboto"/>
              </a:rPr>
              <a:t>(</a:t>
            </a:r>
            <a:r>
              <a:rPr lang="en" sz="1200">
                <a:solidFill>
                  <a:srgbClr val="404040"/>
                </a:solidFill>
                <a:highlight>
                  <a:srgbClr val="B6D7A8"/>
                </a:highlight>
                <a:latin typeface="Lato"/>
                <a:ea typeface="Lato"/>
                <a:cs typeface="Lato"/>
                <a:sym typeface="Lato"/>
              </a:rPr>
              <a:t>Perform over-sampling using Adaptive Synthetic Sampling Approach for Imbalanced Learning.</a:t>
            </a:r>
            <a:r>
              <a:rPr b="1" lang="en" sz="1200">
                <a:solidFill>
                  <a:srgbClr val="404040"/>
                </a:solidFill>
                <a:highlight>
                  <a:srgbClr val="B6D7A8"/>
                </a:highlight>
                <a:latin typeface="Lato"/>
                <a:ea typeface="Lato"/>
                <a:cs typeface="Lato"/>
                <a:sym typeface="Lato"/>
              </a:rPr>
              <a:t>)</a:t>
            </a:r>
            <a:endParaRPr b="1" sz="1200">
              <a:highlight>
                <a:srgbClr val="B6D7A8"/>
              </a:highlight>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romanUcPeriod"/>
            </a:pPr>
            <a:r>
              <a:rPr b="1" lang="en" sz="1200">
                <a:highlight>
                  <a:srgbClr val="B6D7A8"/>
                </a:highlight>
                <a:latin typeface="Roboto"/>
                <a:ea typeface="Roboto"/>
                <a:cs typeface="Roboto"/>
                <a:sym typeface="Roboto"/>
              </a:rPr>
              <a:t>Random Oversampling (</a:t>
            </a:r>
            <a:r>
              <a:rPr lang="en" sz="1200">
                <a:solidFill>
                  <a:srgbClr val="404040"/>
                </a:solidFill>
                <a:highlight>
                  <a:srgbClr val="B6D7A8"/>
                </a:highlight>
                <a:latin typeface="Lato"/>
                <a:ea typeface="Lato"/>
                <a:cs typeface="Lato"/>
                <a:sym typeface="Lato"/>
              </a:rPr>
              <a:t>Object to over-sample the minority class(es) by picking samples at random with replacement.</a:t>
            </a:r>
            <a:r>
              <a:rPr b="1" lang="en" sz="1200">
                <a:solidFill>
                  <a:srgbClr val="404040"/>
                </a:solidFill>
                <a:highlight>
                  <a:srgbClr val="B6D7A8"/>
                </a:highlight>
                <a:latin typeface="Lato"/>
                <a:ea typeface="Lato"/>
                <a:cs typeface="Lato"/>
                <a:sym typeface="Lato"/>
              </a:rPr>
              <a:t>)</a:t>
            </a:r>
            <a:endParaRPr b="1" sz="1200">
              <a:highlight>
                <a:srgbClr val="B6D7A8"/>
              </a:highlight>
              <a:latin typeface="Lato"/>
              <a:ea typeface="Lato"/>
              <a:cs typeface="Lato"/>
              <a:sym typeface="Lato"/>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SMOTE (</a:t>
            </a:r>
            <a:r>
              <a:rPr lang="en" sz="1200">
                <a:solidFill>
                  <a:srgbClr val="404040"/>
                </a:solidFill>
                <a:highlight>
                  <a:srgbClr val="B6D7A8"/>
                </a:highlight>
                <a:latin typeface="Lato"/>
                <a:ea typeface="Lato"/>
                <a:cs typeface="Lato"/>
                <a:sym typeface="Lato"/>
              </a:rPr>
              <a:t>This object is an implementation of SMOTE - Synthetic Minority Over-sampling Technique</a:t>
            </a:r>
            <a:r>
              <a:rPr b="1" lang="en" sz="1200">
                <a:solidFill>
                  <a:srgbClr val="404040"/>
                </a:solidFill>
                <a:highlight>
                  <a:srgbClr val="B6D7A8"/>
                </a:highlight>
                <a:latin typeface="Lato"/>
                <a:ea typeface="Lato"/>
                <a:cs typeface="Lato"/>
                <a:sym typeface="Lato"/>
              </a:rPr>
              <a:t>), and so on.</a:t>
            </a:r>
            <a:endParaRPr b="1" sz="1000">
              <a:highlight>
                <a:srgbClr val="B6D7A8"/>
              </a:highlight>
              <a:latin typeface="Lato"/>
              <a:ea typeface="Lato"/>
              <a:cs typeface="Lato"/>
              <a:sym typeface="Lato"/>
            </a:endParaRPr>
          </a:p>
        </p:txBody>
      </p:sp>
      <p:sp>
        <p:nvSpPr>
          <p:cNvPr id="405" name="Google Shape;405;p40"/>
          <p:cNvSpPr/>
          <p:nvPr/>
        </p:nvSpPr>
        <p:spPr>
          <a:xfrm>
            <a:off x="4326000" y="2248150"/>
            <a:ext cx="246000" cy="246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
          <p:cNvSpPr/>
          <p:nvPr/>
        </p:nvSpPr>
        <p:spPr>
          <a:xfrm>
            <a:off x="4326000" y="2634175"/>
            <a:ext cx="246000" cy="2127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0"/>
          <p:cNvSpPr/>
          <p:nvPr/>
        </p:nvSpPr>
        <p:spPr>
          <a:xfrm>
            <a:off x="6054125" y="2974150"/>
            <a:ext cx="246000" cy="246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0"/>
          <p:cNvSpPr/>
          <p:nvPr/>
        </p:nvSpPr>
        <p:spPr>
          <a:xfrm>
            <a:off x="6805775" y="3408550"/>
            <a:ext cx="246000" cy="246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0"/>
          <p:cNvSpPr/>
          <p:nvPr/>
        </p:nvSpPr>
        <p:spPr>
          <a:xfrm>
            <a:off x="6890050" y="4076950"/>
            <a:ext cx="246000" cy="246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0"/>
          <p:cNvSpPr/>
          <p:nvPr/>
        </p:nvSpPr>
        <p:spPr>
          <a:xfrm>
            <a:off x="7958625" y="2782950"/>
            <a:ext cx="246000" cy="246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
          <p:cNvSpPr/>
          <p:nvPr/>
        </p:nvSpPr>
        <p:spPr>
          <a:xfrm>
            <a:off x="7400475" y="3619750"/>
            <a:ext cx="246000" cy="246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a:off x="5316600" y="3685075"/>
            <a:ext cx="246000" cy="2127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p:nvPr/>
        </p:nvSpPr>
        <p:spPr>
          <a:xfrm>
            <a:off x="6972825" y="2483275"/>
            <a:ext cx="246000" cy="2127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a:off x="5070600" y="3167575"/>
            <a:ext cx="246000" cy="2127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a:off x="7703738" y="4079738"/>
            <a:ext cx="246000" cy="2127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a:off x="5680200" y="3989875"/>
            <a:ext cx="246000" cy="2127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5621400" y="3319975"/>
            <a:ext cx="246000" cy="2127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6358538" y="3865750"/>
            <a:ext cx="246000" cy="2127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5926200" y="3624775"/>
            <a:ext cx="246000" cy="2127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a:off x="6972825" y="4415275"/>
            <a:ext cx="246000" cy="2127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a:off x="8105975" y="3425200"/>
            <a:ext cx="246000" cy="2127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40"/>
          <p:cNvCxnSpPr>
            <a:stCxn id="407" idx="5"/>
            <a:endCxn id="408" idx="1"/>
          </p:cNvCxnSpPr>
          <p:nvPr/>
        </p:nvCxnSpPr>
        <p:spPr>
          <a:xfrm>
            <a:off x="6264099" y="3184124"/>
            <a:ext cx="577800" cy="2604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40"/>
          <p:cNvCxnSpPr>
            <a:stCxn id="410" idx="3"/>
            <a:endCxn id="408" idx="7"/>
          </p:cNvCxnSpPr>
          <p:nvPr/>
        </p:nvCxnSpPr>
        <p:spPr>
          <a:xfrm flipH="1">
            <a:off x="7015751" y="2992924"/>
            <a:ext cx="978900" cy="4518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40"/>
          <p:cNvCxnSpPr>
            <a:stCxn id="409" idx="0"/>
            <a:endCxn id="408" idx="4"/>
          </p:cNvCxnSpPr>
          <p:nvPr/>
        </p:nvCxnSpPr>
        <p:spPr>
          <a:xfrm rot="10800000">
            <a:off x="6928750" y="3654550"/>
            <a:ext cx="84300" cy="4224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40"/>
          <p:cNvCxnSpPr>
            <a:stCxn id="411" idx="2"/>
            <a:endCxn id="408" idx="5"/>
          </p:cNvCxnSpPr>
          <p:nvPr/>
        </p:nvCxnSpPr>
        <p:spPr>
          <a:xfrm rot="10800000">
            <a:off x="7015875" y="3618550"/>
            <a:ext cx="384600" cy="124200"/>
          </a:xfrm>
          <a:prstGeom prst="straightConnector1">
            <a:avLst/>
          </a:prstGeom>
          <a:noFill/>
          <a:ln cap="flat" cmpd="sng" w="9525">
            <a:solidFill>
              <a:schemeClr val="dk2"/>
            </a:solidFill>
            <a:prstDash val="solid"/>
            <a:round/>
            <a:headEnd len="med" w="med" type="none"/>
            <a:tailEnd len="med" w="med" type="none"/>
          </a:ln>
        </p:spPr>
      </p:cxnSp>
      <p:sp>
        <p:nvSpPr>
          <p:cNvPr id="426" name="Google Shape;426;p40"/>
          <p:cNvSpPr/>
          <p:nvPr/>
        </p:nvSpPr>
        <p:spPr>
          <a:xfrm>
            <a:off x="6490900" y="3252225"/>
            <a:ext cx="124200" cy="12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p:nvPr/>
        </p:nvSpPr>
        <p:spPr>
          <a:xfrm>
            <a:off x="7443100" y="3156725"/>
            <a:ext cx="124200" cy="12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0"/>
          <p:cNvSpPr/>
          <p:nvPr/>
        </p:nvSpPr>
        <p:spPr>
          <a:xfrm>
            <a:off x="6908800" y="3803650"/>
            <a:ext cx="124200" cy="12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0"/>
          <p:cNvSpPr/>
          <p:nvPr/>
        </p:nvSpPr>
        <p:spPr>
          <a:xfrm>
            <a:off x="7144663" y="3618550"/>
            <a:ext cx="124200" cy="12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0" name="Google Shape;430;p40"/>
          <p:cNvCxnSpPr/>
          <p:nvPr/>
        </p:nvCxnSpPr>
        <p:spPr>
          <a:xfrm flipH="1" rot="10800000">
            <a:off x="7016950" y="2883975"/>
            <a:ext cx="783600" cy="374700"/>
          </a:xfrm>
          <a:prstGeom prst="straightConnector1">
            <a:avLst/>
          </a:prstGeom>
          <a:noFill/>
          <a:ln cap="flat" cmpd="sng" w="9525">
            <a:solidFill>
              <a:schemeClr val="dk2"/>
            </a:solidFill>
            <a:prstDash val="solid"/>
            <a:round/>
            <a:headEnd len="med" w="med" type="triangle"/>
            <a:tailEnd len="med" w="med" type="triangle"/>
          </a:ln>
        </p:spPr>
      </p:cxnSp>
      <p:cxnSp>
        <p:nvCxnSpPr>
          <p:cNvPr id="431" name="Google Shape;431;p40"/>
          <p:cNvCxnSpPr/>
          <p:nvPr/>
        </p:nvCxnSpPr>
        <p:spPr>
          <a:xfrm flipH="1" rot="10800000">
            <a:off x="7168825" y="3349112"/>
            <a:ext cx="456900" cy="216600"/>
          </a:xfrm>
          <a:prstGeom prst="straightConnector1">
            <a:avLst/>
          </a:prstGeom>
          <a:noFill/>
          <a:ln cap="flat" cmpd="sng" w="9525">
            <a:solidFill>
              <a:schemeClr val="dk2"/>
            </a:solidFill>
            <a:prstDash val="solid"/>
            <a:round/>
            <a:headEnd len="med" w="med" type="triangle"/>
            <a:tailEnd len="med" w="med" type="triangle"/>
          </a:ln>
        </p:spPr>
      </p:cxnSp>
      <p:sp>
        <p:nvSpPr>
          <p:cNvPr id="432" name="Google Shape;432;p40"/>
          <p:cNvSpPr txBox="1"/>
          <p:nvPr/>
        </p:nvSpPr>
        <p:spPr>
          <a:xfrm>
            <a:off x="7153200" y="2723525"/>
            <a:ext cx="4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diff</a:t>
            </a:r>
            <a:endParaRPr>
              <a:latin typeface="Roboto"/>
              <a:ea typeface="Roboto"/>
              <a:cs typeface="Roboto"/>
              <a:sym typeface="Roboto"/>
            </a:endParaRPr>
          </a:p>
        </p:txBody>
      </p:sp>
      <p:sp>
        <p:nvSpPr>
          <p:cNvPr id="433" name="Google Shape;433;p40"/>
          <p:cNvSpPr txBox="1"/>
          <p:nvPr/>
        </p:nvSpPr>
        <p:spPr>
          <a:xfrm>
            <a:off x="7305600" y="3333125"/>
            <a:ext cx="5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gap</a:t>
            </a:r>
            <a:endParaRPr>
              <a:latin typeface="Roboto"/>
              <a:ea typeface="Roboto"/>
              <a:cs typeface="Roboto"/>
              <a:sym typeface="Roboto"/>
            </a:endParaRPr>
          </a:p>
        </p:txBody>
      </p:sp>
      <p:sp>
        <p:nvSpPr>
          <p:cNvPr id="434" name="Google Shape;434;p40"/>
          <p:cNvSpPr txBox="1"/>
          <p:nvPr/>
        </p:nvSpPr>
        <p:spPr>
          <a:xfrm>
            <a:off x="7534200" y="3028325"/>
            <a:ext cx="4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r1</a:t>
            </a:r>
            <a:endParaRPr>
              <a:latin typeface="Roboto"/>
              <a:ea typeface="Roboto"/>
              <a:cs typeface="Roboto"/>
              <a:sym typeface="Roboto"/>
            </a:endParaRPr>
          </a:p>
        </p:txBody>
      </p:sp>
      <p:sp>
        <p:nvSpPr>
          <p:cNvPr id="435" name="Google Shape;435;p40"/>
          <p:cNvSpPr txBox="1"/>
          <p:nvPr/>
        </p:nvSpPr>
        <p:spPr>
          <a:xfrm>
            <a:off x="4562400" y="2190125"/>
            <a:ext cx="14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Minority Class</a:t>
            </a:r>
            <a:endParaRPr>
              <a:latin typeface="Roboto"/>
              <a:ea typeface="Roboto"/>
              <a:cs typeface="Roboto"/>
              <a:sym typeface="Roboto"/>
            </a:endParaRPr>
          </a:p>
        </p:txBody>
      </p:sp>
      <p:sp>
        <p:nvSpPr>
          <p:cNvPr id="436" name="Google Shape;436;p40"/>
          <p:cNvSpPr txBox="1"/>
          <p:nvPr/>
        </p:nvSpPr>
        <p:spPr>
          <a:xfrm>
            <a:off x="4562400" y="2571125"/>
            <a:ext cx="14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Majority Class</a:t>
            </a:r>
            <a:endParaRPr>
              <a:latin typeface="Roboto"/>
              <a:ea typeface="Roboto"/>
              <a:cs typeface="Roboto"/>
              <a:sym typeface="Roboto"/>
            </a:endParaRPr>
          </a:p>
        </p:txBody>
      </p:sp>
      <p:sp>
        <p:nvSpPr>
          <p:cNvPr id="437" name="Google Shape;437;p40"/>
          <p:cNvSpPr txBox="1"/>
          <p:nvPr/>
        </p:nvSpPr>
        <p:spPr>
          <a:xfrm>
            <a:off x="8067600" y="2494925"/>
            <a:ext cx="5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x11</a:t>
            </a:r>
            <a:endParaRPr>
              <a:latin typeface="Roboto"/>
              <a:ea typeface="Roboto"/>
              <a:cs typeface="Roboto"/>
              <a:sym typeface="Roboto"/>
            </a:endParaRPr>
          </a:p>
        </p:txBody>
      </p:sp>
      <p:sp>
        <p:nvSpPr>
          <p:cNvPr id="438" name="Google Shape;438;p40"/>
          <p:cNvSpPr txBox="1"/>
          <p:nvPr/>
        </p:nvSpPr>
        <p:spPr>
          <a:xfrm>
            <a:off x="6517988" y="3420988"/>
            <a:ext cx="4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x</a:t>
            </a:r>
            <a:r>
              <a:rPr lang="en">
                <a:latin typeface="Roboto"/>
                <a:ea typeface="Roboto"/>
                <a:cs typeface="Roboto"/>
                <a:sym typeface="Roboto"/>
              </a:rPr>
              <a:t>1</a:t>
            </a:r>
            <a:endParaRPr>
              <a:latin typeface="Roboto"/>
              <a:ea typeface="Roboto"/>
              <a:cs typeface="Roboto"/>
              <a:sym typeface="Roboto"/>
            </a:endParaRPr>
          </a:p>
        </p:txBody>
      </p:sp>
      <p:sp>
        <p:nvSpPr>
          <p:cNvPr id="439" name="Google Shape;439;p40"/>
          <p:cNvSpPr txBox="1"/>
          <p:nvPr/>
        </p:nvSpPr>
        <p:spPr>
          <a:xfrm>
            <a:off x="7610400" y="3561725"/>
            <a:ext cx="5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x</a:t>
            </a:r>
            <a:r>
              <a:rPr lang="en">
                <a:latin typeface="Roboto"/>
                <a:ea typeface="Roboto"/>
                <a:cs typeface="Roboto"/>
                <a:sym typeface="Roboto"/>
              </a:rPr>
              <a:t>12</a:t>
            </a:r>
            <a:endParaRPr>
              <a:latin typeface="Roboto"/>
              <a:ea typeface="Roboto"/>
              <a:cs typeface="Roboto"/>
              <a:sym typeface="Roboto"/>
            </a:endParaRPr>
          </a:p>
        </p:txBody>
      </p:sp>
      <p:sp>
        <p:nvSpPr>
          <p:cNvPr id="440" name="Google Shape;440;p40"/>
          <p:cNvSpPr txBox="1"/>
          <p:nvPr/>
        </p:nvSpPr>
        <p:spPr>
          <a:xfrm>
            <a:off x="7153200" y="4040775"/>
            <a:ext cx="5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x</a:t>
            </a:r>
            <a:r>
              <a:rPr lang="en">
                <a:latin typeface="Roboto"/>
                <a:ea typeface="Roboto"/>
                <a:cs typeface="Roboto"/>
                <a:sym typeface="Roboto"/>
              </a:rPr>
              <a:t>13</a:t>
            </a:r>
            <a:endParaRPr>
              <a:latin typeface="Roboto"/>
              <a:ea typeface="Roboto"/>
              <a:cs typeface="Roboto"/>
              <a:sym typeface="Roboto"/>
            </a:endParaRPr>
          </a:p>
        </p:txBody>
      </p:sp>
      <p:sp>
        <p:nvSpPr>
          <p:cNvPr id="441" name="Google Shape;441;p40"/>
          <p:cNvSpPr txBox="1"/>
          <p:nvPr/>
        </p:nvSpPr>
        <p:spPr>
          <a:xfrm>
            <a:off x="5948675" y="2562850"/>
            <a:ext cx="5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x</a:t>
            </a:r>
            <a:r>
              <a:rPr lang="en">
                <a:latin typeface="Roboto"/>
                <a:ea typeface="Roboto"/>
                <a:cs typeface="Roboto"/>
                <a:sym typeface="Roboto"/>
              </a:rPr>
              <a:t>14</a:t>
            </a:r>
            <a:endParaRPr>
              <a:latin typeface="Roboto"/>
              <a:ea typeface="Roboto"/>
              <a:cs typeface="Roboto"/>
              <a:sym typeface="Roboto"/>
            </a:endParaRPr>
          </a:p>
        </p:txBody>
      </p:sp>
      <p:sp>
        <p:nvSpPr>
          <p:cNvPr id="442" name="Google Shape;442;p40"/>
          <p:cNvSpPr txBox="1"/>
          <p:nvPr/>
        </p:nvSpPr>
        <p:spPr>
          <a:xfrm>
            <a:off x="4333800" y="4399925"/>
            <a:ext cx="14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r1=x1+gap*diff</a:t>
            </a:r>
            <a:endParaRPr>
              <a:latin typeface="Roboto"/>
              <a:ea typeface="Roboto"/>
              <a:cs typeface="Roboto"/>
              <a:sym typeface="Roboto"/>
            </a:endParaRPr>
          </a:p>
        </p:txBody>
      </p:sp>
      <p:cxnSp>
        <p:nvCxnSpPr>
          <p:cNvPr id="443" name="Google Shape;443;p40"/>
          <p:cNvCxnSpPr>
            <a:stCxn id="444" idx="0"/>
          </p:cNvCxnSpPr>
          <p:nvPr/>
        </p:nvCxnSpPr>
        <p:spPr>
          <a:xfrm flipH="1" rot="5400000">
            <a:off x="7571400" y="3461075"/>
            <a:ext cx="1204500" cy="693900"/>
          </a:xfrm>
          <a:prstGeom prst="curvedConnector3">
            <a:avLst>
              <a:gd fmla="val 99377" name="adj1"/>
            </a:avLst>
          </a:prstGeom>
          <a:noFill/>
          <a:ln cap="flat" cmpd="sng" w="9525">
            <a:solidFill>
              <a:schemeClr val="dk2"/>
            </a:solidFill>
            <a:prstDash val="solid"/>
            <a:round/>
            <a:headEnd len="med" w="med" type="none"/>
            <a:tailEnd len="med" w="med" type="triangle"/>
          </a:ln>
        </p:spPr>
      </p:cxnSp>
      <p:sp>
        <p:nvSpPr>
          <p:cNvPr id="444" name="Google Shape;444;p40"/>
          <p:cNvSpPr/>
          <p:nvPr/>
        </p:nvSpPr>
        <p:spPr>
          <a:xfrm>
            <a:off x="7936500" y="4410275"/>
            <a:ext cx="1168200" cy="669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Synthesized Data</a:t>
            </a:r>
            <a:endParaRPr b="1" sz="1200"/>
          </a:p>
        </p:txBody>
      </p:sp>
      <p:sp>
        <p:nvSpPr>
          <p:cNvPr id="445" name="Google Shape;445;p40"/>
          <p:cNvSpPr txBox="1"/>
          <p:nvPr/>
        </p:nvSpPr>
        <p:spPr>
          <a:xfrm>
            <a:off x="522300" y="2009700"/>
            <a:ext cx="30657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404040"/>
                </a:solidFill>
                <a:highlight>
                  <a:srgbClr val="FCFCFC"/>
                </a:highlight>
                <a:latin typeface="Lato"/>
                <a:ea typeface="Lato"/>
                <a:cs typeface="Lato"/>
                <a:sym typeface="Lato"/>
              </a:rPr>
              <a:t>SMOTE</a:t>
            </a:r>
            <a:endParaRPr b="1">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t/>
            </a:r>
            <a:endParaRPr>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rPr lang="en">
                <a:solidFill>
                  <a:srgbClr val="404040"/>
                </a:solidFill>
                <a:highlight>
                  <a:srgbClr val="FCFCFC"/>
                </a:highlight>
                <a:latin typeface="Lato"/>
                <a:ea typeface="Lato"/>
                <a:cs typeface="Lato"/>
                <a:sym typeface="Lato"/>
              </a:rPr>
              <a:t>Method that over samples the minority class by creating a new data point of minority samples. </a:t>
            </a:r>
            <a:endParaRPr>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rPr lang="en">
                <a:solidFill>
                  <a:srgbClr val="404040"/>
                </a:solidFill>
                <a:highlight>
                  <a:srgbClr val="FCFCFC"/>
                </a:highlight>
                <a:latin typeface="Lato"/>
                <a:ea typeface="Lato"/>
                <a:cs typeface="Lato"/>
                <a:sym typeface="Lato"/>
              </a:rPr>
              <a:t>There are some </a:t>
            </a:r>
            <a:r>
              <a:rPr lang="en">
                <a:solidFill>
                  <a:srgbClr val="404040"/>
                </a:solidFill>
                <a:highlight>
                  <a:srgbClr val="FCFCFC"/>
                </a:highlight>
                <a:latin typeface="Lato"/>
                <a:ea typeface="Lato"/>
                <a:cs typeface="Lato"/>
                <a:sym typeface="Lato"/>
              </a:rPr>
              <a:t>variants</a:t>
            </a:r>
            <a:r>
              <a:rPr lang="en">
                <a:solidFill>
                  <a:srgbClr val="404040"/>
                </a:solidFill>
                <a:highlight>
                  <a:srgbClr val="FCFCFC"/>
                </a:highlight>
                <a:latin typeface="Lato"/>
                <a:ea typeface="Lato"/>
                <a:cs typeface="Lato"/>
                <a:sym typeface="Lato"/>
              </a:rPr>
              <a:t> of SMOTE : </a:t>
            </a:r>
            <a:r>
              <a:rPr lang="en">
                <a:solidFill>
                  <a:srgbClr val="404040"/>
                </a:solidFill>
                <a:highlight>
                  <a:srgbClr val="FCFCFC"/>
                </a:highlight>
                <a:latin typeface="Lato"/>
                <a:ea typeface="Lato"/>
                <a:cs typeface="Lato"/>
                <a:sym typeface="Lato"/>
              </a:rPr>
              <a:t>the variants Borderline SMOTE 1, 2 and SVM-SMOTE.</a:t>
            </a:r>
            <a:endParaRPr sz="1600">
              <a:solidFill>
                <a:srgbClr val="404040"/>
              </a:solidFill>
              <a:highlight>
                <a:srgbClr val="FCFCFC"/>
              </a:highlight>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49" name="Shape 449"/>
        <p:cNvGrpSpPr/>
        <p:nvPr/>
      </p:nvGrpSpPr>
      <p:grpSpPr>
        <a:xfrm>
          <a:off x="0" y="0"/>
          <a:ext cx="0" cy="0"/>
          <a:chOff x="0" y="0"/>
          <a:chExt cx="0" cy="0"/>
        </a:xfrm>
      </p:grpSpPr>
      <p:sp>
        <p:nvSpPr>
          <p:cNvPr id="450" name="Google Shape;450;p41"/>
          <p:cNvSpPr txBox="1"/>
          <p:nvPr>
            <p:ph type="title"/>
          </p:nvPr>
        </p:nvSpPr>
        <p:spPr>
          <a:xfrm>
            <a:off x="471900" y="-49525"/>
            <a:ext cx="82221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U N D E R S A M P L I N G    M E T H O D S</a:t>
            </a:r>
            <a:endParaRPr b="1" sz="1200"/>
          </a:p>
        </p:txBody>
      </p:sp>
      <p:cxnSp>
        <p:nvCxnSpPr>
          <p:cNvPr id="451" name="Google Shape;451;p41"/>
          <p:cNvCxnSpPr/>
          <p:nvPr/>
        </p:nvCxnSpPr>
        <p:spPr>
          <a:xfrm>
            <a:off x="3834475" y="1975650"/>
            <a:ext cx="0" cy="2906700"/>
          </a:xfrm>
          <a:prstGeom prst="straightConnector1">
            <a:avLst/>
          </a:prstGeom>
          <a:noFill/>
          <a:ln cap="flat" cmpd="sng" w="9525">
            <a:solidFill>
              <a:schemeClr val="dk2"/>
            </a:solidFill>
            <a:prstDash val="solid"/>
            <a:round/>
            <a:headEnd len="med" w="med" type="none"/>
            <a:tailEnd len="med" w="med" type="none"/>
          </a:ln>
        </p:spPr>
      </p:cxnSp>
      <p:sp>
        <p:nvSpPr>
          <p:cNvPr id="452" name="Google Shape;452;p41"/>
          <p:cNvSpPr txBox="1"/>
          <p:nvPr/>
        </p:nvSpPr>
        <p:spPr>
          <a:xfrm>
            <a:off x="711325" y="441250"/>
            <a:ext cx="68388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Roboto Light"/>
                <a:ea typeface="Roboto Light"/>
                <a:cs typeface="Roboto Light"/>
                <a:sym typeface="Roboto Light"/>
              </a:rPr>
              <a:t>There are many undersampling methods for balancing the </a:t>
            </a:r>
            <a:r>
              <a:rPr lang="en" sz="1200">
                <a:latin typeface="Roboto Light"/>
                <a:ea typeface="Roboto Light"/>
                <a:cs typeface="Roboto Light"/>
                <a:sym typeface="Roboto Light"/>
              </a:rPr>
              <a:t>imbalanced dataset.</a:t>
            </a:r>
            <a:endParaRPr sz="1200">
              <a:latin typeface="Roboto Light"/>
              <a:ea typeface="Roboto Light"/>
              <a:cs typeface="Roboto Light"/>
              <a:sym typeface="Roboto Light"/>
            </a:endParaRPr>
          </a:p>
          <a:p>
            <a:pPr indent="0" lvl="0" marL="0" rtl="0" algn="l">
              <a:lnSpc>
                <a:spcPct val="115000"/>
              </a:lnSpc>
              <a:spcBef>
                <a:spcPts val="0"/>
              </a:spcBef>
              <a:spcAft>
                <a:spcPts val="0"/>
              </a:spcAft>
              <a:buNone/>
            </a:pPr>
            <a:r>
              <a:rPr lang="en" sz="1200">
                <a:latin typeface="Roboto Light"/>
                <a:ea typeface="Roboto Light"/>
                <a:cs typeface="Roboto Light"/>
                <a:sym typeface="Roboto Light"/>
              </a:rPr>
              <a:t>Undersampling methods are actually divided into two types:</a:t>
            </a:r>
            <a:endParaRPr sz="1200">
              <a:latin typeface="Roboto Light"/>
              <a:ea typeface="Roboto Light"/>
              <a:cs typeface="Roboto Light"/>
              <a:sym typeface="Roboto Light"/>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Prototype Generation</a:t>
            </a:r>
            <a:endParaRPr b="1" sz="1200">
              <a:latin typeface="Roboto"/>
              <a:ea typeface="Roboto"/>
              <a:cs typeface="Roboto"/>
              <a:sym typeface="Roboto"/>
            </a:endParaRPr>
          </a:p>
          <a:p>
            <a:pPr indent="0" lvl="0" marL="457200" rtl="0" algn="l">
              <a:lnSpc>
                <a:spcPct val="115000"/>
              </a:lnSpc>
              <a:spcBef>
                <a:spcPts val="0"/>
              </a:spcBef>
              <a:spcAft>
                <a:spcPts val="0"/>
              </a:spcAft>
              <a:buNone/>
            </a:pPr>
            <a:r>
              <a:rPr b="1" lang="en" sz="1200">
                <a:latin typeface="Roboto"/>
                <a:ea typeface="Roboto"/>
                <a:cs typeface="Roboto"/>
                <a:sym typeface="Roboto"/>
              </a:rPr>
              <a:t>a. Cluster Centroids</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Prototype Selection</a:t>
            </a:r>
            <a:endParaRPr b="1" sz="1000">
              <a:latin typeface="Roboto"/>
              <a:ea typeface="Roboto"/>
              <a:cs typeface="Roboto"/>
              <a:sym typeface="Roboto"/>
            </a:endParaRPr>
          </a:p>
        </p:txBody>
      </p:sp>
      <p:sp>
        <p:nvSpPr>
          <p:cNvPr id="453" name="Google Shape;453;p41"/>
          <p:cNvSpPr txBox="1"/>
          <p:nvPr/>
        </p:nvSpPr>
        <p:spPr>
          <a:xfrm>
            <a:off x="522300" y="2009700"/>
            <a:ext cx="3065700" cy="277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404040"/>
                </a:solidFill>
                <a:highlight>
                  <a:srgbClr val="FCFCFC"/>
                </a:highlight>
                <a:latin typeface="Lato"/>
                <a:ea typeface="Lato"/>
                <a:cs typeface="Lato"/>
                <a:sym typeface="Lato"/>
              </a:rPr>
              <a:t>Cluster Centroids</a:t>
            </a:r>
            <a:endParaRPr b="1">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t/>
            </a:r>
            <a:endParaRPr>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rPr lang="en">
                <a:solidFill>
                  <a:srgbClr val="404040"/>
                </a:solidFill>
                <a:highlight>
                  <a:srgbClr val="FCFCFC"/>
                </a:highlight>
                <a:latin typeface="Lato"/>
                <a:ea typeface="Lato"/>
                <a:cs typeface="Lato"/>
                <a:sym typeface="Lato"/>
              </a:rPr>
              <a:t>Method that under samples the majority class by replacing a cluster of majority samples by the cluster centroid of a KMeans algorithm. This algorithm keeps N majority samples by fitting the KMeans algorithm with N cluster to the majority class and using the coordinates of the N cluster centroids as the new majority samples.</a:t>
            </a:r>
            <a:endParaRPr>
              <a:latin typeface="Roboto"/>
              <a:ea typeface="Roboto"/>
              <a:cs typeface="Roboto"/>
              <a:sym typeface="Roboto"/>
            </a:endParaRPr>
          </a:p>
        </p:txBody>
      </p:sp>
      <p:pic>
        <p:nvPicPr>
          <p:cNvPr id="454" name="Google Shape;454;p41"/>
          <p:cNvPicPr preferRelativeResize="0"/>
          <p:nvPr/>
        </p:nvPicPr>
        <p:blipFill>
          <a:blip r:embed="rId3">
            <a:alphaModFix/>
          </a:blip>
          <a:stretch>
            <a:fillRect/>
          </a:stretch>
        </p:blipFill>
        <p:spPr>
          <a:xfrm>
            <a:off x="4080950" y="2355562"/>
            <a:ext cx="4711025" cy="214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153100" y="2400900"/>
            <a:ext cx="299700" cy="34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rPr>
              <a:t>INTRODUCTION</a:t>
            </a:r>
            <a:endParaRPr b="1" sz="2400">
              <a:solidFill>
                <a:schemeClr val="dk2"/>
              </a:solidFill>
            </a:endParaRPr>
          </a:p>
        </p:txBody>
      </p:sp>
      <p:sp>
        <p:nvSpPr>
          <p:cNvPr id="86" name="Google Shape;86;p15"/>
          <p:cNvSpPr txBox="1"/>
          <p:nvPr/>
        </p:nvSpPr>
        <p:spPr>
          <a:xfrm>
            <a:off x="1521475" y="647700"/>
            <a:ext cx="4212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As per name this is a project on the subtopics of Machine Learning.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So, in this presentation first I will discuss about the Machine Learning and its subtopics like classification and clustering.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Actually, this is a classification problem solved by segmenting the dataset using clustering algorithms.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Then, I will discuss about the Evaluation models and the Evaluation </a:t>
            </a:r>
            <a:r>
              <a:rPr b="1" lang="en">
                <a:latin typeface="Roboto"/>
                <a:ea typeface="Roboto"/>
                <a:cs typeface="Roboto"/>
                <a:sym typeface="Roboto"/>
              </a:rPr>
              <a:t>metrics</a:t>
            </a:r>
            <a:r>
              <a:rPr b="1" lang="en">
                <a:latin typeface="Roboto"/>
                <a:ea typeface="Roboto"/>
                <a:cs typeface="Roboto"/>
                <a:sym typeface="Roboto"/>
              </a:rPr>
              <a:t>.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Next, I will decide which Evaluation model and Evaluation metrics best fit for my project work.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After that, I will discuss about some special techniques used to preprocess the dataset in this project.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Finally, I jump to the workflow of the project and discuss about its results.</a:t>
            </a:r>
            <a:endParaRPr b="1">
              <a:latin typeface="Roboto"/>
              <a:ea typeface="Roboto"/>
              <a:cs typeface="Roboto"/>
              <a:sym typeface="Roboto"/>
            </a:endParaRPr>
          </a:p>
        </p:txBody>
      </p:sp>
      <p:cxnSp>
        <p:nvCxnSpPr>
          <p:cNvPr id="87" name="Google Shape;87;p15"/>
          <p:cNvCxnSpPr/>
          <p:nvPr/>
        </p:nvCxnSpPr>
        <p:spPr>
          <a:xfrm flipH="1">
            <a:off x="703900" y="0"/>
            <a:ext cx="11400" cy="5143500"/>
          </a:xfrm>
          <a:prstGeom prst="straightConnector1">
            <a:avLst/>
          </a:prstGeom>
          <a:noFill/>
          <a:ln cap="flat" cmpd="sng" w="9525">
            <a:solidFill>
              <a:schemeClr val="dk2"/>
            </a:solidFill>
            <a:prstDash val="solid"/>
            <a:round/>
            <a:headEnd len="med" w="med" type="none"/>
            <a:tailEnd len="med" w="med" type="none"/>
          </a:ln>
        </p:spPr>
      </p:cxnSp>
      <p:pic>
        <p:nvPicPr>
          <p:cNvPr id="88" name="Google Shape;88;p15"/>
          <p:cNvPicPr preferRelativeResize="0"/>
          <p:nvPr/>
        </p:nvPicPr>
        <p:blipFill>
          <a:blip r:embed="rId3">
            <a:alphaModFix/>
          </a:blip>
          <a:stretch>
            <a:fillRect/>
          </a:stretch>
        </p:blipFill>
        <p:spPr>
          <a:xfrm>
            <a:off x="6669800" y="1962150"/>
            <a:ext cx="1219200" cy="121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58" name="Shape 458"/>
        <p:cNvGrpSpPr/>
        <p:nvPr/>
      </p:nvGrpSpPr>
      <p:grpSpPr>
        <a:xfrm>
          <a:off x="0" y="0"/>
          <a:ext cx="0" cy="0"/>
          <a:chOff x="0" y="0"/>
          <a:chExt cx="0" cy="0"/>
        </a:xfrm>
      </p:grpSpPr>
      <p:pic>
        <p:nvPicPr>
          <p:cNvPr id="459" name="Google Shape;459;p42"/>
          <p:cNvPicPr preferRelativeResize="0"/>
          <p:nvPr/>
        </p:nvPicPr>
        <p:blipFill>
          <a:blip r:embed="rId3">
            <a:alphaModFix/>
          </a:blip>
          <a:stretch>
            <a:fillRect/>
          </a:stretch>
        </p:blipFill>
        <p:spPr>
          <a:xfrm>
            <a:off x="1704975" y="1835850"/>
            <a:ext cx="5734050" cy="838200"/>
          </a:xfrm>
          <a:prstGeom prst="rect">
            <a:avLst/>
          </a:prstGeom>
          <a:noFill/>
          <a:ln>
            <a:noFill/>
          </a:ln>
        </p:spPr>
      </p:pic>
      <p:pic>
        <p:nvPicPr>
          <p:cNvPr id="460" name="Google Shape;460;p42"/>
          <p:cNvPicPr preferRelativeResize="0"/>
          <p:nvPr/>
        </p:nvPicPr>
        <p:blipFill>
          <a:blip r:embed="rId4">
            <a:alphaModFix/>
          </a:blip>
          <a:stretch>
            <a:fillRect/>
          </a:stretch>
        </p:blipFill>
        <p:spPr>
          <a:xfrm>
            <a:off x="1715925" y="2783225"/>
            <a:ext cx="5734050" cy="2238375"/>
          </a:xfrm>
          <a:prstGeom prst="rect">
            <a:avLst/>
          </a:prstGeom>
          <a:noFill/>
          <a:ln>
            <a:noFill/>
          </a:ln>
        </p:spPr>
      </p:pic>
      <p:sp>
        <p:nvSpPr>
          <p:cNvPr id="461" name="Google Shape;461;p42"/>
          <p:cNvSpPr txBox="1"/>
          <p:nvPr>
            <p:ph type="title"/>
          </p:nvPr>
        </p:nvSpPr>
        <p:spPr>
          <a:xfrm>
            <a:off x="471900" y="-49525"/>
            <a:ext cx="82221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F E A T U R E    S C A L I N G    M E T H O D S</a:t>
            </a:r>
            <a:endParaRPr b="1" sz="1200"/>
          </a:p>
        </p:txBody>
      </p:sp>
      <p:sp>
        <p:nvSpPr>
          <p:cNvPr id="462" name="Google Shape;462;p42"/>
          <p:cNvSpPr txBox="1"/>
          <p:nvPr/>
        </p:nvSpPr>
        <p:spPr>
          <a:xfrm>
            <a:off x="711325" y="441250"/>
            <a:ext cx="68388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Roboto Light"/>
                <a:ea typeface="Roboto Light"/>
                <a:cs typeface="Roboto Light"/>
                <a:sym typeface="Roboto Light"/>
              </a:rPr>
              <a:t>The two main feature scaling methods are,</a:t>
            </a:r>
            <a:endParaRPr sz="1200">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latin typeface="Roboto Light"/>
              <a:ea typeface="Roboto Light"/>
              <a:cs typeface="Roboto Light"/>
              <a:sym typeface="Roboto Light"/>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Standardization</a:t>
            </a:r>
            <a:endParaRPr b="1"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AutoNum type="romanUcPeriod"/>
            </a:pPr>
            <a:r>
              <a:rPr b="1" lang="en" sz="1200">
                <a:latin typeface="Roboto"/>
                <a:ea typeface="Roboto"/>
                <a:cs typeface="Roboto"/>
                <a:sym typeface="Roboto"/>
              </a:rPr>
              <a:t>Normalization</a:t>
            </a:r>
            <a:endParaRPr b="1" sz="12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66" name="Shape 466"/>
        <p:cNvGrpSpPr/>
        <p:nvPr/>
      </p:nvGrpSpPr>
      <p:grpSpPr>
        <a:xfrm>
          <a:off x="0" y="0"/>
          <a:ext cx="0" cy="0"/>
          <a:chOff x="0" y="0"/>
          <a:chExt cx="0" cy="0"/>
        </a:xfrm>
      </p:grpSpPr>
      <p:sp>
        <p:nvSpPr>
          <p:cNvPr id="467" name="Google Shape;467;p4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PROPOSED WORK</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71" name="Shape 471"/>
        <p:cNvGrpSpPr/>
        <p:nvPr/>
      </p:nvGrpSpPr>
      <p:grpSpPr>
        <a:xfrm>
          <a:off x="0" y="0"/>
          <a:ext cx="0" cy="0"/>
          <a:chOff x="0" y="0"/>
          <a:chExt cx="0" cy="0"/>
        </a:xfrm>
      </p:grpSpPr>
      <p:sp>
        <p:nvSpPr>
          <p:cNvPr id="472" name="Google Shape;472;p44"/>
          <p:cNvSpPr txBox="1"/>
          <p:nvPr>
            <p:ph type="title"/>
          </p:nvPr>
        </p:nvSpPr>
        <p:spPr>
          <a:xfrm>
            <a:off x="460950" y="270975"/>
            <a:ext cx="8222100" cy="118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300">
                <a:solidFill>
                  <a:schemeClr val="lt1"/>
                </a:solidFill>
              </a:rPr>
              <a:t>What is the Problem?</a:t>
            </a:r>
            <a:endParaRPr b="1" sz="6300">
              <a:solidFill>
                <a:schemeClr val="lt1"/>
              </a:solidFill>
            </a:endParaRPr>
          </a:p>
        </p:txBody>
      </p:sp>
      <p:pic>
        <p:nvPicPr>
          <p:cNvPr id="473" name="Google Shape;473;p44"/>
          <p:cNvPicPr preferRelativeResize="0"/>
          <p:nvPr/>
        </p:nvPicPr>
        <p:blipFill>
          <a:blip r:embed="rId3">
            <a:alphaModFix/>
          </a:blip>
          <a:stretch>
            <a:fillRect/>
          </a:stretch>
        </p:blipFill>
        <p:spPr>
          <a:xfrm>
            <a:off x="1390613" y="2488902"/>
            <a:ext cx="833850" cy="833850"/>
          </a:xfrm>
          <a:prstGeom prst="rect">
            <a:avLst/>
          </a:prstGeom>
          <a:noFill/>
          <a:ln>
            <a:noFill/>
          </a:ln>
        </p:spPr>
      </p:pic>
      <p:sp>
        <p:nvSpPr>
          <p:cNvPr id="474" name="Google Shape;474;p44"/>
          <p:cNvSpPr/>
          <p:nvPr/>
        </p:nvSpPr>
        <p:spPr>
          <a:xfrm>
            <a:off x="1165988" y="3399700"/>
            <a:ext cx="1283100" cy="454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a:t>
            </a:r>
            <a:endParaRPr b="1"/>
          </a:p>
        </p:txBody>
      </p:sp>
      <p:cxnSp>
        <p:nvCxnSpPr>
          <p:cNvPr id="475" name="Google Shape;475;p44"/>
          <p:cNvCxnSpPr/>
          <p:nvPr/>
        </p:nvCxnSpPr>
        <p:spPr>
          <a:xfrm flipH="1" rot="10800000">
            <a:off x="2537163" y="3621100"/>
            <a:ext cx="1089900" cy="11400"/>
          </a:xfrm>
          <a:prstGeom prst="straightConnector1">
            <a:avLst/>
          </a:prstGeom>
          <a:noFill/>
          <a:ln cap="flat" cmpd="sng" w="9525">
            <a:solidFill>
              <a:schemeClr val="dk2"/>
            </a:solidFill>
            <a:prstDash val="solid"/>
            <a:round/>
            <a:headEnd len="med" w="med" type="none"/>
            <a:tailEnd len="med" w="med" type="triangle"/>
          </a:ln>
        </p:spPr>
      </p:cxnSp>
      <p:sp>
        <p:nvSpPr>
          <p:cNvPr id="476" name="Google Shape;476;p44"/>
          <p:cNvSpPr/>
          <p:nvPr/>
        </p:nvSpPr>
        <p:spPr>
          <a:xfrm>
            <a:off x="3715138" y="2943550"/>
            <a:ext cx="1680300" cy="13665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44"/>
          <p:cNvCxnSpPr>
            <a:stCxn id="476" idx="1"/>
          </p:cNvCxnSpPr>
          <p:nvPr/>
        </p:nvCxnSpPr>
        <p:spPr>
          <a:xfrm>
            <a:off x="3715138" y="3626800"/>
            <a:ext cx="1680300" cy="0"/>
          </a:xfrm>
          <a:prstGeom prst="straightConnector1">
            <a:avLst/>
          </a:prstGeom>
          <a:noFill/>
          <a:ln cap="flat" cmpd="sng" w="19050">
            <a:solidFill>
              <a:srgbClr val="EA9999"/>
            </a:solidFill>
            <a:prstDash val="dash"/>
            <a:round/>
            <a:headEnd len="med" w="med" type="none"/>
            <a:tailEnd len="med" w="med" type="none"/>
          </a:ln>
        </p:spPr>
      </p:cxnSp>
      <p:cxnSp>
        <p:nvCxnSpPr>
          <p:cNvPr id="478" name="Google Shape;478;p44"/>
          <p:cNvCxnSpPr>
            <a:stCxn id="476" idx="0"/>
            <a:endCxn id="476" idx="2"/>
          </p:cNvCxnSpPr>
          <p:nvPr/>
        </p:nvCxnSpPr>
        <p:spPr>
          <a:xfrm>
            <a:off x="4555288" y="2943550"/>
            <a:ext cx="0" cy="1366500"/>
          </a:xfrm>
          <a:prstGeom prst="straightConnector1">
            <a:avLst/>
          </a:prstGeom>
          <a:noFill/>
          <a:ln cap="flat" cmpd="sng" w="19050">
            <a:solidFill>
              <a:srgbClr val="EA9999"/>
            </a:solidFill>
            <a:prstDash val="dash"/>
            <a:round/>
            <a:headEnd len="med" w="med" type="none"/>
            <a:tailEnd len="med" w="med" type="none"/>
          </a:ln>
        </p:spPr>
      </p:cxnSp>
      <p:cxnSp>
        <p:nvCxnSpPr>
          <p:cNvPr id="479" name="Google Shape;479;p44"/>
          <p:cNvCxnSpPr/>
          <p:nvPr/>
        </p:nvCxnSpPr>
        <p:spPr>
          <a:xfrm flipH="1" rot="10800000">
            <a:off x="3733617" y="2957242"/>
            <a:ext cx="1643400" cy="1338900"/>
          </a:xfrm>
          <a:prstGeom prst="curvedConnector3">
            <a:avLst>
              <a:gd fmla="val 50000" name="adj1"/>
            </a:avLst>
          </a:prstGeom>
          <a:noFill/>
          <a:ln cap="flat" cmpd="sng" w="19050">
            <a:solidFill>
              <a:srgbClr val="B6D7A8"/>
            </a:solidFill>
            <a:prstDash val="solid"/>
            <a:round/>
            <a:headEnd len="med" w="med" type="none"/>
            <a:tailEnd len="med" w="med" type="none"/>
          </a:ln>
        </p:spPr>
      </p:cxnSp>
      <p:pic>
        <p:nvPicPr>
          <p:cNvPr id="480" name="Google Shape;480;p44"/>
          <p:cNvPicPr preferRelativeResize="0"/>
          <p:nvPr/>
        </p:nvPicPr>
        <p:blipFill>
          <a:blip r:embed="rId4">
            <a:alphaModFix/>
          </a:blip>
          <a:stretch>
            <a:fillRect/>
          </a:stretch>
        </p:blipFill>
        <p:spPr>
          <a:xfrm>
            <a:off x="4965418" y="3882582"/>
            <a:ext cx="369345" cy="369343"/>
          </a:xfrm>
          <a:prstGeom prst="rect">
            <a:avLst/>
          </a:prstGeom>
          <a:noFill/>
          <a:ln>
            <a:noFill/>
          </a:ln>
        </p:spPr>
      </p:pic>
      <p:cxnSp>
        <p:nvCxnSpPr>
          <p:cNvPr id="481" name="Google Shape;481;p44"/>
          <p:cNvCxnSpPr/>
          <p:nvPr/>
        </p:nvCxnSpPr>
        <p:spPr>
          <a:xfrm flipH="1">
            <a:off x="4551263" y="2128025"/>
            <a:ext cx="8100" cy="679200"/>
          </a:xfrm>
          <a:prstGeom prst="straightConnector1">
            <a:avLst/>
          </a:prstGeom>
          <a:noFill/>
          <a:ln cap="flat" cmpd="sng" w="9525">
            <a:solidFill>
              <a:schemeClr val="dk2"/>
            </a:solidFill>
            <a:prstDash val="solid"/>
            <a:round/>
            <a:headEnd len="med" w="med" type="none"/>
            <a:tailEnd len="med" w="med" type="triangle"/>
          </a:ln>
        </p:spPr>
      </p:cxnSp>
      <p:pic>
        <p:nvPicPr>
          <p:cNvPr id="482" name="Google Shape;482;p44"/>
          <p:cNvPicPr preferRelativeResize="0"/>
          <p:nvPr/>
        </p:nvPicPr>
        <p:blipFill>
          <a:blip r:embed="rId5">
            <a:alphaModFix/>
          </a:blip>
          <a:stretch>
            <a:fillRect/>
          </a:stretch>
        </p:blipFill>
        <p:spPr>
          <a:xfrm>
            <a:off x="4301025" y="1559050"/>
            <a:ext cx="508575" cy="508575"/>
          </a:xfrm>
          <a:prstGeom prst="rect">
            <a:avLst/>
          </a:prstGeom>
          <a:noFill/>
          <a:ln>
            <a:noFill/>
          </a:ln>
        </p:spPr>
      </p:pic>
      <p:cxnSp>
        <p:nvCxnSpPr>
          <p:cNvPr id="483" name="Google Shape;483;p44"/>
          <p:cNvCxnSpPr>
            <a:endCxn id="482" idx="3"/>
          </p:cNvCxnSpPr>
          <p:nvPr/>
        </p:nvCxnSpPr>
        <p:spPr>
          <a:xfrm flipH="1" rot="5400000">
            <a:off x="4664400" y="1958538"/>
            <a:ext cx="1789500" cy="1499100"/>
          </a:xfrm>
          <a:prstGeom prst="bentConnector2">
            <a:avLst/>
          </a:prstGeom>
          <a:noFill/>
          <a:ln cap="flat" cmpd="sng" w="9525">
            <a:solidFill>
              <a:schemeClr val="dk2"/>
            </a:solidFill>
            <a:prstDash val="solid"/>
            <a:round/>
            <a:headEnd len="med" w="med" type="none"/>
            <a:tailEnd len="med" w="med" type="triangle"/>
          </a:ln>
        </p:spPr>
      </p:cxnSp>
      <p:cxnSp>
        <p:nvCxnSpPr>
          <p:cNvPr id="484" name="Google Shape;484;p44"/>
          <p:cNvCxnSpPr/>
          <p:nvPr/>
        </p:nvCxnSpPr>
        <p:spPr>
          <a:xfrm flipH="1" rot="10800000">
            <a:off x="5471713" y="3602850"/>
            <a:ext cx="837000" cy="3000"/>
          </a:xfrm>
          <a:prstGeom prst="straightConnector1">
            <a:avLst/>
          </a:prstGeom>
          <a:noFill/>
          <a:ln cap="flat" cmpd="sng" w="9525">
            <a:solidFill>
              <a:schemeClr val="dk2"/>
            </a:solidFill>
            <a:prstDash val="solid"/>
            <a:round/>
            <a:headEnd len="med" w="med" type="none"/>
            <a:tailEnd len="med" w="med" type="none"/>
          </a:ln>
        </p:spPr>
      </p:cxnSp>
      <p:pic>
        <p:nvPicPr>
          <p:cNvPr id="485" name="Google Shape;485;p44"/>
          <p:cNvPicPr preferRelativeResize="0"/>
          <p:nvPr/>
        </p:nvPicPr>
        <p:blipFill>
          <a:blip r:embed="rId6">
            <a:alphaModFix/>
          </a:blip>
          <a:stretch>
            <a:fillRect/>
          </a:stretch>
        </p:blipFill>
        <p:spPr>
          <a:xfrm>
            <a:off x="6558955" y="1980313"/>
            <a:ext cx="508575" cy="508575"/>
          </a:xfrm>
          <a:prstGeom prst="rect">
            <a:avLst/>
          </a:prstGeom>
          <a:noFill/>
          <a:ln>
            <a:noFill/>
          </a:ln>
        </p:spPr>
      </p:pic>
      <p:pic>
        <p:nvPicPr>
          <p:cNvPr id="486" name="Google Shape;486;p44"/>
          <p:cNvPicPr preferRelativeResize="0"/>
          <p:nvPr/>
        </p:nvPicPr>
        <p:blipFill>
          <a:blip r:embed="rId6">
            <a:alphaModFix/>
          </a:blip>
          <a:stretch>
            <a:fillRect/>
          </a:stretch>
        </p:blipFill>
        <p:spPr>
          <a:xfrm>
            <a:off x="6559192" y="2957238"/>
            <a:ext cx="508575" cy="508575"/>
          </a:xfrm>
          <a:prstGeom prst="rect">
            <a:avLst/>
          </a:prstGeom>
          <a:noFill/>
          <a:ln>
            <a:noFill/>
          </a:ln>
        </p:spPr>
      </p:pic>
      <p:cxnSp>
        <p:nvCxnSpPr>
          <p:cNvPr id="487" name="Google Shape;487;p44"/>
          <p:cNvCxnSpPr/>
          <p:nvPr/>
        </p:nvCxnSpPr>
        <p:spPr>
          <a:xfrm>
            <a:off x="6535000" y="2979025"/>
            <a:ext cx="556500" cy="477000"/>
          </a:xfrm>
          <a:prstGeom prst="straightConnector1">
            <a:avLst/>
          </a:prstGeom>
          <a:noFill/>
          <a:ln cap="flat" cmpd="sng" w="19050">
            <a:solidFill>
              <a:schemeClr val="dk2"/>
            </a:solidFill>
            <a:prstDash val="solid"/>
            <a:round/>
            <a:headEnd len="med" w="med" type="none"/>
            <a:tailEnd len="med" w="med" type="none"/>
          </a:ln>
        </p:spPr>
      </p:cxnSp>
      <p:sp>
        <p:nvSpPr>
          <p:cNvPr id="488" name="Google Shape;488;p44"/>
          <p:cNvSpPr txBox="1"/>
          <p:nvPr/>
        </p:nvSpPr>
        <p:spPr>
          <a:xfrm>
            <a:off x="7134463" y="2067625"/>
            <a:ext cx="1283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A9999"/>
                </a:solidFill>
                <a:latin typeface="Roboto"/>
                <a:ea typeface="Roboto"/>
                <a:cs typeface="Roboto"/>
                <a:sym typeface="Roboto"/>
              </a:rPr>
              <a:t>DISEASED</a:t>
            </a:r>
            <a:endParaRPr b="1">
              <a:solidFill>
                <a:srgbClr val="EA9999"/>
              </a:solidFill>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OR</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NON DISEASED</a:t>
            </a:r>
            <a:endParaRPr b="1">
              <a:solidFill>
                <a:schemeClr val="lt1"/>
              </a:solidFill>
              <a:latin typeface="Roboto"/>
              <a:ea typeface="Roboto"/>
              <a:cs typeface="Roboto"/>
              <a:sym typeface="Roboto"/>
            </a:endParaRPr>
          </a:p>
        </p:txBody>
      </p:sp>
      <p:sp>
        <p:nvSpPr>
          <p:cNvPr id="489" name="Google Shape;489;p44"/>
          <p:cNvSpPr/>
          <p:nvPr/>
        </p:nvSpPr>
        <p:spPr>
          <a:xfrm>
            <a:off x="2905145" y="4381850"/>
            <a:ext cx="3300300" cy="454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CLASSIFIER USING CLUSTERING</a:t>
            </a:r>
            <a:endParaRPr b="1"/>
          </a:p>
        </p:txBody>
      </p:sp>
      <p:pic>
        <p:nvPicPr>
          <p:cNvPr id="490" name="Google Shape;490;p44"/>
          <p:cNvPicPr preferRelativeResize="0"/>
          <p:nvPr/>
        </p:nvPicPr>
        <p:blipFill>
          <a:blip r:embed="rId7">
            <a:alphaModFix/>
          </a:blip>
          <a:stretch>
            <a:fillRect/>
          </a:stretch>
        </p:blipFill>
        <p:spPr>
          <a:xfrm>
            <a:off x="1467957" y="2188150"/>
            <a:ext cx="679184" cy="67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4" name="Shape 494"/>
        <p:cNvGrpSpPr/>
        <p:nvPr/>
      </p:nvGrpSpPr>
      <p:grpSpPr>
        <a:xfrm>
          <a:off x="0" y="0"/>
          <a:ext cx="0" cy="0"/>
          <a:chOff x="0" y="0"/>
          <a:chExt cx="0" cy="0"/>
        </a:xfrm>
      </p:grpSpPr>
      <p:sp>
        <p:nvSpPr>
          <p:cNvPr id="495" name="Google Shape;495;p45"/>
          <p:cNvSpPr/>
          <p:nvPr/>
        </p:nvSpPr>
        <p:spPr>
          <a:xfrm>
            <a:off x="788475" y="182400"/>
            <a:ext cx="1270800" cy="32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a:t>
            </a:r>
            <a:endParaRPr b="1"/>
          </a:p>
        </p:txBody>
      </p:sp>
      <p:sp>
        <p:nvSpPr>
          <p:cNvPr id="496" name="Google Shape;496;p45"/>
          <p:cNvSpPr txBox="1"/>
          <p:nvPr/>
        </p:nvSpPr>
        <p:spPr>
          <a:xfrm>
            <a:off x="246775" y="1986750"/>
            <a:ext cx="2423100" cy="167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212121"/>
                </a:solidFill>
                <a:highlight>
                  <a:srgbClr val="FFFFFF"/>
                </a:highlight>
                <a:latin typeface="Roboto"/>
                <a:ea typeface="Roboto"/>
                <a:cs typeface="Roboto"/>
                <a:sym typeface="Roboto"/>
              </a:rPr>
              <a:t>Number of Records :  4238</a:t>
            </a:r>
            <a:endParaRPr b="1" sz="120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1200">
                <a:solidFill>
                  <a:srgbClr val="212121"/>
                </a:solidFill>
                <a:highlight>
                  <a:srgbClr val="FFFFFF"/>
                </a:highlight>
                <a:latin typeface="Roboto"/>
                <a:ea typeface="Roboto"/>
                <a:cs typeface="Roboto"/>
                <a:sym typeface="Roboto"/>
              </a:rPr>
              <a:t>Number of Features :  16</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rPr b="1" lang="en" sz="1200">
                <a:latin typeface="Roboto"/>
                <a:ea typeface="Roboto"/>
                <a:cs typeface="Roboto"/>
                <a:sym typeface="Roboto"/>
              </a:rPr>
              <a:t>3594 of them are indicating to non diseased records and 644 of them are indicating to diseased records.</a:t>
            </a:r>
            <a:endParaRPr>
              <a:latin typeface="Roboto"/>
              <a:ea typeface="Roboto"/>
              <a:cs typeface="Roboto"/>
              <a:sym typeface="Roboto"/>
            </a:endParaRPr>
          </a:p>
        </p:txBody>
      </p:sp>
      <p:graphicFrame>
        <p:nvGraphicFramePr>
          <p:cNvPr id="497" name="Google Shape;497;p45"/>
          <p:cNvGraphicFramePr/>
          <p:nvPr/>
        </p:nvGraphicFramePr>
        <p:xfrm>
          <a:off x="3057625" y="0"/>
          <a:ext cx="3000000" cy="3000000"/>
        </p:xfrm>
        <a:graphic>
          <a:graphicData uri="http://schemas.openxmlformats.org/drawingml/2006/table">
            <a:tbl>
              <a:tblPr>
                <a:noFill/>
                <a:tableStyleId>{25F6DF76-A409-4BD7-95B3-93EE858BD953}</a:tableStyleId>
              </a:tblPr>
              <a:tblGrid>
                <a:gridCol w="1728600"/>
                <a:gridCol w="1104750"/>
                <a:gridCol w="1442650"/>
                <a:gridCol w="1581750"/>
              </a:tblGrid>
              <a:tr h="35705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NAME OF THE FEATURE</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NON-NULL COUNT</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DATA TYPE</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VALUE TYPE (1 =&gt; TRUE,</a:t>
                      </a:r>
                      <a:endParaRPr sz="8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0 =&gt; FALSE)</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26270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sex</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4238</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INT64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CATEGORICAL (0/1)</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16835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age</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4238</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INT64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NUMERICAL</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35705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education</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4133</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FLOAT64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CATEGORICAL (1.0/2.0/3.0/4.0)</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26270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currentSmoker</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4238</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INT64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CATEGORICAL (0/1)</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35705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cigsPerDay</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4209</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FLOAT64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NUMERICAL</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26270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BPMeds</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4185</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FLOAT64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CATEGORICAL (0.0/1.0)</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26270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prevalentStoke</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4238</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INT64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CATEGORICAL (0/1)</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35705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prevalentHyp</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4238</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INT64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CATEGORICAL (0/1)</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26270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diabetes</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4238</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INT64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CATEGORICAL (0/1)</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35705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totChol</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4188</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FLOAT64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NUMERICAL</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26270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sysBP</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4238</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FLOAT64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NUMERICAL</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26270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diaBP</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4238</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FLOAT64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NUMERICAL</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16835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BMI</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4219</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FLOAT64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NUMERICAL</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26270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heartRate</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4237</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FLOAT64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NUMERICAL</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16835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glucose</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3850</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FLOAT64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NUMERICAL</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r h="451400">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TenYearCHD</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4238</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INT64</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lang="en" sz="800">
                          <a:solidFill>
                            <a:srgbClr val="212121"/>
                          </a:solidFill>
                          <a:highlight>
                            <a:srgbClr val="FFFFFF"/>
                          </a:highlight>
                          <a:latin typeface="Courier New"/>
                          <a:ea typeface="Courier New"/>
                          <a:cs typeface="Courier New"/>
                          <a:sym typeface="Courier New"/>
                        </a:rPr>
                        <a:t>CATEGORICAL (0/1)</a:t>
                      </a:r>
                      <a:endParaRPr sz="800">
                        <a:solidFill>
                          <a:srgbClr val="212121"/>
                        </a:solidFill>
                        <a:highlight>
                          <a:srgbClr val="FFFFFF"/>
                        </a:highlight>
                        <a:latin typeface="Courier New"/>
                        <a:ea typeface="Courier New"/>
                        <a:cs typeface="Courier New"/>
                        <a:sym typeface="Courier New"/>
                      </a:endParaRPr>
                    </a:p>
                  </a:txBody>
                  <a:tcPr marT="63500" marB="63500" marR="63500" marL="6350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501" name="Shape 501"/>
        <p:cNvGrpSpPr/>
        <p:nvPr/>
      </p:nvGrpSpPr>
      <p:grpSpPr>
        <a:xfrm>
          <a:off x="0" y="0"/>
          <a:ext cx="0" cy="0"/>
          <a:chOff x="0" y="0"/>
          <a:chExt cx="0" cy="0"/>
        </a:xfrm>
      </p:grpSpPr>
      <p:sp>
        <p:nvSpPr>
          <p:cNvPr id="502" name="Google Shape;502;p4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WORKFLOW OF THE PROJECT</a:t>
            </a:r>
            <a:endParaRPr b="1"/>
          </a:p>
        </p:txBody>
      </p:sp>
      <p:sp>
        <p:nvSpPr>
          <p:cNvPr id="503" name="Google Shape;503;p46"/>
          <p:cNvSpPr/>
          <p:nvPr/>
        </p:nvSpPr>
        <p:spPr>
          <a:xfrm>
            <a:off x="820324" y="2688887"/>
            <a:ext cx="257700" cy="27000"/>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grpSp>
        <p:nvGrpSpPr>
          <p:cNvPr id="504" name="Google Shape;504;p46"/>
          <p:cNvGrpSpPr/>
          <p:nvPr/>
        </p:nvGrpSpPr>
        <p:grpSpPr>
          <a:xfrm>
            <a:off x="-13550" y="2467671"/>
            <a:ext cx="955945" cy="1384573"/>
            <a:chOff x="519864" y="1948510"/>
            <a:chExt cx="1310411" cy="1897975"/>
          </a:xfrm>
        </p:grpSpPr>
        <p:sp>
          <p:nvSpPr>
            <p:cNvPr id="505" name="Google Shape;505;p46"/>
            <p:cNvSpPr/>
            <p:nvPr/>
          </p:nvSpPr>
          <p:spPr>
            <a:xfrm>
              <a:off x="877947" y="1948510"/>
              <a:ext cx="594300" cy="594300"/>
            </a:xfrm>
            <a:prstGeom prst="ellipse">
              <a:avLst/>
            </a:prstGeom>
            <a:noFill/>
            <a:ln cap="flat" cmpd="sng" w="38100">
              <a:solidFill>
                <a:srgbClr val="0B71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06" name="Google Shape;506;p46"/>
            <p:cNvSpPr txBox="1"/>
            <p:nvPr/>
          </p:nvSpPr>
          <p:spPr>
            <a:xfrm>
              <a:off x="519864" y="2608762"/>
              <a:ext cx="1310400" cy="6597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t/>
              </a:r>
              <a:endParaRPr b="1" sz="700">
                <a:solidFill>
                  <a:srgbClr val="0B7140"/>
                </a:solidFill>
                <a:latin typeface="Roboto"/>
                <a:ea typeface="Roboto"/>
                <a:cs typeface="Roboto"/>
                <a:sym typeface="Roboto"/>
              </a:endParaRPr>
            </a:p>
            <a:p>
              <a:pPr indent="0" lvl="0" marL="0" rtl="0" algn="ctr">
                <a:lnSpc>
                  <a:spcPct val="150000"/>
                </a:lnSpc>
                <a:spcBef>
                  <a:spcPts val="0"/>
                </a:spcBef>
                <a:spcAft>
                  <a:spcPts val="0"/>
                </a:spcAft>
                <a:buNone/>
              </a:pPr>
              <a:r>
                <a:t/>
              </a:r>
              <a:endParaRPr b="1" sz="700">
                <a:solidFill>
                  <a:srgbClr val="0B7140"/>
                </a:solidFill>
                <a:latin typeface="Roboto"/>
                <a:ea typeface="Roboto"/>
                <a:cs typeface="Roboto"/>
                <a:sym typeface="Roboto"/>
              </a:endParaRPr>
            </a:p>
            <a:p>
              <a:pPr indent="0" lvl="0" marL="0" rtl="0" algn="ctr">
                <a:lnSpc>
                  <a:spcPct val="150000"/>
                </a:lnSpc>
                <a:spcBef>
                  <a:spcPts val="0"/>
                </a:spcBef>
                <a:spcAft>
                  <a:spcPts val="0"/>
                </a:spcAft>
                <a:buNone/>
              </a:pPr>
              <a:r>
                <a:t/>
              </a:r>
              <a:endParaRPr b="1" sz="700">
                <a:solidFill>
                  <a:srgbClr val="0B7140"/>
                </a:solidFill>
                <a:latin typeface="Roboto"/>
                <a:ea typeface="Roboto"/>
                <a:cs typeface="Roboto"/>
                <a:sym typeface="Roboto"/>
              </a:endParaRPr>
            </a:p>
            <a:p>
              <a:pPr indent="0" lvl="0" marL="0" rtl="0" algn="ctr">
                <a:lnSpc>
                  <a:spcPct val="150000"/>
                </a:lnSpc>
                <a:spcBef>
                  <a:spcPts val="0"/>
                </a:spcBef>
                <a:spcAft>
                  <a:spcPts val="0"/>
                </a:spcAft>
                <a:buNone/>
              </a:pPr>
              <a:r>
                <a:t/>
              </a:r>
              <a:endParaRPr b="1" sz="700">
                <a:solidFill>
                  <a:srgbClr val="0B7140"/>
                </a:solidFill>
                <a:latin typeface="Roboto"/>
                <a:ea typeface="Roboto"/>
                <a:cs typeface="Roboto"/>
                <a:sym typeface="Roboto"/>
              </a:endParaRPr>
            </a:p>
            <a:p>
              <a:pPr indent="0" lvl="0" marL="0" rtl="0" algn="ctr">
                <a:lnSpc>
                  <a:spcPct val="150000"/>
                </a:lnSpc>
                <a:spcBef>
                  <a:spcPts val="0"/>
                </a:spcBef>
                <a:spcAft>
                  <a:spcPts val="0"/>
                </a:spcAft>
                <a:buNone/>
              </a:pPr>
              <a:r>
                <a:rPr b="1" lang="en" sz="700">
                  <a:solidFill>
                    <a:srgbClr val="0B7140"/>
                  </a:solidFill>
                  <a:latin typeface="Roboto"/>
                  <a:ea typeface="Roboto"/>
                  <a:cs typeface="Roboto"/>
                  <a:sym typeface="Roboto"/>
                </a:rPr>
                <a:t>FEATURE SELECTION</a:t>
              </a:r>
              <a:endParaRPr b="1" sz="700">
                <a:solidFill>
                  <a:srgbClr val="0B7140"/>
                </a:solidFill>
                <a:latin typeface="Roboto"/>
                <a:ea typeface="Roboto"/>
                <a:cs typeface="Roboto"/>
                <a:sym typeface="Roboto"/>
              </a:endParaRPr>
            </a:p>
          </p:txBody>
        </p:sp>
        <p:sp>
          <p:nvSpPr>
            <p:cNvPr id="507" name="Google Shape;507;p46"/>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0B7140"/>
                </a:solidFill>
                <a:latin typeface="Roboto"/>
                <a:ea typeface="Roboto"/>
                <a:cs typeface="Roboto"/>
                <a:sym typeface="Roboto"/>
              </a:endParaRPr>
            </a:p>
          </p:txBody>
        </p:sp>
      </p:grpSp>
      <p:grpSp>
        <p:nvGrpSpPr>
          <p:cNvPr id="508" name="Google Shape;508;p46"/>
          <p:cNvGrpSpPr/>
          <p:nvPr/>
        </p:nvGrpSpPr>
        <p:grpSpPr>
          <a:xfrm>
            <a:off x="956011" y="2467671"/>
            <a:ext cx="955937" cy="1384573"/>
            <a:chOff x="1848940" y="1948510"/>
            <a:chExt cx="1310400" cy="1897975"/>
          </a:xfrm>
        </p:grpSpPr>
        <p:sp>
          <p:nvSpPr>
            <p:cNvPr id="509" name="Google Shape;509;p46"/>
            <p:cNvSpPr/>
            <p:nvPr/>
          </p:nvSpPr>
          <p:spPr>
            <a:xfrm>
              <a:off x="2206990" y="1948510"/>
              <a:ext cx="594300" cy="594300"/>
            </a:xfrm>
            <a:prstGeom prst="ellipse">
              <a:avLst/>
            </a:prstGeom>
            <a:noFill/>
            <a:ln cap="flat" cmpd="sng" w="38100">
              <a:solidFill>
                <a:srgbClr val="0B71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10" name="Google Shape;510;p46"/>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0B7140"/>
                  </a:solidFill>
                  <a:latin typeface="Roboto"/>
                  <a:ea typeface="Roboto"/>
                  <a:cs typeface="Roboto"/>
                  <a:sym typeface="Roboto"/>
                </a:rPr>
                <a:t>TRAIN TEST SPLIT</a:t>
              </a:r>
              <a:endParaRPr b="1" sz="700">
                <a:solidFill>
                  <a:srgbClr val="0B7140"/>
                </a:solidFill>
                <a:latin typeface="Roboto"/>
                <a:ea typeface="Roboto"/>
                <a:cs typeface="Roboto"/>
                <a:sym typeface="Roboto"/>
              </a:endParaRPr>
            </a:p>
          </p:txBody>
        </p:sp>
        <p:sp>
          <p:nvSpPr>
            <p:cNvPr id="511" name="Google Shape;511;p46"/>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0B7140"/>
                </a:solidFill>
                <a:latin typeface="Roboto"/>
                <a:ea typeface="Roboto"/>
                <a:cs typeface="Roboto"/>
                <a:sym typeface="Roboto"/>
              </a:endParaRPr>
            </a:p>
          </p:txBody>
        </p:sp>
      </p:grpSp>
      <p:grpSp>
        <p:nvGrpSpPr>
          <p:cNvPr id="512" name="Google Shape;512;p46"/>
          <p:cNvGrpSpPr/>
          <p:nvPr/>
        </p:nvGrpSpPr>
        <p:grpSpPr>
          <a:xfrm>
            <a:off x="1925585" y="2467671"/>
            <a:ext cx="992048" cy="1384572"/>
            <a:chOff x="3178034" y="1948510"/>
            <a:chExt cx="1359902" cy="1897974"/>
          </a:xfrm>
        </p:grpSpPr>
        <p:sp>
          <p:nvSpPr>
            <p:cNvPr id="513" name="Google Shape;513;p46"/>
            <p:cNvSpPr/>
            <p:nvPr/>
          </p:nvSpPr>
          <p:spPr>
            <a:xfrm>
              <a:off x="3560827"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14" name="Google Shape;514;p46"/>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TRAIN DATASET</a:t>
              </a:r>
              <a:endParaRPr b="1" sz="700">
                <a:solidFill>
                  <a:srgbClr val="858585"/>
                </a:solidFill>
                <a:latin typeface="Roboto"/>
                <a:ea typeface="Roboto"/>
                <a:cs typeface="Roboto"/>
                <a:sym typeface="Roboto"/>
              </a:endParaRPr>
            </a:p>
          </p:txBody>
        </p:sp>
        <p:sp>
          <p:nvSpPr>
            <p:cNvPr id="515" name="Google Shape;515;p46"/>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516" name="Google Shape;516;p46"/>
          <p:cNvGrpSpPr/>
          <p:nvPr/>
        </p:nvGrpSpPr>
        <p:grpSpPr>
          <a:xfrm>
            <a:off x="2932015" y="2467671"/>
            <a:ext cx="955939" cy="1384573"/>
            <a:chOff x="4557650" y="1948510"/>
            <a:chExt cx="1310403" cy="1897975"/>
          </a:xfrm>
        </p:grpSpPr>
        <p:sp>
          <p:nvSpPr>
            <p:cNvPr id="517" name="Google Shape;517;p46"/>
            <p:cNvSpPr/>
            <p:nvPr/>
          </p:nvSpPr>
          <p:spPr>
            <a:xfrm>
              <a:off x="4915703"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18" name="Google Shape;518;p46"/>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NORMALIZATION</a:t>
              </a:r>
              <a:endParaRPr b="1" sz="700">
                <a:solidFill>
                  <a:srgbClr val="858585"/>
                </a:solidFill>
                <a:latin typeface="Roboto"/>
                <a:ea typeface="Roboto"/>
                <a:cs typeface="Roboto"/>
                <a:sym typeface="Roboto"/>
              </a:endParaRPr>
            </a:p>
          </p:txBody>
        </p:sp>
        <p:sp>
          <p:nvSpPr>
            <p:cNvPr id="519" name="Google Shape;519;p46"/>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520" name="Google Shape;520;p46"/>
          <p:cNvGrpSpPr/>
          <p:nvPr/>
        </p:nvGrpSpPr>
        <p:grpSpPr>
          <a:xfrm>
            <a:off x="3902359" y="2467671"/>
            <a:ext cx="992051" cy="1384573"/>
            <a:chOff x="5887800" y="1948510"/>
            <a:chExt cx="1359905" cy="1897975"/>
          </a:xfrm>
        </p:grpSpPr>
        <p:sp>
          <p:nvSpPr>
            <p:cNvPr id="521" name="Google Shape;521;p46"/>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22" name="Google Shape;522;p46"/>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AS IT IS</a:t>
              </a:r>
              <a:endParaRPr b="1" sz="700">
                <a:solidFill>
                  <a:srgbClr val="858585"/>
                </a:solidFill>
                <a:latin typeface="Roboto"/>
                <a:ea typeface="Roboto"/>
                <a:cs typeface="Roboto"/>
                <a:sym typeface="Roboto"/>
              </a:endParaRPr>
            </a:p>
          </p:txBody>
        </p:sp>
        <p:sp>
          <p:nvSpPr>
            <p:cNvPr id="523" name="Google Shape;523;p46"/>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524" name="Google Shape;524;p46"/>
          <p:cNvGrpSpPr/>
          <p:nvPr/>
        </p:nvGrpSpPr>
        <p:grpSpPr>
          <a:xfrm>
            <a:off x="4908805" y="1750768"/>
            <a:ext cx="992051" cy="1384573"/>
            <a:chOff x="7264213" y="1948510"/>
            <a:chExt cx="1359905" cy="1897975"/>
          </a:xfrm>
        </p:grpSpPr>
        <p:sp>
          <p:nvSpPr>
            <p:cNvPr id="525" name="Google Shape;525;p4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26" name="Google Shape;526;p46"/>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700">
                  <a:solidFill>
                    <a:srgbClr val="858585"/>
                  </a:solidFill>
                  <a:latin typeface="Roboto"/>
                  <a:ea typeface="Roboto"/>
                  <a:cs typeface="Roboto"/>
                  <a:sym typeface="Roboto"/>
                </a:rPr>
                <a:t>DISEASED CLUSTERS</a:t>
              </a:r>
              <a:endParaRPr b="1" sz="700">
                <a:solidFill>
                  <a:srgbClr val="858585"/>
                </a:solidFill>
                <a:latin typeface="Roboto"/>
                <a:ea typeface="Roboto"/>
                <a:cs typeface="Roboto"/>
                <a:sym typeface="Roboto"/>
              </a:endParaRPr>
            </a:p>
          </p:txBody>
        </p:sp>
        <p:sp>
          <p:nvSpPr>
            <p:cNvPr id="527" name="Google Shape;527;p46"/>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sp>
        <p:nvSpPr>
          <p:cNvPr id="528" name="Google Shape;528;p46"/>
          <p:cNvSpPr/>
          <p:nvPr/>
        </p:nvSpPr>
        <p:spPr>
          <a:xfrm>
            <a:off x="1798915" y="26888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29" name="Google Shape;529;p46"/>
          <p:cNvSpPr/>
          <p:nvPr/>
        </p:nvSpPr>
        <p:spPr>
          <a:xfrm>
            <a:off x="2786934" y="26888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30" name="Google Shape;530;p46"/>
          <p:cNvSpPr/>
          <p:nvPr/>
        </p:nvSpPr>
        <p:spPr>
          <a:xfrm>
            <a:off x="3775327" y="26888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31" name="Google Shape;531;p46"/>
          <p:cNvSpPr/>
          <p:nvPr/>
        </p:nvSpPr>
        <p:spPr>
          <a:xfrm>
            <a:off x="4771590" y="26888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grpSp>
        <p:nvGrpSpPr>
          <p:cNvPr id="532" name="Google Shape;532;p46"/>
          <p:cNvGrpSpPr/>
          <p:nvPr/>
        </p:nvGrpSpPr>
        <p:grpSpPr>
          <a:xfrm>
            <a:off x="4908805" y="2751358"/>
            <a:ext cx="992051" cy="1384573"/>
            <a:chOff x="7264213" y="1948510"/>
            <a:chExt cx="1359905" cy="1897975"/>
          </a:xfrm>
        </p:grpSpPr>
        <p:sp>
          <p:nvSpPr>
            <p:cNvPr id="533" name="Google Shape;533;p4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34" name="Google Shape;534;p46"/>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700">
                  <a:solidFill>
                    <a:srgbClr val="858585"/>
                  </a:solidFill>
                  <a:latin typeface="Roboto"/>
                  <a:ea typeface="Roboto"/>
                  <a:cs typeface="Roboto"/>
                  <a:sym typeface="Roboto"/>
                </a:rPr>
                <a:t>NON DISEASED CLUSTERS</a:t>
              </a:r>
              <a:endParaRPr b="1" sz="700">
                <a:solidFill>
                  <a:srgbClr val="858585"/>
                </a:solidFill>
                <a:latin typeface="Roboto"/>
                <a:ea typeface="Roboto"/>
                <a:cs typeface="Roboto"/>
                <a:sym typeface="Roboto"/>
              </a:endParaRPr>
            </a:p>
          </p:txBody>
        </p:sp>
        <p:sp>
          <p:nvSpPr>
            <p:cNvPr id="535" name="Google Shape;535;p46"/>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536" name="Google Shape;536;p46"/>
          <p:cNvGrpSpPr/>
          <p:nvPr/>
        </p:nvGrpSpPr>
        <p:grpSpPr>
          <a:xfrm>
            <a:off x="5986293" y="1741752"/>
            <a:ext cx="992051" cy="1536973"/>
            <a:chOff x="7264213" y="1739600"/>
            <a:chExt cx="1359905" cy="2106885"/>
          </a:xfrm>
        </p:grpSpPr>
        <p:sp>
          <p:nvSpPr>
            <p:cNvPr id="537" name="Google Shape;537;p46"/>
            <p:cNvSpPr/>
            <p:nvPr/>
          </p:nvSpPr>
          <p:spPr>
            <a:xfrm>
              <a:off x="7647018" y="173960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38" name="Google Shape;538;p46"/>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700">
                  <a:solidFill>
                    <a:srgbClr val="858585"/>
                  </a:solidFill>
                  <a:latin typeface="Roboto"/>
                  <a:ea typeface="Roboto"/>
                  <a:cs typeface="Roboto"/>
                  <a:sym typeface="Roboto"/>
                </a:rPr>
                <a:t>DISEASED CLUSTERS</a:t>
              </a:r>
              <a:endParaRPr b="1" sz="700">
                <a:solidFill>
                  <a:srgbClr val="858585"/>
                </a:solidFill>
                <a:latin typeface="Roboto"/>
                <a:ea typeface="Roboto"/>
                <a:cs typeface="Roboto"/>
                <a:sym typeface="Roboto"/>
              </a:endParaRPr>
            </a:p>
          </p:txBody>
        </p:sp>
        <p:sp>
          <p:nvSpPr>
            <p:cNvPr id="539" name="Google Shape;539;p46"/>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sp>
          <p:nvSpPr>
            <p:cNvPr id="540" name="Google Shape;540;p46"/>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700">
                <a:solidFill>
                  <a:srgbClr val="858585"/>
                </a:solidFill>
                <a:latin typeface="Roboto"/>
                <a:ea typeface="Roboto"/>
                <a:cs typeface="Roboto"/>
                <a:sym typeface="Roboto"/>
              </a:endParaRPr>
            </a:p>
          </p:txBody>
        </p:sp>
      </p:grpSp>
      <p:grpSp>
        <p:nvGrpSpPr>
          <p:cNvPr id="541" name="Google Shape;541;p46"/>
          <p:cNvGrpSpPr/>
          <p:nvPr/>
        </p:nvGrpSpPr>
        <p:grpSpPr>
          <a:xfrm>
            <a:off x="6318283" y="3164712"/>
            <a:ext cx="329302" cy="329302"/>
            <a:chOff x="7647018" y="1948510"/>
            <a:chExt cx="594300" cy="594300"/>
          </a:xfrm>
        </p:grpSpPr>
        <p:sp>
          <p:nvSpPr>
            <p:cNvPr id="542" name="Google Shape;542;p4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43" name="Google Shape;543;p46"/>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700">
                <a:solidFill>
                  <a:srgbClr val="858585"/>
                </a:solidFill>
                <a:latin typeface="Roboto"/>
                <a:ea typeface="Roboto"/>
                <a:cs typeface="Roboto"/>
                <a:sym typeface="Roboto"/>
              </a:endParaRPr>
            </a:p>
          </p:txBody>
        </p:sp>
      </p:grpSp>
      <p:grpSp>
        <p:nvGrpSpPr>
          <p:cNvPr id="544" name="Google Shape;544;p46"/>
          <p:cNvGrpSpPr/>
          <p:nvPr/>
        </p:nvGrpSpPr>
        <p:grpSpPr>
          <a:xfrm>
            <a:off x="6318283" y="1234879"/>
            <a:ext cx="329302" cy="329302"/>
            <a:chOff x="7647018" y="1948510"/>
            <a:chExt cx="594300" cy="594300"/>
          </a:xfrm>
        </p:grpSpPr>
        <p:sp>
          <p:nvSpPr>
            <p:cNvPr id="545" name="Google Shape;545;p4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46" name="Google Shape;546;p46"/>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700">
                <a:solidFill>
                  <a:srgbClr val="858585"/>
                </a:solidFill>
                <a:latin typeface="Roboto"/>
                <a:ea typeface="Roboto"/>
                <a:cs typeface="Roboto"/>
                <a:sym typeface="Roboto"/>
              </a:endParaRPr>
            </a:p>
          </p:txBody>
        </p:sp>
      </p:grpSp>
      <p:sp>
        <p:nvSpPr>
          <p:cNvPr id="547" name="Google Shape;547;p46"/>
          <p:cNvSpPr/>
          <p:nvPr/>
        </p:nvSpPr>
        <p:spPr>
          <a:xfrm>
            <a:off x="5834649" y="2673840"/>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grpSp>
        <p:nvGrpSpPr>
          <p:cNvPr id="548" name="Google Shape;548;p46"/>
          <p:cNvGrpSpPr/>
          <p:nvPr/>
        </p:nvGrpSpPr>
        <p:grpSpPr>
          <a:xfrm>
            <a:off x="5986293" y="3563906"/>
            <a:ext cx="992051" cy="1384573"/>
            <a:chOff x="7264213" y="1948510"/>
            <a:chExt cx="1359905" cy="1897975"/>
          </a:xfrm>
        </p:grpSpPr>
        <p:sp>
          <p:nvSpPr>
            <p:cNvPr id="549" name="Google Shape;549;p4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50" name="Google Shape;550;p46"/>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700">
                  <a:solidFill>
                    <a:srgbClr val="858585"/>
                  </a:solidFill>
                  <a:latin typeface="Roboto"/>
                  <a:ea typeface="Roboto"/>
                  <a:cs typeface="Roboto"/>
                  <a:sym typeface="Roboto"/>
                </a:rPr>
                <a:t>NON DISEASED CLUSTERS</a:t>
              </a:r>
              <a:endParaRPr b="1" sz="700">
                <a:solidFill>
                  <a:srgbClr val="858585"/>
                </a:solidFill>
                <a:latin typeface="Roboto"/>
                <a:ea typeface="Roboto"/>
                <a:cs typeface="Roboto"/>
                <a:sym typeface="Roboto"/>
              </a:endParaRPr>
            </a:p>
          </p:txBody>
        </p:sp>
        <p:sp>
          <p:nvSpPr>
            <p:cNvPr id="551" name="Google Shape;551;p46"/>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sp>
          <p:nvSpPr>
            <p:cNvPr id="552" name="Google Shape;552;p46"/>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700">
                <a:solidFill>
                  <a:srgbClr val="858585"/>
                </a:solidFill>
                <a:latin typeface="Roboto"/>
                <a:ea typeface="Roboto"/>
                <a:cs typeface="Roboto"/>
                <a:sym typeface="Roboto"/>
              </a:endParaRPr>
            </a:p>
          </p:txBody>
        </p:sp>
      </p:grpSp>
      <p:grpSp>
        <p:nvGrpSpPr>
          <p:cNvPr id="553" name="Google Shape;553;p46"/>
          <p:cNvGrpSpPr/>
          <p:nvPr/>
        </p:nvGrpSpPr>
        <p:grpSpPr>
          <a:xfrm>
            <a:off x="6318283" y="2752233"/>
            <a:ext cx="329302" cy="329302"/>
            <a:chOff x="7647018" y="1948510"/>
            <a:chExt cx="594300" cy="594300"/>
          </a:xfrm>
        </p:grpSpPr>
        <p:sp>
          <p:nvSpPr>
            <p:cNvPr id="554" name="Google Shape;554;p4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55" name="Google Shape;555;p46"/>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700">
                <a:solidFill>
                  <a:srgbClr val="858585"/>
                </a:solidFill>
                <a:latin typeface="Roboto"/>
                <a:ea typeface="Roboto"/>
                <a:cs typeface="Roboto"/>
                <a:sym typeface="Roboto"/>
              </a:endParaRPr>
            </a:p>
          </p:txBody>
        </p:sp>
      </p:grpSp>
      <p:cxnSp>
        <p:nvCxnSpPr>
          <p:cNvPr id="556" name="Google Shape;556;p46"/>
          <p:cNvCxnSpPr>
            <a:endCxn id="550" idx="3"/>
          </p:cNvCxnSpPr>
          <p:nvPr/>
        </p:nvCxnSpPr>
        <p:spPr>
          <a:xfrm flipH="1" rot="-5400000">
            <a:off x="5433190" y="2694984"/>
            <a:ext cx="2996400" cy="93900"/>
          </a:xfrm>
          <a:prstGeom prst="bentConnector4">
            <a:avLst>
              <a:gd fmla="val -2" name="adj1"/>
              <a:gd fmla="val 322339" name="adj2"/>
            </a:avLst>
          </a:prstGeom>
          <a:noFill/>
          <a:ln cap="flat" cmpd="sng" w="28575">
            <a:solidFill>
              <a:schemeClr val="lt2"/>
            </a:solidFill>
            <a:prstDash val="solid"/>
            <a:round/>
            <a:headEnd len="med" w="med" type="oval"/>
            <a:tailEnd len="med" w="med" type="oval"/>
          </a:ln>
        </p:spPr>
      </p:cxnSp>
      <p:cxnSp>
        <p:nvCxnSpPr>
          <p:cNvPr id="557" name="Google Shape;557;p46"/>
          <p:cNvCxnSpPr/>
          <p:nvPr/>
        </p:nvCxnSpPr>
        <p:spPr>
          <a:xfrm rot="10800000">
            <a:off x="7187251" y="2742127"/>
            <a:ext cx="227100" cy="10200"/>
          </a:xfrm>
          <a:prstGeom prst="straightConnector1">
            <a:avLst/>
          </a:prstGeom>
          <a:noFill/>
          <a:ln cap="flat" cmpd="sng" w="28575">
            <a:solidFill>
              <a:schemeClr val="lt2"/>
            </a:solidFill>
            <a:prstDash val="solid"/>
            <a:round/>
            <a:headEnd len="med" w="med" type="triangle"/>
            <a:tailEnd len="med" w="med" type="none"/>
          </a:ln>
        </p:spPr>
      </p:cxnSp>
      <p:sp>
        <p:nvSpPr>
          <p:cNvPr id="558" name="Google Shape;558;p46"/>
          <p:cNvSpPr/>
          <p:nvPr/>
        </p:nvSpPr>
        <p:spPr>
          <a:xfrm>
            <a:off x="7490647" y="2233150"/>
            <a:ext cx="1251300" cy="10176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9" name="Google Shape;559;p46"/>
          <p:cNvCxnSpPr>
            <a:stCxn id="558" idx="0"/>
            <a:endCxn id="558" idx="2"/>
          </p:cNvCxnSpPr>
          <p:nvPr/>
        </p:nvCxnSpPr>
        <p:spPr>
          <a:xfrm>
            <a:off x="8116297" y="2233150"/>
            <a:ext cx="0" cy="1017600"/>
          </a:xfrm>
          <a:prstGeom prst="straightConnector1">
            <a:avLst/>
          </a:prstGeom>
          <a:noFill/>
          <a:ln cap="flat" cmpd="sng" w="19050">
            <a:solidFill>
              <a:srgbClr val="EA9999"/>
            </a:solidFill>
            <a:prstDash val="dash"/>
            <a:round/>
            <a:headEnd len="med" w="med" type="none"/>
            <a:tailEnd len="med" w="med" type="none"/>
          </a:ln>
        </p:spPr>
      </p:cxnSp>
      <p:cxnSp>
        <p:nvCxnSpPr>
          <p:cNvPr id="560" name="Google Shape;560;p46"/>
          <p:cNvCxnSpPr/>
          <p:nvPr/>
        </p:nvCxnSpPr>
        <p:spPr>
          <a:xfrm flipH="1" rot="10800000">
            <a:off x="7504408" y="2243443"/>
            <a:ext cx="1223700" cy="996900"/>
          </a:xfrm>
          <a:prstGeom prst="curvedConnector3">
            <a:avLst>
              <a:gd fmla="val 50000" name="adj1"/>
            </a:avLst>
          </a:prstGeom>
          <a:noFill/>
          <a:ln cap="flat" cmpd="sng" w="28575">
            <a:solidFill>
              <a:srgbClr val="B6D7A8"/>
            </a:solidFill>
            <a:prstDash val="dot"/>
            <a:round/>
            <a:headEnd len="med" w="med" type="none"/>
            <a:tailEnd len="med" w="med" type="none"/>
          </a:ln>
        </p:spPr>
      </p:cxnSp>
      <p:pic>
        <p:nvPicPr>
          <p:cNvPr id="561" name="Google Shape;561;p46"/>
          <p:cNvPicPr preferRelativeResize="0"/>
          <p:nvPr/>
        </p:nvPicPr>
        <p:blipFill>
          <a:blip r:embed="rId3">
            <a:alphaModFix/>
          </a:blip>
          <a:stretch>
            <a:fillRect/>
          </a:stretch>
        </p:blipFill>
        <p:spPr>
          <a:xfrm>
            <a:off x="8421656" y="2932391"/>
            <a:ext cx="275029" cy="275028"/>
          </a:xfrm>
          <a:prstGeom prst="rect">
            <a:avLst/>
          </a:prstGeom>
          <a:noFill/>
          <a:ln>
            <a:noFill/>
          </a:ln>
        </p:spPr>
      </p:pic>
      <p:cxnSp>
        <p:nvCxnSpPr>
          <p:cNvPr id="562" name="Google Shape;562;p46"/>
          <p:cNvCxnSpPr>
            <a:stCxn id="558" idx="1"/>
            <a:endCxn id="558" idx="3"/>
          </p:cNvCxnSpPr>
          <p:nvPr/>
        </p:nvCxnSpPr>
        <p:spPr>
          <a:xfrm>
            <a:off x="7490647" y="2741950"/>
            <a:ext cx="1251300" cy="0"/>
          </a:xfrm>
          <a:prstGeom prst="straightConnector1">
            <a:avLst/>
          </a:prstGeom>
          <a:noFill/>
          <a:ln cap="flat" cmpd="sng" w="19050">
            <a:solidFill>
              <a:srgbClr val="EA9999"/>
            </a:solidFill>
            <a:prstDash val="dash"/>
            <a:round/>
            <a:headEnd len="med" w="med" type="none"/>
            <a:tailEnd len="med" w="med" type="none"/>
          </a:ln>
        </p:spPr>
      </p:cxnSp>
      <p:sp>
        <p:nvSpPr>
          <p:cNvPr id="563" name="Google Shape;563;p46"/>
          <p:cNvSpPr/>
          <p:nvPr/>
        </p:nvSpPr>
        <p:spPr>
          <a:xfrm>
            <a:off x="7471125" y="1829550"/>
            <a:ext cx="1270800" cy="32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CLASSIFIER</a:t>
            </a:r>
            <a:endParaRPr b="1"/>
          </a:p>
        </p:txBody>
      </p:sp>
      <p:grpSp>
        <p:nvGrpSpPr>
          <p:cNvPr id="564" name="Google Shape;564;p46"/>
          <p:cNvGrpSpPr/>
          <p:nvPr/>
        </p:nvGrpSpPr>
        <p:grpSpPr>
          <a:xfrm>
            <a:off x="974560" y="3672221"/>
            <a:ext cx="992048" cy="1384572"/>
            <a:chOff x="3178034" y="1948510"/>
            <a:chExt cx="1359902" cy="1897974"/>
          </a:xfrm>
        </p:grpSpPr>
        <p:sp>
          <p:nvSpPr>
            <p:cNvPr id="565" name="Google Shape;565;p46"/>
            <p:cNvSpPr/>
            <p:nvPr/>
          </p:nvSpPr>
          <p:spPr>
            <a:xfrm>
              <a:off x="3560827"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66" name="Google Shape;566;p46"/>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TEST DATASET</a:t>
              </a:r>
              <a:endParaRPr b="1" sz="700">
                <a:solidFill>
                  <a:srgbClr val="858585"/>
                </a:solidFill>
                <a:latin typeface="Roboto"/>
                <a:ea typeface="Roboto"/>
                <a:cs typeface="Roboto"/>
                <a:sym typeface="Roboto"/>
              </a:endParaRPr>
            </a:p>
          </p:txBody>
        </p:sp>
        <p:sp>
          <p:nvSpPr>
            <p:cNvPr id="567" name="Google Shape;567;p46"/>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sp>
        <p:nvSpPr>
          <p:cNvPr id="568" name="Google Shape;568;p46"/>
          <p:cNvSpPr/>
          <p:nvPr/>
        </p:nvSpPr>
        <p:spPr>
          <a:xfrm rot="-5400000">
            <a:off x="1341715" y="33746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cxnSp>
        <p:nvCxnSpPr>
          <p:cNvPr id="569" name="Google Shape;569;p46"/>
          <p:cNvCxnSpPr>
            <a:stCxn id="567" idx="0"/>
            <a:endCxn id="558" idx="2"/>
          </p:cNvCxnSpPr>
          <p:nvPr/>
        </p:nvCxnSpPr>
        <p:spPr>
          <a:xfrm rot="-5400000">
            <a:off x="4159335" y="562010"/>
            <a:ext cx="1268100" cy="6645600"/>
          </a:xfrm>
          <a:prstGeom prst="bentConnector3">
            <a:avLst>
              <a:gd fmla="val -27887" name="adj1"/>
            </a:avLst>
          </a:prstGeom>
          <a:noFill/>
          <a:ln cap="flat" cmpd="sng" w="28575">
            <a:solidFill>
              <a:schemeClr val="lt2"/>
            </a:solidFill>
            <a:prstDash val="solid"/>
            <a:round/>
            <a:headEnd len="med" w="med" type="none"/>
            <a:tailEnd len="med" w="med" type="triangle"/>
          </a:ln>
        </p:spPr>
      </p:cxnSp>
      <p:cxnSp>
        <p:nvCxnSpPr>
          <p:cNvPr id="570" name="Google Shape;570;p46"/>
          <p:cNvCxnSpPr>
            <a:stCxn id="567" idx="0"/>
            <a:endCxn id="567" idx="0"/>
          </p:cNvCxnSpPr>
          <p:nvPr/>
        </p:nvCxnSpPr>
        <p:spPr>
          <a:xfrm>
            <a:off x="1470585" y="4518860"/>
            <a:ext cx="0" cy="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46"/>
          <p:cNvCxnSpPr/>
          <p:nvPr/>
        </p:nvCxnSpPr>
        <p:spPr>
          <a:xfrm>
            <a:off x="458725" y="1174150"/>
            <a:ext cx="11400" cy="329400"/>
          </a:xfrm>
          <a:prstGeom prst="straightConnector1">
            <a:avLst/>
          </a:prstGeom>
          <a:noFill/>
          <a:ln cap="flat" cmpd="sng" w="28575">
            <a:solidFill>
              <a:schemeClr val="lt2"/>
            </a:solidFill>
            <a:prstDash val="solid"/>
            <a:round/>
            <a:headEnd len="med" w="med" type="none"/>
            <a:tailEnd len="med" w="med" type="triangle"/>
          </a:ln>
        </p:spPr>
      </p:cxnSp>
      <p:sp>
        <p:nvSpPr>
          <p:cNvPr id="572" name="Google Shape;572;p46"/>
          <p:cNvSpPr/>
          <p:nvPr/>
        </p:nvSpPr>
        <p:spPr>
          <a:xfrm>
            <a:off x="79725" y="762750"/>
            <a:ext cx="1270800" cy="32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a:t>
            </a:r>
            <a:endParaRPr b="1"/>
          </a:p>
        </p:txBody>
      </p:sp>
      <p:cxnSp>
        <p:nvCxnSpPr>
          <p:cNvPr id="573" name="Google Shape;573;p46"/>
          <p:cNvCxnSpPr/>
          <p:nvPr/>
        </p:nvCxnSpPr>
        <p:spPr>
          <a:xfrm>
            <a:off x="8629663" y="3477350"/>
            <a:ext cx="11400" cy="329400"/>
          </a:xfrm>
          <a:prstGeom prst="straightConnector1">
            <a:avLst/>
          </a:prstGeom>
          <a:noFill/>
          <a:ln cap="flat" cmpd="sng" w="28575">
            <a:solidFill>
              <a:schemeClr val="lt2"/>
            </a:solidFill>
            <a:prstDash val="solid"/>
            <a:round/>
            <a:headEnd len="med" w="med" type="none"/>
            <a:tailEnd len="med" w="med" type="triangle"/>
          </a:ln>
        </p:spPr>
      </p:cxnSp>
      <p:sp>
        <p:nvSpPr>
          <p:cNvPr id="574" name="Google Shape;574;p46"/>
          <p:cNvSpPr/>
          <p:nvPr/>
        </p:nvSpPr>
        <p:spPr>
          <a:xfrm>
            <a:off x="8170775" y="3959150"/>
            <a:ext cx="901200" cy="32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RESULT</a:t>
            </a:r>
            <a:endParaRPr b="1"/>
          </a:p>
        </p:txBody>
      </p:sp>
      <p:sp>
        <p:nvSpPr>
          <p:cNvPr id="575" name="Google Shape;575;p46"/>
          <p:cNvSpPr/>
          <p:nvPr/>
        </p:nvSpPr>
        <p:spPr>
          <a:xfrm rot="-5400000">
            <a:off x="335565" y="22316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76" name="Google Shape;576;p46"/>
          <p:cNvSpPr/>
          <p:nvPr/>
        </p:nvSpPr>
        <p:spPr>
          <a:xfrm>
            <a:off x="247682" y="1585559"/>
            <a:ext cx="433500" cy="4335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77" name="Google Shape;577;p46"/>
          <p:cNvSpPr txBox="1"/>
          <p:nvPr/>
        </p:nvSpPr>
        <p:spPr>
          <a:xfrm>
            <a:off x="593560" y="1747225"/>
            <a:ext cx="992100" cy="3255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MISSING VALUE FILLING</a:t>
            </a:r>
            <a:endParaRPr b="1" sz="700">
              <a:solidFill>
                <a:srgbClr val="858585"/>
              </a:solidFill>
              <a:latin typeface="Roboto"/>
              <a:ea typeface="Roboto"/>
              <a:cs typeface="Roboto"/>
              <a:sym typeface="Roboto"/>
            </a:endParaRPr>
          </a:p>
        </p:txBody>
      </p:sp>
      <p:cxnSp>
        <p:nvCxnSpPr>
          <p:cNvPr id="578" name="Google Shape;578;p46"/>
          <p:cNvCxnSpPr/>
          <p:nvPr/>
        </p:nvCxnSpPr>
        <p:spPr>
          <a:xfrm>
            <a:off x="5038025" y="1234000"/>
            <a:ext cx="0" cy="2906700"/>
          </a:xfrm>
          <a:prstGeom prst="straightConnector1">
            <a:avLst/>
          </a:prstGeom>
          <a:noFill/>
          <a:ln cap="flat" cmpd="sng" w="19050">
            <a:solidFill>
              <a:schemeClr val="dk2"/>
            </a:solidFill>
            <a:prstDash val="solid"/>
            <a:round/>
            <a:headEnd len="med" w="med" type="none"/>
            <a:tailEnd len="med" w="med" type="none"/>
          </a:ln>
        </p:spPr>
      </p:cxnSp>
      <p:cxnSp>
        <p:nvCxnSpPr>
          <p:cNvPr id="579" name="Google Shape;579;p46"/>
          <p:cNvCxnSpPr/>
          <p:nvPr/>
        </p:nvCxnSpPr>
        <p:spPr>
          <a:xfrm>
            <a:off x="6104163" y="1249025"/>
            <a:ext cx="10800" cy="2906700"/>
          </a:xfrm>
          <a:prstGeom prst="straightConnector1">
            <a:avLst/>
          </a:prstGeom>
          <a:noFill/>
          <a:ln cap="flat" cmpd="sng" w="19050">
            <a:solidFill>
              <a:schemeClr val="dk2"/>
            </a:solidFill>
            <a:prstDash val="solid"/>
            <a:round/>
            <a:headEnd len="med" w="med" type="none"/>
            <a:tailEnd len="med" w="med" type="none"/>
          </a:ln>
        </p:spPr>
      </p:cxnSp>
      <p:sp>
        <p:nvSpPr>
          <p:cNvPr id="580" name="Google Shape;580;p46"/>
          <p:cNvSpPr/>
          <p:nvPr/>
        </p:nvSpPr>
        <p:spPr>
          <a:xfrm>
            <a:off x="4892850" y="686550"/>
            <a:ext cx="2385300" cy="32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TWO LAYER CLUSTERING</a:t>
            </a:r>
            <a:endParaRPr b="1" sz="1200"/>
          </a:p>
        </p:txBody>
      </p:sp>
      <p:sp>
        <p:nvSpPr>
          <p:cNvPr id="581" name="Google Shape;581;p46"/>
          <p:cNvSpPr/>
          <p:nvPr/>
        </p:nvSpPr>
        <p:spPr>
          <a:xfrm>
            <a:off x="4034050" y="3185775"/>
            <a:ext cx="749400" cy="351900"/>
          </a:xfrm>
          <a:prstGeom prst="rect">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K=2</a:t>
            </a:r>
            <a:endParaRPr b="1"/>
          </a:p>
        </p:txBody>
      </p:sp>
      <p:sp>
        <p:nvSpPr>
          <p:cNvPr id="582" name="Google Shape;582;p46"/>
          <p:cNvSpPr/>
          <p:nvPr/>
        </p:nvSpPr>
        <p:spPr>
          <a:xfrm>
            <a:off x="5177050" y="1280775"/>
            <a:ext cx="749400" cy="351900"/>
          </a:xfrm>
          <a:prstGeom prst="rect">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K=3</a:t>
            </a:r>
            <a:endParaRPr b="1"/>
          </a:p>
        </p:txBody>
      </p:sp>
      <p:sp>
        <p:nvSpPr>
          <p:cNvPr id="583" name="Google Shape;583;p46"/>
          <p:cNvSpPr/>
          <p:nvPr/>
        </p:nvSpPr>
        <p:spPr>
          <a:xfrm>
            <a:off x="5177050" y="3566775"/>
            <a:ext cx="749400" cy="351900"/>
          </a:xfrm>
          <a:prstGeom prst="rect">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K=2</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587" name="Shape 587"/>
        <p:cNvGrpSpPr/>
        <p:nvPr/>
      </p:nvGrpSpPr>
      <p:grpSpPr>
        <a:xfrm>
          <a:off x="0" y="0"/>
          <a:ext cx="0" cy="0"/>
          <a:chOff x="0" y="0"/>
          <a:chExt cx="0" cy="0"/>
        </a:xfrm>
      </p:grpSpPr>
      <p:sp>
        <p:nvSpPr>
          <p:cNvPr id="588" name="Google Shape;588;p4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METHODOLOGY BEHIND THE CLASSIFIER</a:t>
            </a:r>
            <a:endParaRPr b="1"/>
          </a:p>
        </p:txBody>
      </p:sp>
      <p:sp>
        <p:nvSpPr>
          <p:cNvPr id="589" name="Google Shape;589;p47"/>
          <p:cNvSpPr/>
          <p:nvPr/>
        </p:nvSpPr>
        <p:spPr>
          <a:xfrm>
            <a:off x="785047" y="2385550"/>
            <a:ext cx="1251300" cy="10176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47"/>
          <p:cNvCxnSpPr>
            <a:stCxn id="589" idx="0"/>
            <a:endCxn id="589" idx="2"/>
          </p:cNvCxnSpPr>
          <p:nvPr/>
        </p:nvCxnSpPr>
        <p:spPr>
          <a:xfrm>
            <a:off x="1410697" y="2385550"/>
            <a:ext cx="0" cy="1017600"/>
          </a:xfrm>
          <a:prstGeom prst="straightConnector1">
            <a:avLst/>
          </a:prstGeom>
          <a:noFill/>
          <a:ln cap="flat" cmpd="sng" w="19050">
            <a:solidFill>
              <a:srgbClr val="EA9999"/>
            </a:solidFill>
            <a:prstDash val="dash"/>
            <a:round/>
            <a:headEnd len="med" w="med" type="none"/>
            <a:tailEnd len="med" w="med" type="none"/>
          </a:ln>
        </p:spPr>
      </p:cxnSp>
      <p:cxnSp>
        <p:nvCxnSpPr>
          <p:cNvPr id="591" name="Google Shape;591;p47"/>
          <p:cNvCxnSpPr/>
          <p:nvPr/>
        </p:nvCxnSpPr>
        <p:spPr>
          <a:xfrm flipH="1" rot="10800000">
            <a:off x="798808" y="2395843"/>
            <a:ext cx="1223700" cy="996900"/>
          </a:xfrm>
          <a:prstGeom prst="curvedConnector3">
            <a:avLst>
              <a:gd fmla="val 50000" name="adj1"/>
            </a:avLst>
          </a:prstGeom>
          <a:noFill/>
          <a:ln cap="flat" cmpd="sng" w="28575">
            <a:solidFill>
              <a:srgbClr val="B6D7A8"/>
            </a:solidFill>
            <a:prstDash val="dot"/>
            <a:round/>
            <a:headEnd len="med" w="med" type="none"/>
            <a:tailEnd len="med" w="med" type="none"/>
          </a:ln>
        </p:spPr>
      </p:cxnSp>
      <p:pic>
        <p:nvPicPr>
          <p:cNvPr id="592" name="Google Shape;592;p47"/>
          <p:cNvPicPr preferRelativeResize="0"/>
          <p:nvPr/>
        </p:nvPicPr>
        <p:blipFill>
          <a:blip r:embed="rId3">
            <a:alphaModFix/>
          </a:blip>
          <a:stretch>
            <a:fillRect/>
          </a:stretch>
        </p:blipFill>
        <p:spPr>
          <a:xfrm>
            <a:off x="1716056" y="3084791"/>
            <a:ext cx="275029" cy="275028"/>
          </a:xfrm>
          <a:prstGeom prst="rect">
            <a:avLst/>
          </a:prstGeom>
          <a:noFill/>
          <a:ln>
            <a:noFill/>
          </a:ln>
        </p:spPr>
      </p:pic>
      <p:cxnSp>
        <p:nvCxnSpPr>
          <p:cNvPr id="593" name="Google Shape;593;p47"/>
          <p:cNvCxnSpPr>
            <a:stCxn id="589" idx="1"/>
            <a:endCxn id="589" idx="3"/>
          </p:cNvCxnSpPr>
          <p:nvPr/>
        </p:nvCxnSpPr>
        <p:spPr>
          <a:xfrm>
            <a:off x="785047" y="2894350"/>
            <a:ext cx="1251300" cy="0"/>
          </a:xfrm>
          <a:prstGeom prst="straightConnector1">
            <a:avLst/>
          </a:prstGeom>
          <a:noFill/>
          <a:ln cap="flat" cmpd="sng" w="19050">
            <a:solidFill>
              <a:srgbClr val="EA9999"/>
            </a:solidFill>
            <a:prstDash val="dash"/>
            <a:round/>
            <a:headEnd len="med" w="med" type="none"/>
            <a:tailEnd len="med" w="med" type="none"/>
          </a:ln>
        </p:spPr>
      </p:cxnSp>
      <p:sp>
        <p:nvSpPr>
          <p:cNvPr id="594" name="Google Shape;594;p47"/>
          <p:cNvSpPr/>
          <p:nvPr/>
        </p:nvSpPr>
        <p:spPr>
          <a:xfrm>
            <a:off x="765525" y="1981950"/>
            <a:ext cx="1270800" cy="32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CLASSIFIER</a:t>
            </a:r>
            <a:endParaRPr b="1"/>
          </a:p>
        </p:txBody>
      </p:sp>
      <p:pic>
        <p:nvPicPr>
          <p:cNvPr id="595" name="Google Shape;595;p47"/>
          <p:cNvPicPr preferRelativeResize="0"/>
          <p:nvPr/>
        </p:nvPicPr>
        <p:blipFill>
          <a:blip r:embed="rId4">
            <a:alphaModFix/>
          </a:blip>
          <a:stretch>
            <a:fillRect/>
          </a:stretch>
        </p:blipFill>
        <p:spPr>
          <a:xfrm>
            <a:off x="3260198" y="1446550"/>
            <a:ext cx="5143500" cy="2895600"/>
          </a:xfrm>
          <a:prstGeom prst="rect">
            <a:avLst/>
          </a:prstGeom>
          <a:noFill/>
          <a:ln>
            <a:noFill/>
          </a:ln>
        </p:spPr>
      </p:pic>
      <p:cxnSp>
        <p:nvCxnSpPr>
          <p:cNvPr id="596" name="Google Shape;596;p47"/>
          <p:cNvCxnSpPr>
            <a:stCxn id="589" idx="3"/>
            <a:endCxn id="595" idx="1"/>
          </p:cNvCxnSpPr>
          <p:nvPr/>
        </p:nvCxnSpPr>
        <p:spPr>
          <a:xfrm>
            <a:off x="2036347" y="2894350"/>
            <a:ext cx="1224000" cy="0"/>
          </a:xfrm>
          <a:prstGeom prst="straightConnector1">
            <a:avLst/>
          </a:prstGeom>
          <a:noFill/>
          <a:ln cap="flat" cmpd="sng" w="28575">
            <a:solidFill>
              <a:schemeClr val="dk2"/>
            </a:solidFill>
            <a:prstDash val="solid"/>
            <a:round/>
            <a:headEnd len="med" w="med" type="oval"/>
            <a:tailEnd len="med" w="med" type="triangle"/>
          </a:ln>
        </p:spPr>
      </p:cxnSp>
      <p:sp>
        <p:nvSpPr>
          <p:cNvPr id="597" name="Google Shape;597;p47"/>
          <p:cNvSpPr/>
          <p:nvPr/>
        </p:nvSpPr>
        <p:spPr>
          <a:xfrm>
            <a:off x="5915600" y="2066475"/>
            <a:ext cx="275100" cy="275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7"/>
          <p:cNvSpPr/>
          <p:nvPr/>
        </p:nvSpPr>
        <p:spPr>
          <a:xfrm>
            <a:off x="4131200" y="3449925"/>
            <a:ext cx="275100" cy="2751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7"/>
          <p:cNvSpPr/>
          <p:nvPr/>
        </p:nvSpPr>
        <p:spPr>
          <a:xfrm>
            <a:off x="3902600" y="2459325"/>
            <a:ext cx="163500" cy="1635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03" name="Shape 603"/>
        <p:cNvGrpSpPr/>
        <p:nvPr/>
      </p:nvGrpSpPr>
      <p:grpSpPr>
        <a:xfrm>
          <a:off x="0" y="0"/>
          <a:ext cx="0" cy="0"/>
          <a:chOff x="0" y="0"/>
          <a:chExt cx="0" cy="0"/>
        </a:xfrm>
      </p:grpSpPr>
      <p:sp>
        <p:nvSpPr>
          <p:cNvPr id="604" name="Google Shape;604;p4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MISSING VALUE FILLING</a:t>
            </a:r>
            <a:endParaRPr b="1"/>
          </a:p>
        </p:txBody>
      </p:sp>
      <p:graphicFrame>
        <p:nvGraphicFramePr>
          <p:cNvPr id="605" name="Google Shape;605;p48"/>
          <p:cNvGraphicFramePr/>
          <p:nvPr/>
        </p:nvGraphicFramePr>
        <p:xfrm>
          <a:off x="152400" y="990600"/>
          <a:ext cx="3000000" cy="3000000"/>
        </p:xfrm>
        <a:graphic>
          <a:graphicData uri="http://schemas.openxmlformats.org/drawingml/2006/table">
            <a:tbl>
              <a:tblPr>
                <a:noFill/>
                <a:tableStyleId>{504A6FBE-94B4-424B-9D13-6C9D99CB4102}</a:tableStyleId>
              </a:tblPr>
              <a:tblGrid>
                <a:gridCol w="1039625"/>
                <a:gridCol w="1878350"/>
              </a:tblGrid>
              <a:tr h="180975">
                <a:tc>
                  <a:txBody>
                    <a:bodyPr/>
                    <a:lstStyle/>
                    <a:p>
                      <a:pPr indent="0" lvl="0" marL="0" rtl="0" algn="ctr">
                        <a:lnSpc>
                          <a:spcPct val="115000"/>
                        </a:lnSpc>
                        <a:spcBef>
                          <a:spcPts val="0"/>
                        </a:spcBef>
                        <a:spcAft>
                          <a:spcPts val="0"/>
                        </a:spcAft>
                        <a:buNone/>
                      </a:pPr>
                      <a:r>
                        <a:rPr b="1" lang="en" sz="1000">
                          <a:solidFill>
                            <a:srgbClr val="212121"/>
                          </a:solidFill>
                          <a:highlight>
                            <a:srgbClr val="FFFFFF"/>
                          </a:highlight>
                        </a:rPr>
                        <a:t>feature</a:t>
                      </a:r>
                      <a:endParaRPr sz="1000">
                        <a:solidFill>
                          <a:srgbClr val="212121"/>
                        </a:solidFill>
                        <a:highlight>
                          <a:srgbClr val="FFFFFF"/>
                        </a:highlight>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highlight>
                            <a:srgbClr val="FFFFFF"/>
                          </a:highlight>
                        </a:rPr>
                        <a:t>number of missing values</a:t>
                      </a:r>
                      <a:endParaRPr sz="1000">
                        <a:solidFill>
                          <a:srgbClr val="212121"/>
                        </a:solidFill>
                        <a:highlight>
                          <a:srgbClr val="FFFFFF"/>
                        </a:highlight>
                      </a:endParaRPr>
                    </a:p>
                  </a:txBody>
                  <a:tcPr marT="25400" marB="25400" marR="50800" marL="50800">
                    <a:lnL cap="flat" cmpd="sng" w="9525">
                      <a:solidFill>
                        <a:srgbClr val="EEEEEE"/>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sex</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0</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age</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0</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education</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105</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currentSmoker</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0</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cigsPerDay</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29</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BPMeds</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53</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prevalentStroke</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0</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prevalentHyp</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0</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diabetes</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0</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totChol</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50</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sysBP</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0</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diaBP</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0</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BMI</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19</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heartRate</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1</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glucose</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388</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TenYearCHD</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solidFill>
                            <a:srgbClr val="212121"/>
                          </a:solidFill>
                          <a:highlight>
                            <a:srgbClr val="FFFFFF"/>
                          </a:highlight>
                        </a:rPr>
                        <a:t>0</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bl>
          </a:graphicData>
        </a:graphic>
      </p:graphicFrame>
      <p:pic>
        <p:nvPicPr>
          <p:cNvPr id="606" name="Google Shape;606;p48"/>
          <p:cNvPicPr preferRelativeResize="0"/>
          <p:nvPr/>
        </p:nvPicPr>
        <p:blipFill>
          <a:blip r:embed="rId3">
            <a:alphaModFix/>
          </a:blip>
          <a:stretch>
            <a:fillRect/>
          </a:stretch>
        </p:blipFill>
        <p:spPr>
          <a:xfrm>
            <a:off x="3222775" y="1000050"/>
            <a:ext cx="5734050" cy="1876425"/>
          </a:xfrm>
          <a:prstGeom prst="rect">
            <a:avLst/>
          </a:prstGeom>
          <a:noFill/>
          <a:ln>
            <a:noFill/>
          </a:ln>
        </p:spPr>
      </p:pic>
      <p:graphicFrame>
        <p:nvGraphicFramePr>
          <p:cNvPr id="607" name="Google Shape;607;p48"/>
          <p:cNvGraphicFramePr/>
          <p:nvPr/>
        </p:nvGraphicFramePr>
        <p:xfrm>
          <a:off x="3237063" y="2990850"/>
          <a:ext cx="3000000" cy="3000000"/>
        </p:xfrm>
        <a:graphic>
          <a:graphicData uri="http://schemas.openxmlformats.org/drawingml/2006/table">
            <a:tbl>
              <a:tblPr>
                <a:noFill/>
                <a:tableStyleId>{504A6FBE-94B4-424B-9D13-6C9D99CB4102}</a:tableStyleId>
              </a:tblPr>
              <a:tblGrid>
                <a:gridCol w="1876425"/>
                <a:gridCol w="3829050"/>
              </a:tblGrid>
              <a:tr h="180975">
                <a:tc>
                  <a:txBody>
                    <a:bodyPr/>
                    <a:lstStyle/>
                    <a:p>
                      <a:pPr indent="0" lvl="0" marL="0" rtl="0" algn="ctr">
                        <a:lnSpc>
                          <a:spcPct val="115000"/>
                        </a:lnSpc>
                        <a:spcBef>
                          <a:spcPts val="0"/>
                        </a:spcBef>
                        <a:spcAft>
                          <a:spcPts val="0"/>
                        </a:spcAft>
                        <a:buNone/>
                      </a:pPr>
                      <a:r>
                        <a:rPr b="1" lang="en" sz="1000">
                          <a:solidFill>
                            <a:srgbClr val="212121"/>
                          </a:solidFill>
                          <a:highlight>
                            <a:srgbClr val="FFFFFF"/>
                          </a:highlight>
                        </a:rPr>
                        <a:t>feature</a:t>
                      </a:r>
                      <a:endParaRPr sz="1000">
                        <a:solidFill>
                          <a:srgbClr val="212121"/>
                        </a:solidFill>
                        <a:highlight>
                          <a:srgbClr val="FFFFFF"/>
                        </a:highlight>
                      </a:endParaRPr>
                    </a:p>
                  </a:txBody>
                  <a:tcPr marT="25400" marB="25400" marR="50800" marL="50800">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212121"/>
                          </a:solidFill>
                          <a:highlight>
                            <a:srgbClr val="FFFFFF"/>
                          </a:highlight>
                        </a:rPr>
                        <a:t>Central Tendency for filling the missing values</a:t>
                      </a:r>
                      <a:endParaRPr sz="1000">
                        <a:solidFill>
                          <a:srgbClr val="212121"/>
                        </a:solidFill>
                        <a:highlight>
                          <a:srgbClr val="FFFFFF"/>
                        </a:highlight>
                      </a:endParaRPr>
                    </a:p>
                  </a:txBody>
                  <a:tcPr marT="25400" marB="25400" marR="50800" marL="50800">
                    <a:lnL cap="flat" cmpd="sng" w="9525">
                      <a:solidFill>
                        <a:srgbClr val="EEEEEE"/>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education</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highlight>
                            <a:srgbClr val="FFFFFF"/>
                          </a:highlight>
                        </a:rPr>
                        <a:t>MODE</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cigsPerDay</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highlight>
                            <a:srgbClr val="FFFFFF"/>
                          </a:highlight>
                        </a:rPr>
                        <a:t>MEAN</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BPMeds</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highlight>
                            <a:srgbClr val="FFFFFF"/>
                          </a:highlight>
                        </a:rPr>
                        <a:t>MODE</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totChol</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highlight>
                            <a:srgbClr val="FFFFFF"/>
                          </a:highlight>
                        </a:rPr>
                        <a:t>MEDIAN</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BMI</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highlight>
                            <a:srgbClr val="FFFFFF"/>
                          </a:highlight>
                        </a:rPr>
                        <a:t>MEDIAN</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heartRate</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highlight>
                            <a:srgbClr val="FFFFFF"/>
                          </a:highlight>
                        </a:rPr>
                        <a:t>MEAN</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sz="1000">
                          <a:solidFill>
                            <a:srgbClr val="212121"/>
                          </a:solidFill>
                          <a:highlight>
                            <a:srgbClr val="FFFFFF"/>
                          </a:highlight>
                        </a:rPr>
                        <a:t>glucose</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212121"/>
                          </a:solidFill>
                          <a:highlight>
                            <a:srgbClr val="FFFFFF"/>
                          </a:highlight>
                        </a:rPr>
                        <a:t>MEDIAN</a:t>
                      </a:r>
                      <a:endParaRPr sz="1000">
                        <a:solidFill>
                          <a:srgbClr val="212121"/>
                        </a:solidFill>
                        <a:highlight>
                          <a:srgbClr val="FFFFFF"/>
                        </a:highlight>
                      </a:endParaRPr>
                    </a:p>
                  </a:txBody>
                  <a:tcPr marT="25400" marB="25400" marR="50800" marL="50800">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tcPr>
                </a:tc>
              </a:tr>
            </a:tbl>
          </a:graphicData>
        </a:graphic>
      </p:graphicFrame>
      <p:sp>
        <p:nvSpPr>
          <p:cNvPr id="608" name="Google Shape;608;p48"/>
          <p:cNvSpPr txBox="1"/>
          <p:nvPr/>
        </p:nvSpPr>
        <p:spPr>
          <a:xfrm>
            <a:off x="5381950" y="2361700"/>
            <a:ext cx="354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IMPUTATION METHOD</a:t>
            </a:r>
            <a:endParaRPr b="1">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12" name="Shape 612"/>
        <p:cNvGrpSpPr/>
        <p:nvPr/>
      </p:nvGrpSpPr>
      <p:grpSpPr>
        <a:xfrm>
          <a:off x="0" y="0"/>
          <a:ext cx="0" cy="0"/>
          <a:chOff x="0" y="0"/>
          <a:chExt cx="0" cy="0"/>
        </a:xfrm>
      </p:grpSpPr>
      <p:sp>
        <p:nvSpPr>
          <p:cNvPr id="613" name="Google Shape;613;p4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FEATURE SELECTION</a:t>
            </a:r>
            <a:endParaRPr b="1"/>
          </a:p>
        </p:txBody>
      </p:sp>
      <p:pic>
        <p:nvPicPr>
          <p:cNvPr id="614" name="Google Shape;614;p49"/>
          <p:cNvPicPr preferRelativeResize="0"/>
          <p:nvPr/>
        </p:nvPicPr>
        <p:blipFill>
          <a:blip r:embed="rId3">
            <a:alphaModFix/>
          </a:blip>
          <a:stretch>
            <a:fillRect/>
          </a:stretch>
        </p:blipFill>
        <p:spPr>
          <a:xfrm>
            <a:off x="3228868" y="847650"/>
            <a:ext cx="2776569" cy="1800291"/>
          </a:xfrm>
          <a:prstGeom prst="rect">
            <a:avLst/>
          </a:prstGeom>
          <a:noFill/>
          <a:ln>
            <a:noFill/>
          </a:ln>
        </p:spPr>
      </p:pic>
      <p:pic>
        <p:nvPicPr>
          <p:cNvPr id="615" name="Google Shape;615;p49"/>
          <p:cNvPicPr preferRelativeResize="0"/>
          <p:nvPr/>
        </p:nvPicPr>
        <p:blipFill>
          <a:blip r:embed="rId4">
            <a:alphaModFix/>
          </a:blip>
          <a:stretch>
            <a:fillRect/>
          </a:stretch>
        </p:blipFill>
        <p:spPr>
          <a:xfrm>
            <a:off x="304800" y="847650"/>
            <a:ext cx="2821536" cy="1800300"/>
          </a:xfrm>
          <a:prstGeom prst="rect">
            <a:avLst/>
          </a:prstGeom>
          <a:noFill/>
          <a:ln>
            <a:noFill/>
          </a:ln>
        </p:spPr>
      </p:pic>
      <p:pic>
        <p:nvPicPr>
          <p:cNvPr id="616" name="Google Shape;616;p49"/>
          <p:cNvPicPr preferRelativeResize="0"/>
          <p:nvPr/>
        </p:nvPicPr>
        <p:blipFill>
          <a:blip r:embed="rId5">
            <a:alphaModFix/>
          </a:blip>
          <a:stretch>
            <a:fillRect/>
          </a:stretch>
        </p:blipFill>
        <p:spPr>
          <a:xfrm>
            <a:off x="3193002" y="3181349"/>
            <a:ext cx="2736464" cy="1800300"/>
          </a:xfrm>
          <a:prstGeom prst="rect">
            <a:avLst/>
          </a:prstGeom>
          <a:noFill/>
          <a:ln>
            <a:noFill/>
          </a:ln>
        </p:spPr>
      </p:pic>
      <p:pic>
        <p:nvPicPr>
          <p:cNvPr id="617" name="Google Shape;617;p49"/>
          <p:cNvPicPr preferRelativeResize="0"/>
          <p:nvPr/>
        </p:nvPicPr>
        <p:blipFill>
          <a:blip r:embed="rId6">
            <a:alphaModFix/>
          </a:blip>
          <a:stretch>
            <a:fillRect/>
          </a:stretch>
        </p:blipFill>
        <p:spPr>
          <a:xfrm>
            <a:off x="304800" y="3181349"/>
            <a:ext cx="2758451" cy="1800300"/>
          </a:xfrm>
          <a:prstGeom prst="rect">
            <a:avLst/>
          </a:prstGeom>
          <a:noFill/>
          <a:ln>
            <a:noFill/>
          </a:ln>
        </p:spPr>
      </p:pic>
      <p:sp>
        <p:nvSpPr>
          <p:cNvPr id="618" name="Google Shape;618;p49"/>
          <p:cNvSpPr/>
          <p:nvPr/>
        </p:nvSpPr>
        <p:spPr>
          <a:xfrm>
            <a:off x="1033250" y="2736375"/>
            <a:ext cx="1396500" cy="342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 VALUE</a:t>
            </a:r>
            <a:endParaRPr b="1"/>
          </a:p>
        </p:txBody>
      </p:sp>
      <p:sp>
        <p:nvSpPr>
          <p:cNvPr id="619" name="Google Shape;619;p49"/>
          <p:cNvSpPr/>
          <p:nvPr/>
        </p:nvSpPr>
        <p:spPr>
          <a:xfrm>
            <a:off x="3928850" y="2736375"/>
            <a:ext cx="1396500" cy="342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SCORE</a:t>
            </a:r>
            <a:endParaRPr b="1"/>
          </a:p>
        </p:txBody>
      </p:sp>
      <p:sp>
        <p:nvSpPr>
          <p:cNvPr id="620" name="Google Shape;620;p49"/>
          <p:cNvSpPr txBox="1"/>
          <p:nvPr/>
        </p:nvSpPr>
        <p:spPr>
          <a:xfrm>
            <a:off x="6142675" y="1154850"/>
            <a:ext cx="26229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Roboto"/>
                <a:ea typeface="Roboto"/>
                <a:cs typeface="Roboto"/>
                <a:sym typeface="Roboto"/>
              </a:rPr>
              <a:t>ACCORDING TO THE CHI-SQUARE FEATURE SELECTION METHOD “currentSmoker” FEATURE IS THE LEAST IMPORTANT CATEGORICAL FEATURE.</a:t>
            </a:r>
            <a:endParaRPr>
              <a:latin typeface="Roboto"/>
              <a:ea typeface="Roboto"/>
              <a:cs typeface="Roboto"/>
              <a:sym typeface="Roboto"/>
            </a:endParaRPr>
          </a:p>
        </p:txBody>
      </p:sp>
      <p:sp>
        <p:nvSpPr>
          <p:cNvPr id="621" name="Google Shape;621;p49"/>
          <p:cNvSpPr txBox="1"/>
          <p:nvPr/>
        </p:nvSpPr>
        <p:spPr>
          <a:xfrm>
            <a:off x="6142775" y="3406300"/>
            <a:ext cx="2622900" cy="146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Roboto"/>
                <a:ea typeface="Roboto"/>
                <a:cs typeface="Roboto"/>
                <a:sym typeface="Roboto"/>
              </a:rPr>
              <a:t>ACCORDING TO THE ANOVA FEATURE SELECTION TEST “heartRate” FEATURE IS THE LEAST IMPORTANT NON CATEGORICAL FEATURE.</a:t>
            </a:r>
            <a:endParaRPr b="1" sz="12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25" name="Shape 625"/>
        <p:cNvGrpSpPr/>
        <p:nvPr/>
      </p:nvGrpSpPr>
      <p:grpSpPr>
        <a:xfrm>
          <a:off x="0" y="0"/>
          <a:ext cx="0" cy="0"/>
          <a:chOff x="0" y="0"/>
          <a:chExt cx="0" cy="0"/>
        </a:xfrm>
      </p:grpSpPr>
      <p:sp>
        <p:nvSpPr>
          <p:cNvPr id="626" name="Google Shape;626;p5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BEST K USING ELBOW METHOD</a:t>
            </a:r>
            <a:endParaRPr b="1"/>
          </a:p>
        </p:txBody>
      </p:sp>
      <p:pic>
        <p:nvPicPr>
          <p:cNvPr id="627" name="Google Shape;627;p50"/>
          <p:cNvPicPr preferRelativeResize="0"/>
          <p:nvPr/>
        </p:nvPicPr>
        <p:blipFill>
          <a:blip r:embed="rId3">
            <a:alphaModFix/>
          </a:blip>
          <a:stretch>
            <a:fillRect/>
          </a:stretch>
        </p:blipFill>
        <p:spPr>
          <a:xfrm>
            <a:off x="4676217" y="1457250"/>
            <a:ext cx="4302784" cy="3020790"/>
          </a:xfrm>
          <a:prstGeom prst="rect">
            <a:avLst/>
          </a:prstGeom>
          <a:noFill/>
          <a:ln>
            <a:noFill/>
          </a:ln>
        </p:spPr>
      </p:pic>
      <p:pic>
        <p:nvPicPr>
          <p:cNvPr id="628" name="Google Shape;628;p50"/>
          <p:cNvPicPr preferRelativeResize="0"/>
          <p:nvPr/>
        </p:nvPicPr>
        <p:blipFill>
          <a:blip r:embed="rId4">
            <a:alphaModFix/>
          </a:blip>
          <a:stretch>
            <a:fillRect/>
          </a:stretch>
        </p:blipFill>
        <p:spPr>
          <a:xfrm>
            <a:off x="152400" y="1457250"/>
            <a:ext cx="4288048" cy="302079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32" name="Shape 632"/>
        <p:cNvGrpSpPr/>
        <p:nvPr/>
      </p:nvGrpSpPr>
      <p:grpSpPr>
        <a:xfrm>
          <a:off x="0" y="0"/>
          <a:ext cx="0" cy="0"/>
          <a:chOff x="0" y="0"/>
          <a:chExt cx="0" cy="0"/>
        </a:xfrm>
      </p:grpSpPr>
      <p:sp>
        <p:nvSpPr>
          <p:cNvPr id="633" name="Google Shape;633;p51"/>
          <p:cNvSpPr txBox="1"/>
          <p:nvPr>
            <p:ph type="title"/>
          </p:nvPr>
        </p:nvSpPr>
        <p:spPr>
          <a:xfrm>
            <a:off x="220888" y="-7362"/>
            <a:ext cx="4045200" cy="14823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a:t>FINAL RESULT</a:t>
            </a:r>
            <a:endParaRPr b="1"/>
          </a:p>
        </p:txBody>
      </p:sp>
      <p:pic>
        <p:nvPicPr>
          <p:cNvPr id="634" name="Google Shape;634;p51"/>
          <p:cNvPicPr preferRelativeResize="0"/>
          <p:nvPr/>
        </p:nvPicPr>
        <p:blipFill rotWithShape="1">
          <a:blip r:embed="rId3">
            <a:alphaModFix/>
          </a:blip>
          <a:srcRect b="0" l="0" r="12998" t="0"/>
          <a:stretch/>
        </p:blipFill>
        <p:spPr>
          <a:xfrm>
            <a:off x="4855850" y="935325"/>
            <a:ext cx="3977775" cy="3272850"/>
          </a:xfrm>
          <a:prstGeom prst="rect">
            <a:avLst/>
          </a:prstGeom>
          <a:noFill/>
          <a:ln>
            <a:noFill/>
          </a:ln>
        </p:spPr>
      </p:pic>
      <p:graphicFrame>
        <p:nvGraphicFramePr>
          <p:cNvPr id="635" name="Google Shape;635;p51"/>
          <p:cNvGraphicFramePr/>
          <p:nvPr/>
        </p:nvGraphicFramePr>
        <p:xfrm>
          <a:off x="172713" y="1325813"/>
          <a:ext cx="3000000" cy="3000000"/>
        </p:xfrm>
        <a:graphic>
          <a:graphicData uri="http://schemas.openxmlformats.org/drawingml/2006/table">
            <a:tbl>
              <a:tblPr>
                <a:noFill/>
                <a:tableStyleId>{25F6DF76-A409-4BD7-95B3-93EE858BD953}</a:tableStyleId>
              </a:tblPr>
              <a:tblGrid>
                <a:gridCol w="842875"/>
                <a:gridCol w="894400"/>
                <a:gridCol w="764400"/>
                <a:gridCol w="839800"/>
                <a:gridCol w="839800"/>
              </a:tblGrid>
              <a:tr h="238825">
                <a:tc>
                  <a:txBody>
                    <a:bodyPr/>
                    <a:lstStyle/>
                    <a:p>
                      <a:pPr indent="0" lvl="0" marL="0" rtl="0" algn="l">
                        <a:spcBef>
                          <a:spcPts val="0"/>
                        </a:spcBef>
                        <a:spcAft>
                          <a:spcPts val="0"/>
                        </a:spcAft>
                        <a:buNone/>
                      </a:pPr>
                      <a:r>
                        <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PRECISION</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RECALL</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F1-SCORE</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SUPPORT</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r>
              <a:tr h="372650">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0.99</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0.94</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0.97</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712</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r>
              <a:tr h="372650">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1</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0.76</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0.95</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0.84</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136</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r>
              <a:tr h="238825">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ACCURACY</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0.94</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848</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r>
              <a:tr h="238825">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MACRO AVG</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0.87</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0.95</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0.90</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848</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r>
              <a:tr h="238825">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WEIGHTED AVG</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0.95</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0.94</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0.95</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848</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r>
            </a:tbl>
          </a:graphicData>
        </a:graphic>
      </p:graphicFrame>
      <p:graphicFrame>
        <p:nvGraphicFramePr>
          <p:cNvPr id="636" name="Google Shape;636;p51"/>
          <p:cNvGraphicFramePr/>
          <p:nvPr/>
        </p:nvGraphicFramePr>
        <p:xfrm>
          <a:off x="172725" y="3784000"/>
          <a:ext cx="3000000" cy="3000000"/>
        </p:xfrm>
        <a:graphic>
          <a:graphicData uri="http://schemas.openxmlformats.org/drawingml/2006/table">
            <a:tbl>
              <a:tblPr>
                <a:noFill/>
                <a:tableStyleId>{25F6DF76-A409-4BD7-95B3-93EE858BD953}</a:tableStyleId>
              </a:tblPr>
              <a:tblGrid>
                <a:gridCol w="945075"/>
                <a:gridCol w="3236200"/>
              </a:tblGrid>
              <a:tr h="12700">
                <a:tc>
                  <a:txBody>
                    <a:bodyPr/>
                    <a:lstStyle/>
                    <a:p>
                      <a:pPr indent="0" lvl="0" marL="0" rtl="0" algn="l">
                        <a:spcBef>
                          <a:spcPts val="0"/>
                        </a:spcBef>
                        <a:spcAft>
                          <a:spcPts val="0"/>
                        </a:spcAft>
                        <a:buNone/>
                      </a:pPr>
                      <a:r>
                        <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 JACCARD SCORE</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r>
              <a:tr h="12700">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0.94</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r>
              <a:tr h="12700">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1</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050">
                          <a:solidFill>
                            <a:srgbClr val="212121"/>
                          </a:solidFill>
                          <a:highlight>
                            <a:srgbClr val="FFFFFF"/>
                          </a:highlight>
                          <a:latin typeface="Courier New"/>
                          <a:ea typeface="Courier New"/>
                          <a:cs typeface="Courier New"/>
                          <a:sym typeface="Courier New"/>
                        </a:rPr>
                        <a:t>0.73</a:t>
                      </a:r>
                      <a:endParaRPr b="1" sz="1050">
                        <a:solidFill>
                          <a:srgbClr val="212121"/>
                        </a:solidFill>
                        <a:highlight>
                          <a:srgbClr val="FFFFFF"/>
                        </a:highlight>
                        <a:latin typeface="Courier New"/>
                        <a:ea typeface="Courier New"/>
                        <a:cs typeface="Courier New"/>
                        <a:sym typeface="Courier New"/>
                      </a:endParaRPr>
                    </a:p>
                  </a:txBody>
                  <a:tcPr marT="63500" marB="63500" marR="63500" marL="635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92" name="Shape 92"/>
        <p:cNvGrpSpPr/>
        <p:nvPr/>
      </p:nvGrpSpPr>
      <p:grpSpPr>
        <a:xfrm>
          <a:off x="0" y="0"/>
          <a:ext cx="0" cy="0"/>
          <a:chOff x="0" y="0"/>
          <a:chExt cx="0" cy="0"/>
        </a:xfrm>
      </p:grpSpPr>
      <p:grpSp>
        <p:nvGrpSpPr>
          <p:cNvPr id="93" name="Google Shape;93;p16"/>
          <p:cNvGrpSpPr/>
          <p:nvPr/>
        </p:nvGrpSpPr>
        <p:grpSpPr>
          <a:xfrm>
            <a:off x="3900809" y="1597426"/>
            <a:ext cx="992051" cy="1384573"/>
            <a:chOff x="5887800" y="1948510"/>
            <a:chExt cx="1359905" cy="1897975"/>
          </a:xfrm>
        </p:grpSpPr>
        <p:sp>
          <p:nvSpPr>
            <p:cNvPr id="94" name="Google Shape;94;p16"/>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95" name="Google Shape;95;p16"/>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OVERSAMPLING</a:t>
              </a:r>
              <a:endParaRPr b="1" sz="700">
                <a:solidFill>
                  <a:srgbClr val="858585"/>
                </a:solidFill>
                <a:latin typeface="Roboto"/>
                <a:ea typeface="Roboto"/>
                <a:cs typeface="Roboto"/>
                <a:sym typeface="Roboto"/>
              </a:endParaRPr>
            </a:p>
          </p:txBody>
        </p:sp>
        <p:sp>
          <p:nvSpPr>
            <p:cNvPr id="96" name="Google Shape;96;p16"/>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sp>
        <p:nvSpPr>
          <p:cNvPr id="97" name="Google Shape;97;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WORKFLOW OF THE PROJECT</a:t>
            </a:r>
            <a:endParaRPr b="1"/>
          </a:p>
        </p:txBody>
      </p:sp>
      <p:sp>
        <p:nvSpPr>
          <p:cNvPr id="98" name="Google Shape;98;p16"/>
          <p:cNvSpPr/>
          <p:nvPr/>
        </p:nvSpPr>
        <p:spPr>
          <a:xfrm>
            <a:off x="820324" y="2688887"/>
            <a:ext cx="257700" cy="27000"/>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grpSp>
        <p:nvGrpSpPr>
          <p:cNvPr id="99" name="Google Shape;99;p16"/>
          <p:cNvGrpSpPr/>
          <p:nvPr/>
        </p:nvGrpSpPr>
        <p:grpSpPr>
          <a:xfrm>
            <a:off x="-13550" y="2467671"/>
            <a:ext cx="955945" cy="1384573"/>
            <a:chOff x="519864" y="1948510"/>
            <a:chExt cx="1310411" cy="1897975"/>
          </a:xfrm>
        </p:grpSpPr>
        <p:sp>
          <p:nvSpPr>
            <p:cNvPr id="100" name="Google Shape;100;p16"/>
            <p:cNvSpPr/>
            <p:nvPr/>
          </p:nvSpPr>
          <p:spPr>
            <a:xfrm>
              <a:off x="877947" y="1948510"/>
              <a:ext cx="594300" cy="594300"/>
            </a:xfrm>
            <a:prstGeom prst="ellipse">
              <a:avLst/>
            </a:prstGeom>
            <a:noFill/>
            <a:ln cap="flat" cmpd="sng" w="38100">
              <a:solidFill>
                <a:srgbClr val="0B71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01" name="Google Shape;101;p16"/>
            <p:cNvSpPr txBox="1"/>
            <p:nvPr/>
          </p:nvSpPr>
          <p:spPr>
            <a:xfrm>
              <a:off x="519864" y="2608762"/>
              <a:ext cx="1310400" cy="6597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t/>
              </a:r>
              <a:endParaRPr b="1" sz="700">
                <a:solidFill>
                  <a:srgbClr val="0B7140"/>
                </a:solidFill>
                <a:latin typeface="Roboto"/>
                <a:ea typeface="Roboto"/>
                <a:cs typeface="Roboto"/>
                <a:sym typeface="Roboto"/>
              </a:endParaRPr>
            </a:p>
            <a:p>
              <a:pPr indent="0" lvl="0" marL="0" rtl="0" algn="ctr">
                <a:lnSpc>
                  <a:spcPct val="150000"/>
                </a:lnSpc>
                <a:spcBef>
                  <a:spcPts val="0"/>
                </a:spcBef>
                <a:spcAft>
                  <a:spcPts val="0"/>
                </a:spcAft>
                <a:buNone/>
              </a:pPr>
              <a:r>
                <a:t/>
              </a:r>
              <a:endParaRPr b="1" sz="700">
                <a:solidFill>
                  <a:srgbClr val="0B7140"/>
                </a:solidFill>
                <a:latin typeface="Roboto"/>
                <a:ea typeface="Roboto"/>
                <a:cs typeface="Roboto"/>
                <a:sym typeface="Roboto"/>
              </a:endParaRPr>
            </a:p>
            <a:p>
              <a:pPr indent="0" lvl="0" marL="0" rtl="0" algn="ctr">
                <a:lnSpc>
                  <a:spcPct val="150000"/>
                </a:lnSpc>
                <a:spcBef>
                  <a:spcPts val="0"/>
                </a:spcBef>
                <a:spcAft>
                  <a:spcPts val="0"/>
                </a:spcAft>
                <a:buNone/>
              </a:pPr>
              <a:r>
                <a:t/>
              </a:r>
              <a:endParaRPr b="1" sz="700">
                <a:solidFill>
                  <a:srgbClr val="0B7140"/>
                </a:solidFill>
                <a:latin typeface="Roboto"/>
                <a:ea typeface="Roboto"/>
                <a:cs typeface="Roboto"/>
                <a:sym typeface="Roboto"/>
              </a:endParaRPr>
            </a:p>
            <a:p>
              <a:pPr indent="0" lvl="0" marL="0" rtl="0" algn="ctr">
                <a:lnSpc>
                  <a:spcPct val="150000"/>
                </a:lnSpc>
                <a:spcBef>
                  <a:spcPts val="0"/>
                </a:spcBef>
                <a:spcAft>
                  <a:spcPts val="0"/>
                </a:spcAft>
                <a:buNone/>
              </a:pPr>
              <a:r>
                <a:t/>
              </a:r>
              <a:endParaRPr b="1" sz="700">
                <a:solidFill>
                  <a:srgbClr val="0B7140"/>
                </a:solidFill>
                <a:latin typeface="Roboto"/>
                <a:ea typeface="Roboto"/>
                <a:cs typeface="Roboto"/>
                <a:sym typeface="Roboto"/>
              </a:endParaRPr>
            </a:p>
            <a:p>
              <a:pPr indent="0" lvl="0" marL="0" rtl="0" algn="ctr">
                <a:lnSpc>
                  <a:spcPct val="150000"/>
                </a:lnSpc>
                <a:spcBef>
                  <a:spcPts val="0"/>
                </a:spcBef>
                <a:spcAft>
                  <a:spcPts val="0"/>
                </a:spcAft>
                <a:buNone/>
              </a:pPr>
              <a:r>
                <a:rPr b="1" lang="en" sz="700">
                  <a:solidFill>
                    <a:srgbClr val="0B7140"/>
                  </a:solidFill>
                  <a:latin typeface="Roboto"/>
                  <a:ea typeface="Roboto"/>
                  <a:cs typeface="Roboto"/>
                  <a:sym typeface="Roboto"/>
                </a:rPr>
                <a:t>FEATURE SELECTION</a:t>
              </a:r>
              <a:endParaRPr b="1" sz="700">
                <a:solidFill>
                  <a:srgbClr val="0B7140"/>
                </a:solidFill>
                <a:latin typeface="Roboto"/>
                <a:ea typeface="Roboto"/>
                <a:cs typeface="Roboto"/>
                <a:sym typeface="Roboto"/>
              </a:endParaRPr>
            </a:p>
          </p:txBody>
        </p:sp>
        <p:sp>
          <p:nvSpPr>
            <p:cNvPr id="102" name="Google Shape;102;p16"/>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0B7140"/>
                </a:solidFill>
                <a:latin typeface="Roboto"/>
                <a:ea typeface="Roboto"/>
                <a:cs typeface="Roboto"/>
                <a:sym typeface="Roboto"/>
              </a:endParaRPr>
            </a:p>
          </p:txBody>
        </p:sp>
      </p:grpSp>
      <p:grpSp>
        <p:nvGrpSpPr>
          <p:cNvPr id="103" name="Google Shape;103;p16"/>
          <p:cNvGrpSpPr/>
          <p:nvPr/>
        </p:nvGrpSpPr>
        <p:grpSpPr>
          <a:xfrm>
            <a:off x="956011" y="2467671"/>
            <a:ext cx="955937" cy="1384573"/>
            <a:chOff x="1848940" y="1948510"/>
            <a:chExt cx="1310400" cy="1897975"/>
          </a:xfrm>
        </p:grpSpPr>
        <p:sp>
          <p:nvSpPr>
            <p:cNvPr id="104" name="Google Shape;104;p16"/>
            <p:cNvSpPr/>
            <p:nvPr/>
          </p:nvSpPr>
          <p:spPr>
            <a:xfrm>
              <a:off x="2206990" y="1948510"/>
              <a:ext cx="594300" cy="594300"/>
            </a:xfrm>
            <a:prstGeom prst="ellipse">
              <a:avLst/>
            </a:prstGeom>
            <a:noFill/>
            <a:ln cap="flat" cmpd="sng" w="38100">
              <a:solidFill>
                <a:srgbClr val="0B71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05" name="Google Shape;105;p16"/>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0B7140"/>
                  </a:solidFill>
                  <a:latin typeface="Roboto"/>
                  <a:ea typeface="Roboto"/>
                  <a:cs typeface="Roboto"/>
                  <a:sym typeface="Roboto"/>
                </a:rPr>
                <a:t>TRAIN TEST SPLIT</a:t>
              </a:r>
              <a:endParaRPr b="1" sz="700">
                <a:solidFill>
                  <a:srgbClr val="0B7140"/>
                </a:solidFill>
                <a:latin typeface="Roboto"/>
                <a:ea typeface="Roboto"/>
                <a:cs typeface="Roboto"/>
                <a:sym typeface="Roboto"/>
              </a:endParaRPr>
            </a:p>
          </p:txBody>
        </p:sp>
        <p:sp>
          <p:nvSpPr>
            <p:cNvPr id="106" name="Google Shape;106;p16"/>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0B7140"/>
                </a:solidFill>
                <a:latin typeface="Roboto"/>
                <a:ea typeface="Roboto"/>
                <a:cs typeface="Roboto"/>
                <a:sym typeface="Roboto"/>
              </a:endParaRPr>
            </a:p>
          </p:txBody>
        </p:sp>
      </p:grpSp>
      <p:grpSp>
        <p:nvGrpSpPr>
          <p:cNvPr id="107" name="Google Shape;107;p16"/>
          <p:cNvGrpSpPr/>
          <p:nvPr/>
        </p:nvGrpSpPr>
        <p:grpSpPr>
          <a:xfrm>
            <a:off x="1925585" y="2467671"/>
            <a:ext cx="992048" cy="1384572"/>
            <a:chOff x="3178034" y="1948510"/>
            <a:chExt cx="1359902" cy="1897974"/>
          </a:xfrm>
        </p:grpSpPr>
        <p:sp>
          <p:nvSpPr>
            <p:cNvPr id="108" name="Google Shape;108;p16"/>
            <p:cNvSpPr/>
            <p:nvPr/>
          </p:nvSpPr>
          <p:spPr>
            <a:xfrm>
              <a:off x="3560827"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09" name="Google Shape;109;p16"/>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TRAIN DATASET</a:t>
              </a:r>
              <a:endParaRPr b="1" sz="700">
                <a:solidFill>
                  <a:srgbClr val="858585"/>
                </a:solidFill>
                <a:latin typeface="Roboto"/>
                <a:ea typeface="Roboto"/>
                <a:cs typeface="Roboto"/>
                <a:sym typeface="Roboto"/>
              </a:endParaRPr>
            </a:p>
          </p:txBody>
        </p:sp>
        <p:sp>
          <p:nvSpPr>
            <p:cNvPr id="110" name="Google Shape;110;p16"/>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111" name="Google Shape;111;p16"/>
          <p:cNvGrpSpPr/>
          <p:nvPr/>
        </p:nvGrpSpPr>
        <p:grpSpPr>
          <a:xfrm>
            <a:off x="2932015" y="2467671"/>
            <a:ext cx="955939" cy="1384573"/>
            <a:chOff x="4557650" y="1948510"/>
            <a:chExt cx="1310403" cy="1897975"/>
          </a:xfrm>
        </p:grpSpPr>
        <p:sp>
          <p:nvSpPr>
            <p:cNvPr id="112" name="Google Shape;112;p16"/>
            <p:cNvSpPr/>
            <p:nvPr/>
          </p:nvSpPr>
          <p:spPr>
            <a:xfrm>
              <a:off x="4915703"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13" name="Google Shape;113;p16"/>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NORMALIZATION</a:t>
              </a:r>
              <a:endParaRPr b="1" sz="700">
                <a:solidFill>
                  <a:srgbClr val="858585"/>
                </a:solidFill>
                <a:latin typeface="Roboto"/>
                <a:ea typeface="Roboto"/>
                <a:cs typeface="Roboto"/>
                <a:sym typeface="Roboto"/>
              </a:endParaRPr>
            </a:p>
          </p:txBody>
        </p:sp>
        <p:sp>
          <p:nvSpPr>
            <p:cNvPr id="114" name="Google Shape;114;p16"/>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115" name="Google Shape;115;p16"/>
          <p:cNvGrpSpPr/>
          <p:nvPr/>
        </p:nvGrpSpPr>
        <p:grpSpPr>
          <a:xfrm>
            <a:off x="3902359" y="2467671"/>
            <a:ext cx="992051" cy="1384573"/>
            <a:chOff x="5887800" y="1948510"/>
            <a:chExt cx="1359905" cy="1897975"/>
          </a:xfrm>
        </p:grpSpPr>
        <p:sp>
          <p:nvSpPr>
            <p:cNvPr id="116" name="Google Shape;116;p16"/>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17" name="Google Shape;117;p16"/>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AS IT IS</a:t>
              </a:r>
              <a:endParaRPr b="1" sz="700">
                <a:solidFill>
                  <a:srgbClr val="858585"/>
                </a:solidFill>
                <a:latin typeface="Roboto"/>
                <a:ea typeface="Roboto"/>
                <a:cs typeface="Roboto"/>
                <a:sym typeface="Roboto"/>
              </a:endParaRPr>
            </a:p>
          </p:txBody>
        </p:sp>
        <p:sp>
          <p:nvSpPr>
            <p:cNvPr id="118" name="Google Shape;118;p16"/>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119" name="Google Shape;119;p16"/>
          <p:cNvGrpSpPr/>
          <p:nvPr/>
        </p:nvGrpSpPr>
        <p:grpSpPr>
          <a:xfrm>
            <a:off x="4908805" y="1750768"/>
            <a:ext cx="992051" cy="1384573"/>
            <a:chOff x="7264213" y="1948510"/>
            <a:chExt cx="1359905" cy="1897975"/>
          </a:xfrm>
        </p:grpSpPr>
        <p:sp>
          <p:nvSpPr>
            <p:cNvPr id="120" name="Google Shape;120;p1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21" name="Google Shape;121;p16"/>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700">
                  <a:solidFill>
                    <a:srgbClr val="858585"/>
                  </a:solidFill>
                  <a:latin typeface="Roboto"/>
                  <a:ea typeface="Roboto"/>
                  <a:cs typeface="Roboto"/>
                  <a:sym typeface="Roboto"/>
                </a:rPr>
                <a:t>DISEASED CLUSTERS</a:t>
              </a:r>
              <a:endParaRPr b="1" sz="700">
                <a:solidFill>
                  <a:srgbClr val="858585"/>
                </a:solidFill>
                <a:latin typeface="Roboto"/>
                <a:ea typeface="Roboto"/>
                <a:cs typeface="Roboto"/>
                <a:sym typeface="Roboto"/>
              </a:endParaRPr>
            </a:p>
          </p:txBody>
        </p:sp>
        <p:sp>
          <p:nvSpPr>
            <p:cNvPr id="122" name="Google Shape;122;p16"/>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sp>
        <p:nvSpPr>
          <p:cNvPr id="123" name="Google Shape;123;p16"/>
          <p:cNvSpPr/>
          <p:nvPr/>
        </p:nvSpPr>
        <p:spPr>
          <a:xfrm>
            <a:off x="1798915" y="26888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24" name="Google Shape;124;p16"/>
          <p:cNvSpPr/>
          <p:nvPr/>
        </p:nvSpPr>
        <p:spPr>
          <a:xfrm>
            <a:off x="2786934" y="26888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25" name="Google Shape;125;p16"/>
          <p:cNvSpPr/>
          <p:nvPr/>
        </p:nvSpPr>
        <p:spPr>
          <a:xfrm>
            <a:off x="3775327" y="26888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26" name="Google Shape;126;p16"/>
          <p:cNvSpPr/>
          <p:nvPr/>
        </p:nvSpPr>
        <p:spPr>
          <a:xfrm>
            <a:off x="4771590" y="26888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grpSp>
        <p:nvGrpSpPr>
          <p:cNvPr id="127" name="Google Shape;127;p16"/>
          <p:cNvGrpSpPr/>
          <p:nvPr/>
        </p:nvGrpSpPr>
        <p:grpSpPr>
          <a:xfrm>
            <a:off x="3902359" y="3357085"/>
            <a:ext cx="992051" cy="1384573"/>
            <a:chOff x="5887800" y="1948510"/>
            <a:chExt cx="1359905" cy="1897975"/>
          </a:xfrm>
        </p:grpSpPr>
        <p:sp>
          <p:nvSpPr>
            <p:cNvPr id="128" name="Google Shape;128;p16"/>
            <p:cNvSpPr/>
            <p:nvPr/>
          </p:nvSpPr>
          <p:spPr>
            <a:xfrm>
              <a:off x="6270606"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29" name="Google Shape;129;p16"/>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UNDERSAMPLING</a:t>
              </a:r>
              <a:endParaRPr b="1" sz="700">
                <a:solidFill>
                  <a:srgbClr val="858585"/>
                </a:solidFill>
                <a:latin typeface="Roboto"/>
                <a:ea typeface="Roboto"/>
                <a:cs typeface="Roboto"/>
                <a:sym typeface="Roboto"/>
              </a:endParaRPr>
            </a:p>
          </p:txBody>
        </p:sp>
        <p:sp>
          <p:nvSpPr>
            <p:cNvPr id="130" name="Google Shape;130;p16"/>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131" name="Google Shape;131;p16"/>
          <p:cNvGrpSpPr/>
          <p:nvPr/>
        </p:nvGrpSpPr>
        <p:grpSpPr>
          <a:xfrm>
            <a:off x="4908805" y="2751358"/>
            <a:ext cx="992051" cy="1384573"/>
            <a:chOff x="7264213" y="1948510"/>
            <a:chExt cx="1359905" cy="1897975"/>
          </a:xfrm>
        </p:grpSpPr>
        <p:sp>
          <p:nvSpPr>
            <p:cNvPr id="132" name="Google Shape;132;p1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33" name="Google Shape;133;p16"/>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700">
                  <a:solidFill>
                    <a:srgbClr val="858585"/>
                  </a:solidFill>
                  <a:latin typeface="Roboto"/>
                  <a:ea typeface="Roboto"/>
                  <a:cs typeface="Roboto"/>
                  <a:sym typeface="Roboto"/>
                </a:rPr>
                <a:t>NON DISEASED CLUSTERS</a:t>
              </a:r>
              <a:endParaRPr b="1" sz="700">
                <a:solidFill>
                  <a:srgbClr val="858585"/>
                </a:solidFill>
                <a:latin typeface="Roboto"/>
                <a:ea typeface="Roboto"/>
                <a:cs typeface="Roboto"/>
                <a:sym typeface="Roboto"/>
              </a:endParaRPr>
            </a:p>
          </p:txBody>
        </p:sp>
        <p:sp>
          <p:nvSpPr>
            <p:cNvPr id="134" name="Google Shape;134;p16"/>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grpSp>
        <p:nvGrpSpPr>
          <p:cNvPr id="135" name="Google Shape;135;p16"/>
          <p:cNvGrpSpPr/>
          <p:nvPr/>
        </p:nvGrpSpPr>
        <p:grpSpPr>
          <a:xfrm>
            <a:off x="5986293" y="1894152"/>
            <a:ext cx="992051" cy="1384573"/>
            <a:chOff x="7264213" y="1948510"/>
            <a:chExt cx="1359905" cy="1897975"/>
          </a:xfrm>
        </p:grpSpPr>
        <p:sp>
          <p:nvSpPr>
            <p:cNvPr id="136" name="Google Shape;136;p1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37" name="Google Shape;137;p16"/>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700">
                  <a:solidFill>
                    <a:srgbClr val="858585"/>
                  </a:solidFill>
                  <a:latin typeface="Roboto"/>
                  <a:ea typeface="Roboto"/>
                  <a:cs typeface="Roboto"/>
                  <a:sym typeface="Roboto"/>
                </a:rPr>
                <a:t>DISEASED CLUSTERS</a:t>
              </a:r>
              <a:endParaRPr b="1" sz="700">
                <a:solidFill>
                  <a:srgbClr val="858585"/>
                </a:solidFill>
                <a:latin typeface="Roboto"/>
                <a:ea typeface="Roboto"/>
                <a:cs typeface="Roboto"/>
                <a:sym typeface="Roboto"/>
              </a:endParaRPr>
            </a:p>
          </p:txBody>
        </p:sp>
        <p:sp>
          <p:nvSpPr>
            <p:cNvPr id="138" name="Google Shape;138;p16"/>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sp>
          <p:nvSpPr>
            <p:cNvPr id="139" name="Google Shape;139;p16"/>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700">
                <a:solidFill>
                  <a:srgbClr val="858585"/>
                </a:solidFill>
                <a:latin typeface="Roboto"/>
                <a:ea typeface="Roboto"/>
                <a:cs typeface="Roboto"/>
                <a:sym typeface="Roboto"/>
              </a:endParaRPr>
            </a:p>
          </p:txBody>
        </p:sp>
      </p:grpSp>
      <p:grpSp>
        <p:nvGrpSpPr>
          <p:cNvPr id="140" name="Google Shape;140;p16"/>
          <p:cNvGrpSpPr/>
          <p:nvPr/>
        </p:nvGrpSpPr>
        <p:grpSpPr>
          <a:xfrm>
            <a:off x="6318283" y="1488312"/>
            <a:ext cx="329302" cy="329302"/>
            <a:chOff x="7647018" y="1948510"/>
            <a:chExt cx="594300" cy="594300"/>
          </a:xfrm>
        </p:grpSpPr>
        <p:sp>
          <p:nvSpPr>
            <p:cNvPr id="141" name="Google Shape;141;p1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42" name="Google Shape;142;p16"/>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700">
                <a:solidFill>
                  <a:srgbClr val="858585"/>
                </a:solidFill>
                <a:latin typeface="Roboto"/>
                <a:ea typeface="Roboto"/>
                <a:cs typeface="Roboto"/>
                <a:sym typeface="Roboto"/>
              </a:endParaRPr>
            </a:p>
          </p:txBody>
        </p:sp>
      </p:grpSp>
      <p:grpSp>
        <p:nvGrpSpPr>
          <p:cNvPr id="143" name="Google Shape;143;p16"/>
          <p:cNvGrpSpPr/>
          <p:nvPr/>
        </p:nvGrpSpPr>
        <p:grpSpPr>
          <a:xfrm>
            <a:off x="6318283" y="1082479"/>
            <a:ext cx="329302" cy="329302"/>
            <a:chOff x="7647018" y="1948510"/>
            <a:chExt cx="594300" cy="594300"/>
          </a:xfrm>
        </p:grpSpPr>
        <p:sp>
          <p:nvSpPr>
            <p:cNvPr id="144" name="Google Shape;144;p1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45" name="Google Shape;145;p16"/>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700">
                <a:solidFill>
                  <a:srgbClr val="858585"/>
                </a:solidFill>
                <a:latin typeface="Roboto"/>
                <a:ea typeface="Roboto"/>
                <a:cs typeface="Roboto"/>
                <a:sym typeface="Roboto"/>
              </a:endParaRPr>
            </a:p>
          </p:txBody>
        </p:sp>
      </p:grpSp>
      <p:sp>
        <p:nvSpPr>
          <p:cNvPr id="146" name="Google Shape;146;p16"/>
          <p:cNvSpPr/>
          <p:nvPr/>
        </p:nvSpPr>
        <p:spPr>
          <a:xfrm>
            <a:off x="5834649" y="2673840"/>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grpSp>
        <p:nvGrpSpPr>
          <p:cNvPr id="147" name="Google Shape;147;p16"/>
          <p:cNvGrpSpPr/>
          <p:nvPr/>
        </p:nvGrpSpPr>
        <p:grpSpPr>
          <a:xfrm>
            <a:off x="5986293" y="3563906"/>
            <a:ext cx="992051" cy="1384573"/>
            <a:chOff x="7264213" y="1948510"/>
            <a:chExt cx="1359905" cy="1897975"/>
          </a:xfrm>
        </p:grpSpPr>
        <p:sp>
          <p:nvSpPr>
            <p:cNvPr id="148" name="Google Shape;148;p1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49" name="Google Shape;149;p16"/>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700">
                  <a:solidFill>
                    <a:srgbClr val="858585"/>
                  </a:solidFill>
                  <a:latin typeface="Roboto"/>
                  <a:ea typeface="Roboto"/>
                  <a:cs typeface="Roboto"/>
                  <a:sym typeface="Roboto"/>
                </a:rPr>
                <a:t>NON DISEASED CLUSTERS</a:t>
              </a:r>
              <a:endParaRPr b="1" sz="700">
                <a:solidFill>
                  <a:srgbClr val="858585"/>
                </a:solidFill>
                <a:latin typeface="Roboto"/>
                <a:ea typeface="Roboto"/>
                <a:cs typeface="Roboto"/>
                <a:sym typeface="Roboto"/>
              </a:endParaRPr>
            </a:p>
          </p:txBody>
        </p:sp>
        <p:sp>
          <p:nvSpPr>
            <p:cNvPr id="150" name="Google Shape;150;p16"/>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sp>
          <p:nvSpPr>
            <p:cNvPr id="151" name="Google Shape;151;p16"/>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700">
                <a:solidFill>
                  <a:srgbClr val="858585"/>
                </a:solidFill>
                <a:latin typeface="Roboto"/>
                <a:ea typeface="Roboto"/>
                <a:cs typeface="Roboto"/>
                <a:sym typeface="Roboto"/>
              </a:endParaRPr>
            </a:p>
          </p:txBody>
        </p:sp>
      </p:grpSp>
      <p:grpSp>
        <p:nvGrpSpPr>
          <p:cNvPr id="152" name="Google Shape;152;p16"/>
          <p:cNvGrpSpPr/>
          <p:nvPr/>
        </p:nvGrpSpPr>
        <p:grpSpPr>
          <a:xfrm>
            <a:off x="6318283" y="3158066"/>
            <a:ext cx="329302" cy="329302"/>
            <a:chOff x="7647018" y="1948510"/>
            <a:chExt cx="594300" cy="594300"/>
          </a:xfrm>
        </p:grpSpPr>
        <p:sp>
          <p:nvSpPr>
            <p:cNvPr id="153" name="Google Shape;153;p1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54" name="Google Shape;154;p16"/>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700">
                <a:solidFill>
                  <a:srgbClr val="858585"/>
                </a:solidFill>
                <a:latin typeface="Roboto"/>
                <a:ea typeface="Roboto"/>
                <a:cs typeface="Roboto"/>
                <a:sym typeface="Roboto"/>
              </a:endParaRPr>
            </a:p>
          </p:txBody>
        </p:sp>
      </p:grpSp>
      <p:grpSp>
        <p:nvGrpSpPr>
          <p:cNvPr id="155" name="Google Shape;155;p16"/>
          <p:cNvGrpSpPr/>
          <p:nvPr/>
        </p:nvGrpSpPr>
        <p:grpSpPr>
          <a:xfrm>
            <a:off x="6318283" y="2752233"/>
            <a:ext cx="329302" cy="329302"/>
            <a:chOff x="7647018" y="1948510"/>
            <a:chExt cx="594300" cy="594300"/>
          </a:xfrm>
        </p:grpSpPr>
        <p:sp>
          <p:nvSpPr>
            <p:cNvPr id="156" name="Google Shape;156;p16"/>
            <p:cNvSpPr/>
            <p:nvPr/>
          </p:nvSpPr>
          <p:spPr>
            <a:xfrm>
              <a:off x="7647018"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57" name="Google Shape;157;p16"/>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700">
                <a:solidFill>
                  <a:srgbClr val="858585"/>
                </a:solidFill>
                <a:latin typeface="Roboto"/>
                <a:ea typeface="Roboto"/>
                <a:cs typeface="Roboto"/>
                <a:sym typeface="Roboto"/>
              </a:endParaRPr>
            </a:p>
          </p:txBody>
        </p:sp>
      </p:grpSp>
      <p:cxnSp>
        <p:nvCxnSpPr>
          <p:cNvPr id="158" name="Google Shape;158;p16"/>
          <p:cNvCxnSpPr>
            <a:endCxn id="149" idx="3"/>
          </p:cNvCxnSpPr>
          <p:nvPr/>
        </p:nvCxnSpPr>
        <p:spPr>
          <a:xfrm flipH="1" rot="-5400000">
            <a:off x="5433190" y="2694984"/>
            <a:ext cx="2996400" cy="93900"/>
          </a:xfrm>
          <a:prstGeom prst="bentConnector4">
            <a:avLst>
              <a:gd fmla="val -2" name="adj1"/>
              <a:gd fmla="val 322339" name="adj2"/>
            </a:avLst>
          </a:prstGeom>
          <a:noFill/>
          <a:ln cap="flat" cmpd="sng" w="28575">
            <a:solidFill>
              <a:schemeClr val="lt2"/>
            </a:solidFill>
            <a:prstDash val="solid"/>
            <a:round/>
            <a:headEnd len="med" w="med" type="oval"/>
            <a:tailEnd len="med" w="med" type="oval"/>
          </a:ln>
        </p:spPr>
      </p:cxnSp>
      <p:cxnSp>
        <p:nvCxnSpPr>
          <p:cNvPr id="159" name="Google Shape;159;p16"/>
          <p:cNvCxnSpPr/>
          <p:nvPr/>
        </p:nvCxnSpPr>
        <p:spPr>
          <a:xfrm rot="10800000">
            <a:off x="7187251" y="2742127"/>
            <a:ext cx="227100" cy="10200"/>
          </a:xfrm>
          <a:prstGeom prst="straightConnector1">
            <a:avLst/>
          </a:prstGeom>
          <a:noFill/>
          <a:ln cap="flat" cmpd="sng" w="28575">
            <a:solidFill>
              <a:schemeClr val="lt2"/>
            </a:solidFill>
            <a:prstDash val="solid"/>
            <a:round/>
            <a:headEnd len="med" w="med" type="triangle"/>
            <a:tailEnd len="med" w="med" type="none"/>
          </a:ln>
        </p:spPr>
      </p:cxnSp>
      <p:sp>
        <p:nvSpPr>
          <p:cNvPr id="160" name="Google Shape;160;p16"/>
          <p:cNvSpPr/>
          <p:nvPr/>
        </p:nvSpPr>
        <p:spPr>
          <a:xfrm>
            <a:off x="7490647" y="2233150"/>
            <a:ext cx="1251300" cy="10176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16"/>
          <p:cNvCxnSpPr>
            <a:stCxn id="160" idx="0"/>
            <a:endCxn id="160" idx="2"/>
          </p:cNvCxnSpPr>
          <p:nvPr/>
        </p:nvCxnSpPr>
        <p:spPr>
          <a:xfrm>
            <a:off x="8116297" y="2233150"/>
            <a:ext cx="0" cy="1017600"/>
          </a:xfrm>
          <a:prstGeom prst="straightConnector1">
            <a:avLst/>
          </a:prstGeom>
          <a:noFill/>
          <a:ln cap="flat" cmpd="sng" w="19050">
            <a:solidFill>
              <a:srgbClr val="EA9999"/>
            </a:solidFill>
            <a:prstDash val="dash"/>
            <a:round/>
            <a:headEnd len="med" w="med" type="none"/>
            <a:tailEnd len="med" w="med" type="none"/>
          </a:ln>
        </p:spPr>
      </p:cxnSp>
      <p:cxnSp>
        <p:nvCxnSpPr>
          <p:cNvPr id="162" name="Google Shape;162;p16"/>
          <p:cNvCxnSpPr/>
          <p:nvPr/>
        </p:nvCxnSpPr>
        <p:spPr>
          <a:xfrm flipH="1" rot="10800000">
            <a:off x="7504408" y="2243443"/>
            <a:ext cx="1223700" cy="996900"/>
          </a:xfrm>
          <a:prstGeom prst="curvedConnector3">
            <a:avLst>
              <a:gd fmla="val 50000" name="adj1"/>
            </a:avLst>
          </a:prstGeom>
          <a:noFill/>
          <a:ln cap="flat" cmpd="sng" w="28575">
            <a:solidFill>
              <a:srgbClr val="B6D7A8"/>
            </a:solidFill>
            <a:prstDash val="dot"/>
            <a:round/>
            <a:headEnd len="med" w="med" type="none"/>
            <a:tailEnd len="med" w="med" type="none"/>
          </a:ln>
        </p:spPr>
      </p:cxnSp>
      <p:pic>
        <p:nvPicPr>
          <p:cNvPr id="163" name="Google Shape;163;p16"/>
          <p:cNvPicPr preferRelativeResize="0"/>
          <p:nvPr/>
        </p:nvPicPr>
        <p:blipFill>
          <a:blip r:embed="rId3">
            <a:alphaModFix/>
          </a:blip>
          <a:stretch>
            <a:fillRect/>
          </a:stretch>
        </p:blipFill>
        <p:spPr>
          <a:xfrm>
            <a:off x="8421656" y="2932391"/>
            <a:ext cx="275029" cy="275028"/>
          </a:xfrm>
          <a:prstGeom prst="rect">
            <a:avLst/>
          </a:prstGeom>
          <a:noFill/>
          <a:ln>
            <a:noFill/>
          </a:ln>
        </p:spPr>
      </p:pic>
      <p:cxnSp>
        <p:nvCxnSpPr>
          <p:cNvPr id="164" name="Google Shape;164;p16"/>
          <p:cNvCxnSpPr>
            <a:stCxn id="160" idx="1"/>
            <a:endCxn id="160" idx="3"/>
          </p:cNvCxnSpPr>
          <p:nvPr/>
        </p:nvCxnSpPr>
        <p:spPr>
          <a:xfrm>
            <a:off x="7490647" y="2741950"/>
            <a:ext cx="1251300" cy="0"/>
          </a:xfrm>
          <a:prstGeom prst="straightConnector1">
            <a:avLst/>
          </a:prstGeom>
          <a:noFill/>
          <a:ln cap="flat" cmpd="sng" w="19050">
            <a:solidFill>
              <a:srgbClr val="EA9999"/>
            </a:solidFill>
            <a:prstDash val="dash"/>
            <a:round/>
            <a:headEnd len="med" w="med" type="none"/>
            <a:tailEnd len="med" w="med" type="none"/>
          </a:ln>
        </p:spPr>
      </p:cxnSp>
      <p:sp>
        <p:nvSpPr>
          <p:cNvPr id="165" name="Google Shape;165;p16"/>
          <p:cNvSpPr/>
          <p:nvPr/>
        </p:nvSpPr>
        <p:spPr>
          <a:xfrm>
            <a:off x="7471125" y="1829550"/>
            <a:ext cx="1270800" cy="32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CLASSIFIER</a:t>
            </a:r>
            <a:endParaRPr b="1"/>
          </a:p>
        </p:txBody>
      </p:sp>
      <p:grpSp>
        <p:nvGrpSpPr>
          <p:cNvPr id="166" name="Google Shape;166;p16"/>
          <p:cNvGrpSpPr/>
          <p:nvPr/>
        </p:nvGrpSpPr>
        <p:grpSpPr>
          <a:xfrm>
            <a:off x="974560" y="3672221"/>
            <a:ext cx="992048" cy="1384572"/>
            <a:chOff x="3178034" y="1948510"/>
            <a:chExt cx="1359902" cy="1897974"/>
          </a:xfrm>
        </p:grpSpPr>
        <p:sp>
          <p:nvSpPr>
            <p:cNvPr id="167" name="Google Shape;167;p16"/>
            <p:cNvSpPr/>
            <p:nvPr/>
          </p:nvSpPr>
          <p:spPr>
            <a:xfrm>
              <a:off x="3560827" y="194851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68" name="Google Shape;168;p16"/>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TEST DATASET</a:t>
              </a:r>
              <a:endParaRPr b="1" sz="700">
                <a:solidFill>
                  <a:srgbClr val="858585"/>
                </a:solidFill>
                <a:latin typeface="Roboto"/>
                <a:ea typeface="Roboto"/>
                <a:cs typeface="Roboto"/>
                <a:sym typeface="Roboto"/>
              </a:endParaRPr>
            </a:p>
          </p:txBody>
        </p:sp>
        <p:sp>
          <p:nvSpPr>
            <p:cNvPr id="169" name="Google Shape;169;p16"/>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grpSp>
      <p:sp>
        <p:nvSpPr>
          <p:cNvPr id="170" name="Google Shape;170;p16"/>
          <p:cNvSpPr/>
          <p:nvPr/>
        </p:nvSpPr>
        <p:spPr>
          <a:xfrm rot="-5400000">
            <a:off x="1341715" y="33746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cxnSp>
        <p:nvCxnSpPr>
          <p:cNvPr id="171" name="Google Shape;171;p16"/>
          <p:cNvCxnSpPr>
            <a:stCxn id="169" idx="0"/>
            <a:endCxn id="160" idx="2"/>
          </p:cNvCxnSpPr>
          <p:nvPr/>
        </p:nvCxnSpPr>
        <p:spPr>
          <a:xfrm rot="-5400000">
            <a:off x="4159335" y="562010"/>
            <a:ext cx="1268100" cy="6645600"/>
          </a:xfrm>
          <a:prstGeom prst="bentConnector3">
            <a:avLst>
              <a:gd fmla="val -27887" name="adj1"/>
            </a:avLst>
          </a:prstGeom>
          <a:noFill/>
          <a:ln cap="flat" cmpd="sng" w="28575">
            <a:solidFill>
              <a:schemeClr val="lt2"/>
            </a:solidFill>
            <a:prstDash val="solid"/>
            <a:round/>
            <a:headEnd len="med" w="med" type="none"/>
            <a:tailEnd len="med" w="med" type="triangle"/>
          </a:ln>
        </p:spPr>
      </p:cxnSp>
      <p:cxnSp>
        <p:nvCxnSpPr>
          <p:cNvPr id="172" name="Google Shape;172;p16"/>
          <p:cNvCxnSpPr>
            <a:stCxn id="169" idx="0"/>
            <a:endCxn id="169" idx="0"/>
          </p:cNvCxnSpPr>
          <p:nvPr/>
        </p:nvCxnSpPr>
        <p:spPr>
          <a:xfrm>
            <a:off x="1470585" y="4518860"/>
            <a:ext cx="0" cy="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16"/>
          <p:cNvCxnSpPr/>
          <p:nvPr/>
        </p:nvCxnSpPr>
        <p:spPr>
          <a:xfrm>
            <a:off x="458725" y="1174150"/>
            <a:ext cx="11400" cy="329400"/>
          </a:xfrm>
          <a:prstGeom prst="straightConnector1">
            <a:avLst/>
          </a:prstGeom>
          <a:noFill/>
          <a:ln cap="flat" cmpd="sng" w="28575">
            <a:solidFill>
              <a:schemeClr val="lt2"/>
            </a:solidFill>
            <a:prstDash val="solid"/>
            <a:round/>
            <a:headEnd len="med" w="med" type="none"/>
            <a:tailEnd len="med" w="med" type="triangle"/>
          </a:ln>
        </p:spPr>
      </p:cxnSp>
      <p:sp>
        <p:nvSpPr>
          <p:cNvPr id="174" name="Google Shape;174;p16"/>
          <p:cNvSpPr/>
          <p:nvPr/>
        </p:nvSpPr>
        <p:spPr>
          <a:xfrm>
            <a:off x="79725" y="762750"/>
            <a:ext cx="1270800" cy="32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DATASET</a:t>
            </a:r>
            <a:endParaRPr b="1"/>
          </a:p>
        </p:txBody>
      </p:sp>
      <p:cxnSp>
        <p:nvCxnSpPr>
          <p:cNvPr id="175" name="Google Shape;175;p16"/>
          <p:cNvCxnSpPr/>
          <p:nvPr/>
        </p:nvCxnSpPr>
        <p:spPr>
          <a:xfrm>
            <a:off x="8629663" y="3477350"/>
            <a:ext cx="11400" cy="329400"/>
          </a:xfrm>
          <a:prstGeom prst="straightConnector1">
            <a:avLst/>
          </a:prstGeom>
          <a:noFill/>
          <a:ln cap="flat" cmpd="sng" w="28575">
            <a:solidFill>
              <a:schemeClr val="lt2"/>
            </a:solidFill>
            <a:prstDash val="solid"/>
            <a:round/>
            <a:headEnd len="med" w="med" type="none"/>
            <a:tailEnd len="med" w="med" type="triangle"/>
          </a:ln>
        </p:spPr>
      </p:cxnSp>
      <p:sp>
        <p:nvSpPr>
          <p:cNvPr id="176" name="Google Shape;176;p16"/>
          <p:cNvSpPr/>
          <p:nvPr/>
        </p:nvSpPr>
        <p:spPr>
          <a:xfrm>
            <a:off x="8170775" y="3959150"/>
            <a:ext cx="901200" cy="32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RESULT</a:t>
            </a:r>
            <a:endParaRPr b="1"/>
          </a:p>
        </p:txBody>
      </p:sp>
      <p:sp>
        <p:nvSpPr>
          <p:cNvPr id="177" name="Google Shape;177;p16"/>
          <p:cNvSpPr/>
          <p:nvPr/>
        </p:nvSpPr>
        <p:spPr>
          <a:xfrm rot="-5400000">
            <a:off x="335565" y="2231687"/>
            <a:ext cx="257700" cy="27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78" name="Google Shape;178;p16"/>
          <p:cNvSpPr/>
          <p:nvPr/>
        </p:nvSpPr>
        <p:spPr>
          <a:xfrm>
            <a:off x="247682" y="1585559"/>
            <a:ext cx="433500" cy="4335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179" name="Google Shape;179;p16"/>
          <p:cNvSpPr txBox="1"/>
          <p:nvPr/>
        </p:nvSpPr>
        <p:spPr>
          <a:xfrm>
            <a:off x="593560" y="1747225"/>
            <a:ext cx="992100" cy="3255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700">
                <a:solidFill>
                  <a:srgbClr val="858585"/>
                </a:solidFill>
                <a:latin typeface="Roboto"/>
                <a:ea typeface="Roboto"/>
                <a:cs typeface="Roboto"/>
                <a:sym typeface="Roboto"/>
              </a:rPr>
              <a:t>MISSING VALUE FILLING</a:t>
            </a:r>
            <a:endParaRPr b="1" sz="700">
              <a:solidFill>
                <a:srgbClr val="858585"/>
              </a:solidFill>
              <a:latin typeface="Roboto"/>
              <a:ea typeface="Roboto"/>
              <a:cs typeface="Roboto"/>
              <a:sym typeface="Roboto"/>
            </a:endParaRPr>
          </a:p>
        </p:txBody>
      </p:sp>
      <p:cxnSp>
        <p:nvCxnSpPr>
          <p:cNvPr id="180" name="Google Shape;180;p16"/>
          <p:cNvCxnSpPr/>
          <p:nvPr/>
        </p:nvCxnSpPr>
        <p:spPr>
          <a:xfrm>
            <a:off x="5038025" y="1234000"/>
            <a:ext cx="0" cy="2906700"/>
          </a:xfrm>
          <a:prstGeom prst="straightConnector1">
            <a:avLst/>
          </a:prstGeom>
          <a:noFill/>
          <a:ln cap="flat" cmpd="sng" w="19050">
            <a:solidFill>
              <a:schemeClr val="dk2"/>
            </a:solidFill>
            <a:prstDash val="solid"/>
            <a:round/>
            <a:headEnd len="med" w="med" type="none"/>
            <a:tailEnd len="med" w="med" type="none"/>
          </a:ln>
        </p:spPr>
      </p:cxnSp>
      <p:cxnSp>
        <p:nvCxnSpPr>
          <p:cNvPr id="181" name="Google Shape;181;p16"/>
          <p:cNvCxnSpPr/>
          <p:nvPr/>
        </p:nvCxnSpPr>
        <p:spPr>
          <a:xfrm>
            <a:off x="6104163" y="1249025"/>
            <a:ext cx="10800" cy="2906700"/>
          </a:xfrm>
          <a:prstGeom prst="straightConnector1">
            <a:avLst/>
          </a:prstGeom>
          <a:noFill/>
          <a:ln cap="flat" cmpd="sng" w="19050">
            <a:solidFill>
              <a:schemeClr val="dk2"/>
            </a:solidFill>
            <a:prstDash val="solid"/>
            <a:round/>
            <a:headEnd len="med" w="med" type="none"/>
            <a:tailEnd len="med" w="med" type="none"/>
          </a:ln>
        </p:spPr>
      </p:cxnSp>
      <p:sp>
        <p:nvSpPr>
          <p:cNvPr id="182" name="Google Shape;182;p16"/>
          <p:cNvSpPr/>
          <p:nvPr/>
        </p:nvSpPr>
        <p:spPr>
          <a:xfrm>
            <a:off x="4892850" y="686550"/>
            <a:ext cx="2385300" cy="32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TWO LAYER CLUSTERING</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40" name="Shape 640"/>
        <p:cNvGrpSpPr/>
        <p:nvPr/>
      </p:nvGrpSpPr>
      <p:grpSpPr>
        <a:xfrm>
          <a:off x="0" y="0"/>
          <a:ext cx="0" cy="0"/>
          <a:chOff x="0" y="0"/>
          <a:chExt cx="0" cy="0"/>
        </a:xfrm>
      </p:grpSpPr>
      <p:sp>
        <p:nvSpPr>
          <p:cNvPr id="641" name="Google Shape;641;p52"/>
          <p:cNvSpPr txBox="1"/>
          <p:nvPr>
            <p:ph idx="1" type="body"/>
          </p:nvPr>
        </p:nvSpPr>
        <p:spPr>
          <a:xfrm>
            <a:off x="57150" y="4696825"/>
            <a:ext cx="9086700" cy="44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2"/>
                </a:solidFill>
              </a:rPr>
              <a:t>END OF PROPOSED WORK</a:t>
            </a:r>
            <a:endParaRPr b="1">
              <a:solidFill>
                <a:schemeClr val="dk2"/>
              </a:solidFill>
            </a:endParaRPr>
          </a:p>
        </p:txBody>
      </p:sp>
      <p:pic>
        <p:nvPicPr>
          <p:cNvPr id="642" name="Google Shape;642;p52"/>
          <p:cNvPicPr preferRelativeResize="0"/>
          <p:nvPr/>
        </p:nvPicPr>
        <p:blipFill>
          <a:blip r:embed="rId3">
            <a:alphaModFix/>
          </a:blip>
          <a:stretch>
            <a:fillRect/>
          </a:stretch>
        </p:blipFill>
        <p:spPr>
          <a:xfrm>
            <a:off x="3659441" y="919349"/>
            <a:ext cx="5327434" cy="3000000"/>
          </a:xfrm>
          <a:prstGeom prst="rect">
            <a:avLst/>
          </a:prstGeom>
          <a:noFill/>
          <a:ln>
            <a:noFill/>
          </a:ln>
        </p:spPr>
      </p:pic>
      <p:sp>
        <p:nvSpPr>
          <p:cNvPr id="643" name="Google Shape;643;p52"/>
          <p:cNvSpPr txBox="1"/>
          <p:nvPr/>
        </p:nvSpPr>
        <p:spPr>
          <a:xfrm>
            <a:off x="152400" y="914400"/>
            <a:ext cx="34536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100"/>
              <a:t>CONCLUSIONS AND FUTURE DEVELOPMENT</a:t>
            </a:r>
            <a:endParaRPr b="1" sz="2100"/>
          </a:p>
          <a:p>
            <a:pPr indent="0" lvl="0" marL="0" rtl="0" algn="l">
              <a:lnSpc>
                <a:spcPct val="115000"/>
              </a:lnSpc>
              <a:spcBef>
                <a:spcPts val="0"/>
              </a:spcBef>
              <a:spcAft>
                <a:spcPts val="0"/>
              </a:spcAft>
              <a:buNone/>
            </a:pPr>
            <a:r>
              <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rPr lang="en">
                <a:latin typeface="Roboto Light"/>
                <a:ea typeface="Roboto Light"/>
                <a:cs typeface="Roboto Light"/>
                <a:sym typeface="Roboto Light"/>
              </a:rPr>
              <a:t>By analyzing all the approaches and the results, this is a valuable step to building a tree-like clustering structure for segmenting the data with minimum noise.</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rPr lang="en">
                <a:latin typeface="Roboto Light"/>
                <a:ea typeface="Roboto Light"/>
                <a:cs typeface="Roboto Light"/>
                <a:sym typeface="Roboto Light"/>
              </a:rPr>
              <a:t>Tree-like Clustering means clustering over the clusters in a hierarchical manner.</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a:latin typeface="Roboto Light"/>
              <a:ea typeface="Roboto Light"/>
              <a:cs typeface="Roboto Light"/>
              <a:sym typeface="Roboto Light"/>
            </a:endParaRPr>
          </a:p>
          <a:p>
            <a:pPr indent="0" lvl="0" marL="0" rtl="0" algn="l">
              <a:lnSpc>
                <a:spcPct val="115000"/>
              </a:lnSpc>
              <a:spcBef>
                <a:spcPts val="0"/>
              </a:spcBef>
              <a:spcAft>
                <a:spcPts val="0"/>
              </a:spcAft>
              <a:buNone/>
            </a:pPr>
            <a:r>
              <a:rPr lang="en">
                <a:latin typeface="Roboto Light"/>
                <a:ea typeface="Roboto Light"/>
                <a:cs typeface="Roboto Light"/>
                <a:sym typeface="Roboto Light"/>
              </a:rPr>
              <a:t>Using this methodology we can create the K-Means algorithm more powerful. So, we can find more reliable and trustable data segments. </a:t>
            </a:r>
            <a:endParaRPr>
              <a:latin typeface="Roboto Light"/>
              <a:ea typeface="Roboto Light"/>
              <a:cs typeface="Roboto Light"/>
              <a:sym typeface="Roboto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47" name="Shape 647"/>
        <p:cNvGrpSpPr/>
        <p:nvPr/>
      </p:nvGrpSpPr>
      <p:grpSpPr>
        <a:xfrm>
          <a:off x="0" y="0"/>
          <a:ext cx="0" cy="0"/>
          <a:chOff x="0" y="0"/>
          <a:chExt cx="0" cy="0"/>
        </a:xfrm>
      </p:grpSpPr>
      <p:sp>
        <p:nvSpPr>
          <p:cNvPr id="648" name="Google Shape;648;p53"/>
          <p:cNvSpPr txBox="1"/>
          <p:nvPr>
            <p:ph type="title"/>
          </p:nvPr>
        </p:nvSpPr>
        <p:spPr>
          <a:xfrm>
            <a:off x="271478" y="2095050"/>
            <a:ext cx="2808000" cy="9534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b="1" lang="en" sz="3000"/>
              <a:t>Thank You</a:t>
            </a:r>
            <a:endParaRPr b="1" sz="3000"/>
          </a:p>
        </p:txBody>
      </p:sp>
      <p:pic>
        <p:nvPicPr>
          <p:cNvPr id="649" name="Google Shape;649;p53"/>
          <p:cNvPicPr preferRelativeResize="0"/>
          <p:nvPr/>
        </p:nvPicPr>
        <p:blipFill>
          <a:blip r:embed="rId3">
            <a:alphaModFix/>
          </a:blip>
          <a:stretch>
            <a:fillRect/>
          </a:stretch>
        </p:blipFill>
        <p:spPr>
          <a:xfrm>
            <a:off x="6099700" y="1962150"/>
            <a:ext cx="1219200" cy="1219200"/>
          </a:xfrm>
          <a:prstGeom prst="rect">
            <a:avLst/>
          </a:prstGeom>
          <a:noFill/>
          <a:ln>
            <a:noFill/>
          </a:ln>
        </p:spPr>
      </p:pic>
      <p:pic>
        <p:nvPicPr>
          <p:cNvPr id="650" name="Google Shape;650;p53"/>
          <p:cNvPicPr preferRelativeResize="0"/>
          <p:nvPr/>
        </p:nvPicPr>
        <p:blipFill>
          <a:blip r:embed="rId4">
            <a:alphaModFix/>
          </a:blip>
          <a:stretch>
            <a:fillRect/>
          </a:stretch>
        </p:blipFill>
        <p:spPr>
          <a:xfrm>
            <a:off x="5390050" y="1962150"/>
            <a:ext cx="1219200" cy="121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4"/>
          <p:cNvSpPr txBox="1"/>
          <p:nvPr/>
        </p:nvSpPr>
        <p:spPr>
          <a:xfrm>
            <a:off x="2927550" y="2371650"/>
            <a:ext cx="328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I Conclude The Presentation Here.</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86" name="Shape 186"/>
        <p:cNvGrpSpPr/>
        <p:nvPr/>
      </p:nvGrpSpPr>
      <p:grpSpPr>
        <a:xfrm>
          <a:off x="0" y="0"/>
          <a:ext cx="0" cy="0"/>
          <a:chOff x="0" y="0"/>
          <a:chExt cx="0" cy="0"/>
        </a:xfrm>
      </p:grpSpPr>
      <p:sp>
        <p:nvSpPr>
          <p:cNvPr id="187" name="Google Shape;187;p17"/>
          <p:cNvSpPr txBox="1"/>
          <p:nvPr>
            <p:ph type="title"/>
          </p:nvPr>
        </p:nvSpPr>
        <p:spPr>
          <a:xfrm>
            <a:off x="471900" y="-49525"/>
            <a:ext cx="82221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M A C H I N E    L E A R N I N G</a:t>
            </a:r>
            <a:endParaRPr b="1" sz="2400"/>
          </a:p>
        </p:txBody>
      </p:sp>
      <p:pic>
        <p:nvPicPr>
          <p:cNvPr id="188" name="Google Shape;188;p17"/>
          <p:cNvPicPr preferRelativeResize="0"/>
          <p:nvPr/>
        </p:nvPicPr>
        <p:blipFill>
          <a:blip r:embed="rId3">
            <a:alphaModFix/>
          </a:blip>
          <a:stretch>
            <a:fillRect/>
          </a:stretch>
        </p:blipFill>
        <p:spPr>
          <a:xfrm>
            <a:off x="7550125" y="639275"/>
            <a:ext cx="762875" cy="762875"/>
          </a:xfrm>
          <a:prstGeom prst="rect">
            <a:avLst/>
          </a:prstGeom>
          <a:noFill/>
          <a:ln>
            <a:noFill/>
          </a:ln>
        </p:spPr>
      </p:pic>
      <p:sp>
        <p:nvSpPr>
          <p:cNvPr id="189" name="Google Shape;189;p17"/>
          <p:cNvSpPr txBox="1"/>
          <p:nvPr/>
        </p:nvSpPr>
        <p:spPr>
          <a:xfrm>
            <a:off x="711850" y="494338"/>
            <a:ext cx="68388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Roboto"/>
                <a:ea typeface="Roboto"/>
                <a:cs typeface="Roboto"/>
                <a:sym typeface="Roboto"/>
              </a:rPr>
              <a:t>It might seem that this is a pretty new technology, but, in fact, it isn’t. The first ML-related work dates from 72 years ago, in 1950. </a:t>
            </a:r>
            <a:endParaRPr b="1">
              <a:latin typeface="Roboto"/>
              <a:ea typeface="Roboto"/>
              <a:cs typeface="Roboto"/>
              <a:sym typeface="Roboto"/>
            </a:endParaRPr>
          </a:p>
          <a:p>
            <a:pPr indent="0" lvl="0" marL="0" rtl="0" algn="l">
              <a:lnSpc>
                <a:spcPct val="115000"/>
              </a:lnSpc>
              <a:spcBef>
                <a:spcPts val="0"/>
              </a:spcBef>
              <a:spcAft>
                <a:spcPts val="0"/>
              </a:spcAft>
              <a:buNone/>
            </a:pPr>
            <a:r>
              <a:rPr b="1" lang="en">
                <a:latin typeface="Roboto"/>
                <a:ea typeface="Roboto"/>
                <a:cs typeface="Roboto"/>
                <a:sym typeface="Roboto"/>
              </a:rPr>
              <a:t>Significance of 1950 – Alan Turing creates the “Turing Test”. This test determined whether a computer had real intelligence or not.</a:t>
            </a:r>
            <a:endParaRPr b="1">
              <a:latin typeface="Roboto"/>
              <a:ea typeface="Roboto"/>
              <a:cs typeface="Roboto"/>
              <a:sym typeface="Roboto"/>
            </a:endParaRPr>
          </a:p>
        </p:txBody>
      </p:sp>
      <p:pic>
        <p:nvPicPr>
          <p:cNvPr id="190" name="Google Shape;190;p17"/>
          <p:cNvPicPr preferRelativeResize="0"/>
          <p:nvPr/>
        </p:nvPicPr>
        <p:blipFill>
          <a:blip r:embed="rId4">
            <a:alphaModFix/>
          </a:blip>
          <a:stretch>
            <a:fillRect/>
          </a:stretch>
        </p:blipFill>
        <p:spPr>
          <a:xfrm>
            <a:off x="621975" y="2721350"/>
            <a:ext cx="1219200" cy="1219200"/>
          </a:xfrm>
          <a:prstGeom prst="rect">
            <a:avLst/>
          </a:prstGeom>
          <a:noFill/>
          <a:ln>
            <a:noFill/>
          </a:ln>
        </p:spPr>
      </p:pic>
      <p:sp>
        <p:nvSpPr>
          <p:cNvPr id="191" name="Google Shape;191;p17"/>
          <p:cNvSpPr txBox="1"/>
          <p:nvPr>
            <p:ph type="title"/>
          </p:nvPr>
        </p:nvSpPr>
        <p:spPr>
          <a:xfrm>
            <a:off x="1908750" y="2633175"/>
            <a:ext cx="8222100" cy="1189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4500">
                <a:solidFill>
                  <a:schemeClr val="dk2"/>
                </a:solidFill>
              </a:rPr>
              <a:t>W</a:t>
            </a:r>
            <a:r>
              <a:rPr b="1" lang="en" sz="4500">
                <a:solidFill>
                  <a:schemeClr val="dk2"/>
                </a:solidFill>
              </a:rPr>
              <a:t>hat is Machine Learning</a:t>
            </a:r>
            <a:r>
              <a:rPr b="1" lang="en" sz="4500">
                <a:solidFill>
                  <a:schemeClr val="dk2"/>
                </a:solidFill>
              </a:rPr>
              <a:t>?</a:t>
            </a:r>
            <a:endParaRPr b="1" sz="4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pic>
        <p:nvPicPr>
          <p:cNvPr id="196" name="Google Shape;196;p18"/>
          <p:cNvPicPr preferRelativeResize="0"/>
          <p:nvPr/>
        </p:nvPicPr>
        <p:blipFill>
          <a:blip r:embed="rId3">
            <a:alphaModFix/>
          </a:blip>
          <a:stretch>
            <a:fillRect/>
          </a:stretch>
        </p:blipFill>
        <p:spPr>
          <a:xfrm>
            <a:off x="4403872" y="2419350"/>
            <a:ext cx="4246102" cy="2393125"/>
          </a:xfrm>
          <a:prstGeom prst="rect">
            <a:avLst/>
          </a:prstGeom>
          <a:noFill/>
          <a:ln>
            <a:noFill/>
          </a:ln>
        </p:spPr>
      </p:pic>
      <p:pic>
        <p:nvPicPr>
          <p:cNvPr id="197" name="Google Shape;197;p18"/>
          <p:cNvPicPr preferRelativeResize="0"/>
          <p:nvPr/>
        </p:nvPicPr>
        <p:blipFill>
          <a:blip r:embed="rId4">
            <a:alphaModFix/>
          </a:blip>
          <a:stretch>
            <a:fillRect/>
          </a:stretch>
        </p:blipFill>
        <p:spPr>
          <a:xfrm>
            <a:off x="4398050" y="26225"/>
            <a:ext cx="4251924" cy="2393125"/>
          </a:xfrm>
          <a:prstGeom prst="rect">
            <a:avLst/>
          </a:prstGeom>
          <a:noFill/>
          <a:ln>
            <a:noFill/>
          </a:ln>
        </p:spPr>
      </p:pic>
      <p:sp>
        <p:nvSpPr>
          <p:cNvPr id="198" name="Google Shape;198;p18"/>
          <p:cNvSpPr txBox="1"/>
          <p:nvPr>
            <p:ph idx="4294967295" type="title"/>
          </p:nvPr>
        </p:nvSpPr>
        <p:spPr>
          <a:xfrm>
            <a:off x="4667013" y="2181000"/>
            <a:ext cx="3714000" cy="47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NORMAL PROGRAMING V/S ML</a:t>
            </a:r>
            <a:endParaRPr b="1" sz="1800">
              <a:solidFill>
                <a:schemeClr val="dk2"/>
              </a:solidFill>
            </a:endParaRPr>
          </a:p>
        </p:txBody>
      </p:sp>
      <p:sp>
        <p:nvSpPr>
          <p:cNvPr id="199" name="Google Shape;199;p18"/>
          <p:cNvSpPr/>
          <p:nvPr/>
        </p:nvSpPr>
        <p:spPr>
          <a:xfrm>
            <a:off x="4748900" y="2266075"/>
            <a:ext cx="3508500" cy="306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txBox="1"/>
          <p:nvPr/>
        </p:nvSpPr>
        <p:spPr>
          <a:xfrm>
            <a:off x="499850" y="1611338"/>
            <a:ext cx="3304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latin typeface="Roboto"/>
                <a:ea typeface="Roboto"/>
                <a:cs typeface="Roboto"/>
                <a:sym typeface="Roboto"/>
              </a:rPr>
              <a:t>IN NORMAL PROGRA</a:t>
            </a:r>
            <a:r>
              <a:rPr b="1" lang="en">
                <a:latin typeface="Roboto"/>
                <a:ea typeface="Roboto"/>
                <a:cs typeface="Roboto"/>
                <a:sym typeface="Roboto"/>
              </a:rPr>
              <a:t>MMING</a:t>
            </a:r>
            <a:endParaRPr>
              <a:latin typeface="Roboto"/>
              <a:ea typeface="Roboto"/>
              <a:cs typeface="Roboto"/>
              <a:sym typeface="Roboto"/>
            </a:endParaRPr>
          </a:p>
        </p:txBody>
      </p:sp>
      <p:sp>
        <p:nvSpPr>
          <p:cNvPr id="201" name="Google Shape;201;p18"/>
          <p:cNvSpPr txBox="1"/>
          <p:nvPr/>
        </p:nvSpPr>
        <p:spPr>
          <a:xfrm>
            <a:off x="494025" y="2881800"/>
            <a:ext cx="3304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latin typeface="Roboto"/>
                <a:ea typeface="Roboto"/>
                <a:cs typeface="Roboto"/>
                <a:sym typeface="Roboto"/>
              </a:rPr>
              <a:t>IN MACHINE LEARNING</a:t>
            </a:r>
            <a:endParaRPr b="1">
              <a:latin typeface="Roboto"/>
              <a:ea typeface="Roboto"/>
              <a:cs typeface="Roboto"/>
              <a:sym typeface="Roboto"/>
            </a:endParaRPr>
          </a:p>
        </p:txBody>
      </p:sp>
      <p:cxnSp>
        <p:nvCxnSpPr>
          <p:cNvPr id="202" name="Google Shape;202;p18"/>
          <p:cNvCxnSpPr/>
          <p:nvPr/>
        </p:nvCxnSpPr>
        <p:spPr>
          <a:xfrm>
            <a:off x="1217700" y="2418475"/>
            <a:ext cx="2781900" cy="0"/>
          </a:xfrm>
          <a:prstGeom prst="straightConnector1">
            <a:avLst/>
          </a:prstGeom>
          <a:noFill/>
          <a:ln cap="flat" cmpd="sng" w="28575">
            <a:solidFill>
              <a:schemeClr val="dk2"/>
            </a:solidFill>
            <a:prstDash val="solid"/>
            <a:round/>
            <a:headEnd len="med" w="med" type="none"/>
            <a:tailEnd len="med" w="med" type="none"/>
          </a:ln>
        </p:spPr>
      </p:cxnSp>
      <p:cxnSp>
        <p:nvCxnSpPr>
          <p:cNvPr id="203" name="Google Shape;203;p18"/>
          <p:cNvCxnSpPr/>
          <p:nvPr/>
        </p:nvCxnSpPr>
        <p:spPr>
          <a:xfrm>
            <a:off x="3985238" y="1368900"/>
            <a:ext cx="3000" cy="2105400"/>
          </a:xfrm>
          <a:prstGeom prst="straightConnector1">
            <a:avLst/>
          </a:prstGeom>
          <a:noFill/>
          <a:ln cap="flat" cmpd="sng" w="28575">
            <a:solidFill>
              <a:schemeClr val="dk2"/>
            </a:solidFill>
            <a:prstDash val="solid"/>
            <a:round/>
            <a:headEnd len="med" w="med" type="none"/>
            <a:tailEnd len="med" w="med" type="none"/>
          </a:ln>
        </p:spPr>
      </p:cxnSp>
      <p:cxnSp>
        <p:nvCxnSpPr>
          <p:cNvPr id="204" name="Google Shape;204;p18"/>
          <p:cNvCxnSpPr/>
          <p:nvPr/>
        </p:nvCxnSpPr>
        <p:spPr>
          <a:xfrm>
            <a:off x="3988150" y="1368900"/>
            <a:ext cx="398700" cy="12600"/>
          </a:xfrm>
          <a:prstGeom prst="straightConnector1">
            <a:avLst/>
          </a:prstGeom>
          <a:noFill/>
          <a:ln cap="flat" cmpd="sng" w="28575">
            <a:solidFill>
              <a:schemeClr val="dk2"/>
            </a:solidFill>
            <a:prstDash val="solid"/>
            <a:round/>
            <a:headEnd len="med" w="med" type="none"/>
            <a:tailEnd len="med" w="med" type="triangle"/>
          </a:ln>
        </p:spPr>
      </p:cxnSp>
      <p:cxnSp>
        <p:nvCxnSpPr>
          <p:cNvPr id="205" name="Google Shape;205;p18"/>
          <p:cNvCxnSpPr/>
          <p:nvPr/>
        </p:nvCxnSpPr>
        <p:spPr>
          <a:xfrm>
            <a:off x="3991013" y="3455450"/>
            <a:ext cx="407100" cy="1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19"/>
          <p:cNvSpPr txBox="1"/>
          <p:nvPr/>
        </p:nvSpPr>
        <p:spPr>
          <a:xfrm>
            <a:off x="2919900" y="406794"/>
            <a:ext cx="33042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latin typeface="Roboto"/>
                <a:ea typeface="Roboto"/>
                <a:cs typeface="Roboto"/>
                <a:sym typeface="Roboto"/>
              </a:rPr>
              <a:t>TYPES OF</a:t>
            </a:r>
            <a:r>
              <a:rPr b="1" lang="en">
                <a:latin typeface="Roboto"/>
                <a:ea typeface="Roboto"/>
                <a:cs typeface="Roboto"/>
                <a:sym typeface="Roboto"/>
              </a:rPr>
              <a:t> MACHINE LEARNING</a:t>
            </a:r>
            <a:endParaRPr b="1">
              <a:latin typeface="Roboto"/>
              <a:ea typeface="Roboto"/>
              <a:cs typeface="Roboto"/>
              <a:sym typeface="Roboto"/>
            </a:endParaRPr>
          </a:p>
          <a:p>
            <a:pPr indent="0" lvl="0" marL="0" rtl="0" algn="ctr">
              <a:lnSpc>
                <a:spcPct val="115000"/>
              </a:lnSpc>
              <a:spcBef>
                <a:spcPts val="0"/>
              </a:spcBef>
              <a:spcAft>
                <a:spcPts val="0"/>
              </a:spcAft>
              <a:buNone/>
            </a:pPr>
            <a:r>
              <a:rPr lang="en">
                <a:latin typeface="Roboto Light"/>
                <a:ea typeface="Roboto Light"/>
                <a:cs typeface="Roboto Light"/>
                <a:sym typeface="Roboto Light"/>
              </a:rPr>
              <a:t>Types of Machine Learning are bordered by different approaches of Machine Learning. </a:t>
            </a:r>
            <a:endParaRPr b="1">
              <a:latin typeface="Roboto"/>
              <a:ea typeface="Roboto"/>
              <a:cs typeface="Roboto"/>
              <a:sym typeface="Roboto"/>
            </a:endParaRPr>
          </a:p>
        </p:txBody>
      </p:sp>
      <p:pic>
        <p:nvPicPr>
          <p:cNvPr id="211" name="Google Shape;211;p19"/>
          <p:cNvPicPr preferRelativeResize="0"/>
          <p:nvPr/>
        </p:nvPicPr>
        <p:blipFill>
          <a:blip r:embed="rId3">
            <a:alphaModFix/>
          </a:blip>
          <a:stretch>
            <a:fillRect/>
          </a:stretch>
        </p:blipFill>
        <p:spPr>
          <a:xfrm>
            <a:off x="1827925" y="1657150"/>
            <a:ext cx="5488150" cy="30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pic>
        <p:nvPicPr>
          <p:cNvPr id="216" name="Google Shape;216;p20"/>
          <p:cNvPicPr preferRelativeResize="0"/>
          <p:nvPr/>
        </p:nvPicPr>
        <p:blipFill>
          <a:blip r:embed="rId3">
            <a:alphaModFix/>
          </a:blip>
          <a:stretch>
            <a:fillRect/>
          </a:stretch>
        </p:blipFill>
        <p:spPr>
          <a:xfrm>
            <a:off x="4382650" y="2483654"/>
            <a:ext cx="4246100" cy="2391083"/>
          </a:xfrm>
          <a:prstGeom prst="rect">
            <a:avLst/>
          </a:prstGeom>
          <a:noFill/>
          <a:ln>
            <a:noFill/>
          </a:ln>
        </p:spPr>
      </p:pic>
      <p:pic>
        <p:nvPicPr>
          <p:cNvPr id="217" name="Google Shape;217;p20"/>
          <p:cNvPicPr preferRelativeResize="0"/>
          <p:nvPr/>
        </p:nvPicPr>
        <p:blipFill>
          <a:blip r:embed="rId4">
            <a:alphaModFix/>
          </a:blip>
          <a:stretch>
            <a:fillRect/>
          </a:stretch>
        </p:blipFill>
        <p:spPr>
          <a:xfrm>
            <a:off x="4382650" y="90525"/>
            <a:ext cx="4246100" cy="2391083"/>
          </a:xfrm>
          <a:prstGeom prst="rect">
            <a:avLst/>
          </a:prstGeom>
          <a:noFill/>
          <a:ln>
            <a:noFill/>
          </a:ln>
        </p:spPr>
      </p:pic>
      <p:sp>
        <p:nvSpPr>
          <p:cNvPr id="218" name="Google Shape;218;p20"/>
          <p:cNvSpPr txBox="1"/>
          <p:nvPr>
            <p:ph idx="4294967295" type="title"/>
          </p:nvPr>
        </p:nvSpPr>
        <p:spPr>
          <a:xfrm>
            <a:off x="4751450" y="2286875"/>
            <a:ext cx="3714000" cy="39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400">
                <a:solidFill>
                  <a:schemeClr val="dk2"/>
                </a:solidFill>
              </a:rPr>
              <a:t>SUPERVISED ML</a:t>
            </a:r>
            <a:r>
              <a:rPr b="1" lang="en" sz="1400">
                <a:solidFill>
                  <a:schemeClr val="dk2"/>
                </a:solidFill>
              </a:rPr>
              <a:t> V/S UNSUPERVISED ML</a:t>
            </a:r>
            <a:endParaRPr b="1" sz="1400">
              <a:solidFill>
                <a:schemeClr val="dk2"/>
              </a:solidFill>
            </a:endParaRPr>
          </a:p>
        </p:txBody>
      </p:sp>
      <p:sp>
        <p:nvSpPr>
          <p:cNvPr id="219" name="Google Shape;219;p20"/>
          <p:cNvSpPr txBox="1"/>
          <p:nvPr/>
        </p:nvSpPr>
        <p:spPr>
          <a:xfrm>
            <a:off x="515250" y="1612225"/>
            <a:ext cx="33042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latin typeface="Roboto"/>
                <a:ea typeface="Roboto"/>
                <a:cs typeface="Roboto"/>
                <a:sym typeface="Roboto"/>
              </a:rPr>
              <a:t>SUPERVISED ML</a:t>
            </a:r>
            <a:r>
              <a:rPr lang="en" sz="1800">
                <a:latin typeface="Roboto Light"/>
                <a:ea typeface="Roboto Light"/>
                <a:cs typeface="Roboto Light"/>
                <a:sym typeface="Roboto Light"/>
              </a:rPr>
              <a:t> </a:t>
            </a:r>
            <a:endParaRPr b="1" sz="1800">
              <a:latin typeface="Roboto"/>
              <a:ea typeface="Roboto"/>
              <a:cs typeface="Roboto"/>
              <a:sym typeface="Roboto"/>
            </a:endParaRPr>
          </a:p>
        </p:txBody>
      </p:sp>
      <p:cxnSp>
        <p:nvCxnSpPr>
          <p:cNvPr id="220" name="Google Shape;220;p20"/>
          <p:cNvCxnSpPr/>
          <p:nvPr/>
        </p:nvCxnSpPr>
        <p:spPr>
          <a:xfrm>
            <a:off x="1217700" y="2481750"/>
            <a:ext cx="2781900" cy="0"/>
          </a:xfrm>
          <a:prstGeom prst="straightConnector1">
            <a:avLst/>
          </a:prstGeom>
          <a:noFill/>
          <a:ln cap="flat" cmpd="sng" w="28575">
            <a:solidFill>
              <a:schemeClr val="dk2"/>
            </a:solidFill>
            <a:prstDash val="solid"/>
            <a:round/>
            <a:headEnd len="med" w="med" type="none"/>
            <a:tailEnd len="med" w="med" type="none"/>
          </a:ln>
        </p:spPr>
      </p:cxnSp>
      <p:cxnSp>
        <p:nvCxnSpPr>
          <p:cNvPr id="221" name="Google Shape;221;p20"/>
          <p:cNvCxnSpPr/>
          <p:nvPr/>
        </p:nvCxnSpPr>
        <p:spPr>
          <a:xfrm>
            <a:off x="3985238" y="1508375"/>
            <a:ext cx="3000" cy="2105400"/>
          </a:xfrm>
          <a:prstGeom prst="straightConnector1">
            <a:avLst/>
          </a:prstGeom>
          <a:noFill/>
          <a:ln cap="flat" cmpd="sng" w="28575">
            <a:solidFill>
              <a:schemeClr val="dk2"/>
            </a:solidFill>
            <a:prstDash val="solid"/>
            <a:round/>
            <a:headEnd len="med" w="med" type="none"/>
            <a:tailEnd len="med" w="med" type="none"/>
          </a:ln>
        </p:spPr>
      </p:cxnSp>
      <p:cxnSp>
        <p:nvCxnSpPr>
          <p:cNvPr id="222" name="Google Shape;222;p20"/>
          <p:cNvCxnSpPr/>
          <p:nvPr/>
        </p:nvCxnSpPr>
        <p:spPr>
          <a:xfrm>
            <a:off x="3988150" y="1508375"/>
            <a:ext cx="398700" cy="12600"/>
          </a:xfrm>
          <a:prstGeom prst="straightConnector1">
            <a:avLst/>
          </a:prstGeom>
          <a:noFill/>
          <a:ln cap="flat" cmpd="sng" w="28575">
            <a:solidFill>
              <a:schemeClr val="dk2"/>
            </a:solidFill>
            <a:prstDash val="solid"/>
            <a:round/>
            <a:headEnd len="med" w="med" type="none"/>
            <a:tailEnd len="med" w="med" type="triangle"/>
          </a:ln>
        </p:spPr>
      </p:cxnSp>
      <p:cxnSp>
        <p:nvCxnSpPr>
          <p:cNvPr id="223" name="Google Shape;223;p20"/>
          <p:cNvCxnSpPr/>
          <p:nvPr/>
        </p:nvCxnSpPr>
        <p:spPr>
          <a:xfrm>
            <a:off x="3991013" y="3594925"/>
            <a:ext cx="407100" cy="1500"/>
          </a:xfrm>
          <a:prstGeom prst="straightConnector1">
            <a:avLst/>
          </a:prstGeom>
          <a:noFill/>
          <a:ln cap="flat" cmpd="sng" w="28575">
            <a:solidFill>
              <a:schemeClr val="dk2"/>
            </a:solidFill>
            <a:prstDash val="solid"/>
            <a:round/>
            <a:headEnd len="med" w="med" type="none"/>
            <a:tailEnd len="med" w="med" type="triangle"/>
          </a:ln>
        </p:spPr>
      </p:cxnSp>
      <p:sp>
        <p:nvSpPr>
          <p:cNvPr id="224" name="Google Shape;224;p20"/>
          <p:cNvSpPr/>
          <p:nvPr/>
        </p:nvSpPr>
        <p:spPr>
          <a:xfrm>
            <a:off x="4751450" y="2329325"/>
            <a:ext cx="3508500" cy="306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txBox="1"/>
          <p:nvPr/>
        </p:nvSpPr>
        <p:spPr>
          <a:xfrm>
            <a:off x="515250" y="2958876"/>
            <a:ext cx="33042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latin typeface="Roboto"/>
                <a:ea typeface="Roboto"/>
                <a:cs typeface="Roboto"/>
                <a:sym typeface="Roboto"/>
              </a:rPr>
              <a:t>UNSUPERVISED ML</a:t>
            </a:r>
            <a:endParaRPr b="1"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29" name="Shape 229"/>
        <p:cNvGrpSpPr/>
        <p:nvPr/>
      </p:nvGrpSpPr>
      <p:grpSpPr>
        <a:xfrm>
          <a:off x="0" y="0"/>
          <a:ext cx="0" cy="0"/>
          <a:chOff x="0" y="0"/>
          <a:chExt cx="0" cy="0"/>
        </a:xfrm>
      </p:grpSpPr>
      <p:sp>
        <p:nvSpPr>
          <p:cNvPr id="230" name="Google Shape;230;p21"/>
          <p:cNvSpPr txBox="1"/>
          <p:nvPr/>
        </p:nvSpPr>
        <p:spPr>
          <a:xfrm>
            <a:off x="2267100" y="484250"/>
            <a:ext cx="46098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latin typeface="Roboto"/>
                <a:ea typeface="Roboto"/>
                <a:cs typeface="Roboto"/>
                <a:sym typeface="Roboto"/>
              </a:rPr>
              <a:t>RELATIONSHIP OF ML WITH AI AND DEEP LEARNING </a:t>
            </a:r>
            <a:endParaRPr b="1">
              <a:latin typeface="Roboto"/>
              <a:ea typeface="Roboto"/>
              <a:cs typeface="Roboto"/>
              <a:sym typeface="Roboto"/>
            </a:endParaRPr>
          </a:p>
          <a:p>
            <a:pPr indent="0" lvl="0" marL="0" rtl="0" algn="ctr">
              <a:lnSpc>
                <a:spcPct val="115000"/>
              </a:lnSpc>
              <a:spcBef>
                <a:spcPts val="0"/>
              </a:spcBef>
              <a:spcAft>
                <a:spcPts val="0"/>
              </a:spcAft>
              <a:buNone/>
            </a:pPr>
            <a:r>
              <a:rPr lang="en">
                <a:latin typeface="Roboto Light"/>
                <a:ea typeface="Roboto Light"/>
                <a:cs typeface="Roboto Light"/>
                <a:sym typeface="Roboto Light"/>
              </a:rPr>
              <a:t>Machine Learning is a milestone to reach artificial intelligence and deep learning. </a:t>
            </a:r>
            <a:endParaRPr b="1">
              <a:latin typeface="Roboto"/>
              <a:ea typeface="Roboto"/>
              <a:cs typeface="Roboto"/>
              <a:sym typeface="Roboto"/>
            </a:endParaRPr>
          </a:p>
        </p:txBody>
      </p:sp>
      <p:pic>
        <p:nvPicPr>
          <p:cNvPr id="231" name="Google Shape;231;p21"/>
          <p:cNvPicPr preferRelativeResize="0"/>
          <p:nvPr/>
        </p:nvPicPr>
        <p:blipFill>
          <a:blip r:embed="rId3">
            <a:alphaModFix/>
          </a:blip>
          <a:stretch>
            <a:fillRect/>
          </a:stretch>
        </p:blipFill>
        <p:spPr>
          <a:xfrm>
            <a:off x="1704975" y="1347750"/>
            <a:ext cx="5734050" cy="3228975"/>
          </a:xfrm>
          <a:prstGeom prst="rect">
            <a:avLst/>
          </a:prstGeom>
          <a:noFill/>
          <a:ln>
            <a:noFill/>
          </a:ln>
        </p:spPr>
      </p:pic>
      <p:sp>
        <p:nvSpPr>
          <p:cNvPr id="232" name="Google Shape;232;p21"/>
          <p:cNvSpPr txBox="1"/>
          <p:nvPr>
            <p:ph idx="1" type="body"/>
          </p:nvPr>
        </p:nvSpPr>
        <p:spPr>
          <a:xfrm>
            <a:off x="-150" y="4696825"/>
            <a:ext cx="9144000" cy="44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dk2"/>
                </a:solidFill>
              </a:rPr>
              <a:t>END OF MACHINE LEARNING</a:t>
            </a:r>
            <a:endParaRPr b="1">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