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Lst>
  <p:notesMasterIdLst>
    <p:notesMasterId r:id="rId40"/>
  </p:notesMasterIdLst>
  <p:sldIdLst>
    <p:sldId id="256" r:id="rId2"/>
    <p:sldId id="275" r:id="rId3"/>
    <p:sldId id="271" r:id="rId4"/>
    <p:sldId id="276" r:id="rId5"/>
    <p:sldId id="277" r:id="rId6"/>
    <p:sldId id="257" r:id="rId7"/>
    <p:sldId id="278" r:id="rId8"/>
    <p:sldId id="258" r:id="rId9"/>
    <p:sldId id="265" r:id="rId10"/>
    <p:sldId id="279" r:id="rId11"/>
    <p:sldId id="259" r:id="rId12"/>
    <p:sldId id="280" r:id="rId13"/>
    <p:sldId id="272" r:id="rId14"/>
    <p:sldId id="274" r:id="rId15"/>
    <p:sldId id="281" r:id="rId16"/>
    <p:sldId id="273" r:id="rId17"/>
    <p:sldId id="282" r:id="rId18"/>
    <p:sldId id="266" r:id="rId19"/>
    <p:sldId id="283" r:id="rId20"/>
    <p:sldId id="284" r:id="rId21"/>
    <p:sldId id="285" r:id="rId22"/>
    <p:sldId id="267" r:id="rId23"/>
    <p:sldId id="286" r:id="rId24"/>
    <p:sldId id="287" r:id="rId25"/>
    <p:sldId id="288" r:id="rId26"/>
    <p:sldId id="268" r:id="rId27"/>
    <p:sldId id="269" r:id="rId28"/>
    <p:sldId id="270" r:id="rId29"/>
    <p:sldId id="289" r:id="rId30"/>
    <p:sldId id="290" r:id="rId31"/>
    <p:sldId id="293" r:id="rId32"/>
    <p:sldId id="294" r:id="rId33"/>
    <p:sldId id="291" r:id="rId34"/>
    <p:sldId id="262" r:id="rId35"/>
    <p:sldId id="263" r:id="rId36"/>
    <p:sldId id="292" r:id="rId37"/>
    <p:sldId id="295" r:id="rId38"/>
    <p:sldId id="264" r:id="rId3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 uri="{2D200454-40CA-4A62-9FC3-DE9A4176ACB9}">
      <p15:notesGuideLst xmlns:p15="http://schemas.microsoft.com/office/powerpoint/2012/main">
        <p15:guide id="1" orient="horz" pos="4608">
          <p15:clr>
            <a:srgbClr val="A4A3A4"/>
          </p15:clr>
        </p15:guide>
        <p15:guide id="2" pos="259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608" autoAdjust="0"/>
  </p:normalViewPr>
  <p:slideViewPr>
    <p:cSldViewPr snapToGrid="0" snapToObjects="1">
      <p:cViewPr varScale="1">
        <p:scale>
          <a:sx n="65" d="100"/>
          <a:sy n="65" d="100"/>
        </p:scale>
        <p:origin x="830" y="67"/>
      </p:cViewPr>
      <p:guideLst>
        <p:guide orient="horz" pos="2592"/>
        <p:guide pos="4608"/>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41" d="100"/>
          <a:sy n="41" d="100"/>
        </p:scale>
        <p:origin x="-3504" y="-91"/>
      </p:cViewPr>
      <p:guideLst>
        <p:guide orient="horz" pos="4608"/>
        <p:guide pos="2592"/>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2358ca22af_7_0:notes"/>
          <p:cNvSpPr>
            <a:spLocks noGrp="1" noRot="1" noChangeAspect="1"/>
          </p:cNvSpPr>
          <p:nvPr>
            <p:ph type="sldImg" idx="2"/>
          </p:nvPr>
        </p:nvSpPr>
        <p:spPr>
          <a:xfrm>
            <a:off x="-762000" y="1096963"/>
            <a:ext cx="9753600" cy="5486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22358ca22af_7_0:notes"/>
          <p:cNvSpPr txBox="1">
            <a:spLocks noGrp="1"/>
          </p:cNvSpPr>
          <p:nvPr>
            <p:ph type="body" idx="1"/>
          </p:nvPr>
        </p:nvSpPr>
        <p:spPr>
          <a:xfrm>
            <a:off x="822960" y="6949440"/>
            <a:ext cx="6583680" cy="6583680"/>
          </a:xfrm>
          <a:prstGeom prst="rect">
            <a:avLst/>
          </a:prstGeom>
        </p:spPr>
        <p:txBody>
          <a:bodyPr spcFirstLastPara="1" wrap="square" lIns="130601" tIns="130601" rIns="130601" bIns="130601" anchor="t" anchorCtr="0">
            <a:noAutofit/>
          </a:bodyPr>
          <a:lstStyle/>
          <a:p>
            <a:endParaRPr/>
          </a:p>
        </p:txBody>
      </p:sp>
    </p:spTree>
    <p:extLst>
      <p:ext uri="{BB962C8B-B14F-4D97-AF65-F5344CB8AC3E}">
        <p14:creationId xmlns:p14="http://schemas.microsoft.com/office/powerpoint/2010/main" val="562793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853440" y="1645920"/>
            <a:ext cx="12562637" cy="2194560"/>
          </a:xfrm>
          <a:ln>
            <a:noFill/>
          </a:ln>
        </p:spPr>
        <p:txBody>
          <a:bodyPr vert="horz" tIns="0" rIns="26124"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80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853440" y="3874243"/>
            <a:ext cx="12567514" cy="2103120"/>
          </a:xfrm>
        </p:spPr>
        <p:txBody>
          <a:bodyPr lIns="0" rIns="26124"/>
          <a:lstStyle>
            <a:lvl1pPr marL="0" marR="65311" indent="0" algn="r">
              <a:buNone/>
              <a:defRPr>
                <a:solidFill>
                  <a:schemeClr val="tx1"/>
                </a:solidFill>
              </a:defRPr>
            </a:lvl1pPr>
            <a:lvl2pPr marL="653110" indent="0" algn="ctr">
              <a:buNone/>
            </a:lvl2pPr>
            <a:lvl3pPr marL="1306220" indent="0" algn="ctr">
              <a:buNone/>
            </a:lvl3pPr>
            <a:lvl4pPr marL="1959331" indent="0" algn="ctr">
              <a:buNone/>
            </a:lvl4pPr>
            <a:lvl5pPr marL="2612441" indent="0" algn="ctr">
              <a:buNone/>
            </a:lvl5pPr>
            <a:lvl6pPr marL="3265551" indent="0" algn="ctr">
              <a:buNone/>
            </a:lvl6pPr>
            <a:lvl7pPr marL="3918661" indent="0" algn="ctr">
              <a:buNone/>
            </a:lvl7pPr>
            <a:lvl8pPr marL="4571771" indent="0" algn="ctr">
              <a:buNone/>
            </a:lvl8pPr>
            <a:lvl9pPr marL="5224882"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47C9B81F-C347-4BEF-BFDF-29C42F48304A}" type="datetimeFigureOut">
              <a:rPr lang="en-US" smtClean="0"/>
              <a:pPr/>
              <a:t>5/23/2024</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1097282"/>
            <a:ext cx="3291840" cy="6254116"/>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731520" y="1097282"/>
            <a:ext cx="9631680" cy="625411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98720" y="712040"/>
            <a:ext cx="13632960" cy="916320"/>
          </a:xfrm>
          <a:prstGeom prst="rect">
            <a:avLst/>
          </a:prstGeom>
        </p:spPr>
        <p:txBody>
          <a:bodyPr spcFirstLastPara="1" wrap="square" lIns="146280" tIns="146280" rIns="146280" bIns="146280"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98720" y="1843960"/>
            <a:ext cx="13632960" cy="5466240"/>
          </a:xfrm>
          <a:prstGeom prst="rect">
            <a:avLst/>
          </a:prstGeom>
        </p:spPr>
        <p:txBody>
          <a:bodyPr spcFirstLastPara="1" wrap="square" lIns="146280" tIns="146280" rIns="146280" bIns="146280" anchor="t" anchorCtr="0">
            <a:normAutofit/>
          </a:bodyPr>
          <a:lstStyle>
            <a:lvl1pPr marL="731520" lvl="0" indent="-548640">
              <a:spcBef>
                <a:spcPts val="0"/>
              </a:spcBef>
              <a:spcAft>
                <a:spcPts val="0"/>
              </a:spcAft>
              <a:buSzPts val="1800"/>
              <a:buChar char="●"/>
              <a:defRPr/>
            </a:lvl1pPr>
            <a:lvl2pPr marL="1463040" lvl="1" indent="-508000">
              <a:spcBef>
                <a:spcPts val="0"/>
              </a:spcBef>
              <a:spcAft>
                <a:spcPts val="0"/>
              </a:spcAft>
              <a:buSzPts val="1400"/>
              <a:buChar char="○"/>
              <a:defRPr/>
            </a:lvl2pPr>
            <a:lvl3pPr marL="2194560" lvl="2" indent="-508000">
              <a:spcBef>
                <a:spcPts val="0"/>
              </a:spcBef>
              <a:spcAft>
                <a:spcPts val="0"/>
              </a:spcAft>
              <a:buSzPts val="1400"/>
              <a:buChar char="■"/>
              <a:defRPr/>
            </a:lvl3pPr>
            <a:lvl4pPr marL="2926080" lvl="3" indent="-508000">
              <a:spcBef>
                <a:spcPts val="0"/>
              </a:spcBef>
              <a:spcAft>
                <a:spcPts val="0"/>
              </a:spcAft>
              <a:buSzPts val="1400"/>
              <a:buChar char="●"/>
              <a:defRPr/>
            </a:lvl4pPr>
            <a:lvl5pPr marL="3657600" lvl="4" indent="-508000">
              <a:spcBef>
                <a:spcPts val="0"/>
              </a:spcBef>
              <a:spcAft>
                <a:spcPts val="0"/>
              </a:spcAft>
              <a:buSzPts val="1400"/>
              <a:buChar char="○"/>
              <a:defRPr/>
            </a:lvl5pPr>
            <a:lvl6pPr marL="4389120" lvl="5" indent="-508000">
              <a:spcBef>
                <a:spcPts val="0"/>
              </a:spcBef>
              <a:spcAft>
                <a:spcPts val="0"/>
              </a:spcAft>
              <a:buSzPts val="1400"/>
              <a:buChar char="■"/>
              <a:defRPr/>
            </a:lvl6pPr>
            <a:lvl7pPr marL="5120640" lvl="6" indent="-508000">
              <a:spcBef>
                <a:spcPts val="0"/>
              </a:spcBef>
              <a:spcAft>
                <a:spcPts val="0"/>
              </a:spcAft>
              <a:buSzPts val="1400"/>
              <a:buChar char="●"/>
              <a:defRPr/>
            </a:lvl7pPr>
            <a:lvl8pPr marL="5852160" lvl="7" indent="-508000">
              <a:spcBef>
                <a:spcPts val="0"/>
              </a:spcBef>
              <a:spcAft>
                <a:spcPts val="0"/>
              </a:spcAft>
              <a:buSzPts val="1400"/>
              <a:buChar char="○"/>
              <a:defRPr/>
            </a:lvl8pPr>
            <a:lvl9pPr marL="6583680" lvl="8" indent="-5080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3555933" y="7461147"/>
            <a:ext cx="877920" cy="629760"/>
          </a:xfrm>
          <a:prstGeom prst="rect">
            <a:avLst/>
          </a:prstGeom>
        </p:spPr>
        <p:txBody>
          <a:bodyPr spcFirstLastPara="1" wrap="square" lIns="146280" tIns="146280" rIns="146280" bIns="14628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48563" y="1580083"/>
            <a:ext cx="12435840" cy="1634947"/>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80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848563" y="3245597"/>
            <a:ext cx="12435840" cy="1811654"/>
          </a:xfrm>
        </p:spPr>
        <p:txBody>
          <a:bodyPr lIns="65311" rIns="65311" anchor="t"/>
          <a:lstStyle>
            <a:lvl1pPr marL="0" indent="0">
              <a:buNone/>
              <a:defRPr sz="3100">
                <a:solidFill>
                  <a:schemeClr val="tx1"/>
                </a:solidFill>
              </a:defRPr>
            </a:lvl1pPr>
            <a:lvl2pPr>
              <a:buNone/>
              <a:defRPr sz="2600">
                <a:solidFill>
                  <a:schemeClr val="tx1">
                    <a:tint val="75000"/>
                  </a:schemeClr>
                </a:solidFill>
              </a:defRPr>
            </a:lvl2pPr>
            <a:lvl3pPr>
              <a:buNone/>
              <a:defRPr sz="2300">
                <a:solidFill>
                  <a:schemeClr val="tx1">
                    <a:tint val="75000"/>
                  </a:schemeClr>
                </a:solidFill>
              </a:defRPr>
            </a:lvl3pPr>
            <a:lvl4pPr>
              <a:buNone/>
              <a:defRPr sz="2000">
                <a:solidFill>
                  <a:schemeClr val="tx1">
                    <a:tint val="75000"/>
                  </a:schemeClr>
                </a:solidFill>
              </a:defRPr>
            </a:lvl4pPr>
            <a:lvl5pPr>
              <a:buNone/>
              <a:defRPr sz="20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7C9B81F-C347-4BEF-BFDF-29C42F48304A}" type="datetimeFigureOut">
              <a:rPr lang="en-US" smtClean="0"/>
              <a:pPr/>
              <a:t>5/23/2024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31520" y="844906"/>
            <a:ext cx="13167360" cy="1371600"/>
          </a:xfrm>
        </p:spPr>
        <p:txBody>
          <a:bodyPr/>
          <a:lstStyle/>
          <a:p>
            <a:r>
              <a:rPr kumimoji="0" lang="en-US"/>
              <a:t>Click to edit Master title style</a:t>
            </a:r>
          </a:p>
        </p:txBody>
      </p:sp>
      <p:sp>
        <p:nvSpPr>
          <p:cNvPr id="3" name="Content Placeholder 2"/>
          <p:cNvSpPr>
            <a:spLocks noGrp="1"/>
          </p:cNvSpPr>
          <p:nvPr>
            <p:ph sz="half" idx="1"/>
          </p:nvPr>
        </p:nvSpPr>
        <p:spPr>
          <a:xfrm>
            <a:off x="731520" y="2304102"/>
            <a:ext cx="6461760" cy="5321808"/>
          </a:xfrm>
        </p:spPr>
        <p:txBody>
          <a:bodyPr/>
          <a:lstStyle>
            <a:lvl1pPr>
              <a:defRPr sz="3700"/>
            </a:lvl1pPr>
            <a:lvl2pPr>
              <a:defRPr sz="3400"/>
            </a:lvl2pPr>
            <a:lvl3pPr>
              <a:defRPr sz="2900"/>
            </a:lvl3pPr>
            <a:lvl4pPr>
              <a:defRPr sz="2600"/>
            </a:lvl4pPr>
            <a:lvl5pPr>
              <a:defRPr sz="2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7437120" y="2304102"/>
            <a:ext cx="6461760" cy="5321808"/>
          </a:xfrm>
        </p:spPr>
        <p:txBody>
          <a:bodyPr/>
          <a:lstStyle>
            <a:lvl1pPr>
              <a:defRPr sz="3700"/>
            </a:lvl1pPr>
            <a:lvl2pPr>
              <a:defRPr sz="3400"/>
            </a:lvl2pPr>
            <a:lvl3pPr>
              <a:defRPr sz="2900"/>
            </a:lvl3pPr>
            <a:lvl4pPr>
              <a:defRPr sz="2600"/>
            </a:lvl4pPr>
            <a:lvl5pPr>
              <a:defRPr sz="2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5/23/2024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1520" y="844906"/>
            <a:ext cx="13167360" cy="1371600"/>
          </a:xfrm>
        </p:spPr>
        <p:txBody>
          <a:bodyPr tIns="65311" anchor="b"/>
          <a:lstStyle>
            <a:lvl1pPr>
              <a:defRPr/>
            </a:lvl1pPr>
          </a:lstStyle>
          <a:p>
            <a:r>
              <a:rPr kumimoji="0" lang="en-US"/>
              <a:t>Click to edit Master title style</a:t>
            </a:r>
          </a:p>
        </p:txBody>
      </p:sp>
      <p:sp>
        <p:nvSpPr>
          <p:cNvPr id="3" name="Text Placeholder 2"/>
          <p:cNvSpPr>
            <a:spLocks noGrp="1"/>
          </p:cNvSpPr>
          <p:nvPr>
            <p:ph type="body" idx="1"/>
          </p:nvPr>
        </p:nvSpPr>
        <p:spPr>
          <a:xfrm>
            <a:off x="731520" y="2226298"/>
            <a:ext cx="6464301" cy="791222"/>
          </a:xfrm>
        </p:spPr>
        <p:txBody>
          <a:bodyPr lIns="65311" tIns="0" rIns="65311" bIns="0" anchor="ctr">
            <a:noAutofit/>
          </a:bodyPr>
          <a:lstStyle>
            <a:lvl1pPr marL="0" indent="0">
              <a:buNone/>
              <a:defRPr sz="3400" b="1" cap="none" baseline="0">
                <a:solidFill>
                  <a:schemeClr val="tx2"/>
                </a:solidFill>
                <a:effectLst/>
              </a:defRPr>
            </a:lvl1pPr>
            <a:lvl2pPr>
              <a:buNone/>
              <a:defRPr sz="2900" b="1"/>
            </a:lvl2pPr>
            <a:lvl3pPr>
              <a:buNone/>
              <a:defRPr sz="2600" b="1"/>
            </a:lvl3pPr>
            <a:lvl4pPr>
              <a:buNone/>
              <a:defRPr sz="2300" b="1"/>
            </a:lvl4pPr>
            <a:lvl5pPr>
              <a:buNone/>
              <a:defRPr sz="23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7432041" y="2231709"/>
            <a:ext cx="6466840" cy="785812"/>
          </a:xfrm>
        </p:spPr>
        <p:txBody>
          <a:bodyPr lIns="65311" tIns="0" rIns="65311" bIns="0" anchor="ctr"/>
          <a:lstStyle>
            <a:lvl1pPr marL="0" indent="0">
              <a:buNone/>
              <a:defRPr sz="3400" b="1" cap="none" baseline="0">
                <a:solidFill>
                  <a:schemeClr val="tx2"/>
                </a:solidFill>
                <a:effectLst/>
              </a:defRPr>
            </a:lvl1pPr>
            <a:lvl2pPr>
              <a:buNone/>
              <a:defRPr sz="2900" b="1"/>
            </a:lvl2pPr>
            <a:lvl3pPr>
              <a:buNone/>
              <a:defRPr sz="2600" b="1"/>
            </a:lvl3pPr>
            <a:lvl4pPr>
              <a:buNone/>
              <a:defRPr sz="2300" b="1"/>
            </a:lvl4pPr>
            <a:lvl5pPr>
              <a:buNone/>
              <a:defRPr sz="23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731520" y="3017520"/>
            <a:ext cx="6464301" cy="4614864"/>
          </a:xfrm>
        </p:spPr>
        <p:txBody>
          <a:bodyPr tIns="0"/>
          <a:lstStyle>
            <a:lvl1pPr>
              <a:defRPr sz="3100"/>
            </a:lvl1pPr>
            <a:lvl2pPr>
              <a:defRPr sz="2900"/>
            </a:lvl2pPr>
            <a:lvl3pPr>
              <a:defRPr sz="2600"/>
            </a:lvl3pPr>
            <a:lvl4pPr>
              <a:defRPr sz="2300"/>
            </a:lvl4pPr>
            <a:lvl5pPr>
              <a:defRPr sz="23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7432041" y="3017520"/>
            <a:ext cx="6466840" cy="4614864"/>
          </a:xfrm>
        </p:spPr>
        <p:txBody>
          <a:bodyPr tIns="0"/>
          <a:lstStyle>
            <a:lvl1pPr>
              <a:defRPr sz="3100"/>
            </a:lvl1pPr>
            <a:lvl2pPr>
              <a:defRPr sz="2900"/>
            </a:lvl2pPr>
            <a:lvl3pPr>
              <a:defRPr sz="2600"/>
            </a:lvl3pPr>
            <a:lvl4pPr>
              <a:defRPr sz="2300"/>
            </a:lvl4pPr>
            <a:lvl5pPr>
              <a:defRPr sz="23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7C9B81F-C347-4BEF-BFDF-29C42F48304A}" type="datetimeFigureOut">
              <a:rPr lang="en-US" smtClean="0"/>
              <a:pPr/>
              <a:t>5/23/2024</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31520" y="844906"/>
            <a:ext cx="13289280" cy="1371600"/>
          </a:xfrm>
        </p:spPr>
        <p:txBody>
          <a:bodyPr vert="horz" tIns="65311"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71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47C9B81F-C347-4BEF-BFDF-29C42F48304A}" type="datetimeFigureOut">
              <a:rPr lang="en-US" smtClean="0"/>
              <a:pPr/>
              <a:t>5/23/2024</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pPr/>
              <a:t>5/23/2024</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0" y="617222"/>
            <a:ext cx="4389120" cy="1394460"/>
          </a:xfrm>
        </p:spPr>
        <p:txBody>
          <a:bodyPr lIns="0" anchor="b">
            <a:noAutofit/>
          </a:bodyPr>
          <a:lstStyle>
            <a:lvl1pPr algn="l" rtl="0">
              <a:spcBef>
                <a:spcPct val="0"/>
              </a:spcBef>
              <a:buNone/>
              <a:defRPr sz="37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1097280" y="2011680"/>
            <a:ext cx="4389120" cy="5486400"/>
          </a:xfrm>
        </p:spPr>
        <p:txBody>
          <a:bodyPr lIns="26124" rIns="26124"/>
          <a:lstStyle>
            <a:lvl1pPr marL="0" indent="0" algn="l">
              <a:buNone/>
              <a:defRPr sz="2000"/>
            </a:lvl1pPr>
            <a:lvl2pPr indent="0" algn="l">
              <a:buNone/>
              <a:defRPr sz="1700"/>
            </a:lvl2pPr>
            <a:lvl3pPr indent="0" algn="l">
              <a:buNone/>
              <a:defRPr sz="1400"/>
            </a:lvl3pPr>
            <a:lvl4pPr indent="0" algn="l">
              <a:buNone/>
              <a:defRPr sz="1300"/>
            </a:lvl4pPr>
            <a:lvl5pPr indent="0" algn="l">
              <a:buNone/>
              <a:defRPr sz="13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5720080" y="2011680"/>
            <a:ext cx="8178800" cy="5486400"/>
          </a:xfrm>
        </p:spPr>
        <p:txBody>
          <a:bodyPr tIns="0"/>
          <a:lstStyle>
            <a:lvl1pPr>
              <a:defRPr sz="4000"/>
            </a:lvl1pPr>
            <a:lvl2pPr>
              <a:defRPr sz="3700"/>
            </a:lvl2pPr>
            <a:lvl3pPr>
              <a:defRPr sz="3400"/>
            </a:lvl3pPr>
            <a:lvl4pPr>
              <a:defRPr sz="2900"/>
            </a:lvl4pPr>
            <a:lvl5pPr>
              <a:defRPr sz="2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5/23/2024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5065205" y="1329692"/>
            <a:ext cx="8412480" cy="493776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lIns="130622" tIns="65311" rIns="130622" bIns="65311" rtlCol="0" anchor="ctr"/>
          <a:lstStyle/>
          <a:p>
            <a:pPr algn="ctr" eaLnBrk="1" latinLnBrk="0" hangingPunct="1"/>
            <a:endParaRPr kumimoji="0" lang="en-US"/>
          </a:p>
        </p:txBody>
      </p:sp>
      <p:sp>
        <p:nvSpPr>
          <p:cNvPr id="12" name="Right Triangle 11"/>
          <p:cNvSpPr/>
          <p:nvPr/>
        </p:nvSpPr>
        <p:spPr>
          <a:xfrm rot="420000" flipV="1">
            <a:off x="12806614" y="6431723"/>
            <a:ext cx="248717" cy="18653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lIns="130622" tIns="65311" rIns="130622" bIns="65311" rtlCol="0" anchor="ctr"/>
          <a:lstStyle/>
          <a:p>
            <a:pPr algn="ctr" eaLnBrk="1" latinLnBrk="0" hangingPunct="1"/>
            <a:endParaRPr kumimoji="0" lang="en-US"/>
          </a:p>
        </p:txBody>
      </p:sp>
      <p:sp>
        <p:nvSpPr>
          <p:cNvPr id="2" name="Title 1"/>
          <p:cNvSpPr>
            <a:spLocks noGrp="1"/>
          </p:cNvSpPr>
          <p:nvPr>
            <p:ph type="title"/>
          </p:nvPr>
        </p:nvSpPr>
        <p:spPr>
          <a:xfrm>
            <a:off x="975360" y="1412396"/>
            <a:ext cx="3540557" cy="1899145"/>
          </a:xfrm>
        </p:spPr>
        <p:txBody>
          <a:bodyPr vert="horz" lIns="65311" tIns="65311" rIns="65311" bIns="65311" anchor="b"/>
          <a:lstStyle>
            <a:lvl1pPr algn="l">
              <a:buNone/>
              <a:defRPr sz="29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975360" y="3394542"/>
            <a:ext cx="3535680" cy="2615184"/>
          </a:xfrm>
        </p:spPr>
        <p:txBody>
          <a:bodyPr lIns="91435" rIns="65311" bIns="65311" anchor="t"/>
          <a:lstStyle>
            <a:lvl1pPr marL="0" indent="0" algn="l">
              <a:spcBef>
                <a:spcPts val="357"/>
              </a:spcBef>
              <a:buFontTx/>
              <a:buNone/>
              <a:defRPr sz="1900"/>
            </a:lvl1pPr>
            <a:lvl2pPr>
              <a:defRPr sz="1700"/>
            </a:lvl2pPr>
            <a:lvl3pPr>
              <a:defRPr sz="1400"/>
            </a:lvl3pPr>
            <a:lvl4pPr>
              <a:defRPr sz="1300"/>
            </a:lvl4pPr>
            <a:lvl5pPr>
              <a:defRPr sz="13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5/23/2024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12923520" y="7627621"/>
            <a:ext cx="975360" cy="438150"/>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5577269" y="1439420"/>
            <a:ext cx="7388352" cy="4718304"/>
          </a:xfrm>
          <a:prstGeom prst="rect">
            <a:avLst/>
          </a:prstGeom>
          <a:solidFill>
            <a:schemeClr val="bg2"/>
          </a:solidFill>
          <a:ln w="3000" cap="rnd">
            <a:solidFill>
              <a:srgbClr val="C0C0C0"/>
            </a:solidFill>
            <a:round/>
          </a:ln>
          <a:effectLst/>
        </p:spPr>
        <p:txBody>
          <a:bodyPr/>
          <a:lstStyle>
            <a:lvl1pPr marL="0" indent="0">
              <a:buNone/>
              <a:defRPr sz="4600"/>
            </a:lvl1pPr>
          </a:lstStyle>
          <a:p>
            <a:r>
              <a:rPr kumimoji="0" lang="en-US"/>
              <a:t>Click icon to add picture</a:t>
            </a:r>
            <a:endParaRPr kumimoji="0" lang="en-US" dirty="0"/>
          </a:p>
        </p:txBody>
      </p:sp>
      <p:sp>
        <p:nvSpPr>
          <p:cNvPr id="10" name="Freeform 9"/>
          <p:cNvSpPr>
            <a:spLocks/>
          </p:cNvSpPr>
          <p:nvPr/>
        </p:nvSpPr>
        <p:spPr bwMode="auto">
          <a:xfrm flipV="1">
            <a:off x="-15240" y="6979920"/>
            <a:ext cx="14660880" cy="124968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130622" tIns="65311" rIns="130622" bIns="65311"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7010400" y="7463791"/>
            <a:ext cx="7620000" cy="765810"/>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130622" tIns="65311" rIns="130622" bIns="65311"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5240" y="-8573"/>
            <a:ext cx="14660880" cy="124968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130622" tIns="65311" rIns="130622" bIns="65311"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7010400" y="-8572"/>
            <a:ext cx="7620000" cy="765810"/>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130622" tIns="65311" rIns="130622" bIns="65311"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731520" y="844906"/>
            <a:ext cx="13167360" cy="1371600"/>
          </a:xfrm>
          <a:prstGeom prst="rect">
            <a:avLst/>
          </a:prstGeom>
        </p:spPr>
        <p:txBody>
          <a:bodyPr vert="horz" lIns="0" tIns="65311" rIns="0" bIns="0" anchor="b">
            <a:normAutofit/>
          </a:bodyPr>
          <a:lstStyle/>
          <a:p>
            <a:r>
              <a:rPr kumimoji="0" lang="en-US"/>
              <a:t>Click to edit Master title style</a:t>
            </a:r>
          </a:p>
        </p:txBody>
      </p:sp>
      <p:sp>
        <p:nvSpPr>
          <p:cNvPr id="30" name="Text Placeholder 29"/>
          <p:cNvSpPr>
            <a:spLocks noGrp="1"/>
          </p:cNvSpPr>
          <p:nvPr>
            <p:ph type="body" idx="1"/>
          </p:nvPr>
        </p:nvSpPr>
        <p:spPr>
          <a:xfrm>
            <a:off x="731520" y="2322576"/>
            <a:ext cx="13167360" cy="5266944"/>
          </a:xfrm>
          <a:prstGeom prst="rect">
            <a:avLst/>
          </a:prstGeom>
        </p:spPr>
        <p:txBody>
          <a:bodyPr vert="horz" lIns="130622" tIns="65311" rIns="130622" bIns="65311">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731520" y="7627621"/>
            <a:ext cx="3413760" cy="438150"/>
          </a:xfrm>
          <a:prstGeom prst="rect">
            <a:avLst/>
          </a:prstGeom>
        </p:spPr>
        <p:txBody>
          <a:bodyPr vert="horz" lIns="0" tIns="0" rIns="0" bIns="0" anchor="b"/>
          <a:lstStyle>
            <a:lvl1pPr algn="l" eaLnBrk="1" latinLnBrk="0" hangingPunct="1">
              <a:defRPr kumimoji="0" sz="1700">
                <a:solidFill>
                  <a:schemeClr val="tx2">
                    <a:shade val="90000"/>
                  </a:schemeClr>
                </a:solidFill>
              </a:defRPr>
            </a:lvl1pPr>
          </a:lstStyle>
          <a:p>
            <a:fld id="{47C9B81F-C347-4BEF-BFDF-29C42F48304A}" type="datetimeFigureOut">
              <a:rPr lang="en-US" smtClean="0"/>
              <a:pPr/>
              <a:t>5/23/2024</a:t>
            </a:fld>
            <a:endParaRPr lang="en-US" dirty="0">
              <a:solidFill>
                <a:schemeClr val="tx2">
                  <a:shade val="90000"/>
                </a:schemeClr>
              </a:solidFill>
            </a:endParaRPr>
          </a:p>
        </p:txBody>
      </p:sp>
      <p:sp>
        <p:nvSpPr>
          <p:cNvPr id="22" name="Footer Placeholder 21"/>
          <p:cNvSpPr>
            <a:spLocks noGrp="1"/>
          </p:cNvSpPr>
          <p:nvPr>
            <p:ph type="ftr" sz="quarter" idx="3"/>
          </p:nvPr>
        </p:nvSpPr>
        <p:spPr>
          <a:xfrm>
            <a:off x="4267200" y="7627621"/>
            <a:ext cx="5364480" cy="438150"/>
          </a:xfrm>
          <a:prstGeom prst="rect">
            <a:avLst/>
          </a:prstGeom>
        </p:spPr>
        <p:txBody>
          <a:bodyPr vert="horz" lIns="0" tIns="0" rIns="0" bIns="0" anchor="b"/>
          <a:lstStyle>
            <a:lvl1pPr algn="l" eaLnBrk="1" latinLnBrk="0" hangingPunct="1">
              <a:defRPr kumimoji="0" sz="17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12679680" y="7627621"/>
            <a:ext cx="1219200" cy="438150"/>
          </a:xfrm>
          <a:prstGeom prst="rect">
            <a:avLst/>
          </a:prstGeom>
        </p:spPr>
        <p:txBody>
          <a:bodyPr vert="horz" lIns="0" tIns="0" rIns="0" bIns="0" anchor="b"/>
          <a:lstStyle>
            <a:lvl1pPr algn="r" eaLnBrk="1" latinLnBrk="0" hangingPunct="1">
              <a:defRPr kumimoji="0" sz="17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30427" y="242890"/>
            <a:ext cx="14688877" cy="779069"/>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Lst>
  <p:hf sldNum="0" hdr="0" ftr="0" dt="0"/>
  <p:txStyles>
    <p:titleStyle>
      <a:lvl1pPr algn="l" rtl="0" eaLnBrk="1" latinLnBrk="0" hangingPunct="1">
        <a:spcBef>
          <a:spcPct val="0"/>
        </a:spcBef>
        <a:buNone/>
        <a:defRPr kumimoji="0" sz="7100" b="0" kern="1200">
          <a:ln>
            <a:noFill/>
          </a:ln>
          <a:solidFill>
            <a:schemeClr val="tx2"/>
          </a:solidFill>
          <a:effectLst/>
          <a:latin typeface="+mj-lt"/>
          <a:ea typeface="+mj-ea"/>
          <a:cs typeface="+mj-cs"/>
        </a:defRPr>
      </a:lvl1pPr>
    </p:titleStyle>
    <p:bodyStyle>
      <a:lvl1pPr marL="391866" indent="-391866" algn="l" rtl="0" eaLnBrk="1" latinLnBrk="0" hangingPunct="1">
        <a:spcBef>
          <a:spcPct val="20000"/>
        </a:spcBef>
        <a:buClr>
          <a:schemeClr val="accent3"/>
        </a:buClr>
        <a:buSzPct val="95000"/>
        <a:buFont typeface="Wingdings 2"/>
        <a:buChar char=""/>
        <a:defRPr kumimoji="0" sz="3700" kern="1200">
          <a:solidFill>
            <a:schemeClr val="tx1"/>
          </a:solidFill>
          <a:latin typeface="+mn-lt"/>
          <a:ea typeface="+mn-ea"/>
          <a:cs typeface="+mn-cs"/>
        </a:defRPr>
      </a:lvl1pPr>
      <a:lvl2pPr marL="914354" indent="-352680" algn="l" rtl="0" eaLnBrk="1" latinLnBrk="0" hangingPunct="1">
        <a:spcBef>
          <a:spcPct val="20000"/>
        </a:spcBef>
        <a:buClr>
          <a:schemeClr val="accent1"/>
        </a:buClr>
        <a:buSzPct val="85000"/>
        <a:buFont typeface="Wingdings 2"/>
        <a:buChar char=""/>
        <a:defRPr kumimoji="0" sz="3400" kern="1200">
          <a:solidFill>
            <a:schemeClr val="tx1"/>
          </a:solidFill>
          <a:latin typeface="+mn-lt"/>
          <a:ea typeface="+mn-ea"/>
          <a:cs typeface="+mn-cs"/>
        </a:defRPr>
      </a:lvl2pPr>
      <a:lvl3pPr marL="1306220" indent="-352680" algn="l" rtl="0" eaLnBrk="1" latinLnBrk="0" hangingPunct="1">
        <a:spcBef>
          <a:spcPct val="20000"/>
        </a:spcBef>
        <a:buClr>
          <a:schemeClr val="accent2"/>
        </a:buClr>
        <a:buSzPct val="70000"/>
        <a:buFont typeface="Wingdings 2"/>
        <a:buChar char=""/>
        <a:defRPr kumimoji="0" sz="3000" kern="1200">
          <a:solidFill>
            <a:schemeClr val="tx1"/>
          </a:solidFill>
          <a:latin typeface="+mn-lt"/>
          <a:ea typeface="+mn-ea"/>
          <a:cs typeface="+mn-cs"/>
        </a:defRPr>
      </a:lvl3pPr>
      <a:lvl4pPr marL="1698087" indent="-300431" algn="l" rtl="0" eaLnBrk="1" latinLnBrk="0" hangingPunct="1">
        <a:spcBef>
          <a:spcPct val="20000"/>
        </a:spcBef>
        <a:buClr>
          <a:schemeClr val="accent3"/>
        </a:buClr>
        <a:buSzPct val="65000"/>
        <a:buFont typeface="Wingdings 2"/>
        <a:buChar char=""/>
        <a:defRPr kumimoji="0" sz="2900" kern="1200">
          <a:solidFill>
            <a:schemeClr val="tx1"/>
          </a:solidFill>
          <a:latin typeface="+mn-lt"/>
          <a:ea typeface="+mn-ea"/>
          <a:cs typeface="+mn-cs"/>
        </a:defRPr>
      </a:lvl4pPr>
      <a:lvl5pPr marL="2089953" indent="-300431" algn="l" rtl="0" eaLnBrk="1" latinLnBrk="0" hangingPunct="1">
        <a:spcBef>
          <a:spcPct val="20000"/>
        </a:spcBef>
        <a:buClr>
          <a:schemeClr val="accent4"/>
        </a:buClr>
        <a:buSzPct val="65000"/>
        <a:buFont typeface="Wingdings 2"/>
        <a:buChar char=""/>
        <a:defRPr kumimoji="0" sz="2900" kern="1200">
          <a:solidFill>
            <a:schemeClr val="tx1"/>
          </a:solidFill>
          <a:latin typeface="+mn-lt"/>
          <a:ea typeface="+mn-ea"/>
          <a:cs typeface="+mn-cs"/>
        </a:defRPr>
      </a:lvl5pPr>
      <a:lvl6pPr marL="2481819" indent="-300431" algn="l" rtl="0" eaLnBrk="1" latinLnBrk="0" hangingPunct="1">
        <a:spcBef>
          <a:spcPct val="20000"/>
        </a:spcBef>
        <a:buClr>
          <a:schemeClr val="accent5"/>
        </a:buClr>
        <a:buSzPct val="80000"/>
        <a:buFont typeface="Wingdings 2"/>
        <a:buChar char=""/>
        <a:defRPr kumimoji="0" sz="2600" kern="1200">
          <a:solidFill>
            <a:schemeClr val="tx1"/>
          </a:solidFill>
          <a:latin typeface="+mn-lt"/>
          <a:ea typeface="+mn-ea"/>
          <a:cs typeface="+mn-cs"/>
        </a:defRPr>
      </a:lvl6pPr>
      <a:lvl7pPr marL="2743063" indent="-261244" algn="l" rtl="0" eaLnBrk="1" latinLnBrk="0" hangingPunct="1">
        <a:spcBef>
          <a:spcPct val="20000"/>
        </a:spcBef>
        <a:buClr>
          <a:schemeClr val="accent6"/>
        </a:buClr>
        <a:buSzPct val="80000"/>
        <a:buFont typeface="Wingdings 2"/>
        <a:buChar char=""/>
        <a:defRPr kumimoji="0" sz="2300" kern="1200" baseline="0">
          <a:solidFill>
            <a:schemeClr val="tx1"/>
          </a:solidFill>
          <a:latin typeface="+mn-lt"/>
          <a:ea typeface="+mn-ea"/>
          <a:cs typeface="+mn-cs"/>
        </a:defRPr>
      </a:lvl7pPr>
      <a:lvl8pPr marL="3134929" indent="-261244" algn="l" rtl="0" eaLnBrk="1" latinLnBrk="0" hangingPunct="1">
        <a:spcBef>
          <a:spcPct val="20000"/>
        </a:spcBef>
        <a:buClr>
          <a:schemeClr val="tx2"/>
        </a:buClr>
        <a:buChar char="•"/>
        <a:defRPr kumimoji="0" sz="2300" kern="1200">
          <a:solidFill>
            <a:schemeClr val="tx1"/>
          </a:solidFill>
          <a:latin typeface="+mn-lt"/>
          <a:ea typeface="+mn-ea"/>
          <a:cs typeface="+mn-cs"/>
        </a:defRPr>
      </a:lvl8pPr>
      <a:lvl9pPr marL="3526795" indent="-261244" algn="l" rtl="0" eaLnBrk="1" latinLnBrk="0" hangingPunct="1">
        <a:spcBef>
          <a:spcPct val="20000"/>
        </a:spcBef>
        <a:buClr>
          <a:schemeClr val="tx2"/>
        </a:buClr>
        <a:buFontTx/>
        <a:buChar char="•"/>
        <a:defRPr kumimoji="0" sz="20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653110" algn="l" rtl="0" eaLnBrk="1" latinLnBrk="0" hangingPunct="1">
        <a:defRPr kumimoji="0" kern="1200">
          <a:solidFill>
            <a:schemeClr val="tx1"/>
          </a:solidFill>
          <a:latin typeface="+mn-lt"/>
          <a:ea typeface="+mn-ea"/>
          <a:cs typeface="+mn-cs"/>
        </a:defRPr>
      </a:lvl2pPr>
      <a:lvl3pPr marL="1306220" algn="l" rtl="0" eaLnBrk="1" latinLnBrk="0" hangingPunct="1">
        <a:defRPr kumimoji="0" kern="1200">
          <a:solidFill>
            <a:schemeClr val="tx1"/>
          </a:solidFill>
          <a:latin typeface="+mn-lt"/>
          <a:ea typeface="+mn-ea"/>
          <a:cs typeface="+mn-cs"/>
        </a:defRPr>
      </a:lvl3pPr>
      <a:lvl4pPr marL="1959331" algn="l" rtl="0" eaLnBrk="1" latinLnBrk="0" hangingPunct="1">
        <a:defRPr kumimoji="0" kern="1200">
          <a:solidFill>
            <a:schemeClr val="tx1"/>
          </a:solidFill>
          <a:latin typeface="+mn-lt"/>
          <a:ea typeface="+mn-ea"/>
          <a:cs typeface="+mn-cs"/>
        </a:defRPr>
      </a:lvl4pPr>
      <a:lvl5pPr marL="2612441" algn="l" rtl="0" eaLnBrk="1" latinLnBrk="0" hangingPunct="1">
        <a:defRPr kumimoji="0" kern="1200">
          <a:solidFill>
            <a:schemeClr val="tx1"/>
          </a:solidFill>
          <a:latin typeface="+mn-lt"/>
          <a:ea typeface="+mn-ea"/>
          <a:cs typeface="+mn-cs"/>
        </a:defRPr>
      </a:lvl5pPr>
      <a:lvl6pPr marL="3265551" algn="l" rtl="0" eaLnBrk="1" latinLnBrk="0" hangingPunct="1">
        <a:defRPr kumimoji="0" kern="1200">
          <a:solidFill>
            <a:schemeClr val="tx1"/>
          </a:solidFill>
          <a:latin typeface="+mn-lt"/>
          <a:ea typeface="+mn-ea"/>
          <a:cs typeface="+mn-cs"/>
        </a:defRPr>
      </a:lvl6pPr>
      <a:lvl7pPr marL="3918661" algn="l" rtl="0" eaLnBrk="1" latinLnBrk="0" hangingPunct="1">
        <a:defRPr kumimoji="0" kern="1200">
          <a:solidFill>
            <a:schemeClr val="tx1"/>
          </a:solidFill>
          <a:latin typeface="+mn-lt"/>
          <a:ea typeface="+mn-ea"/>
          <a:cs typeface="+mn-cs"/>
        </a:defRPr>
      </a:lvl7pPr>
      <a:lvl8pPr marL="4571771" algn="l" rtl="0" eaLnBrk="1" latinLnBrk="0" hangingPunct="1">
        <a:defRPr kumimoji="0" kern="1200">
          <a:solidFill>
            <a:schemeClr val="tx1"/>
          </a:solidFill>
          <a:latin typeface="+mn-lt"/>
          <a:ea typeface="+mn-ea"/>
          <a:cs typeface="+mn-cs"/>
        </a:defRPr>
      </a:lvl8pPr>
      <a:lvl9pPr marL="5224882"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8.gif"/><Relationship Id="rId5" Type="http://schemas.openxmlformats.org/officeDocument/2006/relationships/image" Target="../media/image7.pn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7"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7" Type="http://schemas.microsoft.com/office/2007/relationships/hdphoto" Target="../media/hdphoto1.wdp"/><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4.jpeg"/><Relationship Id="rId4" Type="http://schemas.openxmlformats.org/officeDocument/2006/relationships/image" Target="../media/image14.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jpeg"/><Relationship Id="rId1" Type="http://schemas.openxmlformats.org/officeDocument/2006/relationships/slideLayout" Target="../slideLayouts/slideLayout12.xml"/><Relationship Id="rId5" Type="http://schemas.openxmlformats.org/officeDocument/2006/relationships/image" Target="../media/image12.png"/><Relationship Id="rId4" Type="http://schemas.microsoft.com/office/2007/relationships/hdphoto" Target="../media/hdphoto2.wdp"/></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s://doi.org/10.1007/s42979-021-00478-y" TargetMode="External"/><Relationship Id="rId2" Type="http://schemas.openxmlformats.org/officeDocument/2006/relationships/hyperlink" Target="https://doi.org/10.1007/s11042-016-3928-7"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5.jpe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1" y="0"/>
            <a:ext cx="14630400" cy="8229600"/>
          </a:xfrm>
          <a:prstGeom prst="rect">
            <a:avLst/>
          </a:prstGeom>
        </p:spPr>
      </p:pic>
      <p:sp>
        <p:nvSpPr>
          <p:cNvPr id="3" name="Shape 0"/>
          <p:cNvSpPr/>
          <p:nvPr/>
        </p:nvSpPr>
        <p:spPr>
          <a:xfrm>
            <a:off x="466486" y="539261"/>
            <a:ext cx="14630400" cy="8229600"/>
          </a:xfrm>
          <a:prstGeom prst="chord">
            <a:avLst/>
          </a:prstGeom>
          <a:solidFill>
            <a:srgbClr val="F3F3FF">
              <a:alpha val="75000"/>
            </a:srgbClr>
          </a:solidFill>
          <a:ln/>
        </p:spPr>
      </p:sp>
      <p:sp>
        <p:nvSpPr>
          <p:cNvPr id="5" name="Text 1"/>
          <p:cNvSpPr/>
          <p:nvPr/>
        </p:nvSpPr>
        <p:spPr>
          <a:xfrm>
            <a:off x="1865690" y="2114942"/>
            <a:ext cx="11216402" cy="2874645"/>
          </a:xfrm>
          <a:prstGeom prst="rect">
            <a:avLst/>
          </a:prstGeom>
          <a:noFill/>
          <a:ln/>
        </p:spPr>
        <p:txBody>
          <a:bodyPr wrap="square" rtlCol="0" anchor="t"/>
          <a:lstStyle/>
          <a:p>
            <a:pPr marL="0" indent="0" algn="just">
              <a:buNone/>
            </a:pPr>
            <a:r>
              <a:rPr lang="en-US" sz="4000" b="1" dirty="0">
                <a:solidFill>
                  <a:srgbClr val="0070C0"/>
                </a:solidFill>
                <a:latin typeface="Nunito" pitchFamily="34" charset="0"/>
                <a:ea typeface="Nunito" pitchFamily="34" charset="-122"/>
                <a:cs typeface="Nunito" pitchFamily="34" charset="-120"/>
              </a:rPr>
              <a:t>I</a:t>
            </a:r>
            <a:r>
              <a:rPr lang="en-US" sz="4000" b="1" dirty="0">
                <a:solidFill>
                  <a:srgbClr val="00002E"/>
                </a:solidFill>
                <a:latin typeface="Nunito" pitchFamily="34" charset="0"/>
                <a:ea typeface="Nunito" pitchFamily="34" charset="-122"/>
                <a:cs typeface="Nunito" pitchFamily="34" charset="-120"/>
              </a:rPr>
              <a:t>mage Authentication based on Histogram shifting Method using Arnold’s Cat Map</a:t>
            </a:r>
            <a:endParaRPr lang="en-US" sz="4000" dirty="0"/>
          </a:p>
        </p:txBody>
      </p:sp>
      <p:sp>
        <p:nvSpPr>
          <p:cNvPr id="6" name="Text 2"/>
          <p:cNvSpPr/>
          <p:nvPr/>
        </p:nvSpPr>
        <p:spPr>
          <a:xfrm>
            <a:off x="6319599" y="4866203"/>
            <a:ext cx="7477601" cy="1066205"/>
          </a:xfrm>
          <a:prstGeom prst="rect">
            <a:avLst/>
          </a:prstGeom>
          <a:noFill/>
          <a:ln/>
        </p:spPr>
        <p:txBody>
          <a:bodyPr wrap="square" rtlCol="0" anchor="t"/>
          <a:lstStyle/>
          <a:p>
            <a:pPr marL="0" indent="0">
              <a:lnSpc>
                <a:spcPts val="2799"/>
              </a:lnSpc>
              <a:buNone/>
            </a:pPr>
            <a:endParaRPr lang="en-US" sz="1750" dirty="0"/>
          </a:p>
        </p:txBody>
      </p:sp>
      <p:sp>
        <p:nvSpPr>
          <p:cNvPr id="9" name="Text 5"/>
          <p:cNvSpPr/>
          <p:nvPr/>
        </p:nvSpPr>
        <p:spPr>
          <a:xfrm>
            <a:off x="6786086" y="6182320"/>
            <a:ext cx="4675812" cy="388858"/>
          </a:xfrm>
          <a:prstGeom prst="rect">
            <a:avLst/>
          </a:prstGeom>
          <a:noFill/>
          <a:ln/>
        </p:spPr>
        <p:txBody>
          <a:bodyPr wrap="none" rtlCol="0" anchor="t"/>
          <a:lstStyle/>
          <a:p>
            <a:pPr marL="0" indent="0" algn="l">
              <a:lnSpc>
                <a:spcPts val="3062"/>
              </a:lnSpc>
              <a:buNone/>
            </a:pPr>
            <a:endParaRPr lang="en-US" sz="2187" dirty="0"/>
          </a:p>
        </p:txBody>
      </p:sp>
      <p:sp>
        <p:nvSpPr>
          <p:cNvPr id="4" name="TextBox 3">
            <a:extLst>
              <a:ext uri="{FF2B5EF4-FFF2-40B4-BE49-F238E27FC236}">
                <a16:creationId xmlns:a16="http://schemas.microsoft.com/office/drawing/2014/main" id="{5752345E-FE74-1F14-271E-3F3649586B78}"/>
              </a:ext>
            </a:extLst>
          </p:cNvPr>
          <p:cNvSpPr txBox="1"/>
          <p:nvPr/>
        </p:nvSpPr>
        <p:spPr>
          <a:xfrm>
            <a:off x="2778798" y="4701581"/>
            <a:ext cx="9671540" cy="2140907"/>
          </a:xfrm>
          <a:prstGeom prst="rect">
            <a:avLst/>
          </a:prstGeom>
          <a:noFill/>
        </p:spPr>
        <p:txBody>
          <a:bodyPr wrap="square" rtlCol="0">
            <a:spAutoFit/>
          </a:bodyPr>
          <a:lstStyle/>
          <a:p>
            <a:pPr algn="ctr">
              <a:lnSpc>
                <a:spcPct val="150000"/>
              </a:lnSpc>
            </a:pPr>
            <a:r>
              <a:rPr lang="en-IN" sz="2000" i="1" dirty="0">
                <a:latin typeface="Bahnschrift" panose="020B0502040204020203" pitchFamily="34" charset="0"/>
              </a:rPr>
              <a:t>presented by-</a:t>
            </a:r>
          </a:p>
          <a:p>
            <a:pPr algn="ctr">
              <a:lnSpc>
                <a:spcPct val="150000"/>
              </a:lnSpc>
            </a:pPr>
            <a:r>
              <a:rPr lang="en-IN" sz="2400" dirty="0">
                <a:latin typeface="Bahnschrift" panose="020B0502040204020203" pitchFamily="34" charset="0"/>
              </a:rPr>
              <a:t>Niladri Ghosh</a:t>
            </a:r>
          </a:p>
          <a:p>
            <a:pPr algn="ctr">
              <a:lnSpc>
                <a:spcPct val="150000"/>
              </a:lnSpc>
            </a:pPr>
            <a:r>
              <a:rPr lang="en-IN" sz="2400" dirty="0">
                <a:latin typeface="Bahnschrift" panose="020B0502040204020203" pitchFamily="34" charset="0"/>
              </a:rPr>
              <a:t>Arnab Bera</a:t>
            </a:r>
          </a:p>
          <a:p>
            <a:pPr algn="ctr">
              <a:lnSpc>
                <a:spcPct val="150000"/>
              </a:lnSpc>
            </a:pPr>
            <a:r>
              <a:rPr lang="en-IN" sz="2400" dirty="0">
                <a:latin typeface="Bahnschrift" panose="020B0502040204020203" pitchFamily="34" charset="0"/>
              </a:rPr>
              <a:t>Ramakrishna Mission Residential College (Autonomous)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10E7-DFB2-4757-8D3F-8A8FB5B65BCD}"/>
              </a:ext>
            </a:extLst>
          </p:cNvPr>
          <p:cNvSpPr>
            <a:spLocks noGrp="1"/>
          </p:cNvSpPr>
          <p:nvPr>
            <p:ph type="ctrTitle"/>
          </p:nvPr>
        </p:nvSpPr>
        <p:spPr>
          <a:xfrm>
            <a:off x="853440" y="1960098"/>
            <a:ext cx="12562637" cy="2194560"/>
          </a:xfrm>
        </p:spPr>
        <p:txBody>
          <a:bodyPr/>
          <a:lstStyle/>
          <a:p>
            <a:pPr algn="ctr"/>
            <a:r>
              <a:rPr lang="en-IN" dirty="0">
                <a:solidFill>
                  <a:schemeClr val="tx1"/>
                </a:solidFill>
              </a:rPr>
              <a:t>Arnold’s Cat Map</a:t>
            </a:r>
          </a:p>
        </p:txBody>
      </p:sp>
    </p:spTree>
    <p:extLst>
      <p:ext uri="{BB962C8B-B14F-4D97-AF65-F5344CB8AC3E}">
        <p14:creationId xmlns:p14="http://schemas.microsoft.com/office/powerpoint/2010/main" val="3384721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34725"/>
            <a:ext cx="14630400" cy="8229600"/>
          </a:xfrm>
          <a:prstGeom prst="rect">
            <a:avLst/>
          </a:prstGeom>
        </p:spPr>
      </p:pic>
      <p:sp>
        <p:nvSpPr>
          <p:cNvPr id="5" name="Text 1"/>
          <p:cNvSpPr/>
          <p:nvPr/>
        </p:nvSpPr>
        <p:spPr>
          <a:xfrm>
            <a:off x="1065550" y="370390"/>
            <a:ext cx="7489388" cy="694373"/>
          </a:xfrm>
          <a:prstGeom prst="rect">
            <a:avLst/>
          </a:prstGeom>
          <a:noFill/>
          <a:ln/>
        </p:spPr>
        <p:txBody>
          <a:bodyPr wrap="none" rtlCol="0" anchor="t"/>
          <a:lstStyle/>
          <a:p>
            <a:pPr marL="0" indent="0">
              <a:lnSpc>
                <a:spcPts val="5468"/>
              </a:lnSpc>
              <a:buNone/>
            </a:pPr>
            <a:r>
              <a:rPr lang="en-IN" sz="4374" b="1" dirty="0">
                <a:solidFill>
                  <a:srgbClr val="7030A0"/>
                </a:solidFill>
                <a:latin typeface="Nunito" pitchFamily="34" charset="0"/>
                <a:ea typeface="Nunito" pitchFamily="34" charset="-122"/>
              </a:rPr>
              <a:t>Arnold’s cat map :</a:t>
            </a:r>
            <a:endParaRPr lang="en-US" sz="4374" dirty="0">
              <a:solidFill>
                <a:srgbClr val="7030A0"/>
              </a:solidFill>
            </a:endParaRPr>
          </a:p>
        </p:txBody>
      </p:sp>
      <p:sp>
        <p:nvSpPr>
          <p:cNvPr id="6" name="Shape 2"/>
          <p:cNvSpPr/>
          <p:nvPr/>
        </p:nvSpPr>
        <p:spPr>
          <a:xfrm>
            <a:off x="1370004" y="1064763"/>
            <a:ext cx="45719" cy="5981743"/>
          </a:xfrm>
          <a:prstGeom prst="rect">
            <a:avLst/>
          </a:prstGeom>
          <a:solidFill>
            <a:srgbClr val="DFDFEB"/>
          </a:solidFill>
          <a:ln/>
        </p:spPr>
      </p:sp>
      <p:sp>
        <p:nvSpPr>
          <p:cNvPr id="7" name="Shape 3"/>
          <p:cNvSpPr/>
          <p:nvPr/>
        </p:nvSpPr>
        <p:spPr>
          <a:xfrm>
            <a:off x="1831097" y="1673736"/>
            <a:ext cx="777597" cy="27742"/>
          </a:xfrm>
          <a:prstGeom prst="rect">
            <a:avLst/>
          </a:prstGeom>
          <a:solidFill>
            <a:srgbClr val="2D4DF2"/>
          </a:solidFill>
          <a:ln/>
        </p:spPr>
      </p:sp>
      <p:sp>
        <p:nvSpPr>
          <p:cNvPr id="8" name="Shape 4"/>
          <p:cNvSpPr/>
          <p:nvPr/>
        </p:nvSpPr>
        <p:spPr>
          <a:xfrm>
            <a:off x="1165751" y="1436489"/>
            <a:ext cx="499943" cy="499943"/>
          </a:xfrm>
          <a:prstGeom prst="roundRect">
            <a:avLst>
              <a:gd name="adj" fmla="val 80001"/>
            </a:avLst>
          </a:prstGeom>
          <a:solidFill>
            <a:srgbClr val="F3F3FF"/>
          </a:solidFill>
          <a:ln w="22860">
            <a:solidFill>
              <a:srgbClr val="00002E"/>
            </a:solidFill>
            <a:prstDash val="solid"/>
          </a:ln>
        </p:spPr>
      </p:sp>
      <p:sp>
        <p:nvSpPr>
          <p:cNvPr id="9" name="Text 5"/>
          <p:cNvSpPr/>
          <p:nvPr/>
        </p:nvSpPr>
        <p:spPr>
          <a:xfrm>
            <a:off x="1292852" y="1465404"/>
            <a:ext cx="200025" cy="416481"/>
          </a:xfrm>
          <a:prstGeom prst="rect">
            <a:avLst/>
          </a:prstGeom>
          <a:noFill/>
          <a:ln/>
        </p:spPr>
        <p:txBody>
          <a:bodyPr wrap="none" rtlCol="0" anchor="t"/>
          <a:lstStyle/>
          <a:p>
            <a:pPr marL="0" indent="0" algn="ctr">
              <a:lnSpc>
                <a:spcPts val="3281"/>
              </a:lnSpc>
              <a:buNone/>
            </a:pPr>
            <a:r>
              <a:rPr lang="en-US" sz="2624" b="1" dirty="0">
                <a:solidFill>
                  <a:srgbClr val="2D4DF2"/>
                </a:solidFill>
                <a:latin typeface="Nunito" pitchFamily="34" charset="0"/>
                <a:ea typeface="Nunito" pitchFamily="34" charset="-122"/>
                <a:cs typeface="Nunito" pitchFamily="34" charset="-120"/>
              </a:rPr>
              <a:t>1</a:t>
            </a:r>
            <a:endParaRPr lang="en-US" sz="2624" dirty="0"/>
          </a:p>
        </p:txBody>
      </p:sp>
      <p:sp>
        <p:nvSpPr>
          <p:cNvPr id="10" name="Text 6"/>
          <p:cNvSpPr/>
          <p:nvPr/>
        </p:nvSpPr>
        <p:spPr>
          <a:xfrm>
            <a:off x="2608694" y="1465404"/>
            <a:ext cx="4253984" cy="347186"/>
          </a:xfrm>
          <a:prstGeom prst="rect">
            <a:avLst/>
          </a:prstGeom>
          <a:noFill/>
          <a:ln/>
        </p:spPr>
        <p:txBody>
          <a:bodyPr wrap="none" rtlCol="0" anchor="t"/>
          <a:lstStyle/>
          <a:p>
            <a:pPr marL="0" indent="0" algn="l">
              <a:lnSpc>
                <a:spcPts val="2734"/>
              </a:lnSpc>
              <a:buNone/>
            </a:pPr>
            <a:r>
              <a:rPr lang="en-IN" sz="2187" b="1" dirty="0">
                <a:solidFill>
                  <a:srgbClr val="2D4DF2"/>
                </a:solidFill>
                <a:latin typeface="Nunito" pitchFamily="34" charset="0"/>
                <a:ea typeface="Nunito" pitchFamily="34" charset="-122"/>
              </a:rPr>
              <a:t>What is Arnold’s cat map?</a:t>
            </a:r>
            <a:endParaRPr lang="en-US" sz="2187" dirty="0"/>
          </a:p>
        </p:txBody>
      </p:sp>
      <p:sp>
        <p:nvSpPr>
          <p:cNvPr id="11" name="Text 7"/>
          <p:cNvSpPr/>
          <p:nvPr/>
        </p:nvSpPr>
        <p:spPr>
          <a:xfrm>
            <a:off x="2608694" y="1936432"/>
            <a:ext cx="10873248" cy="710803"/>
          </a:xfrm>
          <a:prstGeom prst="rect">
            <a:avLst/>
          </a:prstGeom>
          <a:noFill/>
          <a:ln/>
        </p:spPr>
        <p:txBody>
          <a:bodyPr wrap="square" rtlCol="0" anchor="t"/>
          <a:lstStyle/>
          <a:p>
            <a:pPr>
              <a:lnSpc>
                <a:spcPct val="150000"/>
              </a:lnSpc>
            </a:pPr>
            <a:r>
              <a:rPr lang="en-US" sz="1600" dirty="0"/>
              <a:t>Arnold's Cat Map is a transformation that can be applied to an image. The pixels of the image appear to be randomly rearranged, but when the transformation is repeated enough times, the original image will reappear!</a:t>
            </a:r>
            <a:endParaRPr lang="en-US" sz="1750" dirty="0"/>
          </a:p>
        </p:txBody>
      </p:sp>
      <p:sp>
        <p:nvSpPr>
          <p:cNvPr id="12" name="Shape 8"/>
          <p:cNvSpPr/>
          <p:nvPr/>
        </p:nvSpPr>
        <p:spPr>
          <a:xfrm>
            <a:off x="1831097" y="3159889"/>
            <a:ext cx="777597" cy="27742"/>
          </a:xfrm>
          <a:prstGeom prst="rect">
            <a:avLst/>
          </a:prstGeom>
          <a:solidFill>
            <a:srgbClr val="015F98"/>
          </a:solidFill>
          <a:ln/>
        </p:spPr>
      </p:sp>
      <p:sp>
        <p:nvSpPr>
          <p:cNvPr id="13" name="Shape 9"/>
          <p:cNvSpPr/>
          <p:nvPr/>
        </p:nvSpPr>
        <p:spPr>
          <a:xfrm>
            <a:off x="1165751" y="2927116"/>
            <a:ext cx="499943" cy="499943"/>
          </a:xfrm>
          <a:prstGeom prst="roundRect">
            <a:avLst>
              <a:gd name="adj" fmla="val 80001"/>
            </a:avLst>
          </a:prstGeom>
          <a:solidFill>
            <a:srgbClr val="F3F3FF"/>
          </a:solidFill>
          <a:ln w="22860">
            <a:solidFill>
              <a:srgbClr val="00002E"/>
            </a:solidFill>
            <a:prstDash val="solid"/>
          </a:ln>
        </p:spPr>
      </p:sp>
      <p:sp>
        <p:nvSpPr>
          <p:cNvPr id="14" name="Text 10"/>
          <p:cNvSpPr/>
          <p:nvPr/>
        </p:nvSpPr>
        <p:spPr>
          <a:xfrm>
            <a:off x="1315710" y="2941283"/>
            <a:ext cx="200025" cy="416481"/>
          </a:xfrm>
          <a:prstGeom prst="rect">
            <a:avLst/>
          </a:prstGeom>
          <a:noFill/>
          <a:ln/>
        </p:spPr>
        <p:txBody>
          <a:bodyPr wrap="none" rtlCol="0" anchor="t"/>
          <a:lstStyle/>
          <a:p>
            <a:pPr marL="0" indent="0" algn="ctr">
              <a:lnSpc>
                <a:spcPts val="3281"/>
              </a:lnSpc>
              <a:buNone/>
            </a:pPr>
            <a:r>
              <a:rPr lang="en-US" sz="2624" b="1" dirty="0">
                <a:solidFill>
                  <a:srgbClr val="015F98"/>
                </a:solidFill>
                <a:latin typeface="Nunito" pitchFamily="34" charset="0"/>
                <a:ea typeface="Nunito" pitchFamily="34" charset="-122"/>
                <a:cs typeface="Nunito" pitchFamily="34" charset="-120"/>
              </a:rPr>
              <a:t>2</a:t>
            </a:r>
            <a:endParaRPr lang="en-US" sz="2624" dirty="0"/>
          </a:p>
        </p:txBody>
      </p:sp>
      <p:sp>
        <p:nvSpPr>
          <p:cNvPr id="15" name="Text 11"/>
          <p:cNvSpPr/>
          <p:nvPr/>
        </p:nvSpPr>
        <p:spPr>
          <a:xfrm>
            <a:off x="2608694" y="2941283"/>
            <a:ext cx="3279506" cy="347186"/>
          </a:xfrm>
          <a:prstGeom prst="rect">
            <a:avLst/>
          </a:prstGeom>
          <a:noFill/>
          <a:ln/>
        </p:spPr>
        <p:txBody>
          <a:bodyPr wrap="none" rtlCol="0" anchor="t"/>
          <a:lstStyle/>
          <a:p>
            <a:pPr marL="0" indent="0" algn="l">
              <a:lnSpc>
                <a:spcPts val="2734"/>
              </a:lnSpc>
              <a:buNone/>
            </a:pPr>
            <a:r>
              <a:rPr lang="en-IN" sz="2187" b="1" dirty="0">
                <a:solidFill>
                  <a:srgbClr val="015F98"/>
                </a:solidFill>
                <a:latin typeface="Nunito" pitchFamily="34" charset="0"/>
                <a:ea typeface="Nunito" pitchFamily="34" charset="-122"/>
              </a:rPr>
              <a:t>Mathematical intuition of Arnold’s cat map</a:t>
            </a:r>
            <a:endParaRPr lang="en-US" sz="2187" dirty="0"/>
          </a:p>
        </p:txBody>
      </p:sp>
      <p:sp>
        <p:nvSpPr>
          <p:cNvPr id="16" name="Text 12"/>
          <p:cNvSpPr/>
          <p:nvPr/>
        </p:nvSpPr>
        <p:spPr>
          <a:xfrm>
            <a:off x="2608694" y="3288469"/>
            <a:ext cx="7751088" cy="1851977"/>
          </a:xfrm>
          <a:prstGeom prst="rect">
            <a:avLst/>
          </a:prstGeom>
          <a:noFill/>
          <a:ln/>
        </p:spPr>
        <p:txBody>
          <a:bodyPr wrap="square" rtlCol="0" anchor="t"/>
          <a:lstStyle/>
          <a:p>
            <a:r>
              <a:rPr lang="en-US" sz="1600" dirty="0"/>
              <a:t>Arnold's cat map is the transformation </a:t>
            </a:r>
            <a:r>
              <a:rPr lang="el-GR" sz="1600" dirty="0"/>
              <a:t>Γ:</a:t>
            </a:r>
            <a:r>
              <a:rPr lang="en-US" sz="1600" dirty="0"/>
              <a:t>𝑇2→𝑇2 given by the formula</a:t>
            </a:r>
          </a:p>
          <a:p>
            <a:r>
              <a:rPr lang="el-GR" sz="1600" dirty="0"/>
              <a:t>Γ(</a:t>
            </a:r>
            <a:r>
              <a:rPr lang="en-US" sz="1600" dirty="0"/>
              <a:t>𝑥,𝑦)=(2𝑥+𝑦,𝑥+𝑦)mod1.</a:t>
            </a:r>
            <a:br>
              <a:rPr lang="en-US" sz="1600" dirty="0"/>
            </a:br>
            <a:r>
              <a:rPr lang="en-US" sz="1600" dirty="0"/>
              <a:t> Equivalently, in matrix notation, this is</a:t>
            </a:r>
          </a:p>
          <a:p>
            <a:r>
              <a:rPr lang="en-US" sz="1600" dirty="0"/>
              <a:t>Γ([𝑥𝑦])= [2111][𝑥𝑦]mod1=[1101][1011][𝑥𝑦]mod1.</a:t>
            </a:r>
          </a:p>
          <a:p>
            <a:br>
              <a:rPr lang="en-US" sz="1600" dirty="0"/>
            </a:br>
            <a:endParaRPr lang="en-US" sz="1750" dirty="0"/>
          </a:p>
        </p:txBody>
      </p:sp>
      <p:sp>
        <p:nvSpPr>
          <p:cNvPr id="17" name="Shape 13"/>
          <p:cNvSpPr/>
          <p:nvPr/>
        </p:nvSpPr>
        <p:spPr>
          <a:xfrm>
            <a:off x="1831097" y="4640503"/>
            <a:ext cx="777597" cy="27742"/>
          </a:xfrm>
          <a:prstGeom prst="rect">
            <a:avLst/>
          </a:prstGeom>
          <a:solidFill>
            <a:srgbClr val="AD1F96"/>
          </a:solidFill>
          <a:ln/>
        </p:spPr>
      </p:sp>
      <p:sp>
        <p:nvSpPr>
          <p:cNvPr id="18" name="Shape 14"/>
          <p:cNvSpPr/>
          <p:nvPr/>
        </p:nvSpPr>
        <p:spPr>
          <a:xfrm>
            <a:off x="1165751" y="4432262"/>
            <a:ext cx="499943" cy="499943"/>
          </a:xfrm>
          <a:prstGeom prst="roundRect">
            <a:avLst>
              <a:gd name="adj" fmla="val 80001"/>
            </a:avLst>
          </a:prstGeom>
          <a:solidFill>
            <a:srgbClr val="F3F3FF"/>
          </a:solidFill>
          <a:ln w="22860">
            <a:solidFill>
              <a:srgbClr val="00002E"/>
            </a:solidFill>
            <a:prstDash val="solid"/>
          </a:ln>
        </p:spPr>
      </p:sp>
      <p:sp>
        <p:nvSpPr>
          <p:cNvPr id="19" name="Text 15"/>
          <p:cNvSpPr/>
          <p:nvPr/>
        </p:nvSpPr>
        <p:spPr>
          <a:xfrm>
            <a:off x="1292852" y="4432262"/>
            <a:ext cx="200025" cy="416481"/>
          </a:xfrm>
          <a:prstGeom prst="rect">
            <a:avLst/>
          </a:prstGeom>
          <a:noFill/>
          <a:ln/>
        </p:spPr>
        <p:txBody>
          <a:bodyPr wrap="none" rtlCol="0" anchor="t"/>
          <a:lstStyle/>
          <a:p>
            <a:pPr marL="0" indent="0" algn="ctr">
              <a:lnSpc>
                <a:spcPts val="3281"/>
              </a:lnSpc>
              <a:buNone/>
            </a:pPr>
            <a:r>
              <a:rPr lang="en-US" sz="2624" b="1" dirty="0">
                <a:solidFill>
                  <a:srgbClr val="AD1F96"/>
                </a:solidFill>
                <a:latin typeface="Nunito" pitchFamily="34" charset="0"/>
                <a:ea typeface="Nunito" pitchFamily="34" charset="-122"/>
                <a:cs typeface="Nunito" pitchFamily="34" charset="-120"/>
              </a:rPr>
              <a:t>3</a:t>
            </a:r>
            <a:endParaRPr lang="en-US" sz="2624" dirty="0"/>
          </a:p>
        </p:txBody>
      </p:sp>
      <p:sp>
        <p:nvSpPr>
          <p:cNvPr id="20" name="Text 16"/>
          <p:cNvSpPr/>
          <p:nvPr/>
        </p:nvSpPr>
        <p:spPr>
          <a:xfrm>
            <a:off x="2608694" y="4432262"/>
            <a:ext cx="11442972" cy="347186"/>
          </a:xfrm>
          <a:prstGeom prst="rect">
            <a:avLst/>
          </a:prstGeom>
          <a:noFill/>
          <a:ln/>
        </p:spPr>
        <p:txBody>
          <a:bodyPr wrap="none" rtlCol="0" anchor="t"/>
          <a:lstStyle/>
          <a:p>
            <a:pPr>
              <a:lnSpc>
                <a:spcPts val="2734"/>
              </a:lnSpc>
            </a:pPr>
            <a:r>
              <a:rPr lang="en-IN" sz="2187" b="1" dirty="0">
                <a:solidFill>
                  <a:srgbClr val="AD1F96"/>
                </a:solidFill>
                <a:latin typeface="Nunito" pitchFamily="34" charset="0"/>
                <a:ea typeface="Nunito" pitchFamily="34" charset="-122"/>
              </a:rPr>
              <a:t>Apply on Image -</a:t>
            </a:r>
            <a:r>
              <a:rPr lang="en-US" sz="2400" dirty="0"/>
              <a:t> </a:t>
            </a:r>
            <a:r>
              <a:rPr lang="en-US" sz="1600" dirty="0"/>
              <a:t>Sample mapping on a picture of 150x150 pixels The number shows the iteration step; after 300iterations,</a:t>
            </a:r>
          </a:p>
          <a:p>
            <a:pPr>
              <a:lnSpc>
                <a:spcPts val="2734"/>
              </a:lnSpc>
            </a:pPr>
            <a:r>
              <a:rPr lang="en-US" sz="1600" dirty="0"/>
              <a:t> the original image returns.</a:t>
            </a:r>
            <a:r>
              <a:rPr lang="en-IN" sz="1600" b="1" dirty="0">
                <a:solidFill>
                  <a:srgbClr val="AD1F96"/>
                </a:solidFill>
                <a:latin typeface="Nunito" pitchFamily="34" charset="0"/>
                <a:ea typeface="Nunito" pitchFamily="34" charset="-122"/>
              </a:rPr>
              <a:t> </a:t>
            </a:r>
            <a:endParaRPr lang="en-US" sz="1600" dirty="0"/>
          </a:p>
        </p:txBody>
      </p:sp>
      <p:sp>
        <p:nvSpPr>
          <p:cNvPr id="21" name="Text 17"/>
          <p:cNvSpPr/>
          <p:nvPr/>
        </p:nvSpPr>
        <p:spPr>
          <a:xfrm>
            <a:off x="6046113" y="6548795"/>
            <a:ext cx="7751088" cy="355402"/>
          </a:xfrm>
          <a:prstGeom prst="rect">
            <a:avLst/>
          </a:prstGeom>
          <a:noFill/>
          <a:ln/>
        </p:spPr>
        <p:txBody>
          <a:bodyPr wrap="none" rtlCol="0" anchor="t"/>
          <a:lstStyle/>
          <a:p>
            <a:pPr marL="0" indent="0" algn="l">
              <a:lnSpc>
                <a:spcPts val="2799"/>
              </a:lnSpc>
              <a:buNone/>
            </a:pPr>
            <a:endParaRPr lang="en-US" sz="1750" dirty="0"/>
          </a:p>
        </p:txBody>
      </p:sp>
      <p:sp>
        <p:nvSpPr>
          <p:cNvPr id="25" name="Double Bracket 24"/>
          <p:cNvSpPr/>
          <p:nvPr/>
        </p:nvSpPr>
        <p:spPr>
          <a:xfrm flipH="1" flipV="1">
            <a:off x="14630400" y="107671"/>
            <a:ext cx="146583" cy="262719"/>
          </a:xfrm>
          <a:prstGeom prst="bracketPair">
            <a:avLst>
              <a:gd name="adj"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2292" name="Picture 4" descr="C:\Users\arnab\AppData\Local\Packages\Microsoft.Windows.Photos_8wekyb3d8bbwe\TempState\ShareServiceTempFolder\Arnold_cat.jpeg"/>
          <p:cNvPicPr>
            <a:picLocks noChangeAspect="1" noChangeArrowheads="1"/>
          </p:cNvPicPr>
          <p:nvPr/>
        </p:nvPicPr>
        <p:blipFill>
          <a:blip r:embed="rId4"/>
          <a:srcRect/>
          <a:stretch>
            <a:fillRect/>
          </a:stretch>
        </p:blipFill>
        <p:spPr bwMode="auto">
          <a:xfrm>
            <a:off x="2068318" y="5140446"/>
            <a:ext cx="5115433" cy="2927191"/>
          </a:xfrm>
          <a:prstGeom prst="rect">
            <a:avLst/>
          </a:prstGeom>
          <a:noFill/>
        </p:spPr>
      </p:pic>
      <p:pic>
        <p:nvPicPr>
          <p:cNvPr id="12297" name="Picture 9" descr="undefined"/>
          <p:cNvPicPr>
            <a:picLocks noChangeAspect="1" noChangeArrowheads="1"/>
          </p:cNvPicPr>
          <p:nvPr/>
        </p:nvPicPr>
        <p:blipFill>
          <a:blip r:embed="rId5"/>
          <a:srcRect/>
          <a:stretch>
            <a:fillRect/>
          </a:stretch>
        </p:blipFill>
        <p:spPr bwMode="auto">
          <a:xfrm>
            <a:off x="10359781" y="2927116"/>
            <a:ext cx="2789059" cy="1711526"/>
          </a:xfrm>
          <a:prstGeom prst="rect">
            <a:avLst/>
          </a:prstGeom>
          <a:noFill/>
        </p:spPr>
      </p:pic>
      <p:pic>
        <p:nvPicPr>
          <p:cNvPr id="1026" name="Picture 2" descr="undefined">
            <a:extLst>
              <a:ext uri="{FF2B5EF4-FFF2-40B4-BE49-F238E27FC236}">
                <a16:creationId xmlns:a16="http://schemas.microsoft.com/office/drawing/2014/main" id="{6929249C-9633-20E0-D6B1-4A6EA35F33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32096" y="5140445"/>
            <a:ext cx="2601491" cy="30544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10E7-DFB2-4757-8D3F-8A8FB5B65BCD}"/>
              </a:ext>
            </a:extLst>
          </p:cNvPr>
          <p:cNvSpPr>
            <a:spLocks noGrp="1"/>
          </p:cNvSpPr>
          <p:nvPr>
            <p:ph type="ctrTitle"/>
          </p:nvPr>
        </p:nvSpPr>
        <p:spPr>
          <a:xfrm>
            <a:off x="853440" y="1960098"/>
            <a:ext cx="12562637" cy="2194560"/>
          </a:xfrm>
        </p:spPr>
        <p:txBody>
          <a:bodyPr/>
          <a:lstStyle/>
          <a:p>
            <a:pPr algn="ctr"/>
            <a:r>
              <a:rPr lang="en-IN" dirty="0">
                <a:solidFill>
                  <a:schemeClr val="tx1"/>
                </a:solidFill>
              </a:rPr>
              <a:t>Histogram Shifting</a:t>
            </a:r>
          </a:p>
        </p:txBody>
      </p:sp>
    </p:spTree>
    <p:extLst>
      <p:ext uri="{BB962C8B-B14F-4D97-AF65-F5344CB8AC3E}">
        <p14:creationId xmlns:p14="http://schemas.microsoft.com/office/powerpoint/2010/main" val="3417362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42857" y="895858"/>
            <a:ext cx="6190477" cy="523220"/>
          </a:xfrm>
          <a:prstGeom prst="rect">
            <a:avLst/>
          </a:prstGeom>
          <a:noFill/>
        </p:spPr>
        <p:txBody>
          <a:bodyPr wrap="none" rtlCol="0">
            <a:spAutoFit/>
          </a:bodyPr>
          <a:lstStyle/>
          <a:p>
            <a:r>
              <a:rPr lang="en-IN" sz="2800" b="1" dirty="0">
                <a:solidFill>
                  <a:srgbClr val="0070C0"/>
                </a:solidFill>
              </a:rPr>
              <a:t>Histogram Shifting for data  hiding:</a:t>
            </a:r>
            <a:endParaRPr lang="en-US" sz="2800" b="1" dirty="0">
              <a:solidFill>
                <a:srgbClr val="0070C0"/>
              </a:solidFill>
            </a:endParaRPr>
          </a:p>
        </p:txBody>
      </p:sp>
      <p:sp>
        <p:nvSpPr>
          <p:cNvPr id="3" name="TextBox 2"/>
          <p:cNvSpPr txBox="1"/>
          <p:nvPr/>
        </p:nvSpPr>
        <p:spPr>
          <a:xfrm>
            <a:off x="1481114" y="1837406"/>
            <a:ext cx="11412638" cy="2246769"/>
          </a:xfrm>
          <a:prstGeom prst="rect">
            <a:avLst/>
          </a:prstGeom>
          <a:noFill/>
        </p:spPr>
        <p:txBody>
          <a:bodyPr wrap="square" rtlCol="0">
            <a:spAutoFit/>
          </a:bodyPr>
          <a:lstStyle/>
          <a:p>
            <a:pPr algn="just"/>
            <a:r>
              <a:rPr lang="en-US" sz="2800" dirty="0"/>
              <a:t>Histogram shifting is a technique used in image processing, particularly in the context of data hiding and image watermarking. This method manipulates the histogram of pixel values in an image to embed hidden information while ensuring that the visual quality of the image is preserved.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9"/>
          <p:cNvSpPr txBox="1">
            <a:spLocks noGrp="1"/>
          </p:cNvSpPr>
          <p:nvPr>
            <p:ph type="title"/>
          </p:nvPr>
        </p:nvSpPr>
        <p:spPr>
          <a:xfrm>
            <a:off x="3122265" y="304304"/>
            <a:ext cx="8237789" cy="916320"/>
          </a:xfrm>
          <a:prstGeom prst="rect">
            <a:avLst/>
          </a:prstGeom>
          <a:noFill/>
          <a:ln>
            <a:noFill/>
          </a:ln>
        </p:spPr>
        <p:txBody>
          <a:bodyPr spcFirstLastPara="1" wrap="square" lIns="146280" tIns="146280" rIns="146280" bIns="146280" anchor="t" anchorCtr="0">
            <a:normAutofit/>
          </a:bodyPr>
          <a:lstStyle/>
          <a:p>
            <a:pPr algn="ctr"/>
            <a:r>
              <a:rPr lang="en" sz="3200" b="1" dirty="0">
                <a:latin typeface="Times New Roman"/>
                <a:ea typeface="Times New Roman"/>
                <a:cs typeface="Times New Roman"/>
              </a:rPr>
              <a:t> Coefficient Histogram Shifting : Encryption</a:t>
            </a:r>
            <a:endParaRPr sz="3200" b="1" dirty="0">
              <a:latin typeface="Times New Roman"/>
              <a:ea typeface="Times New Roman"/>
              <a:cs typeface="Times New Roman"/>
            </a:endParaRPr>
          </a:p>
          <a:p>
            <a:pPr algn="ctr"/>
            <a:endParaRPr sz="3200" b="1" dirty="0">
              <a:latin typeface="Times New Roman"/>
              <a:ea typeface="Times New Roman"/>
              <a:cs typeface="Times New Roman"/>
              <a:sym typeface="Times New Roman"/>
            </a:endParaRPr>
          </a:p>
        </p:txBody>
      </p:sp>
      <p:sp>
        <p:nvSpPr>
          <p:cNvPr id="288" name="Google Shape;288;p39"/>
          <p:cNvSpPr txBox="1">
            <a:spLocks noGrp="1"/>
          </p:cNvSpPr>
          <p:nvPr>
            <p:ph type="body" idx="1"/>
          </p:nvPr>
        </p:nvSpPr>
        <p:spPr>
          <a:xfrm>
            <a:off x="86280" y="1302930"/>
            <a:ext cx="14309760" cy="6508800"/>
          </a:xfrm>
          <a:prstGeom prst="rect">
            <a:avLst/>
          </a:prstGeom>
        </p:spPr>
        <p:txBody>
          <a:bodyPr spcFirstLastPara="1" wrap="square" lIns="146280" tIns="146280" rIns="146280" bIns="146280" anchor="t" anchorCtr="0">
            <a:normAutofit/>
          </a:bodyPr>
          <a:lstStyle/>
          <a:p>
            <a:pPr marL="0" indent="0">
              <a:buNone/>
            </a:pPr>
            <a:endParaRPr dirty="0"/>
          </a:p>
          <a:p>
            <a:pPr marL="0" indent="0">
              <a:spcAft>
                <a:spcPts val="1920"/>
              </a:spcAft>
              <a:buNone/>
            </a:pPr>
            <a:endParaRPr dirty="0"/>
          </a:p>
        </p:txBody>
      </p:sp>
      <p:graphicFrame>
        <p:nvGraphicFramePr>
          <p:cNvPr id="289" name="Google Shape;289;p39"/>
          <p:cNvGraphicFramePr/>
          <p:nvPr>
            <p:extLst>
              <p:ext uri="{D42A27DB-BD31-4B8C-83A1-F6EECF244321}">
                <p14:modId xmlns:p14="http://schemas.microsoft.com/office/powerpoint/2010/main" val="447723262"/>
              </p:ext>
            </p:extLst>
          </p:nvPr>
        </p:nvGraphicFramePr>
        <p:xfrm>
          <a:off x="199200" y="1758400"/>
          <a:ext cx="3377377" cy="2657316"/>
        </p:xfrm>
        <a:graphic>
          <a:graphicData uri="http://schemas.openxmlformats.org/drawingml/2006/table">
            <a:tbl>
              <a:tblPr>
                <a:noFill/>
              </a:tblPr>
              <a:tblGrid>
                <a:gridCol w="854096">
                  <a:extLst>
                    <a:ext uri="{9D8B030D-6E8A-4147-A177-3AD203B41FA5}">
                      <a16:colId xmlns:a16="http://schemas.microsoft.com/office/drawing/2014/main" val="20000"/>
                    </a:ext>
                  </a:extLst>
                </a:gridCol>
                <a:gridCol w="879676">
                  <a:extLst>
                    <a:ext uri="{9D8B030D-6E8A-4147-A177-3AD203B41FA5}">
                      <a16:colId xmlns:a16="http://schemas.microsoft.com/office/drawing/2014/main" val="20001"/>
                    </a:ext>
                  </a:extLst>
                </a:gridCol>
                <a:gridCol w="787079">
                  <a:extLst>
                    <a:ext uri="{9D8B030D-6E8A-4147-A177-3AD203B41FA5}">
                      <a16:colId xmlns:a16="http://schemas.microsoft.com/office/drawing/2014/main" val="20002"/>
                    </a:ext>
                  </a:extLst>
                </a:gridCol>
                <a:gridCol w="856526">
                  <a:extLst>
                    <a:ext uri="{9D8B030D-6E8A-4147-A177-3AD203B41FA5}">
                      <a16:colId xmlns:a16="http://schemas.microsoft.com/office/drawing/2014/main" val="20003"/>
                    </a:ext>
                  </a:extLst>
                </a:gridCol>
              </a:tblGrid>
              <a:tr h="865236">
                <a:tc>
                  <a:txBody>
                    <a:bodyPr/>
                    <a:lstStyle/>
                    <a:p>
                      <a:pPr marL="0" lvl="0" indent="0" algn="ctr" rtl="0">
                        <a:spcBef>
                          <a:spcPts val="0"/>
                        </a:spcBef>
                        <a:spcAft>
                          <a:spcPts val="0"/>
                        </a:spcAft>
                        <a:buNone/>
                      </a:pPr>
                      <a:r>
                        <a:rPr lang="en" sz="2000" dirty="0">
                          <a:latin typeface="Times New Roman"/>
                          <a:ea typeface="Times New Roman"/>
                          <a:cs typeface="Times New Roman"/>
                          <a:sym typeface="Times New Roman"/>
                        </a:rPr>
                        <a:t>244</a:t>
                      </a:r>
                      <a:endParaRPr sz="2000">
                        <a:latin typeface="Times New Roman"/>
                        <a:ea typeface="Times New Roman"/>
                        <a:cs typeface="Times New Roman"/>
                        <a:sym typeface="Times New Roman"/>
                      </a:endParaRPr>
                    </a:p>
                  </a:txBody>
                  <a:tcPr marL="146280" marR="146280" marT="146280" marB="146280"/>
                </a:tc>
                <a:tc>
                  <a:txBody>
                    <a:bodyPr/>
                    <a:lstStyle/>
                    <a:p>
                      <a:pPr marL="0" lvl="0" indent="0" algn="ctr" rtl="0">
                        <a:spcBef>
                          <a:spcPts val="0"/>
                        </a:spcBef>
                        <a:spcAft>
                          <a:spcPts val="0"/>
                        </a:spcAft>
                        <a:buNone/>
                      </a:pPr>
                      <a:r>
                        <a:rPr lang="en" sz="2000" dirty="0">
                          <a:latin typeface="Times New Roman"/>
                          <a:ea typeface="Times New Roman"/>
                          <a:cs typeface="Times New Roman"/>
                          <a:sym typeface="Times New Roman"/>
                        </a:rPr>
                        <a:t> -97</a:t>
                      </a:r>
                      <a:endParaRPr sz="2000">
                        <a:latin typeface="Times New Roman"/>
                        <a:ea typeface="Times New Roman"/>
                        <a:cs typeface="Times New Roman"/>
                        <a:sym typeface="Times New Roman"/>
                      </a:endParaRPr>
                    </a:p>
                  </a:txBody>
                  <a:tcPr marL="146280" marR="146280" marT="146280" marB="146280"/>
                </a:tc>
                <a:tc>
                  <a:txBody>
                    <a:bodyPr/>
                    <a:lstStyle/>
                    <a:p>
                      <a:pPr marL="0" lvl="0" indent="0" algn="ctr" rtl="0">
                        <a:spcBef>
                          <a:spcPts val="0"/>
                        </a:spcBef>
                        <a:spcAft>
                          <a:spcPts val="0"/>
                        </a:spcAft>
                        <a:buNone/>
                      </a:pPr>
                      <a:r>
                        <a:rPr lang="en" sz="2000">
                          <a:latin typeface="Times New Roman"/>
                          <a:ea typeface="Times New Roman"/>
                          <a:cs typeface="Times New Roman"/>
                          <a:sym typeface="Times New Roman"/>
                        </a:rPr>
                        <a:t>-3</a:t>
                      </a:r>
                      <a:endParaRPr sz="2000">
                        <a:latin typeface="Times New Roman"/>
                        <a:ea typeface="Times New Roman"/>
                        <a:cs typeface="Times New Roman"/>
                        <a:sym typeface="Times New Roman"/>
                      </a:endParaRPr>
                    </a:p>
                  </a:txBody>
                  <a:tcPr marL="146280" marR="146280" marT="146280" marB="146280"/>
                </a:tc>
                <a:tc>
                  <a:txBody>
                    <a:bodyPr/>
                    <a:lstStyle/>
                    <a:p>
                      <a:pPr marL="0" lvl="0" indent="0" algn="ctr" rtl="0">
                        <a:spcBef>
                          <a:spcPts val="0"/>
                        </a:spcBef>
                        <a:spcAft>
                          <a:spcPts val="0"/>
                        </a:spcAft>
                        <a:buNone/>
                      </a:pPr>
                      <a:r>
                        <a:rPr lang="en" sz="2000" dirty="0">
                          <a:latin typeface="Times New Roman"/>
                          <a:ea typeface="Times New Roman"/>
                          <a:cs typeface="Times New Roman"/>
                          <a:sym typeface="Times New Roman"/>
                        </a:rPr>
                        <a:t>-3</a:t>
                      </a:r>
                      <a:endParaRPr sz="2000">
                        <a:latin typeface="Times New Roman"/>
                        <a:ea typeface="Times New Roman"/>
                        <a:cs typeface="Times New Roman"/>
                        <a:sym typeface="Times New Roman"/>
                      </a:endParaRPr>
                    </a:p>
                  </a:txBody>
                  <a:tcPr marL="146280" marR="146280" marT="146280" marB="146280"/>
                </a:tc>
                <a:extLst>
                  <a:ext uri="{0D108BD9-81ED-4DB2-BD59-A6C34878D82A}">
                    <a16:rowId xmlns:a16="http://schemas.microsoft.com/office/drawing/2014/main" val="10000"/>
                  </a:ext>
                </a:extLst>
              </a:tr>
              <a:tr h="540199">
                <a:tc>
                  <a:txBody>
                    <a:bodyPr/>
                    <a:lstStyle/>
                    <a:p>
                      <a:pPr marL="0" lvl="0" indent="0" algn="ctr" rtl="0">
                        <a:spcBef>
                          <a:spcPts val="0"/>
                        </a:spcBef>
                        <a:spcAft>
                          <a:spcPts val="0"/>
                        </a:spcAft>
                        <a:buNone/>
                      </a:pPr>
                      <a:r>
                        <a:rPr lang="en" sz="2000" dirty="0">
                          <a:latin typeface="Times New Roman"/>
                          <a:ea typeface="Times New Roman"/>
                          <a:cs typeface="Times New Roman"/>
                          <a:sym typeface="Times New Roman"/>
                        </a:rPr>
                        <a:t>244</a:t>
                      </a:r>
                      <a:endParaRPr sz="2000">
                        <a:latin typeface="Times New Roman"/>
                        <a:ea typeface="Times New Roman"/>
                        <a:cs typeface="Times New Roman"/>
                        <a:sym typeface="Times New Roman"/>
                      </a:endParaRPr>
                    </a:p>
                  </a:txBody>
                  <a:tcPr marL="146280" marR="146280" marT="146280" marB="146280"/>
                </a:tc>
                <a:tc>
                  <a:txBody>
                    <a:bodyPr/>
                    <a:lstStyle/>
                    <a:p>
                      <a:pPr marL="0" lvl="0" indent="0" algn="ctr" rtl="0">
                        <a:spcBef>
                          <a:spcPts val="0"/>
                        </a:spcBef>
                        <a:spcAft>
                          <a:spcPts val="0"/>
                        </a:spcAft>
                        <a:buNone/>
                      </a:pPr>
                      <a:r>
                        <a:rPr lang="en" sz="2000" dirty="0">
                          <a:latin typeface="Times New Roman"/>
                          <a:ea typeface="Times New Roman"/>
                          <a:cs typeface="Times New Roman"/>
                          <a:sym typeface="Times New Roman"/>
                        </a:rPr>
                        <a:t>151</a:t>
                      </a:r>
                      <a:endParaRPr sz="2000" dirty="0">
                        <a:latin typeface="Times New Roman"/>
                        <a:ea typeface="Times New Roman"/>
                        <a:cs typeface="Times New Roman"/>
                        <a:sym typeface="Times New Roman"/>
                      </a:endParaRPr>
                    </a:p>
                  </a:txBody>
                  <a:tcPr marL="146280" marR="146280" marT="146280" marB="146280"/>
                </a:tc>
                <a:tc>
                  <a:txBody>
                    <a:bodyPr/>
                    <a:lstStyle/>
                    <a:p>
                      <a:pPr marL="0" lvl="0" indent="0" algn="ctr" rtl="0">
                        <a:spcBef>
                          <a:spcPts val="0"/>
                        </a:spcBef>
                        <a:spcAft>
                          <a:spcPts val="0"/>
                        </a:spcAft>
                        <a:buNone/>
                      </a:pPr>
                      <a:r>
                        <a:rPr lang="en" sz="2000" dirty="0">
                          <a:latin typeface="Times New Roman"/>
                          <a:ea typeface="Times New Roman"/>
                          <a:cs typeface="Times New Roman"/>
                          <a:sym typeface="Times New Roman"/>
                        </a:rPr>
                        <a:t>-3</a:t>
                      </a:r>
                      <a:endParaRPr sz="2000">
                        <a:latin typeface="Times New Roman"/>
                        <a:ea typeface="Times New Roman"/>
                        <a:cs typeface="Times New Roman"/>
                        <a:sym typeface="Times New Roman"/>
                      </a:endParaRPr>
                    </a:p>
                  </a:txBody>
                  <a:tcPr marL="146280" marR="146280" marT="146280" marB="146280"/>
                </a:tc>
                <a:tc>
                  <a:txBody>
                    <a:bodyPr/>
                    <a:lstStyle/>
                    <a:p>
                      <a:pPr marL="0" lvl="0" indent="0" algn="ctr" rtl="0">
                        <a:spcBef>
                          <a:spcPts val="0"/>
                        </a:spcBef>
                        <a:spcAft>
                          <a:spcPts val="0"/>
                        </a:spcAft>
                        <a:buNone/>
                      </a:pPr>
                      <a:r>
                        <a:rPr lang="en" sz="2000">
                          <a:latin typeface="Times New Roman"/>
                          <a:ea typeface="Times New Roman"/>
                          <a:cs typeface="Times New Roman"/>
                          <a:sym typeface="Times New Roman"/>
                        </a:rPr>
                        <a:t>-3</a:t>
                      </a:r>
                      <a:endParaRPr sz="2000">
                        <a:latin typeface="Times New Roman"/>
                        <a:ea typeface="Times New Roman"/>
                        <a:cs typeface="Times New Roman"/>
                        <a:sym typeface="Times New Roman"/>
                      </a:endParaRPr>
                    </a:p>
                  </a:txBody>
                  <a:tcPr marL="146280" marR="146280" marT="146280" marB="146280"/>
                </a:tc>
                <a:extLst>
                  <a:ext uri="{0D108BD9-81ED-4DB2-BD59-A6C34878D82A}">
                    <a16:rowId xmlns:a16="http://schemas.microsoft.com/office/drawing/2014/main" val="10001"/>
                  </a:ext>
                </a:extLst>
              </a:tr>
              <a:tr h="540199">
                <a:tc>
                  <a:txBody>
                    <a:bodyPr/>
                    <a:lstStyle/>
                    <a:p>
                      <a:pPr marL="0" lvl="0" indent="0" algn="ctr" rtl="0">
                        <a:spcBef>
                          <a:spcPts val="0"/>
                        </a:spcBef>
                        <a:spcAft>
                          <a:spcPts val="0"/>
                        </a:spcAft>
                        <a:buNone/>
                      </a:pPr>
                      <a:r>
                        <a:rPr lang="en" sz="2000">
                          <a:latin typeface="Times New Roman"/>
                          <a:ea typeface="Times New Roman"/>
                          <a:cs typeface="Times New Roman"/>
                          <a:sym typeface="Times New Roman"/>
                        </a:rPr>
                        <a:t>244</a:t>
                      </a:r>
                      <a:endParaRPr sz="2000">
                        <a:latin typeface="Times New Roman"/>
                        <a:ea typeface="Times New Roman"/>
                        <a:cs typeface="Times New Roman"/>
                        <a:sym typeface="Times New Roman"/>
                      </a:endParaRPr>
                    </a:p>
                  </a:txBody>
                  <a:tcPr marL="146280" marR="146280" marT="146280" marB="146280"/>
                </a:tc>
                <a:tc>
                  <a:txBody>
                    <a:bodyPr/>
                    <a:lstStyle/>
                    <a:p>
                      <a:pPr marL="0" lvl="0" indent="0" algn="ctr" rtl="0">
                        <a:spcBef>
                          <a:spcPts val="0"/>
                        </a:spcBef>
                        <a:spcAft>
                          <a:spcPts val="0"/>
                        </a:spcAft>
                        <a:buNone/>
                      </a:pPr>
                      <a:r>
                        <a:rPr lang="en" sz="2000" dirty="0">
                          <a:latin typeface="Times New Roman"/>
                          <a:ea typeface="Times New Roman"/>
                          <a:cs typeface="Times New Roman"/>
                          <a:sym typeface="Times New Roman"/>
                        </a:rPr>
                        <a:t>150</a:t>
                      </a:r>
                      <a:endParaRPr sz="2000">
                        <a:latin typeface="Times New Roman"/>
                        <a:ea typeface="Times New Roman"/>
                        <a:cs typeface="Times New Roman"/>
                        <a:sym typeface="Times New Roman"/>
                      </a:endParaRPr>
                    </a:p>
                  </a:txBody>
                  <a:tcPr marL="146280" marR="146280" marT="146280" marB="146280"/>
                </a:tc>
                <a:tc>
                  <a:txBody>
                    <a:bodyPr/>
                    <a:lstStyle/>
                    <a:p>
                      <a:pPr marL="0" lvl="0" indent="0" algn="ctr" rtl="0">
                        <a:spcBef>
                          <a:spcPts val="0"/>
                        </a:spcBef>
                        <a:spcAft>
                          <a:spcPts val="0"/>
                        </a:spcAft>
                        <a:buNone/>
                      </a:pPr>
                      <a:r>
                        <a:rPr lang="en" sz="2000" dirty="0">
                          <a:solidFill>
                            <a:schemeClr val="dk1"/>
                          </a:solidFill>
                          <a:latin typeface="Times New Roman"/>
                          <a:ea typeface="Times New Roman"/>
                          <a:cs typeface="Times New Roman"/>
                          <a:sym typeface="Times New Roman"/>
                        </a:rPr>
                        <a:t>150</a:t>
                      </a:r>
                      <a:endParaRPr sz="2000">
                        <a:solidFill>
                          <a:schemeClr val="dk1"/>
                        </a:solidFill>
                        <a:latin typeface="Times New Roman"/>
                        <a:ea typeface="Times New Roman"/>
                        <a:cs typeface="Times New Roman"/>
                        <a:sym typeface="Times New Roman"/>
                      </a:endParaRPr>
                    </a:p>
                  </a:txBody>
                  <a:tcPr marL="146280" marR="146280" marT="146280" marB="146280"/>
                </a:tc>
                <a:tc>
                  <a:txBody>
                    <a:bodyPr/>
                    <a:lstStyle/>
                    <a:p>
                      <a:pPr marL="0" lvl="0" indent="0" algn="ctr" rtl="0">
                        <a:spcBef>
                          <a:spcPts val="0"/>
                        </a:spcBef>
                        <a:spcAft>
                          <a:spcPts val="0"/>
                        </a:spcAft>
                        <a:buNone/>
                      </a:pPr>
                      <a:r>
                        <a:rPr lang="en" sz="2000" dirty="0">
                          <a:solidFill>
                            <a:schemeClr val="dk1"/>
                          </a:solidFill>
                          <a:latin typeface="Times New Roman"/>
                          <a:ea typeface="Times New Roman"/>
                          <a:cs typeface="Times New Roman"/>
                          <a:sym typeface="Times New Roman"/>
                        </a:rPr>
                        <a:t>195</a:t>
                      </a:r>
                      <a:endParaRPr sz="2000" dirty="0">
                        <a:solidFill>
                          <a:schemeClr val="dk1"/>
                        </a:solidFill>
                        <a:latin typeface="Times New Roman"/>
                        <a:ea typeface="Times New Roman"/>
                        <a:cs typeface="Times New Roman"/>
                        <a:sym typeface="Times New Roman"/>
                      </a:endParaRPr>
                    </a:p>
                  </a:txBody>
                  <a:tcPr marL="146280" marR="146280" marT="146280" marB="146280"/>
                </a:tc>
                <a:extLst>
                  <a:ext uri="{0D108BD9-81ED-4DB2-BD59-A6C34878D82A}">
                    <a16:rowId xmlns:a16="http://schemas.microsoft.com/office/drawing/2014/main" val="10002"/>
                  </a:ext>
                </a:extLst>
              </a:tr>
              <a:tr h="540199">
                <a:tc>
                  <a:txBody>
                    <a:bodyPr/>
                    <a:lstStyle/>
                    <a:p>
                      <a:pPr marL="0" lvl="0" indent="0" algn="ctr" rtl="0">
                        <a:spcBef>
                          <a:spcPts val="0"/>
                        </a:spcBef>
                        <a:spcAft>
                          <a:spcPts val="0"/>
                        </a:spcAft>
                        <a:buNone/>
                      </a:pPr>
                      <a:r>
                        <a:rPr lang="en" sz="2000">
                          <a:latin typeface="Times New Roman"/>
                          <a:ea typeface="Times New Roman"/>
                          <a:cs typeface="Times New Roman"/>
                          <a:sym typeface="Times New Roman"/>
                        </a:rPr>
                        <a:t>244</a:t>
                      </a:r>
                      <a:endParaRPr sz="2000">
                        <a:latin typeface="Times New Roman"/>
                        <a:ea typeface="Times New Roman"/>
                        <a:cs typeface="Times New Roman"/>
                        <a:sym typeface="Times New Roman"/>
                      </a:endParaRPr>
                    </a:p>
                  </a:txBody>
                  <a:tcPr marL="146280" marR="146280" marT="146280" marB="146280"/>
                </a:tc>
                <a:tc>
                  <a:txBody>
                    <a:bodyPr/>
                    <a:lstStyle/>
                    <a:p>
                      <a:pPr marL="0" lvl="0" indent="0" algn="ctr" rtl="0">
                        <a:spcBef>
                          <a:spcPts val="0"/>
                        </a:spcBef>
                        <a:spcAft>
                          <a:spcPts val="0"/>
                        </a:spcAft>
                        <a:buNone/>
                      </a:pPr>
                      <a:r>
                        <a:rPr lang="en" sz="2000" dirty="0">
                          <a:latin typeface="Times New Roman"/>
                          <a:ea typeface="Times New Roman"/>
                          <a:cs typeface="Times New Roman"/>
                          <a:sym typeface="Times New Roman"/>
                        </a:rPr>
                        <a:t>195</a:t>
                      </a:r>
                      <a:endParaRPr sz="2000">
                        <a:latin typeface="Times New Roman"/>
                        <a:ea typeface="Times New Roman"/>
                        <a:cs typeface="Times New Roman"/>
                        <a:sym typeface="Times New Roman"/>
                      </a:endParaRPr>
                    </a:p>
                  </a:txBody>
                  <a:tcPr marL="146280" marR="146280" marT="146280" marB="146280"/>
                </a:tc>
                <a:tc>
                  <a:txBody>
                    <a:bodyPr/>
                    <a:lstStyle/>
                    <a:p>
                      <a:pPr marL="0" lvl="0" indent="0" algn="ctr" rtl="0">
                        <a:spcBef>
                          <a:spcPts val="0"/>
                        </a:spcBef>
                        <a:spcAft>
                          <a:spcPts val="0"/>
                        </a:spcAft>
                        <a:buNone/>
                      </a:pPr>
                      <a:r>
                        <a:rPr lang="en" sz="2000" dirty="0">
                          <a:solidFill>
                            <a:schemeClr val="dk1"/>
                          </a:solidFill>
                          <a:latin typeface="Times New Roman"/>
                          <a:ea typeface="Times New Roman"/>
                          <a:cs typeface="Times New Roman"/>
                          <a:sym typeface="Times New Roman"/>
                        </a:rPr>
                        <a:t>150</a:t>
                      </a:r>
                      <a:endParaRPr sz="2000">
                        <a:solidFill>
                          <a:schemeClr val="dk1"/>
                        </a:solidFill>
                        <a:latin typeface="Times New Roman"/>
                        <a:ea typeface="Times New Roman"/>
                        <a:cs typeface="Times New Roman"/>
                        <a:sym typeface="Times New Roman"/>
                      </a:endParaRPr>
                    </a:p>
                  </a:txBody>
                  <a:tcPr marL="146280" marR="146280" marT="146280" marB="146280"/>
                </a:tc>
                <a:tc>
                  <a:txBody>
                    <a:bodyPr/>
                    <a:lstStyle/>
                    <a:p>
                      <a:pPr marL="0" lvl="0" indent="0" algn="l" rtl="0">
                        <a:spcBef>
                          <a:spcPts val="0"/>
                        </a:spcBef>
                        <a:spcAft>
                          <a:spcPts val="0"/>
                        </a:spcAft>
                        <a:buNone/>
                      </a:pPr>
                      <a:r>
                        <a:rPr lang="en" sz="2000" dirty="0">
                          <a:solidFill>
                            <a:schemeClr val="dk1"/>
                          </a:solidFill>
                          <a:latin typeface="Times New Roman"/>
                          <a:ea typeface="Times New Roman"/>
                          <a:cs typeface="Times New Roman"/>
                          <a:sym typeface="Times New Roman"/>
                        </a:rPr>
                        <a:t>195</a:t>
                      </a:r>
                      <a:endParaRPr sz="2000" dirty="0">
                        <a:solidFill>
                          <a:schemeClr val="dk1"/>
                        </a:solidFill>
                        <a:latin typeface="Times New Roman"/>
                        <a:ea typeface="Times New Roman"/>
                        <a:cs typeface="Times New Roman"/>
                        <a:sym typeface="Times New Roman"/>
                      </a:endParaRPr>
                    </a:p>
                  </a:txBody>
                  <a:tcPr marL="146280" marR="146280" marT="146280" marB="146280"/>
                </a:tc>
                <a:extLst>
                  <a:ext uri="{0D108BD9-81ED-4DB2-BD59-A6C34878D82A}">
                    <a16:rowId xmlns:a16="http://schemas.microsoft.com/office/drawing/2014/main" val="10003"/>
                  </a:ext>
                </a:extLst>
              </a:tr>
            </a:tbl>
          </a:graphicData>
        </a:graphic>
      </p:graphicFrame>
      <p:sp>
        <p:nvSpPr>
          <p:cNvPr id="290" name="Google Shape;290;p39"/>
          <p:cNvSpPr txBox="1"/>
          <p:nvPr/>
        </p:nvSpPr>
        <p:spPr>
          <a:xfrm>
            <a:off x="-35640" y="1204160"/>
            <a:ext cx="4614720" cy="541920"/>
          </a:xfrm>
          <a:prstGeom prst="rect">
            <a:avLst/>
          </a:prstGeom>
          <a:noFill/>
          <a:ln>
            <a:noFill/>
          </a:ln>
        </p:spPr>
        <p:txBody>
          <a:bodyPr spcFirstLastPara="1" wrap="square" lIns="146280" tIns="146280" rIns="146280" bIns="146280" anchor="t" anchorCtr="0">
            <a:spAutoFit/>
          </a:bodyPr>
          <a:lstStyle/>
          <a:p>
            <a:r>
              <a:rPr lang="en" sz="1600" dirty="0">
                <a:latin typeface="Times New Roman"/>
                <a:ea typeface="Times New Roman"/>
                <a:cs typeface="Times New Roman"/>
                <a:sym typeface="Times New Roman"/>
              </a:rPr>
              <a:t>Let, the matrix is given below and </a:t>
            </a:r>
            <a:r>
              <a:rPr lang="en" sz="1600" b="1" dirty="0">
                <a:latin typeface="Times New Roman"/>
                <a:ea typeface="Times New Roman"/>
                <a:cs typeface="Times New Roman"/>
                <a:sym typeface="Times New Roman"/>
              </a:rPr>
              <a:t>payload : “101”</a:t>
            </a:r>
            <a:endParaRPr sz="1600" b="1">
              <a:latin typeface="Times New Roman"/>
              <a:ea typeface="Times New Roman"/>
              <a:cs typeface="Times New Roman"/>
              <a:sym typeface="Times New Roman"/>
            </a:endParaRPr>
          </a:p>
        </p:txBody>
      </p:sp>
      <p:graphicFrame>
        <p:nvGraphicFramePr>
          <p:cNvPr id="292" name="Google Shape;292;p39"/>
          <p:cNvGraphicFramePr/>
          <p:nvPr/>
        </p:nvGraphicFramePr>
        <p:xfrm>
          <a:off x="5182346" y="1966256"/>
          <a:ext cx="3857034" cy="1208104"/>
        </p:xfrm>
        <a:graphic>
          <a:graphicData uri="http://schemas.openxmlformats.org/drawingml/2006/table">
            <a:tbl>
              <a:tblPr>
                <a:noFill/>
              </a:tblPr>
              <a:tblGrid>
                <a:gridCol w="642839">
                  <a:extLst>
                    <a:ext uri="{9D8B030D-6E8A-4147-A177-3AD203B41FA5}">
                      <a16:colId xmlns:a16="http://schemas.microsoft.com/office/drawing/2014/main" val="20000"/>
                    </a:ext>
                  </a:extLst>
                </a:gridCol>
                <a:gridCol w="642839">
                  <a:extLst>
                    <a:ext uri="{9D8B030D-6E8A-4147-A177-3AD203B41FA5}">
                      <a16:colId xmlns:a16="http://schemas.microsoft.com/office/drawing/2014/main" val="20001"/>
                    </a:ext>
                  </a:extLst>
                </a:gridCol>
                <a:gridCol w="642839">
                  <a:extLst>
                    <a:ext uri="{9D8B030D-6E8A-4147-A177-3AD203B41FA5}">
                      <a16:colId xmlns:a16="http://schemas.microsoft.com/office/drawing/2014/main" val="20002"/>
                    </a:ext>
                  </a:extLst>
                </a:gridCol>
                <a:gridCol w="642839">
                  <a:extLst>
                    <a:ext uri="{9D8B030D-6E8A-4147-A177-3AD203B41FA5}">
                      <a16:colId xmlns:a16="http://schemas.microsoft.com/office/drawing/2014/main" val="20003"/>
                    </a:ext>
                  </a:extLst>
                </a:gridCol>
                <a:gridCol w="642839">
                  <a:extLst>
                    <a:ext uri="{9D8B030D-6E8A-4147-A177-3AD203B41FA5}">
                      <a16:colId xmlns:a16="http://schemas.microsoft.com/office/drawing/2014/main" val="20004"/>
                    </a:ext>
                  </a:extLst>
                </a:gridCol>
                <a:gridCol w="642839">
                  <a:extLst>
                    <a:ext uri="{9D8B030D-6E8A-4147-A177-3AD203B41FA5}">
                      <a16:colId xmlns:a16="http://schemas.microsoft.com/office/drawing/2014/main" val="20005"/>
                    </a:ext>
                  </a:extLst>
                </a:gridCol>
              </a:tblGrid>
              <a:tr h="485295">
                <a:tc>
                  <a:txBody>
                    <a:bodyPr/>
                    <a:lstStyle/>
                    <a:p>
                      <a:pPr marL="0" lvl="0" indent="0" algn="l" rtl="0">
                        <a:spcBef>
                          <a:spcPts val="0"/>
                        </a:spcBef>
                        <a:spcAft>
                          <a:spcPts val="0"/>
                        </a:spcAft>
                        <a:buNone/>
                      </a:pPr>
                      <a:r>
                        <a:rPr lang="en" sz="1600" dirty="0"/>
                        <a:t>1</a:t>
                      </a:r>
                      <a:endParaRPr sz="1600"/>
                    </a:p>
                  </a:txBody>
                  <a:tcPr marL="146280" marR="146280" marT="146280" marB="146280"/>
                </a:tc>
                <a:tc>
                  <a:txBody>
                    <a:bodyPr/>
                    <a:lstStyle/>
                    <a:p>
                      <a:pPr marL="0" lvl="0" indent="0" algn="l" rtl="0">
                        <a:spcBef>
                          <a:spcPts val="0"/>
                        </a:spcBef>
                        <a:spcAft>
                          <a:spcPts val="0"/>
                        </a:spcAft>
                        <a:buNone/>
                      </a:pPr>
                      <a:r>
                        <a:rPr lang="en" sz="1600"/>
                        <a:t>4</a:t>
                      </a:r>
                      <a:endParaRPr sz="1600"/>
                    </a:p>
                  </a:txBody>
                  <a:tcPr marL="146280" marR="146280" marT="146280" marB="146280"/>
                </a:tc>
                <a:tc>
                  <a:txBody>
                    <a:bodyPr/>
                    <a:lstStyle/>
                    <a:p>
                      <a:pPr marL="0" lvl="0" indent="0" algn="l" rtl="0">
                        <a:spcBef>
                          <a:spcPts val="0"/>
                        </a:spcBef>
                        <a:spcAft>
                          <a:spcPts val="0"/>
                        </a:spcAft>
                        <a:buNone/>
                      </a:pPr>
                      <a:r>
                        <a:rPr lang="en" sz="1600"/>
                        <a:t>3</a:t>
                      </a:r>
                      <a:endParaRPr sz="1600"/>
                    </a:p>
                  </a:txBody>
                  <a:tcPr marL="146280" marR="146280" marT="146280" marB="146280"/>
                </a:tc>
                <a:tc>
                  <a:txBody>
                    <a:bodyPr/>
                    <a:lstStyle/>
                    <a:p>
                      <a:pPr marL="0" lvl="0" indent="0" algn="l" rtl="0">
                        <a:spcBef>
                          <a:spcPts val="0"/>
                        </a:spcBef>
                        <a:spcAft>
                          <a:spcPts val="0"/>
                        </a:spcAft>
                        <a:buNone/>
                      </a:pPr>
                      <a:r>
                        <a:rPr lang="en" sz="1600"/>
                        <a:t>1</a:t>
                      </a:r>
                      <a:endParaRPr sz="1600"/>
                    </a:p>
                  </a:txBody>
                  <a:tcPr marL="146280" marR="146280" marT="146280" marB="146280"/>
                </a:tc>
                <a:tc>
                  <a:txBody>
                    <a:bodyPr/>
                    <a:lstStyle/>
                    <a:p>
                      <a:pPr marL="0" lvl="0" indent="0" algn="l" rtl="0">
                        <a:spcBef>
                          <a:spcPts val="0"/>
                        </a:spcBef>
                        <a:spcAft>
                          <a:spcPts val="0"/>
                        </a:spcAft>
                        <a:buNone/>
                      </a:pPr>
                      <a:r>
                        <a:rPr lang="en" sz="1600"/>
                        <a:t>3</a:t>
                      </a:r>
                      <a:endParaRPr sz="1600"/>
                    </a:p>
                  </a:txBody>
                  <a:tcPr marL="146280" marR="146280" marT="146280" marB="146280"/>
                </a:tc>
                <a:tc>
                  <a:txBody>
                    <a:bodyPr/>
                    <a:lstStyle/>
                    <a:p>
                      <a:pPr marL="0" lvl="0" indent="0" algn="l" rtl="0">
                        <a:spcBef>
                          <a:spcPts val="0"/>
                        </a:spcBef>
                        <a:spcAft>
                          <a:spcPts val="0"/>
                        </a:spcAft>
                        <a:buNone/>
                      </a:pPr>
                      <a:r>
                        <a:rPr lang="en" sz="1600"/>
                        <a:t>4</a:t>
                      </a:r>
                      <a:endParaRPr sz="1600"/>
                    </a:p>
                  </a:txBody>
                  <a:tcPr marL="146280" marR="146280" marT="146280" marB="146280"/>
                </a:tc>
                <a:extLst>
                  <a:ext uri="{0D108BD9-81ED-4DB2-BD59-A6C34878D82A}">
                    <a16:rowId xmlns:a16="http://schemas.microsoft.com/office/drawing/2014/main" val="10000"/>
                  </a:ext>
                </a:extLst>
              </a:tr>
              <a:tr h="671704">
                <a:tc>
                  <a:txBody>
                    <a:bodyPr/>
                    <a:lstStyle/>
                    <a:p>
                      <a:pPr marL="0" lvl="0" indent="0" algn="l" rtl="0">
                        <a:spcBef>
                          <a:spcPts val="0"/>
                        </a:spcBef>
                        <a:spcAft>
                          <a:spcPts val="0"/>
                        </a:spcAft>
                        <a:buNone/>
                      </a:pPr>
                      <a:r>
                        <a:rPr lang="en" sz="1600"/>
                        <a:t>-97</a:t>
                      </a:r>
                      <a:endParaRPr sz="1600"/>
                    </a:p>
                  </a:txBody>
                  <a:tcPr marL="146280" marR="146280" marT="146280" marB="146280"/>
                </a:tc>
                <a:tc>
                  <a:txBody>
                    <a:bodyPr/>
                    <a:lstStyle/>
                    <a:p>
                      <a:pPr marL="0" lvl="0" indent="0" algn="l" rtl="0">
                        <a:spcBef>
                          <a:spcPts val="0"/>
                        </a:spcBef>
                        <a:spcAft>
                          <a:spcPts val="0"/>
                        </a:spcAft>
                        <a:buNone/>
                      </a:pPr>
                      <a:r>
                        <a:rPr lang="en" sz="1600" dirty="0"/>
                        <a:t>-3</a:t>
                      </a:r>
                      <a:endParaRPr sz="1600"/>
                    </a:p>
                  </a:txBody>
                  <a:tcPr marL="146280" marR="146280" marT="146280" marB="146280"/>
                </a:tc>
                <a:tc>
                  <a:txBody>
                    <a:bodyPr/>
                    <a:lstStyle/>
                    <a:p>
                      <a:pPr marL="0" lvl="0" indent="0" algn="l" rtl="0">
                        <a:spcBef>
                          <a:spcPts val="0"/>
                        </a:spcBef>
                        <a:spcAft>
                          <a:spcPts val="0"/>
                        </a:spcAft>
                        <a:buNone/>
                      </a:pPr>
                      <a:r>
                        <a:rPr lang="en" sz="1600"/>
                        <a:t>150</a:t>
                      </a:r>
                      <a:endParaRPr sz="1600"/>
                    </a:p>
                  </a:txBody>
                  <a:tcPr marL="146280" marR="146280" marT="146280" marB="146280"/>
                </a:tc>
                <a:tc>
                  <a:txBody>
                    <a:bodyPr/>
                    <a:lstStyle/>
                    <a:p>
                      <a:pPr marL="0" lvl="0" indent="0" algn="l" rtl="0">
                        <a:spcBef>
                          <a:spcPts val="0"/>
                        </a:spcBef>
                        <a:spcAft>
                          <a:spcPts val="0"/>
                        </a:spcAft>
                        <a:buNone/>
                      </a:pPr>
                      <a:r>
                        <a:rPr lang="en" sz="1600" dirty="0"/>
                        <a:t>151</a:t>
                      </a:r>
                      <a:endParaRPr sz="1600"/>
                    </a:p>
                  </a:txBody>
                  <a:tcPr marL="146280" marR="146280" marT="146280" marB="146280"/>
                </a:tc>
                <a:tc>
                  <a:txBody>
                    <a:bodyPr/>
                    <a:lstStyle/>
                    <a:p>
                      <a:pPr marL="0" lvl="0" indent="0" algn="l" rtl="0">
                        <a:spcBef>
                          <a:spcPts val="0"/>
                        </a:spcBef>
                        <a:spcAft>
                          <a:spcPts val="0"/>
                        </a:spcAft>
                        <a:buNone/>
                      </a:pPr>
                      <a:r>
                        <a:rPr lang="en" sz="1600"/>
                        <a:t>195</a:t>
                      </a:r>
                      <a:endParaRPr sz="1600"/>
                    </a:p>
                  </a:txBody>
                  <a:tcPr marL="146280" marR="146280" marT="146280" marB="146280"/>
                </a:tc>
                <a:tc>
                  <a:txBody>
                    <a:bodyPr/>
                    <a:lstStyle/>
                    <a:p>
                      <a:pPr marL="0" lvl="0" indent="0" algn="l" rtl="0">
                        <a:spcBef>
                          <a:spcPts val="0"/>
                        </a:spcBef>
                        <a:spcAft>
                          <a:spcPts val="0"/>
                        </a:spcAft>
                        <a:buNone/>
                      </a:pPr>
                      <a:r>
                        <a:rPr lang="en" sz="1600" dirty="0"/>
                        <a:t>244</a:t>
                      </a:r>
                      <a:endParaRPr sz="1600"/>
                    </a:p>
                  </a:txBody>
                  <a:tcPr marL="146280" marR="146280" marT="146280" marB="146280"/>
                </a:tc>
                <a:extLst>
                  <a:ext uri="{0D108BD9-81ED-4DB2-BD59-A6C34878D82A}">
                    <a16:rowId xmlns:a16="http://schemas.microsoft.com/office/drawing/2014/main" val="10001"/>
                  </a:ext>
                </a:extLst>
              </a:tr>
            </a:tbl>
          </a:graphicData>
        </a:graphic>
      </p:graphicFrame>
      <p:sp>
        <p:nvSpPr>
          <p:cNvPr id="294" name="Google Shape;294;p39"/>
          <p:cNvSpPr/>
          <p:nvPr/>
        </p:nvSpPr>
        <p:spPr>
          <a:xfrm rot="5400000">
            <a:off x="12031800" y="2715480"/>
            <a:ext cx="420960" cy="496800"/>
          </a:xfrm>
          <a:prstGeom prst="rightArrow">
            <a:avLst>
              <a:gd name="adj1" fmla="val 50000"/>
              <a:gd name="adj2" fmla="val 50000"/>
            </a:avLst>
          </a:prstGeom>
          <a:solidFill>
            <a:schemeClr val="lt2"/>
          </a:solidFill>
          <a:ln w="9525" cap="flat" cmpd="sng">
            <a:solidFill>
              <a:srgbClr val="000000"/>
            </a:solidFill>
            <a:prstDash val="solid"/>
            <a:round/>
            <a:headEnd type="none" w="sm" len="sm"/>
            <a:tailEnd type="none" w="sm" len="sm"/>
          </a:ln>
        </p:spPr>
        <p:txBody>
          <a:bodyPr spcFirstLastPara="1" wrap="square" lIns="146280" tIns="146280" rIns="146280" bIns="146280" anchor="ctr" anchorCtr="0">
            <a:noAutofit/>
          </a:bodyPr>
          <a:lstStyle/>
          <a:p>
            <a:endParaRPr sz="1600"/>
          </a:p>
        </p:txBody>
      </p:sp>
      <p:sp>
        <p:nvSpPr>
          <p:cNvPr id="295" name="Google Shape;295;p39"/>
          <p:cNvSpPr txBox="1"/>
          <p:nvPr/>
        </p:nvSpPr>
        <p:spPr>
          <a:xfrm>
            <a:off x="10298520" y="2998920"/>
            <a:ext cx="3887520" cy="1034400"/>
          </a:xfrm>
          <a:prstGeom prst="rect">
            <a:avLst/>
          </a:prstGeom>
          <a:noFill/>
          <a:ln>
            <a:noFill/>
          </a:ln>
        </p:spPr>
        <p:txBody>
          <a:bodyPr spcFirstLastPara="1" wrap="square" lIns="146280" tIns="146280" rIns="146280" bIns="146280" anchor="t" anchorCtr="0">
            <a:spAutoFit/>
          </a:bodyPr>
          <a:lstStyle/>
          <a:p>
            <a:pPr algn="just"/>
            <a:r>
              <a:rPr lang="en" sz="1600" dirty="0"/>
              <a:t>Here, 150 pixel is the BP(best point), where H(BP) &gt;= length(MSG) and best fits at </a:t>
            </a:r>
            <a:r>
              <a:rPr lang="en" sz="1600" dirty="0">
                <a:solidFill>
                  <a:schemeClr val="dk1"/>
                </a:solidFill>
              </a:rPr>
              <a:t>(BP+1)</a:t>
            </a:r>
            <a:r>
              <a:rPr lang="en" sz="1600" dirty="0"/>
              <a:t> with minimum shifting</a:t>
            </a:r>
            <a:endParaRPr/>
          </a:p>
        </p:txBody>
      </p:sp>
      <p:sp>
        <p:nvSpPr>
          <p:cNvPr id="296" name="Google Shape;296;p39"/>
          <p:cNvSpPr/>
          <p:nvPr/>
        </p:nvSpPr>
        <p:spPr>
          <a:xfrm rot="5400000">
            <a:off x="12567138" y="4167422"/>
            <a:ext cx="1484443" cy="916320"/>
          </a:xfrm>
          <a:prstGeom prst="rightArrow">
            <a:avLst>
              <a:gd name="adj1" fmla="val 50000"/>
              <a:gd name="adj2" fmla="val 50489"/>
            </a:avLst>
          </a:prstGeom>
          <a:solidFill>
            <a:schemeClr val="lt2"/>
          </a:solidFill>
          <a:ln w="9525" cap="flat" cmpd="sng">
            <a:solidFill>
              <a:srgbClr val="000000"/>
            </a:solidFill>
            <a:prstDash val="solid"/>
            <a:round/>
            <a:headEnd type="none" w="sm" len="sm"/>
            <a:tailEnd type="none" w="sm" len="sm"/>
          </a:ln>
        </p:spPr>
        <p:txBody>
          <a:bodyPr spcFirstLastPara="1" wrap="square" lIns="146280" tIns="146280" rIns="146280" bIns="146280" anchor="ctr" anchorCtr="0">
            <a:noAutofit/>
          </a:bodyPr>
          <a:lstStyle/>
          <a:p>
            <a:r>
              <a:rPr lang="en" sz="1600" dirty="0"/>
              <a:t>Histogram Shifting</a:t>
            </a:r>
            <a:endParaRPr sz="1600" dirty="0"/>
          </a:p>
        </p:txBody>
      </p:sp>
      <p:graphicFrame>
        <p:nvGraphicFramePr>
          <p:cNvPr id="297" name="Google Shape;297;p39"/>
          <p:cNvGraphicFramePr/>
          <p:nvPr/>
        </p:nvGraphicFramePr>
        <p:xfrm>
          <a:off x="3482506" y="5512770"/>
          <a:ext cx="3399680" cy="2435265"/>
        </p:xfrm>
        <a:graphic>
          <a:graphicData uri="http://schemas.openxmlformats.org/drawingml/2006/table">
            <a:tbl>
              <a:tblPr>
                <a:noFill/>
              </a:tblPr>
              <a:tblGrid>
                <a:gridCol w="849920">
                  <a:extLst>
                    <a:ext uri="{9D8B030D-6E8A-4147-A177-3AD203B41FA5}">
                      <a16:colId xmlns:a16="http://schemas.microsoft.com/office/drawing/2014/main" val="20000"/>
                    </a:ext>
                  </a:extLst>
                </a:gridCol>
                <a:gridCol w="849920">
                  <a:extLst>
                    <a:ext uri="{9D8B030D-6E8A-4147-A177-3AD203B41FA5}">
                      <a16:colId xmlns:a16="http://schemas.microsoft.com/office/drawing/2014/main" val="20001"/>
                    </a:ext>
                  </a:extLst>
                </a:gridCol>
                <a:gridCol w="849920">
                  <a:extLst>
                    <a:ext uri="{9D8B030D-6E8A-4147-A177-3AD203B41FA5}">
                      <a16:colId xmlns:a16="http://schemas.microsoft.com/office/drawing/2014/main" val="20002"/>
                    </a:ext>
                  </a:extLst>
                </a:gridCol>
                <a:gridCol w="849920">
                  <a:extLst>
                    <a:ext uri="{9D8B030D-6E8A-4147-A177-3AD203B41FA5}">
                      <a16:colId xmlns:a16="http://schemas.microsoft.com/office/drawing/2014/main" val="20003"/>
                    </a:ext>
                  </a:extLst>
                </a:gridCol>
              </a:tblGrid>
              <a:tr h="643185">
                <a:tc>
                  <a:txBody>
                    <a:bodyPr/>
                    <a:lstStyle/>
                    <a:p>
                      <a:pPr marL="0" lvl="0" indent="0" algn="ctr" rtl="0">
                        <a:spcBef>
                          <a:spcPts val="0"/>
                        </a:spcBef>
                        <a:spcAft>
                          <a:spcPts val="0"/>
                        </a:spcAft>
                        <a:buNone/>
                      </a:pPr>
                      <a:r>
                        <a:rPr lang="en" sz="2000" dirty="0">
                          <a:latin typeface="Times New Roman"/>
                          <a:ea typeface="Times New Roman"/>
                          <a:cs typeface="Times New Roman"/>
                          <a:sym typeface="Times New Roman"/>
                        </a:rPr>
                        <a:t>244</a:t>
                      </a:r>
                      <a:endParaRPr sz="2000">
                        <a:latin typeface="Times New Roman"/>
                        <a:ea typeface="Times New Roman"/>
                        <a:cs typeface="Times New Roman"/>
                        <a:sym typeface="Times New Roman"/>
                      </a:endParaRPr>
                    </a:p>
                  </a:txBody>
                  <a:tcPr marL="146280" marR="146280" marT="146280" marB="146280"/>
                </a:tc>
                <a:tc>
                  <a:txBody>
                    <a:bodyPr/>
                    <a:lstStyle/>
                    <a:p>
                      <a:pPr marL="0" lvl="0" indent="0" algn="ctr" rtl="0">
                        <a:spcBef>
                          <a:spcPts val="0"/>
                        </a:spcBef>
                        <a:spcAft>
                          <a:spcPts val="0"/>
                        </a:spcAft>
                        <a:buNone/>
                      </a:pPr>
                      <a:r>
                        <a:rPr lang="en" sz="2000" dirty="0">
                          <a:latin typeface="Times New Roman"/>
                          <a:ea typeface="Times New Roman"/>
                          <a:cs typeface="Times New Roman"/>
                          <a:sym typeface="Times New Roman"/>
                        </a:rPr>
                        <a:t> -97</a:t>
                      </a:r>
                      <a:endParaRPr sz="2000">
                        <a:latin typeface="Times New Roman"/>
                        <a:ea typeface="Times New Roman"/>
                        <a:cs typeface="Times New Roman"/>
                        <a:sym typeface="Times New Roman"/>
                      </a:endParaRPr>
                    </a:p>
                  </a:txBody>
                  <a:tcPr marL="146280" marR="146280" marT="146280" marB="146280"/>
                </a:tc>
                <a:tc>
                  <a:txBody>
                    <a:bodyPr/>
                    <a:lstStyle/>
                    <a:p>
                      <a:pPr marL="0" lvl="0" indent="0" algn="ctr" rtl="0">
                        <a:spcBef>
                          <a:spcPts val="0"/>
                        </a:spcBef>
                        <a:spcAft>
                          <a:spcPts val="0"/>
                        </a:spcAft>
                        <a:buNone/>
                      </a:pPr>
                      <a:r>
                        <a:rPr lang="en" sz="2000">
                          <a:latin typeface="Times New Roman"/>
                          <a:ea typeface="Times New Roman"/>
                          <a:cs typeface="Times New Roman"/>
                          <a:sym typeface="Times New Roman"/>
                        </a:rPr>
                        <a:t>-3</a:t>
                      </a:r>
                      <a:endParaRPr sz="2000">
                        <a:latin typeface="Times New Roman"/>
                        <a:ea typeface="Times New Roman"/>
                        <a:cs typeface="Times New Roman"/>
                        <a:sym typeface="Times New Roman"/>
                      </a:endParaRPr>
                    </a:p>
                  </a:txBody>
                  <a:tcPr marL="146280" marR="146280" marT="146280" marB="146280"/>
                </a:tc>
                <a:tc>
                  <a:txBody>
                    <a:bodyPr/>
                    <a:lstStyle/>
                    <a:p>
                      <a:pPr marL="0" lvl="0" indent="0" algn="ctr" rtl="0">
                        <a:spcBef>
                          <a:spcPts val="0"/>
                        </a:spcBef>
                        <a:spcAft>
                          <a:spcPts val="0"/>
                        </a:spcAft>
                        <a:buNone/>
                      </a:pPr>
                      <a:r>
                        <a:rPr lang="en" sz="2000">
                          <a:latin typeface="Times New Roman"/>
                          <a:ea typeface="Times New Roman"/>
                          <a:cs typeface="Times New Roman"/>
                          <a:sym typeface="Times New Roman"/>
                        </a:rPr>
                        <a:t>-3</a:t>
                      </a:r>
                      <a:endParaRPr sz="2000">
                        <a:latin typeface="Times New Roman"/>
                        <a:ea typeface="Times New Roman"/>
                        <a:cs typeface="Times New Roman"/>
                        <a:sym typeface="Times New Roman"/>
                      </a:endParaRPr>
                    </a:p>
                  </a:txBody>
                  <a:tcPr marL="146280" marR="146280" marT="146280" marB="146280"/>
                </a:tc>
                <a:extLst>
                  <a:ext uri="{0D108BD9-81ED-4DB2-BD59-A6C34878D82A}">
                    <a16:rowId xmlns:a16="http://schemas.microsoft.com/office/drawing/2014/main" val="10000"/>
                  </a:ext>
                </a:extLst>
              </a:tr>
              <a:tr h="514145">
                <a:tc>
                  <a:txBody>
                    <a:bodyPr/>
                    <a:lstStyle/>
                    <a:p>
                      <a:pPr marL="0" lvl="0" indent="0" algn="ctr" rtl="0">
                        <a:spcBef>
                          <a:spcPts val="0"/>
                        </a:spcBef>
                        <a:spcAft>
                          <a:spcPts val="0"/>
                        </a:spcAft>
                        <a:buNone/>
                      </a:pPr>
                      <a:r>
                        <a:rPr lang="en" sz="2000">
                          <a:latin typeface="Times New Roman"/>
                          <a:ea typeface="Times New Roman"/>
                          <a:cs typeface="Times New Roman"/>
                          <a:sym typeface="Times New Roman"/>
                        </a:rPr>
                        <a:t>244</a:t>
                      </a:r>
                      <a:endParaRPr sz="2000">
                        <a:latin typeface="Times New Roman"/>
                        <a:ea typeface="Times New Roman"/>
                        <a:cs typeface="Times New Roman"/>
                        <a:sym typeface="Times New Roman"/>
                      </a:endParaRPr>
                    </a:p>
                  </a:txBody>
                  <a:tcPr marL="146280" marR="146280" marT="146280" marB="146280"/>
                </a:tc>
                <a:tc>
                  <a:txBody>
                    <a:bodyPr/>
                    <a:lstStyle/>
                    <a:p>
                      <a:pPr marL="0" lvl="0" indent="0" algn="ctr" rtl="0">
                        <a:spcBef>
                          <a:spcPts val="0"/>
                        </a:spcBef>
                        <a:spcAft>
                          <a:spcPts val="0"/>
                        </a:spcAft>
                        <a:buNone/>
                      </a:pPr>
                      <a:r>
                        <a:rPr lang="en" sz="2000" dirty="0">
                          <a:latin typeface="Times New Roman"/>
                          <a:ea typeface="Times New Roman"/>
                          <a:cs typeface="Times New Roman"/>
                          <a:sym typeface="Times New Roman"/>
                        </a:rPr>
                        <a:t>152</a:t>
                      </a:r>
                      <a:endParaRPr sz="2000">
                        <a:latin typeface="Times New Roman"/>
                        <a:ea typeface="Times New Roman"/>
                        <a:cs typeface="Times New Roman"/>
                        <a:sym typeface="Times New Roman"/>
                      </a:endParaRPr>
                    </a:p>
                  </a:txBody>
                  <a:tcPr marL="146280" marR="146280" marT="146280" marB="146280">
                    <a:solidFill>
                      <a:srgbClr val="FF9900"/>
                    </a:solidFill>
                  </a:tcPr>
                </a:tc>
                <a:tc>
                  <a:txBody>
                    <a:bodyPr/>
                    <a:lstStyle/>
                    <a:p>
                      <a:pPr marL="0" lvl="0" indent="0" algn="ctr" rtl="0">
                        <a:spcBef>
                          <a:spcPts val="0"/>
                        </a:spcBef>
                        <a:spcAft>
                          <a:spcPts val="0"/>
                        </a:spcAft>
                        <a:buNone/>
                      </a:pPr>
                      <a:r>
                        <a:rPr lang="en" sz="2000">
                          <a:latin typeface="Times New Roman"/>
                          <a:ea typeface="Times New Roman"/>
                          <a:cs typeface="Times New Roman"/>
                          <a:sym typeface="Times New Roman"/>
                        </a:rPr>
                        <a:t>-3</a:t>
                      </a:r>
                      <a:endParaRPr sz="2000">
                        <a:latin typeface="Times New Roman"/>
                        <a:ea typeface="Times New Roman"/>
                        <a:cs typeface="Times New Roman"/>
                        <a:sym typeface="Times New Roman"/>
                      </a:endParaRPr>
                    </a:p>
                  </a:txBody>
                  <a:tcPr marL="146280" marR="146280" marT="146280" marB="146280"/>
                </a:tc>
                <a:tc>
                  <a:txBody>
                    <a:bodyPr/>
                    <a:lstStyle/>
                    <a:p>
                      <a:pPr marL="0" lvl="0" indent="0" algn="ctr" rtl="0">
                        <a:spcBef>
                          <a:spcPts val="0"/>
                        </a:spcBef>
                        <a:spcAft>
                          <a:spcPts val="0"/>
                        </a:spcAft>
                        <a:buNone/>
                      </a:pPr>
                      <a:r>
                        <a:rPr lang="en" sz="2000">
                          <a:latin typeface="Times New Roman"/>
                          <a:ea typeface="Times New Roman"/>
                          <a:cs typeface="Times New Roman"/>
                          <a:sym typeface="Times New Roman"/>
                        </a:rPr>
                        <a:t>-3</a:t>
                      </a:r>
                      <a:endParaRPr sz="2000">
                        <a:latin typeface="Times New Roman"/>
                        <a:ea typeface="Times New Roman"/>
                        <a:cs typeface="Times New Roman"/>
                        <a:sym typeface="Times New Roman"/>
                      </a:endParaRPr>
                    </a:p>
                  </a:txBody>
                  <a:tcPr marL="146280" marR="146280" marT="146280" marB="146280"/>
                </a:tc>
                <a:extLst>
                  <a:ext uri="{0D108BD9-81ED-4DB2-BD59-A6C34878D82A}">
                    <a16:rowId xmlns:a16="http://schemas.microsoft.com/office/drawing/2014/main" val="10001"/>
                  </a:ext>
                </a:extLst>
              </a:tr>
              <a:tr h="514145">
                <a:tc>
                  <a:txBody>
                    <a:bodyPr/>
                    <a:lstStyle/>
                    <a:p>
                      <a:pPr marL="0" lvl="0" indent="0" algn="ctr" rtl="0">
                        <a:spcBef>
                          <a:spcPts val="0"/>
                        </a:spcBef>
                        <a:spcAft>
                          <a:spcPts val="0"/>
                        </a:spcAft>
                        <a:buNone/>
                      </a:pPr>
                      <a:r>
                        <a:rPr lang="en" sz="2000">
                          <a:latin typeface="Times New Roman"/>
                          <a:ea typeface="Times New Roman"/>
                          <a:cs typeface="Times New Roman"/>
                          <a:sym typeface="Times New Roman"/>
                        </a:rPr>
                        <a:t>244</a:t>
                      </a:r>
                      <a:endParaRPr sz="2000">
                        <a:latin typeface="Times New Roman"/>
                        <a:ea typeface="Times New Roman"/>
                        <a:cs typeface="Times New Roman"/>
                        <a:sym typeface="Times New Roman"/>
                      </a:endParaRPr>
                    </a:p>
                  </a:txBody>
                  <a:tcPr marL="146280" marR="146280" marT="146280" marB="146280"/>
                </a:tc>
                <a:tc>
                  <a:txBody>
                    <a:bodyPr/>
                    <a:lstStyle/>
                    <a:p>
                      <a:pPr marL="0" lvl="0" indent="0" algn="ctr" rtl="0">
                        <a:spcBef>
                          <a:spcPts val="0"/>
                        </a:spcBef>
                        <a:spcAft>
                          <a:spcPts val="0"/>
                        </a:spcAft>
                        <a:buNone/>
                      </a:pPr>
                      <a:r>
                        <a:rPr lang="en" sz="2000" dirty="0">
                          <a:latin typeface="Times New Roman"/>
                          <a:ea typeface="Times New Roman"/>
                          <a:cs typeface="Times New Roman"/>
                          <a:sym typeface="Times New Roman"/>
                        </a:rPr>
                        <a:t>151</a:t>
                      </a:r>
                      <a:endParaRPr sz="2000">
                        <a:latin typeface="Times New Roman"/>
                        <a:ea typeface="Times New Roman"/>
                        <a:cs typeface="Times New Roman"/>
                        <a:sym typeface="Times New Roman"/>
                      </a:endParaRPr>
                    </a:p>
                  </a:txBody>
                  <a:tcPr marL="146280" marR="146280" marT="146280" marB="146280">
                    <a:solidFill>
                      <a:srgbClr val="FF0000"/>
                    </a:solidFill>
                  </a:tcPr>
                </a:tc>
                <a:tc>
                  <a:txBody>
                    <a:bodyPr/>
                    <a:lstStyle/>
                    <a:p>
                      <a:pPr marL="0" lvl="0" indent="0" algn="ctr" rtl="0">
                        <a:spcBef>
                          <a:spcPts val="0"/>
                        </a:spcBef>
                        <a:spcAft>
                          <a:spcPts val="0"/>
                        </a:spcAft>
                        <a:buNone/>
                      </a:pPr>
                      <a:r>
                        <a:rPr lang="en" sz="2000" dirty="0">
                          <a:solidFill>
                            <a:schemeClr val="dk1"/>
                          </a:solidFill>
                          <a:latin typeface="Times New Roman"/>
                          <a:ea typeface="Times New Roman"/>
                          <a:cs typeface="Times New Roman"/>
                          <a:sym typeface="Times New Roman"/>
                        </a:rPr>
                        <a:t>150</a:t>
                      </a:r>
                      <a:endParaRPr sz="2000">
                        <a:solidFill>
                          <a:schemeClr val="dk1"/>
                        </a:solidFill>
                        <a:latin typeface="Times New Roman"/>
                        <a:ea typeface="Times New Roman"/>
                        <a:cs typeface="Times New Roman"/>
                        <a:sym typeface="Times New Roman"/>
                      </a:endParaRPr>
                    </a:p>
                  </a:txBody>
                  <a:tcPr marL="146280" marR="146280" marT="146280" marB="146280">
                    <a:solidFill>
                      <a:srgbClr val="FF0000"/>
                    </a:solidFill>
                  </a:tcPr>
                </a:tc>
                <a:tc>
                  <a:txBody>
                    <a:bodyPr/>
                    <a:lstStyle/>
                    <a:p>
                      <a:pPr marL="0" lvl="0" indent="0" algn="ctr" rtl="0">
                        <a:spcBef>
                          <a:spcPts val="0"/>
                        </a:spcBef>
                        <a:spcAft>
                          <a:spcPts val="0"/>
                        </a:spcAft>
                        <a:buNone/>
                      </a:pPr>
                      <a:r>
                        <a:rPr lang="en" sz="2000">
                          <a:solidFill>
                            <a:schemeClr val="dk1"/>
                          </a:solidFill>
                          <a:latin typeface="Times New Roman"/>
                          <a:ea typeface="Times New Roman"/>
                          <a:cs typeface="Times New Roman"/>
                          <a:sym typeface="Times New Roman"/>
                        </a:rPr>
                        <a:t>195</a:t>
                      </a:r>
                      <a:endParaRPr sz="2000">
                        <a:solidFill>
                          <a:schemeClr val="dk1"/>
                        </a:solidFill>
                        <a:latin typeface="Times New Roman"/>
                        <a:ea typeface="Times New Roman"/>
                        <a:cs typeface="Times New Roman"/>
                        <a:sym typeface="Times New Roman"/>
                      </a:endParaRPr>
                    </a:p>
                  </a:txBody>
                  <a:tcPr marL="146280" marR="146280" marT="146280" marB="146280"/>
                </a:tc>
                <a:extLst>
                  <a:ext uri="{0D108BD9-81ED-4DB2-BD59-A6C34878D82A}">
                    <a16:rowId xmlns:a16="http://schemas.microsoft.com/office/drawing/2014/main" val="10002"/>
                  </a:ext>
                </a:extLst>
              </a:tr>
              <a:tr h="514145">
                <a:tc>
                  <a:txBody>
                    <a:bodyPr/>
                    <a:lstStyle/>
                    <a:p>
                      <a:pPr marL="0" lvl="0" indent="0" algn="ctr" rtl="0">
                        <a:spcBef>
                          <a:spcPts val="0"/>
                        </a:spcBef>
                        <a:spcAft>
                          <a:spcPts val="0"/>
                        </a:spcAft>
                        <a:buNone/>
                      </a:pPr>
                      <a:r>
                        <a:rPr lang="en" sz="2000">
                          <a:latin typeface="Times New Roman"/>
                          <a:ea typeface="Times New Roman"/>
                          <a:cs typeface="Times New Roman"/>
                          <a:sym typeface="Times New Roman"/>
                        </a:rPr>
                        <a:t>244</a:t>
                      </a:r>
                      <a:endParaRPr sz="2000">
                        <a:latin typeface="Times New Roman"/>
                        <a:ea typeface="Times New Roman"/>
                        <a:cs typeface="Times New Roman"/>
                        <a:sym typeface="Times New Roman"/>
                      </a:endParaRPr>
                    </a:p>
                  </a:txBody>
                  <a:tcPr marL="146280" marR="146280" marT="146280" marB="146280"/>
                </a:tc>
                <a:tc>
                  <a:txBody>
                    <a:bodyPr/>
                    <a:lstStyle/>
                    <a:p>
                      <a:pPr marL="0" lvl="0" indent="0" algn="ctr" rtl="0">
                        <a:spcBef>
                          <a:spcPts val="0"/>
                        </a:spcBef>
                        <a:spcAft>
                          <a:spcPts val="0"/>
                        </a:spcAft>
                        <a:buNone/>
                      </a:pPr>
                      <a:r>
                        <a:rPr lang="en" sz="2000">
                          <a:latin typeface="Times New Roman"/>
                          <a:ea typeface="Times New Roman"/>
                          <a:cs typeface="Times New Roman"/>
                          <a:sym typeface="Times New Roman"/>
                        </a:rPr>
                        <a:t>195</a:t>
                      </a:r>
                      <a:endParaRPr sz="2000">
                        <a:latin typeface="Times New Roman"/>
                        <a:ea typeface="Times New Roman"/>
                        <a:cs typeface="Times New Roman"/>
                        <a:sym typeface="Times New Roman"/>
                      </a:endParaRPr>
                    </a:p>
                  </a:txBody>
                  <a:tcPr marL="146280" marR="146280" marT="146280" marB="146280"/>
                </a:tc>
                <a:tc>
                  <a:txBody>
                    <a:bodyPr/>
                    <a:lstStyle/>
                    <a:p>
                      <a:pPr marL="0" lvl="0" indent="0" algn="ctr" rtl="0">
                        <a:spcBef>
                          <a:spcPts val="0"/>
                        </a:spcBef>
                        <a:spcAft>
                          <a:spcPts val="0"/>
                        </a:spcAft>
                        <a:buNone/>
                      </a:pPr>
                      <a:r>
                        <a:rPr lang="en" sz="2000" dirty="0">
                          <a:solidFill>
                            <a:schemeClr val="dk1"/>
                          </a:solidFill>
                          <a:latin typeface="Times New Roman"/>
                          <a:ea typeface="Times New Roman"/>
                          <a:cs typeface="Times New Roman"/>
                          <a:sym typeface="Times New Roman"/>
                        </a:rPr>
                        <a:t>151</a:t>
                      </a:r>
                      <a:endParaRPr sz="2000">
                        <a:solidFill>
                          <a:schemeClr val="dk1"/>
                        </a:solidFill>
                        <a:latin typeface="Times New Roman"/>
                        <a:ea typeface="Times New Roman"/>
                        <a:cs typeface="Times New Roman"/>
                        <a:sym typeface="Times New Roman"/>
                      </a:endParaRPr>
                    </a:p>
                  </a:txBody>
                  <a:tcPr marL="146280" marR="146280" marT="146280" marB="146280">
                    <a:solidFill>
                      <a:srgbClr val="FF0000"/>
                    </a:solidFill>
                  </a:tcPr>
                </a:tc>
                <a:tc>
                  <a:txBody>
                    <a:bodyPr/>
                    <a:lstStyle/>
                    <a:p>
                      <a:pPr marL="0" lvl="0" indent="0" algn="l" rtl="0">
                        <a:spcBef>
                          <a:spcPts val="0"/>
                        </a:spcBef>
                        <a:spcAft>
                          <a:spcPts val="0"/>
                        </a:spcAft>
                        <a:buNone/>
                      </a:pPr>
                      <a:r>
                        <a:rPr lang="en" sz="2000" dirty="0">
                          <a:solidFill>
                            <a:schemeClr val="dk1"/>
                          </a:solidFill>
                          <a:latin typeface="Times New Roman"/>
                          <a:ea typeface="Times New Roman"/>
                          <a:cs typeface="Times New Roman"/>
                          <a:sym typeface="Times New Roman"/>
                        </a:rPr>
                        <a:t>195</a:t>
                      </a:r>
                      <a:endParaRPr sz="2000">
                        <a:solidFill>
                          <a:schemeClr val="dk1"/>
                        </a:solidFill>
                        <a:latin typeface="Times New Roman"/>
                        <a:ea typeface="Times New Roman"/>
                        <a:cs typeface="Times New Roman"/>
                        <a:sym typeface="Times New Roman"/>
                      </a:endParaRPr>
                    </a:p>
                  </a:txBody>
                  <a:tcPr marL="146280" marR="146280" marT="146280" marB="146280"/>
                </a:tc>
                <a:extLst>
                  <a:ext uri="{0D108BD9-81ED-4DB2-BD59-A6C34878D82A}">
                    <a16:rowId xmlns:a16="http://schemas.microsoft.com/office/drawing/2014/main" val="10003"/>
                  </a:ext>
                </a:extLst>
              </a:tr>
            </a:tbl>
          </a:graphicData>
        </a:graphic>
      </p:graphicFrame>
      <p:graphicFrame>
        <p:nvGraphicFramePr>
          <p:cNvPr id="298" name="Google Shape;298;p39"/>
          <p:cNvGraphicFramePr/>
          <p:nvPr/>
        </p:nvGraphicFramePr>
        <p:xfrm>
          <a:off x="11360054" y="5367803"/>
          <a:ext cx="2791151" cy="2659673"/>
        </p:xfrm>
        <a:graphic>
          <a:graphicData uri="http://schemas.openxmlformats.org/drawingml/2006/table">
            <a:tbl>
              <a:tblPr>
                <a:noFill/>
              </a:tblPr>
              <a:tblGrid>
                <a:gridCol w="699905">
                  <a:extLst>
                    <a:ext uri="{9D8B030D-6E8A-4147-A177-3AD203B41FA5}">
                      <a16:colId xmlns:a16="http://schemas.microsoft.com/office/drawing/2014/main" val="20000"/>
                    </a:ext>
                  </a:extLst>
                </a:gridCol>
                <a:gridCol w="699905">
                  <a:extLst>
                    <a:ext uri="{9D8B030D-6E8A-4147-A177-3AD203B41FA5}">
                      <a16:colId xmlns:a16="http://schemas.microsoft.com/office/drawing/2014/main" val="20001"/>
                    </a:ext>
                  </a:extLst>
                </a:gridCol>
                <a:gridCol w="699905">
                  <a:extLst>
                    <a:ext uri="{9D8B030D-6E8A-4147-A177-3AD203B41FA5}">
                      <a16:colId xmlns:a16="http://schemas.microsoft.com/office/drawing/2014/main" val="20002"/>
                    </a:ext>
                  </a:extLst>
                </a:gridCol>
                <a:gridCol w="691436">
                  <a:extLst>
                    <a:ext uri="{9D8B030D-6E8A-4147-A177-3AD203B41FA5}">
                      <a16:colId xmlns:a16="http://schemas.microsoft.com/office/drawing/2014/main" val="20003"/>
                    </a:ext>
                  </a:extLst>
                </a:gridCol>
              </a:tblGrid>
              <a:tr h="867593">
                <a:tc>
                  <a:txBody>
                    <a:bodyPr/>
                    <a:lstStyle/>
                    <a:p>
                      <a:pPr marL="0" lvl="0" indent="0" algn="ctr" rtl="0">
                        <a:spcBef>
                          <a:spcPts val="0"/>
                        </a:spcBef>
                        <a:spcAft>
                          <a:spcPts val="0"/>
                        </a:spcAft>
                        <a:buNone/>
                      </a:pPr>
                      <a:r>
                        <a:rPr lang="en" sz="2000" dirty="0">
                          <a:latin typeface="Times New Roman"/>
                          <a:ea typeface="Times New Roman"/>
                          <a:cs typeface="Times New Roman"/>
                          <a:sym typeface="Times New Roman"/>
                        </a:rPr>
                        <a:t>244</a:t>
                      </a:r>
                      <a:endParaRPr sz="2000">
                        <a:latin typeface="Times New Roman"/>
                        <a:ea typeface="Times New Roman"/>
                        <a:cs typeface="Times New Roman"/>
                        <a:sym typeface="Times New Roman"/>
                      </a:endParaRPr>
                    </a:p>
                  </a:txBody>
                  <a:tcPr marL="146280" marR="146280" marT="146280" marB="146280"/>
                </a:tc>
                <a:tc>
                  <a:txBody>
                    <a:bodyPr/>
                    <a:lstStyle/>
                    <a:p>
                      <a:pPr marL="0" lvl="0" indent="0" algn="ctr" rtl="0">
                        <a:spcBef>
                          <a:spcPts val="0"/>
                        </a:spcBef>
                        <a:spcAft>
                          <a:spcPts val="0"/>
                        </a:spcAft>
                        <a:buNone/>
                      </a:pPr>
                      <a:r>
                        <a:rPr lang="en" sz="2000" dirty="0">
                          <a:latin typeface="Times New Roman"/>
                          <a:ea typeface="Times New Roman"/>
                          <a:cs typeface="Times New Roman"/>
                          <a:sym typeface="Times New Roman"/>
                        </a:rPr>
                        <a:t> -97</a:t>
                      </a:r>
                      <a:endParaRPr sz="2000">
                        <a:latin typeface="Times New Roman"/>
                        <a:ea typeface="Times New Roman"/>
                        <a:cs typeface="Times New Roman"/>
                        <a:sym typeface="Times New Roman"/>
                      </a:endParaRPr>
                    </a:p>
                  </a:txBody>
                  <a:tcPr marL="146280" marR="146280" marT="146280" marB="146280"/>
                </a:tc>
                <a:tc>
                  <a:txBody>
                    <a:bodyPr/>
                    <a:lstStyle/>
                    <a:p>
                      <a:pPr marL="0" lvl="0" indent="0" algn="ctr" rtl="0">
                        <a:spcBef>
                          <a:spcPts val="0"/>
                        </a:spcBef>
                        <a:spcAft>
                          <a:spcPts val="0"/>
                        </a:spcAft>
                        <a:buNone/>
                      </a:pPr>
                      <a:r>
                        <a:rPr lang="en" sz="2000">
                          <a:latin typeface="Times New Roman"/>
                          <a:ea typeface="Times New Roman"/>
                          <a:cs typeface="Times New Roman"/>
                          <a:sym typeface="Times New Roman"/>
                        </a:rPr>
                        <a:t>-3</a:t>
                      </a:r>
                      <a:endParaRPr sz="2000">
                        <a:latin typeface="Times New Roman"/>
                        <a:ea typeface="Times New Roman"/>
                        <a:cs typeface="Times New Roman"/>
                        <a:sym typeface="Times New Roman"/>
                      </a:endParaRPr>
                    </a:p>
                  </a:txBody>
                  <a:tcPr marL="146280" marR="146280" marT="146280" marB="146280"/>
                </a:tc>
                <a:tc>
                  <a:txBody>
                    <a:bodyPr/>
                    <a:lstStyle/>
                    <a:p>
                      <a:pPr marL="0" lvl="0" indent="0" algn="ctr" rtl="0">
                        <a:spcBef>
                          <a:spcPts val="0"/>
                        </a:spcBef>
                        <a:spcAft>
                          <a:spcPts val="0"/>
                        </a:spcAft>
                        <a:buNone/>
                      </a:pPr>
                      <a:r>
                        <a:rPr lang="en" sz="2000">
                          <a:latin typeface="Times New Roman"/>
                          <a:ea typeface="Times New Roman"/>
                          <a:cs typeface="Times New Roman"/>
                          <a:sym typeface="Times New Roman"/>
                        </a:rPr>
                        <a:t>-3</a:t>
                      </a:r>
                      <a:endParaRPr sz="2000">
                        <a:latin typeface="Times New Roman"/>
                        <a:ea typeface="Times New Roman"/>
                        <a:cs typeface="Times New Roman"/>
                        <a:sym typeface="Times New Roman"/>
                      </a:endParaRPr>
                    </a:p>
                  </a:txBody>
                  <a:tcPr marL="146280" marR="146280" marT="146280" marB="146280"/>
                </a:tc>
                <a:extLst>
                  <a:ext uri="{0D108BD9-81ED-4DB2-BD59-A6C34878D82A}">
                    <a16:rowId xmlns:a16="http://schemas.microsoft.com/office/drawing/2014/main" val="10000"/>
                  </a:ext>
                </a:extLst>
              </a:tr>
              <a:tr h="542233">
                <a:tc>
                  <a:txBody>
                    <a:bodyPr/>
                    <a:lstStyle/>
                    <a:p>
                      <a:pPr marL="0" lvl="0" indent="0" algn="ctr" rtl="0">
                        <a:spcBef>
                          <a:spcPts val="0"/>
                        </a:spcBef>
                        <a:spcAft>
                          <a:spcPts val="0"/>
                        </a:spcAft>
                        <a:buNone/>
                      </a:pPr>
                      <a:r>
                        <a:rPr lang="en" sz="2000">
                          <a:latin typeface="Times New Roman"/>
                          <a:ea typeface="Times New Roman"/>
                          <a:cs typeface="Times New Roman"/>
                          <a:sym typeface="Times New Roman"/>
                        </a:rPr>
                        <a:t>244</a:t>
                      </a:r>
                      <a:endParaRPr sz="2000">
                        <a:latin typeface="Times New Roman"/>
                        <a:ea typeface="Times New Roman"/>
                        <a:cs typeface="Times New Roman"/>
                        <a:sym typeface="Times New Roman"/>
                      </a:endParaRPr>
                    </a:p>
                  </a:txBody>
                  <a:tcPr marL="146280" marR="146280" marT="146280" marB="146280"/>
                </a:tc>
                <a:tc>
                  <a:txBody>
                    <a:bodyPr/>
                    <a:lstStyle/>
                    <a:p>
                      <a:pPr marL="0" lvl="0" indent="0" algn="ctr" rtl="0">
                        <a:spcBef>
                          <a:spcPts val="0"/>
                        </a:spcBef>
                        <a:spcAft>
                          <a:spcPts val="0"/>
                        </a:spcAft>
                        <a:buNone/>
                      </a:pPr>
                      <a:r>
                        <a:rPr lang="en" sz="2000" dirty="0">
                          <a:latin typeface="Times New Roman"/>
                          <a:ea typeface="Times New Roman"/>
                          <a:cs typeface="Times New Roman"/>
                          <a:sym typeface="Times New Roman"/>
                        </a:rPr>
                        <a:t>152</a:t>
                      </a:r>
                      <a:endParaRPr sz="2000">
                        <a:latin typeface="Times New Roman"/>
                        <a:ea typeface="Times New Roman"/>
                        <a:cs typeface="Times New Roman"/>
                        <a:sym typeface="Times New Roman"/>
                      </a:endParaRPr>
                    </a:p>
                  </a:txBody>
                  <a:tcPr marL="146280" marR="146280" marT="146280" marB="146280">
                    <a:solidFill>
                      <a:srgbClr val="FF9900"/>
                    </a:solidFill>
                  </a:tcPr>
                </a:tc>
                <a:tc>
                  <a:txBody>
                    <a:bodyPr/>
                    <a:lstStyle/>
                    <a:p>
                      <a:pPr marL="0" lvl="0" indent="0" algn="ctr" rtl="0">
                        <a:spcBef>
                          <a:spcPts val="0"/>
                        </a:spcBef>
                        <a:spcAft>
                          <a:spcPts val="0"/>
                        </a:spcAft>
                        <a:buNone/>
                      </a:pPr>
                      <a:r>
                        <a:rPr lang="en" sz="2000">
                          <a:latin typeface="Times New Roman"/>
                          <a:ea typeface="Times New Roman"/>
                          <a:cs typeface="Times New Roman"/>
                          <a:sym typeface="Times New Roman"/>
                        </a:rPr>
                        <a:t>-3</a:t>
                      </a:r>
                      <a:endParaRPr sz="2000">
                        <a:latin typeface="Times New Roman"/>
                        <a:ea typeface="Times New Roman"/>
                        <a:cs typeface="Times New Roman"/>
                        <a:sym typeface="Times New Roman"/>
                      </a:endParaRPr>
                    </a:p>
                  </a:txBody>
                  <a:tcPr marL="146280" marR="146280" marT="146280" marB="146280"/>
                </a:tc>
                <a:tc>
                  <a:txBody>
                    <a:bodyPr/>
                    <a:lstStyle/>
                    <a:p>
                      <a:pPr marL="0" lvl="0" indent="0" algn="ctr" rtl="0">
                        <a:spcBef>
                          <a:spcPts val="0"/>
                        </a:spcBef>
                        <a:spcAft>
                          <a:spcPts val="0"/>
                        </a:spcAft>
                        <a:buNone/>
                      </a:pPr>
                      <a:r>
                        <a:rPr lang="en" sz="2000">
                          <a:latin typeface="Times New Roman"/>
                          <a:ea typeface="Times New Roman"/>
                          <a:cs typeface="Times New Roman"/>
                          <a:sym typeface="Times New Roman"/>
                        </a:rPr>
                        <a:t>-3</a:t>
                      </a:r>
                      <a:endParaRPr sz="2000">
                        <a:latin typeface="Times New Roman"/>
                        <a:ea typeface="Times New Roman"/>
                        <a:cs typeface="Times New Roman"/>
                        <a:sym typeface="Times New Roman"/>
                      </a:endParaRPr>
                    </a:p>
                  </a:txBody>
                  <a:tcPr marL="146280" marR="146280" marT="146280" marB="146280"/>
                </a:tc>
                <a:extLst>
                  <a:ext uri="{0D108BD9-81ED-4DB2-BD59-A6C34878D82A}">
                    <a16:rowId xmlns:a16="http://schemas.microsoft.com/office/drawing/2014/main" val="10001"/>
                  </a:ext>
                </a:extLst>
              </a:tr>
              <a:tr h="542233">
                <a:tc>
                  <a:txBody>
                    <a:bodyPr/>
                    <a:lstStyle/>
                    <a:p>
                      <a:pPr marL="0" lvl="0" indent="0" algn="ctr" rtl="0">
                        <a:spcBef>
                          <a:spcPts val="0"/>
                        </a:spcBef>
                        <a:spcAft>
                          <a:spcPts val="0"/>
                        </a:spcAft>
                        <a:buNone/>
                      </a:pPr>
                      <a:r>
                        <a:rPr lang="en" sz="2000">
                          <a:latin typeface="Times New Roman"/>
                          <a:ea typeface="Times New Roman"/>
                          <a:cs typeface="Times New Roman"/>
                          <a:sym typeface="Times New Roman"/>
                        </a:rPr>
                        <a:t>244</a:t>
                      </a:r>
                      <a:endParaRPr sz="2000">
                        <a:latin typeface="Times New Roman"/>
                        <a:ea typeface="Times New Roman"/>
                        <a:cs typeface="Times New Roman"/>
                        <a:sym typeface="Times New Roman"/>
                      </a:endParaRPr>
                    </a:p>
                  </a:txBody>
                  <a:tcPr marL="146280" marR="146280" marT="146280" marB="146280"/>
                </a:tc>
                <a:tc>
                  <a:txBody>
                    <a:bodyPr/>
                    <a:lstStyle/>
                    <a:p>
                      <a:pPr marL="0" lvl="0" indent="0" algn="ctr" rtl="0">
                        <a:spcBef>
                          <a:spcPts val="0"/>
                        </a:spcBef>
                        <a:spcAft>
                          <a:spcPts val="0"/>
                        </a:spcAft>
                        <a:buNone/>
                      </a:pPr>
                      <a:r>
                        <a:rPr lang="en" sz="2000" dirty="0">
                          <a:latin typeface="Times New Roman"/>
                          <a:ea typeface="Times New Roman"/>
                          <a:cs typeface="Times New Roman"/>
                          <a:sym typeface="Times New Roman"/>
                        </a:rPr>
                        <a:t>150</a:t>
                      </a:r>
                      <a:endParaRPr sz="2000">
                        <a:latin typeface="Times New Roman"/>
                        <a:ea typeface="Times New Roman"/>
                        <a:cs typeface="Times New Roman"/>
                        <a:sym typeface="Times New Roman"/>
                      </a:endParaRPr>
                    </a:p>
                  </a:txBody>
                  <a:tcPr marL="146280" marR="146280" marT="146280" marB="146280"/>
                </a:tc>
                <a:tc>
                  <a:txBody>
                    <a:bodyPr/>
                    <a:lstStyle/>
                    <a:p>
                      <a:pPr marL="0" lvl="0" indent="0" algn="ctr" rtl="0">
                        <a:spcBef>
                          <a:spcPts val="0"/>
                        </a:spcBef>
                        <a:spcAft>
                          <a:spcPts val="0"/>
                        </a:spcAft>
                        <a:buNone/>
                      </a:pPr>
                      <a:r>
                        <a:rPr lang="en" sz="2000" dirty="0">
                          <a:solidFill>
                            <a:schemeClr val="dk1"/>
                          </a:solidFill>
                          <a:latin typeface="Times New Roman"/>
                          <a:ea typeface="Times New Roman"/>
                          <a:cs typeface="Times New Roman"/>
                          <a:sym typeface="Times New Roman"/>
                        </a:rPr>
                        <a:t>150</a:t>
                      </a:r>
                      <a:endParaRPr sz="2000">
                        <a:solidFill>
                          <a:schemeClr val="dk1"/>
                        </a:solidFill>
                        <a:latin typeface="Times New Roman"/>
                        <a:ea typeface="Times New Roman"/>
                        <a:cs typeface="Times New Roman"/>
                        <a:sym typeface="Times New Roman"/>
                      </a:endParaRPr>
                    </a:p>
                  </a:txBody>
                  <a:tcPr marL="146280" marR="146280" marT="146280" marB="146280"/>
                </a:tc>
                <a:tc>
                  <a:txBody>
                    <a:bodyPr/>
                    <a:lstStyle/>
                    <a:p>
                      <a:pPr marL="0" lvl="0" indent="0" algn="ctr" rtl="0">
                        <a:spcBef>
                          <a:spcPts val="0"/>
                        </a:spcBef>
                        <a:spcAft>
                          <a:spcPts val="0"/>
                        </a:spcAft>
                        <a:buNone/>
                      </a:pPr>
                      <a:r>
                        <a:rPr lang="en" sz="2000">
                          <a:solidFill>
                            <a:schemeClr val="dk1"/>
                          </a:solidFill>
                          <a:latin typeface="Times New Roman"/>
                          <a:ea typeface="Times New Roman"/>
                          <a:cs typeface="Times New Roman"/>
                          <a:sym typeface="Times New Roman"/>
                        </a:rPr>
                        <a:t>195</a:t>
                      </a:r>
                      <a:endParaRPr sz="2000">
                        <a:solidFill>
                          <a:schemeClr val="dk1"/>
                        </a:solidFill>
                        <a:latin typeface="Times New Roman"/>
                        <a:ea typeface="Times New Roman"/>
                        <a:cs typeface="Times New Roman"/>
                        <a:sym typeface="Times New Roman"/>
                      </a:endParaRPr>
                    </a:p>
                  </a:txBody>
                  <a:tcPr marL="146280" marR="146280" marT="146280" marB="146280"/>
                </a:tc>
                <a:extLst>
                  <a:ext uri="{0D108BD9-81ED-4DB2-BD59-A6C34878D82A}">
                    <a16:rowId xmlns:a16="http://schemas.microsoft.com/office/drawing/2014/main" val="10002"/>
                  </a:ext>
                </a:extLst>
              </a:tr>
              <a:tr h="542233">
                <a:tc>
                  <a:txBody>
                    <a:bodyPr/>
                    <a:lstStyle/>
                    <a:p>
                      <a:pPr marL="0" lvl="0" indent="0" algn="ctr" rtl="0">
                        <a:spcBef>
                          <a:spcPts val="0"/>
                        </a:spcBef>
                        <a:spcAft>
                          <a:spcPts val="0"/>
                        </a:spcAft>
                        <a:buNone/>
                      </a:pPr>
                      <a:r>
                        <a:rPr lang="en" sz="2000">
                          <a:latin typeface="Times New Roman"/>
                          <a:ea typeface="Times New Roman"/>
                          <a:cs typeface="Times New Roman"/>
                          <a:sym typeface="Times New Roman"/>
                        </a:rPr>
                        <a:t>244</a:t>
                      </a:r>
                      <a:endParaRPr sz="2000">
                        <a:latin typeface="Times New Roman"/>
                        <a:ea typeface="Times New Roman"/>
                        <a:cs typeface="Times New Roman"/>
                        <a:sym typeface="Times New Roman"/>
                      </a:endParaRPr>
                    </a:p>
                  </a:txBody>
                  <a:tcPr marL="146280" marR="146280" marT="146280" marB="146280"/>
                </a:tc>
                <a:tc>
                  <a:txBody>
                    <a:bodyPr/>
                    <a:lstStyle/>
                    <a:p>
                      <a:pPr marL="0" lvl="0" indent="0" algn="ctr" rtl="0">
                        <a:spcBef>
                          <a:spcPts val="0"/>
                        </a:spcBef>
                        <a:spcAft>
                          <a:spcPts val="0"/>
                        </a:spcAft>
                        <a:buNone/>
                      </a:pPr>
                      <a:r>
                        <a:rPr lang="en" sz="2000">
                          <a:latin typeface="Times New Roman"/>
                          <a:ea typeface="Times New Roman"/>
                          <a:cs typeface="Times New Roman"/>
                          <a:sym typeface="Times New Roman"/>
                        </a:rPr>
                        <a:t>195</a:t>
                      </a:r>
                      <a:endParaRPr sz="2000">
                        <a:latin typeface="Times New Roman"/>
                        <a:ea typeface="Times New Roman"/>
                        <a:cs typeface="Times New Roman"/>
                        <a:sym typeface="Times New Roman"/>
                      </a:endParaRPr>
                    </a:p>
                  </a:txBody>
                  <a:tcPr marL="146280" marR="146280" marT="146280" marB="146280"/>
                </a:tc>
                <a:tc>
                  <a:txBody>
                    <a:bodyPr/>
                    <a:lstStyle/>
                    <a:p>
                      <a:pPr marL="0" lvl="0" indent="0" algn="ctr" rtl="0">
                        <a:spcBef>
                          <a:spcPts val="0"/>
                        </a:spcBef>
                        <a:spcAft>
                          <a:spcPts val="0"/>
                        </a:spcAft>
                        <a:buNone/>
                      </a:pPr>
                      <a:r>
                        <a:rPr lang="en" sz="2000" dirty="0">
                          <a:solidFill>
                            <a:schemeClr val="dk1"/>
                          </a:solidFill>
                          <a:latin typeface="Times New Roman"/>
                          <a:ea typeface="Times New Roman"/>
                          <a:cs typeface="Times New Roman"/>
                          <a:sym typeface="Times New Roman"/>
                        </a:rPr>
                        <a:t>150</a:t>
                      </a:r>
                      <a:endParaRPr sz="2000">
                        <a:solidFill>
                          <a:schemeClr val="dk1"/>
                        </a:solidFill>
                        <a:latin typeface="Times New Roman"/>
                        <a:ea typeface="Times New Roman"/>
                        <a:cs typeface="Times New Roman"/>
                        <a:sym typeface="Times New Roman"/>
                      </a:endParaRPr>
                    </a:p>
                  </a:txBody>
                  <a:tcPr marL="146280" marR="146280" marT="146280" marB="146280"/>
                </a:tc>
                <a:tc>
                  <a:txBody>
                    <a:bodyPr/>
                    <a:lstStyle/>
                    <a:p>
                      <a:pPr marL="0" lvl="0" indent="0" algn="l" rtl="0">
                        <a:spcBef>
                          <a:spcPts val="0"/>
                        </a:spcBef>
                        <a:spcAft>
                          <a:spcPts val="0"/>
                        </a:spcAft>
                        <a:buNone/>
                      </a:pPr>
                      <a:r>
                        <a:rPr lang="en" sz="2000" dirty="0">
                          <a:solidFill>
                            <a:schemeClr val="dk1"/>
                          </a:solidFill>
                          <a:latin typeface="Times New Roman"/>
                          <a:ea typeface="Times New Roman"/>
                          <a:cs typeface="Times New Roman"/>
                          <a:sym typeface="Times New Roman"/>
                        </a:rPr>
                        <a:t>195</a:t>
                      </a:r>
                      <a:endParaRPr sz="2000">
                        <a:solidFill>
                          <a:schemeClr val="dk1"/>
                        </a:solidFill>
                        <a:latin typeface="Times New Roman"/>
                        <a:ea typeface="Times New Roman"/>
                        <a:cs typeface="Times New Roman"/>
                        <a:sym typeface="Times New Roman"/>
                      </a:endParaRPr>
                    </a:p>
                  </a:txBody>
                  <a:tcPr marL="146280" marR="146280" marT="146280" marB="146280"/>
                </a:tc>
                <a:extLst>
                  <a:ext uri="{0D108BD9-81ED-4DB2-BD59-A6C34878D82A}">
                    <a16:rowId xmlns:a16="http://schemas.microsoft.com/office/drawing/2014/main" val="10003"/>
                  </a:ext>
                </a:extLst>
              </a:tr>
            </a:tbl>
          </a:graphicData>
        </a:graphic>
      </p:graphicFrame>
      <p:pic>
        <p:nvPicPr>
          <p:cNvPr id="299" name="Google Shape;299;p39"/>
          <p:cNvPicPr preferRelativeResize="0"/>
          <p:nvPr/>
        </p:nvPicPr>
        <p:blipFill>
          <a:blip r:embed="rId3">
            <a:alphaModFix/>
          </a:blip>
          <a:stretch>
            <a:fillRect/>
          </a:stretch>
        </p:blipFill>
        <p:spPr>
          <a:xfrm>
            <a:off x="8940446" y="4244232"/>
            <a:ext cx="3941066" cy="916320"/>
          </a:xfrm>
          <a:prstGeom prst="rect">
            <a:avLst/>
          </a:prstGeom>
          <a:noFill/>
          <a:ln>
            <a:noFill/>
          </a:ln>
        </p:spPr>
      </p:pic>
      <p:sp>
        <p:nvSpPr>
          <p:cNvPr id="300" name="Google Shape;300;p39"/>
          <p:cNvSpPr/>
          <p:nvPr/>
        </p:nvSpPr>
        <p:spPr>
          <a:xfrm flipH="1">
            <a:off x="6893958" y="6732400"/>
            <a:ext cx="4466096" cy="496800"/>
          </a:xfrm>
          <a:prstGeom prst="rightArrow">
            <a:avLst>
              <a:gd name="adj1" fmla="val 50000"/>
              <a:gd name="adj2" fmla="val 50000"/>
            </a:avLst>
          </a:prstGeom>
          <a:solidFill>
            <a:schemeClr val="lt2"/>
          </a:solidFill>
          <a:ln w="9525" cap="flat" cmpd="sng">
            <a:solidFill>
              <a:srgbClr val="000000"/>
            </a:solidFill>
            <a:prstDash val="solid"/>
            <a:round/>
            <a:headEnd type="none" w="sm" len="sm"/>
            <a:tailEnd type="none" w="sm" len="sm"/>
          </a:ln>
        </p:spPr>
        <p:txBody>
          <a:bodyPr spcFirstLastPara="1" wrap="square" lIns="146280" tIns="146280" rIns="146280" bIns="146280" anchor="ctr" anchorCtr="0">
            <a:noAutofit/>
          </a:bodyPr>
          <a:lstStyle/>
          <a:p>
            <a:pPr algn="ctr"/>
            <a:r>
              <a:rPr lang="en" sz="1600" dirty="0"/>
              <a:t>Embedded : ‘101”</a:t>
            </a:r>
            <a:endParaRPr sz="1600"/>
          </a:p>
        </p:txBody>
      </p:sp>
      <p:graphicFrame>
        <p:nvGraphicFramePr>
          <p:cNvPr id="301" name="Google Shape;301;p39"/>
          <p:cNvGraphicFramePr/>
          <p:nvPr/>
        </p:nvGraphicFramePr>
        <p:xfrm>
          <a:off x="10263600" y="1432401"/>
          <a:ext cx="4047360" cy="1278840"/>
        </p:xfrm>
        <a:graphic>
          <a:graphicData uri="http://schemas.openxmlformats.org/drawingml/2006/table">
            <a:tbl>
              <a:tblPr>
                <a:noFill/>
              </a:tblPr>
              <a:tblGrid>
                <a:gridCol w="674560">
                  <a:extLst>
                    <a:ext uri="{9D8B030D-6E8A-4147-A177-3AD203B41FA5}">
                      <a16:colId xmlns:a16="http://schemas.microsoft.com/office/drawing/2014/main" val="20000"/>
                    </a:ext>
                  </a:extLst>
                </a:gridCol>
                <a:gridCol w="674560">
                  <a:extLst>
                    <a:ext uri="{9D8B030D-6E8A-4147-A177-3AD203B41FA5}">
                      <a16:colId xmlns:a16="http://schemas.microsoft.com/office/drawing/2014/main" val="20001"/>
                    </a:ext>
                  </a:extLst>
                </a:gridCol>
                <a:gridCol w="674560">
                  <a:extLst>
                    <a:ext uri="{9D8B030D-6E8A-4147-A177-3AD203B41FA5}">
                      <a16:colId xmlns:a16="http://schemas.microsoft.com/office/drawing/2014/main" val="20002"/>
                    </a:ext>
                  </a:extLst>
                </a:gridCol>
                <a:gridCol w="674560">
                  <a:extLst>
                    <a:ext uri="{9D8B030D-6E8A-4147-A177-3AD203B41FA5}">
                      <a16:colId xmlns:a16="http://schemas.microsoft.com/office/drawing/2014/main" val="20003"/>
                    </a:ext>
                  </a:extLst>
                </a:gridCol>
                <a:gridCol w="674560">
                  <a:extLst>
                    <a:ext uri="{9D8B030D-6E8A-4147-A177-3AD203B41FA5}">
                      <a16:colId xmlns:a16="http://schemas.microsoft.com/office/drawing/2014/main" val="20004"/>
                    </a:ext>
                  </a:extLst>
                </a:gridCol>
                <a:gridCol w="674560">
                  <a:extLst>
                    <a:ext uri="{9D8B030D-6E8A-4147-A177-3AD203B41FA5}">
                      <a16:colId xmlns:a16="http://schemas.microsoft.com/office/drawing/2014/main" val="20005"/>
                    </a:ext>
                  </a:extLst>
                </a:gridCol>
              </a:tblGrid>
              <a:tr h="536400">
                <a:tc>
                  <a:txBody>
                    <a:bodyPr/>
                    <a:lstStyle/>
                    <a:p>
                      <a:pPr marL="0" lvl="0" indent="0" algn="l" rtl="0">
                        <a:spcBef>
                          <a:spcPts val="0"/>
                        </a:spcBef>
                        <a:spcAft>
                          <a:spcPts val="0"/>
                        </a:spcAft>
                        <a:buNone/>
                      </a:pPr>
                      <a:r>
                        <a:rPr lang="en" sz="1600" dirty="0"/>
                        <a:t>1</a:t>
                      </a:r>
                      <a:endParaRPr sz="1600"/>
                    </a:p>
                  </a:txBody>
                  <a:tcPr marL="146280" marR="146280" marT="146280" marB="146280"/>
                </a:tc>
                <a:tc>
                  <a:txBody>
                    <a:bodyPr/>
                    <a:lstStyle/>
                    <a:p>
                      <a:pPr marL="0" lvl="0" indent="0" algn="l" rtl="0">
                        <a:spcBef>
                          <a:spcPts val="0"/>
                        </a:spcBef>
                        <a:spcAft>
                          <a:spcPts val="0"/>
                        </a:spcAft>
                        <a:buNone/>
                      </a:pPr>
                      <a:r>
                        <a:rPr lang="en" sz="1600"/>
                        <a:t>1</a:t>
                      </a:r>
                      <a:endParaRPr sz="1600"/>
                    </a:p>
                  </a:txBody>
                  <a:tcPr marL="146280" marR="146280" marT="146280" marB="146280"/>
                </a:tc>
                <a:tc>
                  <a:txBody>
                    <a:bodyPr/>
                    <a:lstStyle/>
                    <a:p>
                      <a:pPr marL="0" lvl="0" indent="0" algn="l" rtl="0">
                        <a:spcBef>
                          <a:spcPts val="0"/>
                        </a:spcBef>
                        <a:spcAft>
                          <a:spcPts val="0"/>
                        </a:spcAft>
                        <a:buNone/>
                      </a:pPr>
                      <a:r>
                        <a:rPr lang="en" sz="1600"/>
                        <a:t>3</a:t>
                      </a:r>
                      <a:endParaRPr sz="1600"/>
                    </a:p>
                  </a:txBody>
                  <a:tcPr marL="146280" marR="146280" marT="146280" marB="146280"/>
                </a:tc>
                <a:tc>
                  <a:txBody>
                    <a:bodyPr/>
                    <a:lstStyle/>
                    <a:p>
                      <a:pPr marL="0" lvl="0" indent="0" algn="l" rtl="0">
                        <a:spcBef>
                          <a:spcPts val="0"/>
                        </a:spcBef>
                        <a:spcAft>
                          <a:spcPts val="0"/>
                        </a:spcAft>
                        <a:buNone/>
                      </a:pPr>
                      <a:r>
                        <a:rPr lang="en" sz="1600"/>
                        <a:t>4</a:t>
                      </a:r>
                      <a:endParaRPr sz="1600"/>
                    </a:p>
                  </a:txBody>
                  <a:tcPr marL="146280" marR="146280" marT="146280" marB="146280"/>
                </a:tc>
                <a:tc>
                  <a:txBody>
                    <a:bodyPr/>
                    <a:lstStyle/>
                    <a:p>
                      <a:pPr marL="0" lvl="0" indent="0" algn="l" rtl="0">
                        <a:spcBef>
                          <a:spcPts val="0"/>
                        </a:spcBef>
                        <a:spcAft>
                          <a:spcPts val="0"/>
                        </a:spcAft>
                        <a:buNone/>
                      </a:pPr>
                      <a:r>
                        <a:rPr lang="en" sz="1600"/>
                        <a:t>3</a:t>
                      </a:r>
                      <a:endParaRPr sz="1600"/>
                    </a:p>
                  </a:txBody>
                  <a:tcPr marL="146280" marR="146280" marT="146280" marB="146280"/>
                </a:tc>
                <a:tc>
                  <a:txBody>
                    <a:bodyPr/>
                    <a:lstStyle/>
                    <a:p>
                      <a:pPr marL="0" lvl="0" indent="0" algn="l" rtl="0">
                        <a:spcBef>
                          <a:spcPts val="0"/>
                        </a:spcBef>
                        <a:spcAft>
                          <a:spcPts val="0"/>
                        </a:spcAft>
                        <a:buNone/>
                      </a:pPr>
                      <a:r>
                        <a:rPr lang="en" sz="1600"/>
                        <a:t>4</a:t>
                      </a:r>
                      <a:endParaRPr sz="1600"/>
                    </a:p>
                  </a:txBody>
                  <a:tcPr marL="146280" marR="146280" marT="146280" marB="146280"/>
                </a:tc>
                <a:extLst>
                  <a:ext uri="{0D108BD9-81ED-4DB2-BD59-A6C34878D82A}">
                    <a16:rowId xmlns:a16="http://schemas.microsoft.com/office/drawing/2014/main" val="10000"/>
                  </a:ext>
                </a:extLst>
              </a:tr>
              <a:tr h="742440">
                <a:tc>
                  <a:txBody>
                    <a:bodyPr/>
                    <a:lstStyle/>
                    <a:p>
                      <a:pPr marL="0" lvl="0" indent="0" algn="l" rtl="0">
                        <a:spcBef>
                          <a:spcPts val="0"/>
                        </a:spcBef>
                        <a:spcAft>
                          <a:spcPts val="0"/>
                        </a:spcAft>
                        <a:buNone/>
                      </a:pPr>
                      <a:r>
                        <a:rPr lang="en" sz="1600"/>
                        <a:t>-97</a:t>
                      </a:r>
                      <a:endParaRPr sz="1600"/>
                    </a:p>
                  </a:txBody>
                  <a:tcPr marL="146280" marR="146280" marT="146280" marB="146280"/>
                </a:tc>
                <a:tc>
                  <a:txBody>
                    <a:bodyPr/>
                    <a:lstStyle/>
                    <a:p>
                      <a:pPr marL="0" lvl="0" indent="0" algn="l" rtl="0">
                        <a:spcBef>
                          <a:spcPts val="0"/>
                        </a:spcBef>
                        <a:spcAft>
                          <a:spcPts val="0"/>
                        </a:spcAft>
                        <a:buNone/>
                      </a:pPr>
                      <a:r>
                        <a:rPr lang="en" sz="1600" dirty="0"/>
                        <a:t>151</a:t>
                      </a:r>
                      <a:endParaRPr sz="1600"/>
                    </a:p>
                  </a:txBody>
                  <a:tcPr marL="146280" marR="146280" marT="146280" marB="146280"/>
                </a:tc>
                <a:tc>
                  <a:txBody>
                    <a:bodyPr/>
                    <a:lstStyle/>
                    <a:p>
                      <a:pPr marL="0" lvl="0" indent="0" algn="l" rtl="0">
                        <a:spcBef>
                          <a:spcPts val="0"/>
                        </a:spcBef>
                        <a:spcAft>
                          <a:spcPts val="0"/>
                        </a:spcAft>
                        <a:buNone/>
                      </a:pPr>
                      <a:r>
                        <a:rPr lang="en" sz="1600"/>
                        <a:t>150</a:t>
                      </a:r>
                      <a:endParaRPr sz="1600"/>
                    </a:p>
                  </a:txBody>
                  <a:tcPr marL="146280" marR="146280" marT="146280" marB="146280"/>
                </a:tc>
                <a:tc>
                  <a:txBody>
                    <a:bodyPr/>
                    <a:lstStyle/>
                    <a:p>
                      <a:pPr marL="0" lvl="0" indent="0" algn="l" rtl="0">
                        <a:spcBef>
                          <a:spcPts val="0"/>
                        </a:spcBef>
                        <a:spcAft>
                          <a:spcPts val="0"/>
                        </a:spcAft>
                        <a:buNone/>
                      </a:pPr>
                      <a:r>
                        <a:rPr lang="en" sz="1600"/>
                        <a:t>-3</a:t>
                      </a:r>
                      <a:endParaRPr sz="1600"/>
                    </a:p>
                  </a:txBody>
                  <a:tcPr marL="146280" marR="146280" marT="146280" marB="146280"/>
                </a:tc>
                <a:tc>
                  <a:txBody>
                    <a:bodyPr/>
                    <a:lstStyle/>
                    <a:p>
                      <a:pPr marL="0" lvl="0" indent="0" algn="l" rtl="0">
                        <a:spcBef>
                          <a:spcPts val="0"/>
                        </a:spcBef>
                        <a:spcAft>
                          <a:spcPts val="0"/>
                        </a:spcAft>
                        <a:buNone/>
                      </a:pPr>
                      <a:r>
                        <a:rPr lang="en" sz="1600"/>
                        <a:t>195</a:t>
                      </a:r>
                      <a:endParaRPr sz="1600"/>
                    </a:p>
                  </a:txBody>
                  <a:tcPr marL="146280" marR="146280" marT="146280" marB="146280"/>
                </a:tc>
                <a:tc>
                  <a:txBody>
                    <a:bodyPr/>
                    <a:lstStyle/>
                    <a:p>
                      <a:pPr marL="0" lvl="0" indent="0" algn="l" rtl="0">
                        <a:spcBef>
                          <a:spcPts val="0"/>
                        </a:spcBef>
                        <a:spcAft>
                          <a:spcPts val="0"/>
                        </a:spcAft>
                        <a:buNone/>
                      </a:pPr>
                      <a:r>
                        <a:rPr lang="en" sz="1600"/>
                        <a:t>244</a:t>
                      </a:r>
                      <a:endParaRPr sz="1600"/>
                    </a:p>
                  </a:txBody>
                  <a:tcPr marL="146280" marR="146280" marT="146280" marB="146280"/>
                </a:tc>
                <a:extLst>
                  <a:ext uri="{0D108BD9-81ED-4DB2-BD59-A6C34878D82A}">
                    <a16:rowId xmlns:a16="http://schemas.microsoft.com/office/drawing/2014/main" val="10001"/>
                  </a:ext>
                </a:extLst>
              </a:tr>
            </a:tbl>
          </a:graphicData>
        </a:graphic>
      </p:graphicFrame>
      <p:pic>
        <p:nvPicPr>
          <p:cNvPr id="302" name="Google Shape;302;p39"/>
          <p:cNvPicPr preferRelativeResize="0"/>
          <p:nvPr/>
        </p:nvPicPr>
        <p:blipFill>
          <a:blip r:embed="rId4">
            <a:alphaModFix/>
          </a:blip>
          <a:stretch>
            <a:fillRect/>
          </a:stretch>
        </p:blipFill>
        <p:spPr>
          <a:xfrm>
            <a:off x="6893958" y="5512770"/>
            <a:ext cx="4290843" cy="1034400"/>
          </a:xfrm>
          <a:prstGeom prst="rect">
            <a:avLst/>
          </a:prstGeom>
          <a:noFill/>
          <a:ln>
            <a:noFill/>
          </a:ln>
        </p:spPr>
      </p:pic>
      <p:sp>
        <p:nvSpPr>
          <p:cNvPr id="18" name="Right Arrow 17"/>
          <p:cNvSpPr/>
          <p:nvPr/>
        </p:nvSpPr>
        <p:spPr>
          <a:xfrm>
            <a:off x="3765640" y="2565440"/>
            <a:ext cx="1416706" cy="1879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9039380" y="2222339"/>
            <a:ext cx="1224220" cy="3009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765640" y="1966256"/>
            <a:ext cx="1223049" cy="40655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t>Histogram Shifting</a:t>
            </a:r>
            <a:endParaRPr lang="en-US" sz="1400" dirty="0"/>
          </a:p>
        </p:txBody>
      </p:sp>
      <p:sp>
        <p:nvSpPr>
          <p:cNvPr id="21" name="Rectangle 20"/>
          <p:cNvSpPr/>
          <p:nvPr/>
        </p:nvSpPr>
        <p:spPr>
          <a:xfrm>
            <a:off x="8851488" y="1432401"/>
            <a:ext cx="1313178" cy="476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Histogram Shifting</a:t>
            </a:r>
            <a:endParaRPr lang="en-US" dirty="0"/>
          </a:p>
        </p:txBody>
      </p:sp>
    </p:spTree>
    <p:extLst>
      <p:ext uri="{BB962C8B-B14F-4D97-AF65-F5344CB8AC3E}">
        <p14:creationId xmlns:p14="http://schemas.microsoft.com/office/powerpoint/2010/main" val="8005073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10E7-DFB2-4757-8D3F-8A8FB5B65BCD}"/>
              </a:ext>
            </a:extLst>
          </p:cNvPr>
          <p:cNvSpPr>
            <a:spLocks noGrp="1"/>
          </p:cNvSpPr>
          <p:nvPr>
            <p:ph type="ctrTitle"/>
          </p:nvPr>
        </p:nvSpPr>
        <p:spPr>
          <a:xfrm>
            <a:off x="853440" y="2346959"/>
            <a:ext cx="12562637" cy="2194560"/>
          </a:xfrm>
        </p:spPr>
        <p:txBody>
          <a:bodyPr>
            <a:normAutofit/>
          </a:bodyPr>
          <a:lstStyle/>
          <a:p>
            <a:pPr algn="ctr"/>
            <a:r>
              <a:rPr lang="en-IN" dirty="0">
                <a:solidFill>
                  <a:schemeClr val="tx1"/>
                </a:solidFill>
              </a:rPr>
              <a:t>Hash Code</a:t>
            </a:r>
            <a:br>
              <a:rPr lang="en-IN" dirty="0">
                <a:solidFill>
                  <a:schemeClr val="tx1"/>
                </a:solidFill>
              </a:rPr>
            </a:br>
            <a:r>
              <a:rPr lang="en-IN" sz="6000" dirty="0">
                <a:solidFill>
                  <a:schemeClr val="tx1"/>
                </a:solidFill>
              </a:rPr>
              <a:t>(SHA-256)</a:t>
            </a:r>
            <a:endParaRPr lang="en-IN" dirty="0">
              <a:solidFill>
                <a:schemeClr val="tx1"/>
              </a:solidFill>
            </a:endParaRPr>
          </a:p>
        </p:txBody>
      </p:sp>
    </p:spTree>
    <p:extLst>
      <p:ext uri="{BB962C8B-B14F-4D97-AF65-F5344CB8AC3E}">
        <p14:creationId xmlns:p14="http://schemas.microsoft.com/office/powerpoint/2010/main" val="3586513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5033" y="842593"/>
            <a:ext cx="6557373" cy="523220"/>
          </a:xfrm>
          <a:prstGeom prst="rect">
            <a:avLst/>
          </a:prstGeom>
          <a:noFill/>
        </p:spPr>
        <p:txBody>
          <a:bodyPr wrap="none" rtlCol="0">
            <a:spAutoFit/>
          </a:bodyPr>
          <a:lstStyle/>
          <a:p>
            <a:r>
              <a:rPr lang="en-IN" sz="2800" b="1" dirty="0">
                <a:solidFill>
                  <a:srgbClr val="0070C0"/>
                </a:solidFill>
              </a:rPr>
              <a:t>Algorithm For Generating Hash Code:</a:t>
            </a:r>
            <a:endParaRPr lang="en-US" sz="2800" b="1" dirty="0">
              <a:solidFill>
                <a:srgbClr val="0070C0"/>
              </a:solidFill>
            </a:endParaRPr>
          </a:p>
        </p:txBody>
      </p:sp>
      <p:sp>
        <p:nvSpPr>
          <p:cNvPr id="3" name="TextBox 2"/>
          <p:cNvSpPr txBox="1"/>
          <p:nvPr/>
        </p:nvSpPr>
        <p:spPr>
          <a:xfrm>
            <a:off x="625033" y="1838585"/>
            <a:ext cx="13345610" cy="5262979"/>
          </a:xfrm>
          <a:prstGeom prst="rect">
            <a:avLst/>
          </a:prstGeom>
          <a:noFill/>
        </p:spPr>
        <p:txBody>
          <a:bodyPr wrap="square" rtlCol="0">
            <a:spAutoFit/>
          </a:bodyPr>
          <a:lstStyle/>
          <a:p>
            <a:pPr lvl="0"/>
            <a:r>
              <a:rPr lang="en-US" sz="2400" b="1" dirty="0">
                <a:solidFill>
                  <a:srgbClr val="00B0F0"/>
                </a:solidFill>
                <a:latin typeface="Times New Roman"/>
                <a:ea typeface="Times New Roman"/>
                <a:cs typeface="Times New Roman"/>
                <a:sym typeface="Times New Roman"/>
              </a:rPr>
              <a:t>Input</a:t>
            </a:r>
            <a:r>
              <a:rPr lang="en-US" sz="2400" b="1" dirty="0">
                <a:solidFill>
                  <a:srgbClr val="000000"/>
                </a:solidFill>
                <a:latin typeface="Times New Roman"/>
                <a:ea typeface="Times New Roman"/>
                <a:cs typeface="Times New Roman"/>
                <a:sym typeface="Times New Roman"/>
              </a:rPr>
              <a:t>: Watermark image. Output: Binary 256 SHA code</a:t>
            </a:r>
          </a:p>
          <a:p>
            <a:pPr lvl="0">
              <a:buClr>
                <a:schemeClr val="dk1"/>
              </a:buClr>
            </a:pPr>
            <a:r>
              <a:rPr lang="en-US" sz="2400" b="1" u="sng" dirty="0">
                <a:solidFill>
                  <a:srgbClr val="00B0F0"/>
                </a:solidFill>
                <a:latin typeface="Times New Roman"/>
                <a:ea typeface="Times New Roman"/>
                <a:cs typeface="Times New Roman"/>
                <a:sym typeface="Times New Roman"/>
              </a:rPr>
              <a:t>Steps</a:t>
            </a:r>
          </a:p>
          <a:p>
            <a:pPr lvl="0">
              <a:lnSpc>
                <a:spcPct val="150000"/>
              </a:lnSpc>
              <a:buClr>
                <a:schemeClr val="dk1"/>
              </a:buClr>
            </a:pPr>
            <a:r>
              <a:rPr lang="en-US" sz="2000" b="1" dirty="0">
                <a:solidFill>
                  <a:srgbClr val="000000"/>
                </a:solidFill>
                <a:latin typeface="Times New Roman"/>
                <a:ea typeface="Times New Roman"/>
                <a:cs typeface="Times New Roman"/>
                <a:sym typeface="Times New Roman"/>
              </a:rPr>
              <a:t>Step-1: Convert watermark image W into vector PIX using row major form. </a:t>
            </a:r>
          </a:p>
          <a:p>
            <a:pPr lvl="0">
              <a:lnSpc>
                <a:spcPct val="150000"/>
              </a:lnSpc>
              <a:buClr>
                <a:schemeClr val="dk1"/>
              </a:buClr>
            </a:pPr>
            <a:r>
              <a:rPr lang="en-US" sz="2000" b="1" dirty="0">
                <a:solidFill>
                  <a:srgbClr val="000000"/>
                </a:solidFill>
                <a:latin typeface="Times New Roman"/>
                <a:ea typeface="Times New Roman"/>
                <a:cs typeface="Times New Roman"/>
                <a:sym typeface="Times New Roman"/>
              </a:rPr>
              <a:t>Step-2: Concatenate all values in PIX into binary bit string MSG with 8-bit encoding. </a:t>
            </a:r>
          </a:p>
          <a:p>
            <a:pPr lvl="0">
              <a:lnSpc>
                <a:spcPct val="150000"/>
              </a:lnSpc>
              <a:buClr>
                <a:schemeClr val="dk1"/>
              </a:buClr>
            </a:pPr>
            <a:r>
              <a:rPr lang="en-US" sz="2000" b="1" dirty="0">
                <a:solidFill>
                  <a:srgbClr val="000000"/>
                </a:solidFill>
                <a:latin typeface="Times New Roman"/>
                <a:ea typeface="Times New Roman"/>
                <a:cs typeface="Times New Roman"/>
                <a:sym typeface="Times New Roman"/>
              </a:rPr>
              <a:t>Step-3: Apply UTF-8 encoding to MSG. </a:t>
            </a:r>
          </a:p>
          <a:p>
            <a:pPr lvl="0">
              <a:lnSpc>
                <a:spcPct val="150000"/>
              </a:lnSpc>
              <a:buClr>
                <a:schemeClr val="dk1"/>
              </a:buClr>
            </a:pPr>
            <a:r>
              <a:rPr lang="en-US" sz="2000" b="1" dirty="0">
                <a:solidFill>
                  <a:srgbClr val="000000"/>
                </a:solidFill>
                <a:latin typeface="Times New Roman"/>
                <a:ea typeface="Times New Roman"/>
                <a:cs typeface="Times New Roman"/>
                <a:sym typeface="Times New Roman"/>
              </a:rPr>
              <a:t>Step-4: Compute SHA-256 on MSG to generate hash code H in hexadecimal. </a:t>
            </a:r>
          </a:p>
          <a:p>
            <a:pPr lvl="0">
              <a:lnSpc>
                <a:spcPct val="150000"/>
              </a:lnSpc>
            </a:pPr>
            <a:r>
              <a:rPr lang="en-US" sz="2000" b="1" dirty="0">
                <a:solidFill>
                  <a:srgbClr val="000000"/>
                </a:solidFill>
                <a:latin typeface="Times New Roman"/>
                <a:ea typeface="Times New Roman"/>
                <a:cs typeface="Times New Roman"/>
                <a:sym typeface="Times New Roman"/>
              </a:rPr>
              <a:t>Step-5: Finally  generate 256 bit binary form HW of from H.</a:t>
            </a:r>
          </a:p>
          <a:p>
            <a:pPr lvl="0">
              <a:lnSpc>
                <a:spcPct val="150000"/>
              </a:lnSpc>
            </a:pPr>
            <a:endParaRPr lang="en-IN" sz="2000" b="1" dirty="0">
              <a:solidFill>
                <a:srgbClr val="000000"/>
              </a:solidFill>
              <a:latin typeface="Times New Roman"/>
              <a:ea typeface="Times New Roman"/>
              <a:cs typeface="Times New Roman"/>
              <a:sym typeface="Times New Roman"/>
            </a:endParaRPr>
          </a:p>
          <a:p>
            <a:pPr lvl="0">
              <a:lnSpc>
                <a:spcPct val="150000"/>
              </a:lnSpc>
            </a:pPr>
            <a:endParaRPr lang="en-IN" sz="2000" b="1" dirty="0">
              <a:solidFill>
                <a:srgbClr val="000000"/>
              </a:solidFill>
              <a:latin typeface="Times New Roman"/>
              <a:ea typeface="Times New Roman"/>
              <a:cs typeface="Times New Roman"/>
              <a:sym typeface="Times New Roman"/>
            </a:endParaRPr>
          </a:p>
          <a:p>
            <a:pPr lvl="0">
              <a:lnSpc>
                <a:spcPct val="150000"/>
              </a:lnSpc>
            </a:pPr>
            <a:endParaRPr lang="en-IN" sz="2000" b="1" dirty="0">
              <a:solidFill>
                <a:srgbClr val="000000"/>
              </a:solidFill>
              <a:latin typeface="Times New Roman"/>
              <a:ea typeface="Times New Roman"/>
              <a:cs typeface="Times New Roman"/>
              <a:sym typeface="Times New Roman"/>
            </a:endParaRPr>
          </a:p>
          <a:p>
            <a:pPr lvl="0">
              <a:lnSpc>
                <a:spcPct val="150000"/>
              </a:lnSpc>
            </a:pPr>
            <a:endParaRPr lang="en-US" sz="2000" b="1" dirty="0">
              <a:solidFill>
                <a:srgbClr val="000000"/>
              </a:solidFill>
              <a:latin typeface="Times New Roman"/>
              <a:ea typeface="Times New Roman"/>
              <a:cs typeface="Times New Roman"/>
              <a:sym typeface="Times New Roman"/>
            </a:endParaRPr>
          </a:p>
          <a:p>
            <a:endParaRPr lang="en-US" dirty="0"/>
          </a:p>
        </p:txBody>
      </p:sp>
      <p:pic>
        <p:nvPicPr>
          <p:cNvPr id="4" name="Google Shape;226;p36" descr="8-bit 256 x 256 Grayscale Lena Image | Download Scientific Diagram"/>
          <p:cNvPicPr preferRelativeResize="0"/>
          <p:nvPr/>
        </p:nvPicPr>
        <p:blipFill rotWithShape="1">
          <a:blip r:embed="rId2">
            <a:alphaModFix/>
          </a:blip>
          <a:srcRect/>
          <a:stretch/>
        </p:blipFill>
        <p:spPr>
          <a:xfrm>
            <a:off x="10359824" y="1838584"/>
            <a:ext cx="2511224" cy="2559795"/>
          </a:xfrm>
          <a:prstGeom prst="rect">
            <a:avLst/>
          </a:prstGeom>
          <a:noFill/>
          <a:ln>
            <a:noFill/>
          </a:ln>
        </p:spPr>
      </p:pic>
      <p:sp>
        <p:nvSpPr>
          <p:cNvPr id="5" name="TextBox 4"/>
          <p:cNvSpPr txBox="1"/>
          <p:nvPr/>
        </p:nvSpPr>
        <p:spPr>
          <a:xfrm>
            <a:off x="10359824" y="4457576"/>
            <a:ext cx="2511224" cy="1200329"/>
          </a:xfrm>
          <a:prstGeom prst="rect">
            <a:avLst/>
          </a:prstGeom>
          <a:noFill/>
        </p:spPr>
        <p:txBody>
          <a:bodyPr wrap="square" rtlCol="0">
            <a:spAutoFit/>
          </a:bodyPr>
          <a:lstStyle/>
          <a:p>
            <a:r>
              <a:rPr lang="en" b="1" dirty="0">
                <a:solidFill>
                  <a:schemeClr val="dk1"/>
                </a:solidFill>
                <a:latin typeface="Times New Roman"/>
                <a:ea typeface="Times New Roman"/>
                <a:cs typeface="Times New Roman"/>
                <a:sym typeface="Times New Roman"/>
              </a:rPr>
              <a:t>6c366e65f14b71d63360840f4eeec15bcbf03738ca54004cdd75e15bb46a553c</a:t>
            </a:r>
            <a:endParaRPr lang="en-US" b="1" dirty="0"/>
          </a:p>
        </p:txBody>
      </p:sp>
      <p:sp>
        <p:nvSpPr>
          <p:cNvPr id="6" name="TextBox 5"/>
          <p:cNvSpPr txBox="1"/>
          <p:nvPr/>
        </p:nvSpPr>
        <p:spPr>
          <a:xfrm>
            <a:off x="10139422" y="5657905"/>
            <a:ext cx="3092963" cy="369332"/>
          </a:xfrm>
          <a:prstGeom prst="rect">
            <a:avLst/>
          </a:prstGeom>
          <a:noFill/>
        </p:spPr>
        <p:txBody>
          <a:bodyPr wrap="none" rtlCol="0">
            <a:spAutoFit/>
          </a:bodyPr>
          <a:lstStyle/>
          <a:p>
            <a:r>
              <a:rPr lang="en-IN" b="1" dirty="0">
                <a:solidFill>
                  <a:srgbClr val="00B0F0"/>
                </a:solidFill>
              </a:rPr>
              <a:t>SHA-256 Code for lena.jpeg</a:t>
            </a:r>
            <a:endParaRPr lang="en-US" b="1" dirty="0">
              <a:solidFill>
                <a:srgbClr val="00B0F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10E7-DFB2-4757-8D3F-8A8FB5B65BCD}"/>
              </a:ext>
            </a:extLst>
          </p:cNvPr>
          <p:cNvSpPr>
            <a:spLocks noGrp="1"/>
          </p:cNvSpPr>
          <p:nvPr>
            <p:ph type="ctrTitle"/>
          </p:nvPr>
        </p:nvSpPr>
        <p:spPr>
          <a:xfrm>
            <a:off x="853440" y="2346959"/>
            <a:ext cx="12562637" cy="2194560"/>
          </a:xfrm>
        </p:spPr>
        <p:txBody>
          <a:bodyPr>
            <a:normAutofit/>
          </a:bodyPr>
          <a:lstStyle/>
          <a:p>
            <a:pPr algn="ctr"/>
            <a:r>
              <a:rPr lang="en-IN" dirty="0">
                <a:solidFill>
                  <a:schemeClr val="tx1"/>
                </a:solidFill>
              </a:rPr>
              <a:t>Image Embedding</a:t>
            </a:r>
          </a:p>
        </p:txBody>
      </p:sp>
    </p:spTree>
    <p:extLst>
      <p:ext uri="{BB962C8B-B14F-4D97-AF65-F5344CB8AC3E}">
        <p14:creationId xmlns:p14="http://schemas.microsoft.com/office/powerpoint/2010/main" val="600908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7079" y="343316"/>
            <a:ext cx="10576102" cy="1323439"/>
          </a:xfrm>
          <a:prstGeom prst="rect">
            <a:avLst/>
          </a:prstGeom>
          <a:noFill/>
        </p:spPr>
        <p:txBody>
          <a:bodyPr wrap="square" rtlCol="0">
            <a:spAutoFit/>
          </a:bodyPr>
          <a:lstStyle/>
          <a:p>
            <a:r>
              <a:rPr lang="en-IN" sz="4000" b="1" dirty="0">
                <a:solidFill>
                  <a:srgbClr val="0070C0"/>
                </a:solidFill>
              </a:rPr>
              <a:t>Image Embedding Process Example :</a:t>
            </a:r>
            <a:r>
              <a:rPr lang="en-IN" sz="4000" b="1" dirty="0"/>
              <a:t> </a:t>
            </a:r>
            <a:endParaRPr lang="en-US" sz="4000" b="1" dirty="0"/>
          </a:p>
          <a:p>
            <a:endParaRPr lang="en-US" sz="4000" b="1" dirty="0"/>
          </a:p>
        </p:txBody>
      </p:sp>
      <p:pic>
        <p:nvPicPr>
          <p:cNvPr id="4" name="Picture 2" descr="C:\Users\arnab\AppData\Local\Packages\Microsoft.Windows.Photos_8wekyb3d8bbwe\TempState\ShareServiceTempFolder\output.jpeg"/>
          <p:cNvPicPr>
            <a:picLocks noChangeAspect="1" noChangeArrowheads="1"/>
          </p:cNvPicPr>
          <p:nvPr/>
        </p:nvPicPr>
        <p:blipFill>
          <a:blip r:embed="rId2"/>
          <a:srcRect r="6119"/>
          <a:stretch>
            <a:fillRect/>
          </a:stretch>
        </p:blipFill>
        <p:spPr bwMode="auto">
          <a:xfrm>
            <a:off x="1072050" y="1244166"/>
            <a:ext cx="2378617" cy="2571750"/>
          </a:xfrm>
          <a:prstGeom prst="rect">
            <a:avLst/>
          </a:prstGeom>
          <a:noFill/>
        </p:spPr>
      </p:pic>
      <p:pic>
        <p:nvPicPr>
          <p:cNvPr id="36867" name="Picture 3"/>
          <p:cNvPicPr>
            <a:picLocks noChangeAspect="1" noChangeArrowheads="1"/>
          </p:cNvPicPr>
          <p:nvPr/>
        </p:nvPicPr>
        <p:blipFill>
          <a:blip r:embed="rId3"/>
          <a:srcRect/>
          <a:stretch>
            <a:fillRect/>
          </a:stretch>
        </p:blipFill>
        <p:spPr bwMode="auto">
          <a:xfrm>
            <a:off x="1723059" y="4154604"/>
            <a:ext cx="1296246" cy="1472007"/>
          </a:xfrm>
          <a:prstGeom prst="rect">
            <a:avLst/>
          </a:prstGeom>
          <a:noFill/>
          <a:ln w="9525">
            <a:noFill/>
            <a:miter lim="800000"/>
            <a:headEnd/>
            <a:tailEnd/>
          </a:ln>
          <a:effectLst/>
        </p:spPr>
      </p:pic>
      <p:cxnSp>
        <p:nvCxnSpPr>
          <p:cNvPr id="8" name="Straight Arrow Connector 7"/>
          <p:cNvCxnSpPr>
            <a:cxnSpLocks/>
            <a:endCxn id="36867" idx="2"/>
          </p:cNvCxnSpPr>
          <p:nvPr/>
        </p:nvCxnSpPr>
        <p:spPr>
          <a:xfrm flipV="1">
            <a:off x="2371182" y="5626611"/>
            <a:ext cx="0" cy="97216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12871" y="5943416"/>
            <a:ext cx="1783052" cy="338554"/>
          </a:xfrm>
          <a:prstGeom prst="rect">
            <a:avLst/>
          </a:prstGeom>
          <a:noFill/>
        </p:spPr>
        <p:txBody>
          <a:bodyPr wrap="none" rtlCol="0">
            <a:spAutoFit/>
          </a:bodyPr>
          <a:lstStyle/>
          <a:p>
            <a:r>
              <a:rPr lang="en-IN" sz="1600" b="1" dirty="0"/>
              <a:t>Resize into 16x16</a:t>
            </a:r>
            <a:endParaRPr lang="en-US" sz="1600" b="1" dirty="0"/>
          </a:p>
        </p:txBody>
      </p:sp>
      <p:sp>
        <p:nvSpPr>
          <p:cNvPr id="13" name="Right Arrow 12"/>
          <p:cNvSpPr/>
          <p:nvPr/>
        </p:nvSpPr>
        <p:spPr>
          <a:xfrm>
            <a:off x="3450667" y="2511706"/>
            <a:ext cx="2556594" cy="1620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868" name="Picture 4"/>
          <p:cNvPicPr>
            <a:picLocks noChangeAspect="1" noChangeArrowheads="1"/>
          </p:cNvPicPr>
          <p:nvPr/>
        </p:nvPicPr>
        <p:blipFill>
          <a:blip r:embed="rId4"/>
          <a:srcRect/>
          <a:stretch>
            <a:fillRect/>
          </a:stretch>
        </p:blipFill>
        <p:spPr bwMode="auto">
          <a:xfrm>
            <a:off x="6244422" y="1359302"/>
            <a:ext cx="2562225" cy="2628900"/>
          </a:xfrm>
          <a:prstGeom prst="rect">
            <a:avLst/>
          </a:prstGeom>
          <a:noFill/>
          <a:ln w="9525">
            <a:noFill/>
            <a:miter lim="800000"/>
            <a:headEnd/>
            <a:tailEnd/>
          </a:ln>
          <a:effectLst/>
        </p:spPr>
      </p:pic>
      <p:sp>
        <p:nvSpPr>
          <p:cNvPr id="15" name="TextBox 14"/>
          <p:cNvSpPr txBox="1"/>
          <p:nvPr/>
        </p:nvSpPr>
        <p:spPr>
          <a:xfrm>
            <a:off x="3900668" y="2142374"/>
            <a:ext cx="1714315" cy="369332"/>
          </a:xfrm>
          <a:prstGeom prst="rect">
            <a:avLst/>
          </a:prstGeom>
          <a:noFill/>
        </p:spPr>
        <p:txBody>
          <a:bodyPr wrap="none" rtlCol="0">
            <a:spAutoFit/>
          </a:bodyPr>
          <a:lstStyle/>
          <a:p>
            <a:r>
              <a:rPr lang="en-IN" b="1" dirty="0">
                <a:solidFill>
                  <a:srgbClr val="00B0F0"/>
                </a:solidFill>
              </a:rPr>
              <a:t>After Apply IWT</a:t>
            </a:r>
            <a:endParaRPr lang="en-US" b="1" dirty="0">
              <a:solidFill>
                <a:srgbClr val="00B0F0"/>
              </a:solidFill>
            </a:endParaRPr>
          </a:p>
        </p:txBody>
      </p:sp>
      <p:pic>
        <p:nvPicPr>
          <p:cNvPr id="36870" name="Picture 6" descr="C:\Users\arnab\AppData\Local\Packages\Microsoft.Windows.Photos_8wekyb3d8bbwe\TempState\ShareServiceTempFolder\arnold iteration2.jpeg"/>
          <p:cNvPicPr>
            <a:picLocks noChangeAspect="1" noChangeArrowheads="1"/>
          </p:cNvPicPr>
          <p:nvPr/>
        </p:nvPicPr>
        <p:blipFill>
          <a:blip r:embed="rId5"/>
          <a:srcRect/>
          <a:stretch>
            <a:fillRect/>
          </a:stretch>
        </p:blipFill>
        <p:spPr bwMode="auto">
          <a:xfrm>
            <a:off x="4422323" y="4276931"/>
            <a:ext cx="1460955" cy="1309254"/>
          </a:xfrm>
          <a:prstGeom prst="rect">
            <a:avLst/>
          </a:prstGeom>
          <a:noFill/>
        </p:spPr>
      </p:pic>
      <p:cxnSp>
        <p:nvCxnSpPr>
          <p:cNvPr id="22" name="Straight Arrow Connector 21"/>
          <p:cNvCxnSpPr/>
          <p:nvPr/>
        </p:nvCxnSpPr>
        <p:spPr>
          <a:xfrm>
            <a:off x="3019305" y="4889020"/>
            <a:ext cx="1402223"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037609" y="4172532"/>
            <a:ext cx="1402223" cy="523220"/>
          </a:xfrm>
          <a:prstGeom prst="rect">
            <a:avLst/>
          </a:prstGeom>
          <a:noFill/>
        </p:spPr>
        <p:txBody>
          <a:bodyPr wrap="square" rtlCol="0">
            <a:spAutoFit/>
          </a:bodyPr>
          <a:lstStyle/>
          <a:p>
            <a:r>
              <a:rPr lang="en-IN" sz="1400" b="1" dirty="0"/>
              <a:t> Arnold’s Cat</a:t>
            </a:r>
          </a:p>
          <a:p>
            <a:r>
              <a:rPr lang="en-IN" sz="1400" b="1" dirty="0"/>
              <a:t> map iteration-2</a:t>
            </a:r>
            <a:endParaRPr lang="en-US" sz="1400" b="1" dirty="0"/>
          </a:p>
        </p:txBody>
      </p:sp>
      <p:sp>
        <p:nvSpPr>
          <p:cNvPr id="27" name="TextBox 26"/>
          <p:cNvSpPr txBox="1"/>
          <p:nvPr/>
        </p:nvSpPr>
        <p:spPr>
          <a:xfrm>
            <a:off x="1723059" y="7879160"/>
            <a:ext cx="1415516" cy="369332"/>
          </a:xfrm>
          <a:prstGeom prst="rect">
            <a:avLst/>
          </a:prstGeom>
          <a:noFill/>
        </p:spPr>
        <p:txBody>
          <a:bodyPr wrap="none" rtlCol="0">
            <a:spAutoFit/>
          </a:bodyPr>
          <a:lstStyle/>
          <a:p>
            <a:r>
              <a:rPr lang="en-IN" b="1" dirty="0"/>
              <a:t>Secret Image</a:t>
            </a:r>
            <a:endParaRPr lang="en-US" b="1" dirty="0"/>
          </a:p>
        </p:txBody>
      </p:sp>
      <p:cxnSp>
        <p:nvCxnSpPr>
          <p:cNvPr id="29" name="Straight Connector 28"/>
          <p:cNvCxnSpPr>
            <a:stCxn id="36870" idx="3"/>
          </p:cNvCxnSpPr>
          <p:nvPr/>
        </p:nvCxnSpPr>
        <p:spPr>
          <a:xfrm flipV="1">
            <a:off x="5883278" y="4929970"/>
            <a:ext cx="2173497" cy="1588"/>
          </a:xfrm>
          <a:prstGeom prst="line">
            <a:avLst/>
          </a:prstGeom>
          <a:ln w="57150"/>
        </p:spPr>
        <p:style>
          <a:lnRef idx="1">
            <a:schemeClr val="accent5"/>
          </a:lnRef>
          <a:fillRef idx="0">
            <a:schemeClr val="accent5"/>
          </a:fillRef>
          <a:effectRef idx="0">
            <a:schemeClr val="accent5"/>
          </a:effectRef>
          <a:fontRef idx="minor">
            <a:schemeClr val="tx1"/>
          </a:fontRef>
        </p:style>
      </p:cxnSp>
      <p:cxnSp>
        <p:nvCxnSpPr>
          <p:cNvPr id="31" name="Straight Arrow Connector 30"/>
          <p:cNvCxnSpPr/>
          <p:nvPr/>
        </p:nvCxnSpPr>
        <p:spPr>
          <a:xfrm rot="5400000" flipH="1" flipV="1">
            <a:off x="7605571" y="4438611"/>
            <a:ext cx="900818" cy="158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225478" y="4586033"/>
            <a:ext cx="1641221" cy="369332"/>
          </a:xfrm>
          <a:prstGeom prst="rect">
            <a:avLst/>
          </a:prstGeom>
          <a:noFill/>
        </p:spPr>
        <p:txBody>
          <a:bodyPr wrap="square" rtlCol="0">
            <a:spAutoFit/>
          </a:bodyPr>
          <a:lstStyle/>
          <a:p>
            <a:r>
              <a:rPr lang="en-IN" b="1" dirty="0">
                <a:solidFill>
                  <a:srgbClr val="0070C0"/>
                </a:solidFill>
              </a:rPr>
              <a:t>Hiding by</a:t>
            </a:r>
            <a:endParaRPr lang="en-US" b="1" dirty="0">
              <a:solidFill>
                <a:srgbClr val="0070C0"/>
              </a:solidFill>
            </a:endParaRPr>
          </a:p>
        </p:txBody>
      </p:sp>
      <p:cxnSp>
        <p:nvCxnSpPr>
          <p:cNvPr id="39" name="Straight Connector 38"/>
          <p:cNvCxnSpPr>
            <a:cxnSpLocks/>
          </p:cNvCxnSpPr>
          <p:nvPr/>
        </p:nvCxnSpPr>
        <p:spPr>
          <a:xfrm flipH="1" flipV="1">
            <a:off x="6039196" y="2034499"/>
            <a:ext cx="2" cy="252613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cxnSpLocks/>
          </p:cNvCxnSpPr>
          <p:nvPr/>
        </p:nvCxnSpPr>
        <p:spPr>
          <a:xfrm>
            <a:off x="6039198" y="2066635"/>
            <a:ext cx="205224" cy="2082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244422" y="4931558"/>
            <a:ext cx="1947713" cy="369332"/>
          </a:xfrm>
          <a:prstGeom prst="rect">
            <a:avLst/>
          </a:prstGeom>
          <a:noFill/>
        </p:spPr>
        <p:txBody>
          <a:bodyPr wrap="square" rtlCol="0">
            <a:spAutoFit/>
          </a:bodyPr>
          <a:lstStyle/>
          <a:p>
            <a:r>
              <a:rPr lang="en-IN" b="1" dirty="0">
                <a:solidFill>
                  <a:srgbClr val="0070C0"/>
                </a:solidFill>
              </a:rPr>
              <a:t>Histogram Shifting</a:t>
            </a:r>
            <a:endParaRPr lang="en-US" b="1" dirty="0">
              <a:solidFill>
                <a:srgbClr val="0070C0"/>
              </a:solidFill>
            </a:endParaRPr>
          </a:p>
        </p:txBody>
      </p:sp>
      <p:sp>
        <p:nvSpPr>
          <p:cNvPr id="44" name="TextBox 43"/>
          <p:cNvSpPr txBox="1"/>
          <p:nvPr/>
        </p:nvSpPr>
        <p:spPr>
          <a:xfrm>
            <a:off x="4826200" y="3267472"/>
            <a:ext cx="1282723" cy="646331"/>
          </a:xfrm>
          <a:prstGeom prst="rect">
            <a:avLst/>
          </a:prstGeom>
          <a:noFill/>
        </p:spPr>
        <p:txBody>
          <a:bodyPr wrap="none" rtlCol="0">
            <a:spAutoFit/>
          </a:bodyPr>
          <a:lstStyle/>
          <a:p>
            <a:r>
              <a:rPr lang="en-IN" b="1" dirty="0">
                <a:solidFill>
                  <a:srgbClr val="0070C0"/>
                </a:solidFill>
              </a:rPr>
              <a:t>SHA-256</a:t>
            </a:r>
          </a:p>
          <a:p>
            <a:r>
              <a:rPr lang="en-IN" b="1" dirty="0" err="1">
                <a:solidFill>
                  <a:srgbClr val="0070C0"/>
                </a:solidFill>
              </a:rPr>
              <a:t>embeding</a:t>
            </a:r>
            <a:endParaRPr lang="en-US" b="1" dirty="0">
              <a:solidFill>
                <a:srgbClr val="0070C0"/>
              </a:solidFill>
            </a:endParaRPr>
          </a:p>
        </p:txBody>
      </p:sp>
      <p:pic>
        <p:nvPicPr>
          <p:cNvPr id="45" name="Picture 2" descr="C:\Users\arnab\AppData\Local\Packages\Microsoft.Windows.Photos_8wekyb3d8bbwe\TempState\ShareServiceTempFolder\output.jpeg"/>
          <p:cNvPicPr>
            <a:picLocks noChangeAspect="1" noChangeArrowheads="1"/>
          </p:cNvPicPr>
          <p:nvPr/>
        </p:nvPicPr>
        <p:blipFill>
          <a:blip r:embed="rId2"/>
          <a:srcRect t="11955" r="6119"/>
          <a:stretch>
            <a:fillRect/>
          </a:stretch>
        </p:blipFill>
        <p:spPr bwMode="auto">
          <a:xfrm>
            <a:off x="11648152" y="1649506"/>
            <a:ext cx="2378617" cy="2264297"/>
          </a:xfrm>
          <a:prstGeom prst="rect">
            <a:avLst/>
          </a:prstGeom>
          <a:noFill/>
        </p:spPr>
      </p:pic>
      <p:sp>
        <p:nvSpPr>
          <p:cNvPr id="46" name="TextBox 45"/>
          <p:cNvSpPr txBox="1"/>
          <p:nvPr/>
        </p:nvSpPr>
        <p:spPr>
          <a:xfrm>
            <a:off x="11980593" y="1297423"/>
            <a:ext cx="1353704" cy="369332"/>
          </a:xfrm>
          <a:prstGeom prst="rect">
            <a:avLst/>
          </a:prstGeom>
          <a:noFill/>
        </p:spPr>
        <p:txBody>
          <a:bodyPr wrap="none" rtlCol="0">
            <a:spAutoFit/>
          </a:bodyPr>
          <a:lstStyle/>
          <a:p>
            <a:r>
              <a:rPr lang="en-IN" b="1" dirty="0" err="1"/>
              <a:t>Stego</a:t>
            </a:r>
            <a:r>
              <a:rPr lang="en-IN" b="1" dirty="0"/>
              <a:t> Image</a:t>
            </a:r>
            <a:endParaRPr lang="en-US" b="1" dirty="0"/>
          </a:p>
        </p:txBody>
      </p:sp>
      <p:sp>
        <p:nvSpPr>
          <p:cNvPr id="47" name="Right Arrow 46"/>
          <p:cNvSpPr/>
          <p:nvPr/>
        </p:nvSpPr>
        <p:spPr>
          <a:xfrm>
            <a:off x="8806647" y="2511706"/>
            <a:ext cx="2930082" cy="1620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8806647" y="2173152"/>
            <a:ext cx="2556534" cy="338554"/>
          </a:xfrm>
          <a:prstGeom prst="rect">
            <a:avLst/>
          </a:prstGeom>
          <a:noFill/>
        </p:spPr>
        <p:txBody>
          <a:bodyPr wrap="none" rtlCol="0">
            <a:spAutoFit/>
          </a:bodyPr>
          <a:lstStyle/>
          <a:p>
            <a:r>
              <a:rPr lang="en-IN" sz="1600" b="1" dirty="0">
                <a:solidFill>
                  <a:srgbClr val="0070C0"/>
                </a:solidFill>
              </a:rPr>
              <a:t>After Data Hiding the Image</a:t>
            </a:r>
            <a:endParaRPr lang="en-US" sz="1600" b="1" dirty="0">
              <a:solidFill>
                <a:srgbClr val="0070C0"/>
              </a:solidFill>
            </a:endParaRPr>
          </a:p>
        </p:txBody>
      </p:sp>
      <p:pic>
        <p:nvPicPr>
          <p:cNvPr id="14" name="Picture 13">
            <a:extLst>
              <a:ext uri="{FF2B5EF4-FFF2-40B4-BE49-F238E27FC236}">
                <a16:creationId xmlns:a16="http://schemas.microsoft.com/office/drawing/2014/main" id="{0999BA2C-8F3D-FD2E-47AA-A27F68333BAB}"/>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Lst>
          </a:blip>
          <a:stretch>
            <a:fillRect/>
          </a:stretch>
        </p:blipFill>
        <p:spPr>
          <a:xfrm>
            <a:off x="1723059" y="6361027"/>
            <a:ext cx="1535575" cy="1535575"/>
          </a:xfrm>
          <a:prstGeom prst="rect">
            <a:avLst/>
          </a:prstGeom>
        </p:spPr>
      </p:pic>
      <p:cxnSp>
        <p:nvCxnSpPr>
          <p:cNvPr id="24" name="Straight Connector 23">
            <a:extLst>
              <a:ext uri="{FF2B5EF4-FFF2-40B4-BE49-F238E27FC236}">
                <a16:creationId xmlns:a16="http://schemas.microsoft.com/office/drawing/2014/main" id="{64AEA697-D5D5-2D84-47C7-DB8742573A8D}"/>
              </a:ext>
            </a:extLst>
          </p:cNvPr>
          <p:cNvCxnSpPr>
            <a:cxnSpLocks/>
          </p:cNvCxnSpPr>
          <p:nvPr/>
        </p:nvCxnSpPr>
        <p:spPr>
          <a:xfrm flipH="1">
            <a:off x="5842850" y="4560638"/>
            <a:ext cx="196346" cy="0"/>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7C63D4-5127-5ABD-0389-938E1009F616}"/>
              </a:ext>
            </a:extLst>
          </p:cNvPr>
          <p:cNvSpPr txBox="1"/>
          <p:nvPr/>
        </p:nvSpPr>
        <p:spPr>
          <a:xfrm>
            <a:off x="1283678" y="915487"/>
            <a:ext cx="7326922" cy="744435"/>
          </a:xfrm>
          <a:prstGeom prst="rect">
            <a:avLst/>
          </a:prstGeom>
          <a:noFill/>
        </p:spPr>
        <p:txBody>
          <a:bodyPr wrap="square">
            <a:spAutoFit/>
          </a:bodyPr>
          <a:lstStyle/>
          <a:p>
            <a:pPr marL="0" indent="0">
              <a:lnSpc>
                <a:spcPts val="5468"/>
              </a:lnSpc>
              <a:buNone/>
            </a:pPr>
            <a:r>
              <a:rPr lang="en-IN" sz="3200" b="1" dirty="0">
                <a:solidFill>
                  <a:srgbClr val="0070C0"/>
                </a:solidFill>
                <a:latin typeface="Nunito" pitchFamily="34" charset="0"/>
                <a:ea typeface="Nunito" pitchFamily="34" charset="-122"/>
              </a:rPr>
              <a:t>Algorithm:</a:t>
            </a:r>
          </a:p>
        </p:txBody>
      </p:sp>
      <p:sp>
        <p:nvSpPr>
          <p:cNvPr id="4" name="TextBox 3">
            <a:extLst>
              <a:ext uri="{FF2B5EF4-FFF2-40B4-BE49-F238E27FC236}">
                <a16:creationId xmlns:a16="http://schemas.microsoft.com/office/drawing/2014/main" id="{839E2D62-DCF6-61C1-804F-3FB0C2DE6633}"/>
              </a:ext>
            </a:extLst>
          </p:cNvPr>
          <p:cNvSpPr txBox="1"/>
          <p:nvPr/>
        </p:nvSpPr>
        <p:spPr>
          <a:xfrm>
            <a:off x="931984" y="1739061"/>
            <a:ext cx="12766431" cy="4656531"/>
          </a:xfrm>
          <a:prstGeom prst="rect">
            <a:avLst/>
          </a:prstGeom>
          <a:noFill/>
        </p:spPr>
        <p:txBody>
          <a:bodyPr wrap="square" rtlCol="0">
            <a:spAutoFit/>
          </a:bodyPr>
          <a:lstStyle/>
          <a:p>
            <a:pPr lvl="1" algn="just">
              <a:lnSpc>
                <a:spcPct val="150000"/>
              </a:lnSpc>
            </a:pPr>
            <a:r>
              <a:rPr lang="en-US" sz="2400" b="1" dirty="0"/>
              <a:t>Algorithm: Embedding (COVER, WI) </a:t>
            </a:r>
          </a:p>
          <a:p>
            <a:pPr lvl="1" algn="just">
              <a:lnSpc>
                <a:spcPct val="150000"/>
              </a:lnSpc>
            </a:pPr>
            <a:r>
              <a:rPr lang="en-US" sz="2200" dirty="0"/>
              <a:t>Step1: Divide the image into 4parts by forward IWT on COVER image and return components LL, HL, HH </a:t>
            </a:r>
          </a:p>
          <a:p>
            <a:pPr lvl="1" algn="just">
              <a:lnSpc>
                <a:spcPct val="150000"/>
              </a:lnSpc>
            </a:pPr>
            <a:r>
              <a:rPr lang="en-US" sz="2200" dirty="0"/>
              <a:t>Step2: Apply Arnold’s cat map with a specified iteration on WI </a:t>
            </a:r>
          </a:p>
          <a:p>
            <a:pPr lvl="1" algn="just">
              <a:lnSpc>
                <a:spcPct val="150000"/>
              </a:lnSpc>
            </a:pPr>
            <a:r>
              <a:rPr lang="en-US" sz="2200" dirty="0"/>
              <a:t>Step3: Code WI to SHA-256 </a:t>
            </a:r>
          </a:p>
          <a:p>
            <a:pPr lvl="1" algn="just">
              <a:lnSpc>
                <a:spcPct val="150000"/>
              </a:lnSpc>
            </a:pPr>
            <a:r>
              <a:rPr lang="en-US" sz="2200" dirty="0"/>
              <a:t>Step4: Apply Histogram Shifting technique to hide the secret image in the HH block and SHA256 code to the LL block </a:t>
            </a:r>
          </a:p>
          <a:p>
            <a:pPr lvl="1" algn="just">
              <a:lnSpc>
                <a:spcPct val="150000"/>
              </a:lnSpc>
            </a:pPr>
            <a:r>
              <a:rPr lang="en-US" sz="2200" dirty="0"/>
              <a:t>Step5: if find a base point then go to </a:t>
            </a:r>
          </a:p>
          <a:p>
            <a:pPr lvl="1" algn="just">
              <a:lnSpc>
                <a:spcPct val="150000"/>
              </a:lnSpc>
            </a:pPr>
            <a:r>
              <a:rPr lang="en-US" sz="2200" dirty="0"/>
              <a:t>step 6 otherwise stop execution Step6: Apply the Inverse IWT to the image that results STEGO image</a:t>
            </a:r>
            <a:endParaRPr lang="en-IN" sz="2200" dirty="0"/>
          </a:p>
        </p:txBody>
      </p:sp>
    </p:spTree>
    <p:extLst>
      <p:ext uri="{BB962C8B-B14F-4D97-AF65-F5344CB8AC3E}">
        <p14:creationId xmlns:p14="http://schemas.microsoft.com/office/powerpoint/2010/main" val="2946651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4D62FF-B633-3674-C3A2-3CD70765F8BC}"/>
              </a:ext>
            </a:extLst>
          </p:cNvPr>
          <p:cNvSpPr txBox="1"/>
          <p:nvPr/>
        </p:nvSpPr>
        <p:spPr>
          <a:xfrm>
            <a:off x="3212123" y="973016"/>
            <a:ext cx="7596554" cy="775212"/>
          </a:xfrm>
          <a:prstGeom prst="rect">
            <a:avLst/>
          </a:prstGeom>
          <a:noFill/>
        </p:spPr>
        <p:txBody>
          <a:bodyPr wrap="square" rtlCol="0">
            <a:spAutoFit/>
          </a:bodyPr>
          <a:lstStyle/>
          <a:p>
            <a:pPr algn="ctr">
              <a:lnSpc>
                <a:spcPts val="5468"/>
              </a:lnSpc>
            </a:pPr>
            <a:r>
              <a:rPr lang="en-IN" sz="4000" b="1" dirty="0">
                <a:solidFill>
                  <a:srgbClr val="0070C0"/>
                </a:solidFill>
                <a:latin typeface="Nunito" pitchFamily="34" charset="0"/>
              </a:rPr>
              <a:t>Contents</a:t>
            </a:r>
          </a:p>
        </p:txBody>
      </p:sp>
      <p:sp>
        <p:nvSpPr>
          <p:cNvPr id="3" name="TextBox 2">
            <a:extLst>
              <a:ext uri="{FF2B5EF4-FFF2-40B4-BE49-F238E27FC236}">
                <a16:creationId xmlns:a16="http://schemas.microsoft.com/office/drawing/2014/main" id="{1CB72B78-105E-FBBA-E7D7-39BDF86F5B12}"/>
              </a:ext>
            </a:extLst>
          </p:cNvPr>
          <p:cNvSpPr txBox="1"/>
          <p:nvPr/>
        </p:nvSpPr>
        <p:spPr>
          <a:xfrm>
            <a:off x="926123" y="1910862"/>
            <a:ext cx="13211908" cy="8402300"/>
          </a:xfrm>
          <a:prstGeom prst="rect">
            <a:avLst/>
          </a:prstGeom>
          <a:noFill/>
        </p:spPr>
        <p:txBody>
          <a:bodyPr wrap="square" rtlCol="0">
            <a:spAutoFit/>
          </a:bodyPr>
          <a:lstStyle/>
          <a:p>
            <a:pPr marL="457200" indent="-457200">
              <a:lnSpc>
                <a:spcPct val="150000"/>
              </a:lnSpc>
              <a:buFont typeface="+mj-lt"/>
              <a:buAutoNum type="arabicPeriod"/>
            </a:pPr>
            <a:r>
              <a:rPr lang="en-IN" sz="2400" dirty="0">
                <a:solidFill>
                  <a:schemeClr val="accent1">
                    <a:lumMod val="50000"/>
                  </a:schemeClr>
                </a:solidFill>
                <a:latin typeface="Times New Roman" panose="02020603050405020304" pitchFamily="18" charset="0"/>
                <a:cs typeface="Times New Roman" panose="02020603050405020304" pitchFamily="18" charset="0"/>
              </a:rPr>
              <a:t>Abstract</a:t>
            </a:r>
          </a:p>
          <a:p>
            <a:pPr marL="457200" indent="-457200">
              <a:lnSpc>
                <a:spcPct val="150000"/>
              </a:lnSpc>
              <a:buFont typeface="+mj-lt"/>
              <a:buAutoNum type="arabicPeriod"/>
            </a:pPr>
            <a:r>
              <a:rPr lang="en-IN" sz="2400" dirty="0">
                <a:solidFill>
                  <a:schemeClr val="accent1">
                    <a:lumMod val="50000"/>
                  </a:schemeClr>
                </a:solidFill>
                <a:latin typeface="Times New Roman" panose="02020603050405020304" pitchFamily="18" charset="0"/>
                <a:cs typeface="Times New Roman" panose="02020603050405020304" pitchFamily="18" charset="0"/>
              </a:rPr>
              <a:t>Steganography Basics</a:t>
            </a:r>
          </a:p>
          <a:p>
            <a:pPr marL="457200" indent="-457200">
              <a:lnSpc>
                <a:spcPct val="150000"/>
              </a:lnSpc>
              <a:buFont typeface="+mj-lt"/>
              <a:buAutoNum type="arabicPeriod"/>
            </a:pPr>
            <a:r>
              <a:rPr lang="en-IN" sz="2400" dirty="0">
                <a:solidFill>
                  <a:schemeClr val="accent1">
                    <a:lumMod val="50000"/>
                  </a:schemeClr>
                </a:solidFill>
                <a:latin typeface="Times New Roman" panose="02020603050405020304" pitchFamily="18" charset="0"/>
                <a:cs typeface="Times New Roman" panose="02020603050405020304" pitchFamily="18" charset="0"/>
              </a:rPr>
              <a:t>Integer wavelet Transform</a:t>
            </a:r>
          </a:p>
          <a:p>
            <a:pPr marL="457200" indent="-457200">
              <a:lnSpc>
                <a:spcPct val="150000"/>
              </a:lnSpc>
              <a:buFont typeface="+mj-lt"/>
              <a:buAutoNum type="arabicPeriod"/>
            </a:pPr>
            <a:r>
              <a:rPr lang="en-IN" sz="2400" dirty="0">
                <a:solidFill>
                  <a:schemeClr val="accent1">
                    <a:lumMod val="50000"/>
                  </a:schemeClr>
                </a:solidFill>
                <a:latin typeface="Times New Roman" panose="02020603050405020304" pitchFamily="18" charset="0"/>
                <a:cs typeface="Times New Roman" panose="02020603050405020304" pitchFamily="18" charset="0"/>
              </a:rPr>
              <a:t>Arnold’s Cat Map</a:t>
            </a:r>
          </a:p>
          <a:p>
            <a:pPr marL="457200" indent="-457200">
              <a:lnSpc>
                <a:spcPct val="150000"/>
              </a:lnSpc>
              <a:buFont typeface="+mj-lt"/>
              <a:buAutoNum type="arabicPeriod"/>
            </a:pPr>
            <a:r>
              <a:rPr lang="en-IN" sz="2400" dirty="0">
                <a:solidFill>
                  <a:schemeClr val="accent1">
                    <a:lumMod val="50000"/>
                  </a:schemeClr>
                </a:solidFill>
                <a:latin typeface="Times New Roman" panose="02020603050405020304" pitchFamily="18" charset="0"/>
                <a:cs typeface="Times New Roman" panose="02020603050405020304" pitchFamily="18" charset="0"/>
              </a:rPr>
              <a:t>Histogram Shifting</a:t>
            </a:r>
          </a:p>
          <a:p>
            <a:pPr marL="457200" indent="-457200">
              <a:lnSpc>
                <a:spcPct val="150000"/>
              </a:lnSpc>
              <a:buFont typeface="+mj-lt"/>
              <a:buAutoNum type="arabicPeriod"/>
            </a:pPr>
            <a:r>
              <a:rPr lang="en-IN" sz="2400" dirty="0">
                <a:solidFill>
                  <a:schemeClr val="accent1">
                    <a:lumMod val="50000"/>
                  </a:schemeClr>
                </a:solidFill>
                <a:latin typeface="Times New Roman" panose="02020603050405020304" pitchFamily="18" charset="0"/>
                <a:cs typeface="Times New Roman" panose="02020603050405020304" pitchFamily="18" charset="0"/>
              </a:rPr>
              <a:t>Image Embedding Process</a:t>
            </a:r>
          </a:p>
          <a:p>
            <a:pPr marL="457200" indent="-457200">
              <a:lnSpc>
                <a:spcPct val="150000"/>
              </a:lnSpc>
              <a:buFont typeface="+mj-lt"/>
              <a:buAutoNum type="arabicPeriod"/>
            </a:pPr>
            <a:r>
              <a:rPr lang="en-IN" sz="2400" dirty="0">
                <a:solidFill>
                  <a:schemeClr val="accent1">
                    <a:lumMod val="50000"/>
                  </a:schemeClr>
                </a:solidFill>
                <a:latin typeface="Times New Roman" panose="02020603050405020304" pitchFamily="18" charset="0"/>
                <a:cs typeface="Times New Roman" panose="02020603050405020304" pitchFamily="18" charset="0"/>
              </a:rPr>
              <a:t>Image Extraction Process</a:t>
            </a:r>
          </a:p>
          <a:p>
            <a:pPr marL="457200" indent="-457200">
              <a:lnSpc>
                <a:spcPct val="150000"/>
              </a:lnSpc>
              <a:buFont typeface="+mj-lt"/>
              <a:buAutoNum type="arabicPeriod"/>
            </a:pPr>
            <a:r>
              <a:rPr lang="en-IN" sz="2400" dirty="0">
                <a:solidFill>
                  <a:schemeClr val="accent1">
                    <a:lumMod val="50000"/>
                  </a:schemeClr>
                </a:solidFill>
                <a:latin typeface="Times New Roman" panose="02020603050405020304" pitchFamily="18" charset="0"/>
                <a:cs typeface="Times New Roman" panose="02020603050405020304" pitchFamily="18" charset="0"/>
              </a:rPr>
              <a:t>Performance Evaluation Technique</a:t>
            </a:r>
          </a:p>
          <a:p>
            <a:pPr marL="457200" indent="-457200">
              <a:lnSpc>
                <a:spcPct val="150000"/>
              </a:lnSpc>
              <a:buFont typeface="+mj-lt"/>
              <a:buAutoNum type="arabicPeriod"/>
            </a:pPr>
            <a:r>
              <a:rPr lang="en-IN" sz="2400" dirty="0">
                <a:solidFill>
                  <a:schemeClr val="accent1">
                    <a:lumMod val="50000"/>
                  </a:schemeClr>
                </a:solidFill>
                <a:latin typeface="Times New Roman" panose="02020603050405020304" pitchFamily="18" charset="0"/>
                <a:cs typeface="Times New Roman" panose="02020603050405020304" pitchFamily="18" charset="0"/>
              </a:rPr>
              <a:t>Results</a:t>
            </a:r>
          </a:p>
          <a:p>
            <a:pPr marL="457200" indent="-457200">
              <a:lnSpc>
                <a:spcPct val="150000"/>
              </a:lnSpc>
              <a:buFont typeface="+mj-lt"/>
              <a:buAutoNum type="arabicPeriod"/>
            </a:pPr>
            <a:r>
              <a:rPr lang="en-IN" sz="2400" dirty="0">
                <a:solidFill>
                  <a:schemeClr val="accent1">
                    <a:lumMod val="50000"/>
                  </a:schemeClr>
                </a:solidFill>
                <a:latin typeface="Times New Roman" panose="02020603050405020304" pitchFamily="18" charset="0"/>
                <a:cs typeface="Times New Roman" panose="02020603050405020304" pitchFamily="18" charset="0"/>
              </a:rPr>
              <a:t>Conclusion</a:t>
            </a:r>
          </a:p>
          <a:p>
            <a:pPr marL="457200" indent="-457200">
              <a:lnSpc>
                <a:spcPct val="150000"/>
              </a:lnSpc>
              <a:buFont typeface="+mj-lt"/>
              <a:buAutoNum type="arabicPeriod"/>
            </a:pPr>
            <a:r>
              <a:rPr lang="en-IN" sz="2400" dirty="0">
                <a:solidFill>
                  <a:schemeClr val="accent1">
                    <a:lumMod val="50000"/>
                  </a:schemeClr>
                </a:solidFill>
                <a:latin typeface="Times New Roman" panose="02020603050405020304" pitchFamily="18" charset="0"/>
                <a:cs typeface="Times New Roman" panose="02020603050405020304" pitchFamily="18" charset="0"/>
              </a:rPr>
              <a:t>References</a:t>
            </a:r>
          </a:p>
          <a:p>
            <a:pPr marL="457200" indent="-457200">
              <a:buFont typeface="+mj-lt"/>
              <a:buAutoNum type="arabicPeriod"/>
            </a:pPr>
            <a:endParaRPr lang="en-IN" sz="2400" dirty="0">
              <a:solidFill>
                <a:schemeClr val="accent1">
                  <a:lumMod val="50000"/>
                </a:schemeClr>
              </a:solidFill>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sz="2400" dirty="0">
              <a:solidFill>
                <a:schemeClr val="accent1">
                  <a:lumMod val="50000"/>
                </a:schemeClr>
              </a:solidFill>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sz="2400" dirty="0">
              <a:solidFill>
                <a:schemeClr val="accent1">
                  <a:lumMod val="50000"/>
                </a:schemeClr>
              </a:solidFill>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sz="2400" dirty="0">
              <a:solidFill>
                <a:schemeClr val="accent1">
                  <a:lumMod val="50000"/>
                </a:schemeClr>
              </a:solidFill>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sz="2400" dirty="0">
              <a:solidFill>
                <a:schemeClr val="accent1">
                  <a:lumMod val="50000"/>
                </a:schemeClr>
              </a:solidFill>
              <a:latin typeface="Times New Roman" panose="02020603050405020304" pitchFamily="18" charset="0"/>
              <a:cs typeface="Times New Roman" panose="02020603050405020304" pitchFamily="18" charset="0"/>
            </a:endParaRPr>
          </a:p>
          <a:p>
            <a:pPr marL="457200" indent="-457200">
              <a:buFont typeface="+mj-lt"/>
              <a:buAutoNum type="arabicPeriod"/>
            </a:pPr>
            <a:endParaRPr lang="en-IN" sz="2400"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3419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7C63D4-5127-5ABD-0389-938E1009F616}"/>
              </a:ext>
            </a:extLst>
          </p:cNvPr>
          <p:cNvSpPr txBox="1"/>
          <p:nvPr/>
        </p:nvSpPr>
        <p:spPr>
          <a:xfrm>
            <a:off x="1283678" y="915487"/>
            <a:ext cx="7326922" cy="744435"/>
          </a:xfrm>
          <a:prstGeom prst="rect">
            <a:avLst/>
          </a:prstGeom>
          <a:noFill/>
        </p:spPr>
        <p:txBody>
          <a:bodyPr wrap="square">
            <a:spAutoFit/>
          </a:bodyPr>
          <a:lstStyle/>
          <a:p>
            <a:pPr marL="0" indent="0">
              <a:lnSpc>
                <a:spcPts val="5468"/>
              </a:lnSpc>
              <a:buNone/>
            </a:pPr>
            <a:r>
              <a:rPr lang="en-IN" sz="3200" b="1" dirty="0">
                <a:solidFill>
                  <a:srgbClr val="0070C0"/>
                </a:solidFill>
                <a:latin typeface="Nunito" pitchFamily="34" charset="0"/>
                <a:ea typeface="Nunito" pitchFamily="34" charset="-122"/>
              </a:rPr>
              <a:t>Flowchart:</a:t>
            </a:r>
          </a:p>
        </p:txBody>
      </p:sp>
      <p:pic>
        <p:nvPicPr>
          <p:cNvPr id="5" name="Picture 4">
            <a:extLst>
              <a:ext uri="{FF2B5EF4-FFF2-40B4-BE49-F238E27FC236}">
                <a16:creationId xmlns:a16="http://schemas.microsoft.com/office/drawing/2014/main" id="{BDF5BB11-D86A-79BA-6500-DB2BBCBB42BD}"/>
              </a:ext>
            </a:extLst>
          </p:cNvPr>
          <p:cNvPicPr>
            <a:picLocks noChangeAspect="1"/>
          </p:cNvPicPr>
          <p:nvPr/>
        </p:nvPicPr>
        <p:blipFill>
          <a:blip r:embed="rId2"/>
          <a:stretch>
            <a:fillRect/>
          </a:stretch>
        </p:blipFill>
        <p:spPr>
          <a:xfrm>
            <a:off x="4757380" y="1775225"/>
            <a:ext cx="4937606" cy="6289241"/>
          </a:xfrm>
          <a:prstGeom prst="rect">
            <a:avLst/>
          </a:prstGeom>
        </p:spPr>
      </p:pic>
    </p:spTree>
    <p:extLst>
      <p:ext uri="{BB962C8B-B14F-4D97-AF65-F5344CB8AC3E}">
        <p14:creationId xmlns:p14="http://schemas.microsoft.com/office/powerpoint/2010/main" val="2317269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10E7-DFB2-4757-8D3F-8A8FB5B65BCD}"/>
              </a:ext>
            </a:extLst>
          </p:cNvPr>
          <p:cNvSpPr>
            <a:spLocks noGrp="1"/>
          </p:cNvSpPr>
          <p:nvPr>
            <p:ph type="ctrTitle"/>
          </p:nvPr>
        </p:nvSpPr>
        <p:spPr>
          <a:xfrm>
            <a:off x="853440" y="2346959"/>
            <a:ext cx="12562637" cy="2194560"/>
          </a:xfrm>
        </p:spPr>
        <p:txBody>
          <a:bodyPr>
            <a:normAutofit/>
          </a:bodyPr>
          <a:lstStyle/>
          <a:p>
            <a:pPr algn="ctr"/>
            <a:r>
              <a:rPr lang="en-IN" dirty="0">
                <a:solidFill>
                  <a:schemeClr val="tx1"/>
                </a:solidFill>
              </a:rPr>
              <a:t>Image Extraction</a:t>
            </a:r>
          </a:p>
        </p:txBody>
      </p:sp>
    </p:spTree>
    <p:extLst>
      <p:ext uri="{BB962C8B-B14F-4D97-AF65-F5344CB8AC3E}">
        <p14:creationId xmlns:p14="http://schemas.microsoft.com/office/powerpoint/2010/main" val="3191995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7078" y="413654"/>
            <a:ext cx="12624122" cy="1323439"/>
          </a:xfrm>
          <a:prstGeom prst="rect">
            <a:avLst/>
          </a:prstGeom>
          <a:noFill/>
        </p:spPr>
        <p:txBody>
          <a:bodyPr wrap="square" rtlCol="0">
            <a:spAutoFit/>
          </a:bodyPr>
          <a:lstStyle/>
          <a:p>
            <a:r>
              <a:rPr lang="en-IN" sz="4000" b="1" dirty="0">
                <a:solidFill>
                  <a:srgbClr val="0070C0"/>
                </a:solidFill>
              </a:rPr>
              <a:t>Secret Image Extraction diagram :</a:t>
            </a:r>
            <a:r>
              <a:rPr lang="en-IN" sz="4000" b="1" dirty="0"/>
              <a:t> </a:t>
            </a:r>
            <a:endParaRPr lang="en-US" sz="4000" b="1" dirty="0"/>
          </a:p>
          <a:p>
            <a:endParaRPr lang="en-US" sz="4000" b="1" dirty="0"/>
          </a:p>
        </p:txBody>
      </p:sp>
      <p:pic>
        <p:nvPicPr>
          <p:cNvPr id="36867" name="Picture 3"/>
          <p:cNvPicPr>
            <a:picLocks noChangeAspect="1" noChangeArrowheads="1"/>
          </p:cNvPicPr>
          <p:nvPr/>
        </p:nvPicPr>
        <p:blipFill>
          <a:blip r:embed="rId2"/>
          <a:srcRect/>
          <a:stretch>
            <a:fillRect/>
          </a:stretch>
        </p:blipFill>
        <p:spPr bwMode="auto">
          <a:xfrm>
            <a:off x="1478278" y="4195554"/>
            <a:ext cx="1296246" cy="1472007"/>
          </a:xfrm>
          <a:prstGeom prst="rect">
            <a:avLst/>
          </a:prstGeom>
          <a:noFill/>
          <a:ln w="9525">
            <a:noFill/>
            <a:miter lim="800000"/>
            <a:headEnd/>
            <a:tailEnd/>
          </a:ln>
          <a:effectLst/>
        </p:spPr>
      </p:pic>
      <p:cxnSp>
        <p:nvCxnSpPr>
          <p:cNvPr id="8" name="Straight Arrow Connector 7"/>
          <p:cNvCxnSpPr>
            <a:cxnSpLocks/>
          </p:cNvCxnSpPr>
          <p:nvPr/>
        </p:nvCxnSpPr>
        <p:spPr>
          <a:xfrm>
            <a:off x="2058582" y="5624998"/>
            <a:ext cx="0" cy="76407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3" name="Right Arrow 12"/>
          <p:cNvSpPr/>
          <p:nvPr/>
        </p:nvSpPr>
        <p:spPr>
          <a:xfrm>
            <a:off x="3450667" y="2418851"/>
            <a:ext cx="5564752" cy="2549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868" name="Picture 4"/>
          <p:cNvPicPr>
            <a:picLocks noChangeAspect="1" noChangeArrowheads="1"/>
          </p:cNvPicPr>
          <p:nvPr/>
        </p:nvPicPr>
        <p:blipFill>
          <a:blip r:embed="rId3"/>
          <a:srcRect/>
          <a:stretch>
            <a:fillRect/>
          </a:stretch>
        </p:blipFill>
        <p:spPr bwMode="auto">
          <a:xfrm>
            <a:off x="9655838" y="1485900"/>
            <a:ext cx="2562225" cy="2628900"/>
          </a:xfrm>
          <a:prstGeom prst="rect">
            <a:avLst/>
          </a:prstGeom>
          <a:noFill/>
          <a:ln w="9525">
            <a:noFill/>
            <a:miter lim="800000"/>
            <a:headEnd/>
            <a:tailEnd/>
          </a:ln>
          <a:effectLst/>
        </p:spPr>
      </p:pic>
      <p:sp>
        <p:nvSpPr>
          <p:cNvPr id="15" name="TextBox 14"/>
          <p:cNvSpPr txBox="1"/>
          <p:nvPr/>
        </p:nvSpPr>
        <p:spPr>
          <a:xfrm>
            <a:off x="4797462" y="2142374"/>
            <a:ext cx="1714315" cy="369332"/>
          </a:xfrm>
          <a:prstGeom prst="rect">
            <a:avLst/>
          </a:prstGeom>
          <a:noFill/>
        </p:spPr>
        <p:txBody>
          <a:bodyPr wrap="none" rtlCol="0">
            <a:spAutoFit/>
          </a:bodyPr>
          <a:lstStyle/>
          <a:p>
            <a:r>
              <a:rPr lang="en-IN" b="1" dirty="0">
                <a:solidFill>
                  <a:srgbClr val="00B0F0"/>
                </a:solidFill>
              </a:rPr>
              <a:t>After Apply IWT</a:t>
            </a:r>
            <a:endParaRPr lang="en-US" b="1" dirty="0">
              <a:solidFill>
                <a:srgbClr val="00B0F0"/>
              </a:solidFill>
            </a:endParaRPr>
          </a:p>
        </p:txBody>
      </p:sp>
      <p:pic>
        <p:nvPicPr>
          <p:cNvPr id="36870" name="Picture 6" descr="C:\Users\arnab\AppData\Local\Packages\Microsoft.Windows.Photos_8wekyb3d8bbwe\TempState\ShareServiceTempFolder\arnold iteration2.jpeg"/>
          <p:cNvPicPr>
            <a:picLocks noChangeAspect="1" noChangeArrowheads="1"/>
          </p:cNvPicPr>
          <p:nvPr/>
        </p:nvPicPr>
        <p:blipFill>
          <a:blip r:embed="rId4"/>
          <a:srcRect/>
          <a:stretch>
            <a:fillRect/>
          </a:stretch>
        </p:blipFill>
        <p:spPr bwMode="auto">
          <a:xfrm>
            <a:off x="5039546" y="4315744"/>
            <a:ext cx="1460955" cy="1309254"/>
          </a:xfrm>
          <a:prstGeom prst="rect">
            <a:avLst/>
          </a:prstGeom>
          <a:noFill/>
        </p:spPr>
      </p:pic>
      <p:sp>
        <p:nvSpPr>
          <p:cNvPr id="23" name="TextBox 22"/>
          <p:cNvSpPr txBox="1"/>
          <p:nvPr/>
        </p:nvSpPr>
        <p:spPr>
          <a:xfrm>
            <a:off x="2926330" y="4384892"/>
            <a:ext cx="1652171" cy="954107"/>
          </a:xfrm>
          <a:prstGeom prst="rect">
            <a:avLst/>
          </a:prstGeom>
          <a:noFill/>
        </p:spPr>
        <p:txBody>
          <a:bodyPr wrap="square" rtlCol="0">
            <a:spAutoFit/>
          </a:bodyPr>
          <a:lstStyle/>
          <a:p>
            <a:r>
              <a:rPr lang="en-IN" sz="1400" b="1" dirty="0"/>
              <a:t> Arnold’s Cat</a:t>
            </a:r>
          </a:p>
          <a:p>
            <a:r>
              <a:rPr lang="en-IN" sz="1400" b="1" dirty="0"/>
              <a:t> map</a:t>
            </a:r>
          </a:p>
          <a:p>
            <a:endParaRPr lang="en-IN" sz="1400" b="1" dirty="0"/>
          </a:p>
          <a:p>
            <a:r>
              <a:rPr lang="en-IN" sz="1400" b="1" dirty="0"/>
              <a:t> iteration-2</a:t>
            </a:r>
            <a:endParaRPr lang="en-US" sz="1400" b="1" dirty="0"/>
          </a:p>
        </p:txBody>
      </p:sp>
      <p:sp>
        <p:nvSpPr>
          <p:cNvPr id="27" name="TextBox 26"/>
          <p:cNvSpPr txBox="1"/>
          <p:nvPr/>
        </p:nvSpPr>
        <p:spPr>
          <a:xfrm>
            <a:off x="1350824" y="7892091"/>
            <a:ext cx="1415516" cy="369332"/>
          </a:xfrm>
          <a:prstGeom prst="rect">
            <a:avLst/>
          </a:prstGeom>
          <a:noFill/>
        </p:spPr>
        <p:txBody>
          <a:bodyPr wrap="none" rtlCol="0">
            <a:spAutoFit/>
          </a:bodyPr>
          <a:lstStyle/>
          <a:p>
            <a:r>
              <a:rPr lang="en-IN" b="1" dirty="0"/>
              <a:t>Secret Image</a:t>
            </a:r>
            <a:endParaRPr lang="en-US" b="1" dirty="0"/>
          </a:p>
        </p:txBody>
      </p:sp>
      <p:sp>
        <p:nvSpPr>
          <p:cNvPr id="44" name="TextBox 43"/>
          <p:cNvSpPr txBox="1"/>
          <p:nvPr/>
        </p:nvSpPr>
        <p:spPr>
          <a:xfrm>
            <a:off x="7583510" y="3751674"/>
            <a:ext cx="1000595" cy="369332"/>
          </a:xfrm>
          <a:prstGeom prst="rect">
            <a:avLst/>
          </a:prstGeom>
          <a:noFill/>
          <a:ln>
            <a:solidFill>
              <a:schemeClr val="tx1"/>
            </a:solidFill>
          </a:ln>
        </p:spPr>
        <p:txBody>
          <a:bodyPr wrap="none" rtlCol="0">
            <a:spAutoFit/>
          </a:bodyPr>
          <a:lstStyle/>
          <a:p>
            <a:r>
              <a:rPr lang="en-IN" b="1" dirty="0">
                <a:solidFill>
                  <a:srgbClr val="0070C0"/>
                </a:solidFill>
              </a:rPr>
              <a:t>SHA-256</a:t>
            </a:r>
            <a:endParaRPr lang="en-US" b="1" dirty="0">
              <a:solidFill>
                <a:srgbClr val="0070C0"/>
              </a:solidFill>
            </a:endParaRPr>
          </a:p>
        </p:txBody>
      </p:sp>
      <p:pic>
        <p:nvPicPr>
          <p:cNvPr id="45" name="Picture 2" descr="C:\Users\arnab\AppData\Local\Packages\Microsoft.Windows.Photos_8wekyb3d8bbwe\TempState\ShareServiceTempFolder\output.jpeg"/>
          <p:cNvPicPr>
            <a:picLocks noChangeAspect="1" noChangeArrowheads="1"/>
          </p:cNvPicPr>
          <p:nvPr/>
        </p:nvPicPr>
        <p:blipFill>
          <a:blip r:embed="rId5"/>
          <a:srcRect t="11955" r="6119"/>
          <a:stretch>
            <a:fillRect/>
          </a:stretch>
        </p:blipFill>
        <p:spPr bwMode="auto">
          <a:xfrm>
            <a:off x="1072050" y="1541603"/>
            <a:ext cx="2378617" cy="2264297"/>
          </a:xfrm>
          <a:prstGeom prst="rect">
            <a:avLst/>
          </a:prstGeom>
          <a:noFill/>
        </p:spPr>
      </p:pic>
      <p:sp>
        <p:nvSpPr>
          <p:cNvPr id="46" name="TextBox 45"/>
          <p:cNvSpPr txBox="1"/>
          <p:nvPr/>
        </p:nvSpPr>
        <p:spPr>
          <a:xfrm>
            <a:off x="1665601" y="1112757"/>
            <a:ext cx="1353704" cy="369332"/>
          </a:xfrm>
          <a:prstGeom prst="rect">
            <a:avLst/>
          </a:prstGeom>
          <a:noFill/>
        </p:spPr>
        <p:txBody>
          <a:bodyPr wrap="none" rtlCol="0">
            <a:spAutoFit/>
          </a:bodyPr>
          <a:lstStyle/>
          <a:p>
            <a:r>
              <a:rPr lang="en-IN" b="1" dirty="0" err="1"/>
              <a:t>Stego</a:t>
            </a:r>
            <a:r>
              <a:rPr lang="en-IN" b="1" dirty="0"/>
              <a:t> Image</a:t>
            </a:r>
            <a:endParaRPr lang="en-US" b="1" dirty="0"/>
          </a:p>
        </p:txBody>
      </p:sp>
      <p:cxnSp>
        <p:nvCxnSpPr>
          <p:cNvPr id="6" name="Connector: Elbow 5">
            <a:extLst>
              <a:ext uri="{FF2B5EF4-FFF2-40B4-BE49-F238E27FC236}">
                <a16:creationId xmlns:a16="http://schemas.microsoft.com/office/drawing/2014/main" id="{8F9F18B5-5518-E1EC-0D4F-05DF9137DD63}"/>
              </a:ext>
            </a:extLst>
          </p:cNvPr>
          <p:cNvCxnSpPr>
            <a:cxnSpLocks/>
          </p:cNvCxnSpPr>
          <p:nvPr/>
        </p:nvCxnSpPr>
        <p:spPr>
          <a:xfrm rot="5400000">
            <a:off x="8618959" y="2035155"/>
            <a:ext cx="816758" cy="5053673"/>
          </a:xfrm>
          <a:prstGeom prst="bent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597D628-5898-F589-9CEE-3858C6002214}"/>
              </a:ext>
            </a:extLst>
          </p:cNvPr>
          <p:cNvSpPr txBox="1"/>
          <p:nvPr/>
        </p:nvSpPr>
        <p:spPr>
          <a:xfrm>
            <a:off x="7215157" y="4523179"/>
            <a:ext cx="4273454" cy="338554"/>
          </a:xfrm>
          <a:prstGeom prst="rect">
            <a:avLst/>
          </a:prstGeom>
          <a:noFill/>
        </p:spPr>
        <p:txBody>
          <a:bodyPr wrap="square" rtlCol="0">
            <a:spAutoFit/>
          </a:bodyPr>
          <a:lstStyle/>
          <a:p>
            <a:r>
              <a:rPr lang="en-IN" sz="1600" b="1" dirty="0"/>
              <a:t>Image Extraction Using Basepoint</a:t>
            </a:r>
            <a:endParaRPr lang="en-US" sz="1600" b="1" dirty="0"/>
          </a:p>
        </p:txBody>
      </p:sp>
      <p:cxnSp>
        <p:nvCxnSpPr>
          <p:cNvPr id="12" name="Connector: Elbow 11">
            <a:extLst>
              <a:ext uri="{FF2B5EF4-FFF2-40B4-BE49-F238E27FC236}">
                <a16:creationId xmlns:a16="http://schemas.microsoft.com/office/drawing/2014/main" id="{5B4C2846-8EA2-8148-6685-B263C0DC7D57}"/>
              </a:ext>
            </a:extLst>
          </p:cNvPr>
          <p:cNvCxnSpPr>
            <a:cxnSpLocks/>
            <a:stCxn id="36870" idx="1"/>
          </p:cNvCxnSpPr>
          <p:nvPr/>
        </p:nvCxnSpPr>
        <p:spPr>
          <a:xfrm rot="10800000" flipV="1">
            <a:off x="2774524" y="4970371"/>
            <a:ext cx="2265022" cy="2"/>
          </a:xfrm>
          <a:prstGeom prst="bentConnector3">
            <a:avLst>
              <a:gd name="adj1" fmla="val 50000"/>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90A83FB3-06EF-1014-6C73-0FA4B4AB38EE}"/>
              </a:ext>
            </a:extLst>
          </p:cNvPr>
          <p:cNvCxnSpPr>
            <a:cxnSpLocks/>
          </p:cNvCxnSpPr>
          <p:nvPr/>
        </p:nvCxnSpPr>
        <p:spPr>
          <a:xfrm rot="5400000">
            <a:off x="7971041" y="2382213"/>
            <a:ext cx="1512172" cy="1217003"/>
          </a:xfrm>
          <a:prstGeom prst="bentConnector3">
            <a:avLst>
              <a:gd name="adj1" fmla="val 50000"/>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953706C-4E97-B0B6-A269-0E086513DF4A}"/>
              </a:ext>
            </a:extLst>
          </p:cNvPr>
          <p:cNvCxnSpPr/>
          <p:nvPr/>
        </p:nvCxnSpPr>
        <p:spPr>
          <a:xfrm>
            <a:off x="9335629" y="2234628"/>
            <a:ext cx="320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A29CEEB-78D7-870A-7C97-78F2C8AFCB8A}"/>
              </a:ext>
            </a:extLst>
          </p:cNvPr>
          <p:cNvSpPr txBox="1"/>
          <p:nvPr/>
        </p:nvSpPr>
        <p:spPr>
          <a:xfrm>
            <a:off x="305047" y="5965568"/>
            <a:ext cx="4273454" cy="338554"/>
          </a:xfrm>
          <a:prstGeom prst="rect">
            <a:avLst/>
          </a:prstGeom>
          <a:noFill/>
        </p:spPr>
        <p:txBody>
          <a:bodyPr wrap="square" rtlCol="0">
            <a:spAutoFit/>
          </a:bodyPr>
          <a:lstStyle/>
          <a:p>
            <a:r>
              <a:rPr lang="en-IN" sz="1600" b="1" dirty="0"/>
              <a:t>Resizing to 32x32</a:t>
            </a:r>
            <a:endParaRPr lang="en-US" sz="1600" b="1" dirty="0"/>
          </a:p>
        </p:txBody>
      </p:sp>
      <p:pic>
        <p:nvPicPr>
          <p:cNvPr id="38" name="Picture 37">
            <a:extLst>
              <a:ext uri="{FF2B5EF4-FFF2-40B4-BE49-F238E27FC236}">
                <a16:creationId xmlns:a16="http://schemas.microsoft.com/office/drawing/2014/main" id="{0EECB388-E2A1-6A4D-207B-678EC49FD8BC}"/>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Lst>
          </a:blip>
          <a:stretch>
            <a:fillRect/>
          </a:stretch>
        </p:blipFill>
        <p:spPr>
          <a:xfrm>
            <a:off x="1390755" y="6362254"/>
            <a:ext cx="1535575" cy="15355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7C63D4-5127-5ABD-0389-938E1009F616}"/>
              </a:ext>
            </a:extLst>
          </p:cNvPr>
          <p:cNvSpPr txBox="1"/>
          <p:nvPr/>
        </p:nvSpPr>
        <p:spPr>
          <a:xfrm>
            <a:off x="1283678" y="915487"/>
            <a:ext cx="7326922" cy="744435"/>
          </a:xfrm>
          <a:prstGeom prst="rect">
            <a:avLst/>
          </a:prstGeom>
          <a:noFill/>
        </p:spPr>
        <p:txBody>
          <a:bodyPr wrap="square">
            <a:spAutoFit/>
          </a:bodyPr>
          <a:lstStyle/>
          <a:p>
            <a:pPr marL="0" indent="0">
              <a:lnSpc>
                <a:spcPts val="5468"/>
              </a:lnSpc>
              <a:buNone/>
            </a:pPr>
            <a:r>
              <a:rPr lang="en-IN" sz="3200" b="1" dirty="0">
                <a:solidFill>
                  <a:srgbClr val="0070C0"/>
                </a:solidFill>
                <a:latin typeface="Nunito" pitchFamily="34" charset="0"/>
                <a:ea typeface="Nunito" pitchFamily="34" charset="-122"/>
              </a:rPr>
              <a:t>Algorithm:</a:t>
            </a:r>
          </a:p>
        </p:txBody>
      </p:sp>
      <p:sp>
        <p:nvSpPr>
          <p:cNvPr id="4" name="TextBox 3">
            <a:extLst>
              <a:ext uri="{FF2B5EF4-FFF2-40B4-BE49-F238E27FC236}">
                <a16:creationId xmlns:a16="http://schemas.microsoft.com/office/drawing/2014/main" id="{839E2D62-DCF6-61C1-804F-3FB0C2DE6633}"/>
              </a:ext>
            </a:extLst>
          </p:cNvPr>
          <p:cNvSpPr txBox="1"/>
          <p:nvPr/>
        </p:nvSpPr>
        <p:spPr>
          <a:xfrm>
            <a:off x="931984" y="1739061"/>
            <a:ext cx="12766431" cy="5021055"/>
          </a:xfrm>
          <a:prstGeom prst="rect">
            <a:avLst/>
          </a:prstGeom>
          <a:noFill/>
        </p:spPr>
        <p:txBody>
          <a:bodyPr wrap="square" rtlCol="0">
            <a:spAutoFit/>
          </a:bodyPr>
          <a:lstStyle/>
          <a:p>
            <a:pPr lvl="1" algn="just">
              <a:lnSpc>
                <a:spcPct val="150000"/>
              </a:lnSpc>
            </a:pPr>
            <a:r>
              <a:rPr lang="en-US" sz="2400" b="1" dirty="0"/>
              <a:t>Algorithm2: Extraction (STEGO, basepoints) </a:t>
            </a:r>
          </a:p>
          <a:p>
            <a:pPr lvl="1" algn="just">
              <a:lnSpc>
                <a:spcPct val="150000"/>
              </a:lnSpc>
            </a:pPr>
            <a:r>
              <a:rPr lang="en-US" sz="2400" dirty="0"/>
              <a:t>Step1: First, divide the given watermarked image into 4 sub-bands LL, HL, LH &amp; HH using forward IWT </a:t>
            </a:r>
          </a:p>
          <a:p>
            <a:pPr lvl="1" algn="just">
              <a:lnSpc>
                <a:spcPct val="150000"/>
              </a:lnSpc>
            </a:pPr>
            <a:r>
              <a:rPr lang="en-US" sz="2400" dirty="0"/>
              <a:t>Step2: Take the HH part and apply histogram extraction technique with the basepoint </a:t>
            </a:r>
          </a:p>
          <a:p>
            <a:pPr lvl="1" algn="just">
              <a:lnSpc>
                <a:spcPct val="150000"/>
              </a:lnSpc>
            </a:pPr>
            <a:r>
              <a:rPr lang="en-US" sz="2400" dirty="0"/>
              <a:t>Step3: extract the secret image </a:t>
            </a:r>
          </a:p>
          <a:p>
            <a:pPr lvl="1" algn="just">
              <a:lnSpc>
                <a:spcPct val="150000"/>
              </a:lnSpc>
            </a:pPr>
            <a:r>
              <a:rPr lang="en-US" sz="2400" dirty="0"/>
              <a:t>Step4: Apply the Arnold’s Cat Map on secret image with remaining iterations to get actual secret image </a:t>
            </a:r>
          </a:p>
          <a:p>
            <a:pPr lvl="1" algn="just">
              <a:lnSpc>
                <a:spcPct val="150000"/>
              </a:lnSpc>
            </a:pPr>
            <a:r>
              <a:rPr lang="en-US" sz="2400" dirty="0"/>
              <a:t>Step5: Take the LL part and apply histogram extraction technique with the basepoint </a:t>
            </a:r>
          </a:p>
          <a:p>
            <a:pPr lvl="1" algn="just">
              <a:lnSpc>
                <a:spcPct val="150000"/>
              </a:lnSpc>
            </a:pPr>
            <a:r>
              <a:rPr lang="en-US" sz="2400" dirty="0"/>
              <a:t>Step6: Extract the SHA-256 value</a:t>
            </a:r>
            <a:endParaRPr lang="en-IN" sz="2200" dirty="0"/>
          </a:p>
        </p:txBody>
      </p:sp>
    </p:spTree>
    <p:extLst>
      <p:ext uri="{BB962C8B-B14F-4D97-AF65-F5344CB8AC3E}">
        <p14:creationId xmlns:p14="http://schemas.microsoft.com/office/powerpoint/2010/main" val="32746693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7C63D4-5127-5ABD-0389-938E1009F616}"/>
              </a:ext>
            </a:extLst>
          </p:cNvPr>
          <p:cNvSpPr txBox="1"/>
          <p:nvPr/>
        </p:nvSpPr>
        <p:spPr>
          <a:xfrm>
            <a:off x="1283678" y="915487"/>
            <a:ext cx="7326922" cy="744435"/>
          </a:xfrm>
          <a:prstGeom prst="rect">
            <a:avLst/>
          </a:prstGeom>
          <a:noFill/>
        </p:spPr>
        <p:txBody>
          <a:bodyPr wrap="square">
            <a:spAutoFit/>
          </a:bodyPr>
          <a:lstStyle/>
          <a:p>
            <a:pPr marL="0" indent="0">
              <a:lnSpc>
                <a:spcPts val="5468"/>
              </a:lnSpc>
              <a:buNone/>
            </a:pPr>
            <a:r>
              <a:rPr lang="en-IN" sz="3200" b="1" dirty="0">
                <a:solidFill>
                  <a:srgbClr val="0070C0"/>
                </a:solidFill>
                <a:latin typeface="Nunito" pitchFamily="34" charset="0"/>
                <a:ea typeface="Nunito" pitchFamily="34" charset="-122"/>
              </a:rPr>
              <a:t>Flowchart:</a:t>
            </a:r>
          </a:p>
        </p:txBody>
      </p:sp>
      <p:pic>
        <p:nvPicPr>
          <p:cNvPr id="4" name="Picture 3">
            <a:extLst>
              <a:ext uri="{FF2B5EF4-FFF2-40B4-BE49-F238E27FC236}">
                <a16:creationId xmlns:a16="http://schemas.microsoft.com/office/drawing/2014/main" id="{D225FEBC-A84D-DD06-C374-47969A9FAC36}"/>
              </a:ext>
            </a:extLst>
          </p:cNvPr>
          <p:cNvPicPr>
            <a:picLocks noChangeAspect="1"/>
          </p:cNvPicPr>
          <p:nvPr/>
        </p:nvPicPr>
        <p:blipFill rotWithShape="1">
          <a:blip r:embed="rId2"/>
          <a:srcRect t="3" b="4674"/>
          <a:stretch/>
        </p:blipFill>
        <p:spPr>
          <a:xfrm>
            <a:off x="4156547" y="1158616"/>
            <a:ext cx="5496692" cy="6706481"/>
          </a:xfrm>
          <a:prstGeom prst="rect">
            <a:avLst/>
          </a:prstGeom>
        </p:spPr>
      </p:pic>
    </p:spTree>
    <p:extLst>
      <p:ext uri="{BB962C8B-B14F-4D97-AF65-F5344CB8AC3E}">
        <p14:creationId xmlns:p14="http://schemas.microsoft.com/office/powerpoint/2010/main" val="749759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10E7-DFB2-4757-8D3F-8A8FB5B65BCD}"/>
              </a:ext>
            </a:extLst>
          </p:cNvPr>
          <p:cNvSpPr>
            <a:spLocks noGrp="1"/>
          </p:cNvSpPr>
          <p:nvPr>
            <p:ph type="ctrTitle"/>
          </p:nvPr>
        </p:nvSpPr>
        <p:spPr>
          <a:xfrm>
            <a:off x="853440" y="2346959"/>
            <a:ext cx="12562637" cy="2194560"/>
          </a:xfrm>
        </p:spPr>
        <p:txBody>
          <a:bodyPr>
            <a:normAutofit/>
          </a:bodyPr>
          <a:lstStyle/>
          <a:p>
            <a:pPr algn="ctr"/>
            <a:r>
              <a:rPr lang="en-IN" dirty="0">
                <a:solidFill>
                  <a:schemeClr val="tx1"/>
                </a:solidFill>
              </a:rPr>
              <a:t>Performance Analysis</a:t>
            </a:r>
          </a:p>
        </p:txBody>
      </p:sp>
    </p:spTree>
    <p:extLst>
      <p:ext uri="{BB962C8B-B14F-4D97-AF65-F5344CB8AC3E}">
        <p14:creationId xmlns:p14="http://schemas.microsoft.com/office/powerpoint/2010/main" val="19837342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70116" y="1032924"/>
            <a:ext cx="7221529" cy="646331"/>
          </a:xfrm>
          <a:prstGeom prst="rect">
            <a:avLst/>
          </a:prstGeom>
          <a:noFill/>
        </p:spPr>
        <p:txBody>
          <a:bodyPr wrap="none" rtlCol="0">
            <a:spAutoFit/>
          </a:bodyPr>
          <a:lstStyle/>
          <a:p>
            <a:r>
              <a:rPr lang="en-IN" sz="3600" b="1" dirty="0">
                <a:solidFill>
                  <a:srgbClr val="0070C0"/>
                </a:solidFill>
              </a:rPr>
              <a:t>Performance Evaluation Techniques </a:t>
            </a:r>
            <a:endParaRPr lang="en-US" sz="3600" b="1" dirty="0">
              <a:solidFill>
                <a:srgbClr val="0070C0"/>
              </a:solidFill>
            </a:endParaRPr>
          </a:p>
        </p:txBody>
      </p:sp>
      <p:cxnSp>
        <p:nvCxnSpPr>
          <p:cNvPr id="4" name="Straight Connector 3"/>
          <p:cNvCxnSpPr/>
          <p:nvPr/>
        </p:nvCxnSpPr>
        <p:spPr>
          <a:xfrm>
            <a:off x="3333509" y="2002421"/>
            <a:ext cx="8657863" cy="2314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597306" y="2837141"/>
            <a:ext cx="12477509" cy="1815882"/>
          </a:xfrm>
          <a:prstGeom prst="rect">
            <a:avLst/>
          </a:prstGeom>
          <a:noFill/>
        </p:spPr>
        <p:txBody>
          <a:bodyPr wrap="square" rtlCol="0" anchor="b">
            <a:spAutoFit/>
          </a:bodyPr>
          <a:lstStyle/>
          <a:p>
            <a:r>
              <a:rPr lang="en-US" sz="2800" dirty="0">
                <a:solidFill>
                  <a:srgbClr val="0070C0"/>
                </a:solidFill>
              </a:rPr>
              <a:t>For evaluate various aspects of image watermarking, several metrics are commonly used. Among the most popular are </a:t>
            </a:r>
            <a:r>
              <a:rPr lang="en-US" sz="2800" b="1" dirty="0">
                <a:solidFill>
                  <a:srgbClr val="0070C0"/>
                </a:solidFill>
              </a:rPr>
              <a:t>Peak Signal to Noise Ratio (PSNR), and Normalized Cross-Correlation (NCC).</a:t>
            </a:r>
            <a:r>
              <a:rPr lang="en-US" sz="2800" dirty="0">
                <a:solidFill>
                  <a:srgbClr val="0070C0"/>
                </a:solidFill>
              </a:rPr>
              <a:t> </a:t>
            </a:r>
          </a:p>
          <a:p>
            <a:r>
              <a:rPr lang="en-US" sz="2800" dirty="0">
                <a:solidFill>
                  <a:srgbClr val="0070C0"/>
                </a:solidFill>
              </a:rPr>
              <a:t> The following sections define these metrics in detail next: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88135" y="1240342"/>
            <a:ext cx="7295715" cy="646331"/>
          </a:xfrm>
          <a:prstGeom prst="rect">
            <a:avLst/>
          </a:prstGeom>
        </p:spPr>
        <p:txBody>
          <a:bodyPr wrap="none">
            <a:spAutoFit/>
          </a:bodyPr>
          <a:lstStyle/>
          <a:p>
            <a:r>
              <a:rPr lang="en-US" sz="3600" b="1" dirty="0">
                <a:solidFill>
                  <a:srgbClr val="0070C0"/>
                </a:solidFill>
              </a:rPr>
              <a:t>Peak signal to noise ratio (PSNR)</a:t>
            </a:r>
          </a:p>
        </p:txBody>
      </p:sp>
      <p:cxnSp>
        <p:nvCxnSpPr>
          <p:cNvPr id="4" name="Straight Connector 3"/>
          <p:cNvCxnSpPr/>
          <p:nvPr/>
        </p:nvCxnSpPr>
        <p:spPr>
          <a:xfrm flipV="1">
            <a:off x="2407534" y="2071868"/>
            <a:ext cx="10255170" cy="3472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17630" y="2419109"/>
            <a:ext cx="13553956" cy="1815882"/>
          </a:xfrm>
          <a:prstGeom prst="rect">
            <a:avLst/>
          </a:prstGeom>
          <a:noFill/>
        </p:spPr>
        <p:txBody>
          <a:bodyPr wrap="square" rtlCol="0">
            <a:spAutoFit/>
          </a:bodyPr>
          <a:lstStyle/>
          <a:p>
            <a:pPr algn="just">
              <a:buFont typeface="Arial" pitchFamily="34" charset="0"/>
              <a:buChar char="•"/>
            </a:pPr>
            <a:r>
              <a:rPr lang="en-US" sz="2800" dirty="0"/>
              <a:t>PSNR is a widely used and highly regarded metric for assessing the quality of a watermarked image by analyzing the mean squared error (MSE) between the cover image and the watermarked image. For 8-bit images,</a:t>
            </a:r>
          </a:p>
          <a:p>
            <a:pPr algn="just">
              <a:buFont typeface="Arial" pitchFamily="34" charset="0"/>
              <a:buChar char="•"/>
            </a:pPr>
            <a:r>
              <a:rPr lang="en-US" sz="2800" dirty="0"/>
              <a:t> PSNR is calculated as follows:</a:t>
            </a:r>
          </a:p>
        </p:txBody>
      </p:sp>
      <p:pic>
        <p:nvPicPr>
          <p:cNvPr id="6" name="Picture 5">
            <a:extLst>
              <a:ext uri="{FF2B5EF4-FFF2-40B4-BE49-F238E27FC236}">
                <a16:creationId xmlns:a16="http://schemas.microsoft.com/office/drawing/2014/main" id="{169075BB-CC0A-AA42-31BB-2E5D37A2B638}"/>
              </a:ext>
            </a:extLst>
          </p:cNvPr>
          <p:cNvPicPr>
            <a:picLocks noChangeAspect="1"/>
          </p:cNvPicPr>
          <p:nvPr/>
        </p:nvPicPr>
        <p:blipFill>
          <a:blip r:embed="rId2"/>
          <a:stretch>
            <a:fillRect/>
          </a:stretch>
        </p:blipFill>
        <p:spPr>
          <a:xfrm>
            <a:off x="4432174" y="4234991"/>
            <a:ext cx="4299924" cy="886754"/>
          </a:xfrm>
          <a:prstGeom prst="rect">
            <a:avLst/>
          </a:prstGeom>
        </p:spPr>
      </p:pic>
      <p:sp>
        <p:nvSpPr>
          <p:cNvPr id="7" name="TextBox 6"/>
          <p:cNvSpPr txBox="1"/>
          <p:nvPr/>
        </p:nvSpPr>
        <p:spPr>
          <a:xfrm>
            <a:off x="717630" y="5330946"/>
            <a:ext cx="4127092" cy="954107"/>
          </a:xfrm>
          <a:prstGeom prst="rect">
            <a:avLst/>
          </a:prstGeom>
          <a:noFill/>
        </p:spPr>
        <p:txBody>
          <a:bodyPr wrap="none" rtlCol="0">
            <a:spAutoFit/>
          </a:bodyPr>
          <a:lstStyle/>
          <a:p>
            <a:r>
              <a:rPr lang="en-IN" sz="2800" dirty="0"/>
              <a:t>And MSE is calculated as:</a:t>
            </a:r>
          </a:p>
          <a:p>
            <a:endParaRPr lang="en-US" sz="2800" dirty="0"/>
          </a:p>
        </p:txBody>
      </p:sp>
      <p:pic>
        <p:nvPicPr>
          <p:cNvPr id="8" name="Picture 7">
            <a:extLst>
              <a:ext uri="{FF2B5EF4-FFF2-40B4-BE49-F238E27FC236}">
                <a16:creationId xmlns:a16="http://schemas.microsoft.com/office/drawing/2014/main" id="{739C073D-674A-4B83-B8E0-D3F65D0E7902}"/>
              </a:ext>
            </a:extLst>
          </p:cNvPr>
          <p:cNvPicPr>
            <a:picLocks noChangeAspect="1"/>
          </p:cNvPicPr>
          <p:nvPr/>
        </p:nvPicPr>
        <p:blipFill>
          <a:blip r:embed="rId3"/>
          <a:stretch>
            <a:fillRect/>
          </a:stretch>
        </p:blipFill>
        <p:spPr>
          <a:xfrm>
            <a:off x="4154382" y="5822065"/>
            <a:ext cx="3155172" cy="925975"/>
          </a:xfrm>
          <a:prstGeom prst="rect">
            <a:avLst/>
          </a:prstGeom>
        </p:spPr>
      </p:pic>
      <p:sp>
        <p:nvSpPr>
          <p:cNvPr id="9" name="TextBox 8"/>
          <p:cNvSpPr txBox="1"/>
          <p:nvPr/>
        </p:nvSpPr>
        <p:spPr>
          <a:xfrm>
            <a:off x="7737558" y="5424601"/>
            <a:ext cx="6892583" cy="1569660"/>
          </a:xfrm>
          <a:prstGeom prst="rect">
            <a:avLst/>
          </a:prstGeom>
          <a:noFill/>
        </p:spPr>
        <p:txBody>
          <a:bodyPr wrap="square" rtlCol="0">
            <a:spAutoFit/>
          </a:bodyPr>
          <a:lstStyle/>
          <a:p>
            <a:pPr algn="just"/>
            <a:r>
              <a:rPr lang="en-US" sz="2400" dirty="0"/>
              <a:t>N is the number of cover image pixels, </a:t>
            </a:r>
            <a:r>
              <a:rPr lang="en-US" sz="2400" dirty="0" err="1"/>
              <a:t>C</a:t>
            </a:r>
            <a:r>
              <a:rPr lang="en-US" sz="2400" baseline="-25000" dirty="0" err="1"/>
              <a:t>i</a:t>
            </a:r>
            <a:r>
              <a:rPr lang="en-US" sz="2400" dirty="0"/>
              <a:t> is the intensity of </a:t>
            </a:r>
            <a:r>
              <a:rPr lang="en-US" sz="2400" dirty="0" err="1"/>
              <a:t>i</a:t>
            </a:r>
            <a:r>
              <a:rPr lang="en-US" sz="2400" baseline="30000" dirty="0" err="1"/>
              <a:t>th</a:t>
            </a:r>
            <a:r>
              <a:rPr lang="en-US" sz="2400" dirty="0"/>
              <a:t>  pixel in the watermarked-image and </a:t>
            </a:r>
            <a:r>
              <a:rPr lang="en-US" sz="2400" dirty="0" err="1"/>
              <a:t>C</a:t>
            </a:r>
            <a:r>
              <a:rPr lang="en-US" sz="2400" baseline="-25000" dirty="0" err="1"/>
              <a:t>i</a:t>
            </a:r>
            <a:r>
              <a:rPr lang="en-US" sz="2400" baseline="30000" dirty="0"/>
              <a:t>’</a:t>
            </a:r>
            <a:r>
              <a:rPr lang="en-US" sz="2400" dirty="0"/>
              <a:t> is the intensity of </a:t>
            </a:r>
            <a:r>
              <a:rPr lang="en-US" sz="2400" dirty="0" err="1"/>
              <a:t>i</a:t>
            </a:r>
            <a:r>
              <a:rPr lang="en-US" sz="2400" baseline="30000" dirty="0" err="1"/>
              <a:t>th</a:t>
            </a:r>
            <a:r>
              <a:rPr lang="en-US" sz="2400" dirty="0"/>
              <a:t> pixel in the cover image.</a:t>
            </a:r>
            <a:endParaRPr lang="en-IN" sz="2400" dirty="0"/>
          </a:p>
          <a:p>
            <a:pPr algn="just"/>
            <a:endParaRPr lang="en-US" sz="24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70116" y="1151428"/>
            <a:ext cx="7117013" cy="584775"/>
          </a:xfrm>
          <a:prstGeom prst="rect">
            <a:avLst/>
          </a:prstGeom>
          <a:noFill/>
        </p:spPr>
        <p:txBody>
          <a:bodyPr wrap="none" rtlCol="0">
            <a:spAutoFit/>
          </a:bodyPr>
          <a:lstStyle/>
          <a:p>
            <a:r>
              <a:rPr lang="en-US" sz="3200" b="1" dirty="0">
                <a:solidFill>
                  <a:srgbClr val="0070C0"/>
                </a:solidFill>
              </a:rPr>
              <a:t>Normalized Cross Correlation(NCC)</a:t>
            </a:r>
          </a:p>
        </p:txBody>
      </p:sp>
      <p:cxnSp>
        <p:nvCxnSpPr>
          <p:cNvPr id="4" name="Straight Connector 3"/>
          <p:cNvCxnSpPr/>
          <p:nvPr/>
        </p:nvCxnSpPr>
        <p:spPr>
          <a:xfrm>
            <a:off x="2858947" y="1886673"/>
            <a:ext cx="9410218" cy="231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805652" y="2187615"/>
            <a:ext cx="11759877" cy="1938992"/>
          </a:xfrm>
          <a:prstGeom prst="rect">
            <a:avLst/>
          </a:prstGeom>
          <a:noFill/>
        </p:spPr>
        <p:txBody>
          <a:bodyPr wrap="square" rtlCol="0">
            <a:spAutoFit/>
          </a:bodyPr>
          <a:lstStyle/>
          <a:p>
            <a:r>
              <a:rPr lang="en-US" sz="2400" dirty="0"/>
              <a:t>Normalized Cross-Correlation (NCC) is a metric used to measure the level of correlation or similarity between two signals. When the signals are highly correlated, the NCC value approaches 1, reaching exactly 1 if the signals are identical. Conversely, an NCC value of -1 indicates no similarity between the signals. For two discrete one-dimensional signals, 𝑆</a:t>
            </a:r>
            <a:r>
              <a:rPr lang="en-US" sz="2400" i="1" dirty="0"/>
              <a:t>S</a:t>
            </a:r>
            <a:r>
              <a:rPr lang="en-US" sz="2400" dirty="0"/>
              <a:t> and 𝑇</a:t>
            </a:r>
            <a:r>
              <a:rPr lang="en-US" sz="2400" i="1" dirty="0"/>
              <a:t>T</a:t>
            </a:r>
            <a:r>
              <a:rPr lang="en-US" sz="2400" dirty="0"/>
              <a:t>, each with 𝑁</a:t>
            </a:r>
            <a:r>
              <a:rPr lang="en-US" sz="2400" i="1" dirty="0"/>
              <a:t>N</a:t>
            </a:r>
            <a:r>
              <a:rPr lang="en-US" sz="2400" dirty="0"/>
              <a:t> elements, NCC is calculated as follows:</a:t>
            </a:r>
          </a:p>
        </p:txBody>
      </p:sp>
      <p:pic>
        <p:nvPicPr>
          <p:cNvPr id="7" name="Picture 6">
            <a:extLst>
              <a:ext uri="{FF2B5EF4-FFF2-40B4-BE49-F238E27FC236}">
                <a16:creationId xmlns:a16="http://schemas.microsoft.com/office/drawing/2014/main" id="{52F06054-9EEE-2698-BB68-D9C6FB9DD662}"/>
              </a:ext>
            </a:extLst>
          </p:cNvPr>
          <p:cNvPicPr>
            <a:picLocks noChangeAspect="1"/>
          </p:cNvPicPr>
          <p:nvPr/>
        </p:nvPicPr>
        <p:blipFill>
          <a:blip r:embed="rId2"/>
          <a:stretch>
            <a:fillRect/>
          </a:stretch>
        </p:blipFill>
        <p:spPr>
          <a:xfrm>
            <a:off x="5532235" y="4495566"/>
            <a:ext cx="5291132" cy="1509057"/>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70116" y="1032924"/>
            <a:ext cx="7177799" cy="646331"/>
          </a:xfrm>
          <a:prstGeom prst="rect">
            <a:avLst/>
          </a:prstGeom>
          <a:noFill/>
        </p:spPr>
        <p:txBody>
          <a:bodyPr wrap="none" rtlCol="0">
            <a:spAutoFit/>
          </a:bodyPr>
          <a:lstStyle/>
          <a:p>
            <a:r>
              <a:rPr lang="en-IN" sz="3600" b="1" dirty="0">
                <a:solidFill>
                  <a:srgbClr val="0070C0"/>
                </a:solidFill>
              </a:rPr>
              <a:t>Without attack we get the result:</a:t>
            </a:r>
            <a:endParaRPr lang="en-US" sz="3600" b="1" dirty="0">
              <a:solidFill>
                <a:srgbClr val="0070C0"/>
              </a:solidFill>
            </a:endParaRPr>
          </a:p>
        </p:txBody>
      </p:sp>
      <p:cxnSp>
        <p:nvCxnSpPr>
          <p:cNvPr id="4" name="Straight Connector 3"/>
          <p:cNvCxnSpPr/>
          <p:nvPr/>
        </p:nvCxnSpPr>
        <p:spPr>
          <a:xfrm>
            <a:off x="3333509" y="2002421"/>
            <a:ext cx="8657863" cy="2314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71182" y="2422355"/>
            <a:ext cx="12477509" cy="523220"/>
          </a:xfrm>
          <a:prstGeom prst="rect">
            <a:avLst/>
          </a:prstGeom>
          <a:noFill/>
        </p:spPr>
        <p:txBody>
          <a:bodyPr wrap="square" rtlCol="0" anchor="b">
            <a:spAutoFit/>
          </a:bodyPr>
          <a:lstStyle/>
          <a:p>
            <a:r>
              <a:rPr lang="en-US" sz="2800" dirty="0">
                <a:solidFill>
                  <a:srgbClr val="0070C0"/>
                </a:solidFill>
              </a:rPr>
              <a:t>Apply the hiding process in the images from USC SIPI dataset</a:t>
            </a:r>
          </a:p>
        </p:txBody>
      </p:sp>
      <p:graphicFrame>
        <p:nvGraphicFramePr>
          <p:cNvPr id="3" name="Table 2">
            <a:extLst>
              <a:ext uri="{FF2B5EF4-FFF2-40B4-BE49-F238E27FC236}">
                <a16:creationId xmlns:a16="http://schemas.microsoft.com/office/drawing/2014/main" id="{E9BD4554-3938-01A4-7555-A7B7B396E66F}"/>
              </a:ext>
            </a:extLst>
          </p:cNvPr>
          <p:cNvGraphicFramePr>
            <a:graphicFrameLocks noGrp="1"/>
          </p:cNvGraphicFramePr>
          <p:nvPr>
            <p:extLst>
              <p:ext uri="{D42A27DB-BD31-4B8C-83A1-F6EECF244321}">
                <p14:modId xmlns:p14="http://schemas.microsoft.com/office/powerpoint/2010/main" val="1076366592"/>
              </p:ext>
            </p:extLst>
          </p:nvPr>
        </p:nvGraphicFramePr>
        <p:xfrm>
          <a:off x="3219953" y="3074529"/>
          <a:ext cx="7927962" cy="4731991"/>
        </p:xfrm>
        <a:graphic>
          <a:graphicData uri="http://schemas.openxmlformats.org/drawingml/2006/table">
            <a:tbl>
              <a:tblPr firstRow="1" firstCol="1" bandRow="1">
                <a:tableStyleId>{5C22544A-7EE6-4342-B048-85BDC9FD1C3A}</a:tableStyleId>
              </a:tblPr>
              <a:tblGrid>
                <a:gridCol w="1734242">
                  <a:extLst>
                    <a:ext uri="{9D8B030D-6E8A-4147-A177-3AD203B41FA5}">
                      <a16:colId xmlns:a16="http://schemas.microsoft.com/office/drawing/2014/main" val="2561433703"/>
                    </a:ext>
                  </a:extLst>
                </a:gridCol>
                <a:gridCol w="1238744">
                  <a:extLst>
                    <a:ext uri="{9D8B030D-6E8A-4147-A177-3AD203B41FA5}">
                      <a16:colId xmlns:a16="http://schemas.microsoft.com/office/drawing/2014/main" val="1377581232"/>
                    </a:ext>
                  </a:extLst>
                </a:gridCol>
                <a:gridCol w="1238744">
                  <a:extLst>
                    <a:ext uri="{9D8B030D-6E8A-4147-A177-3AD203B41FA5}">
                      <a16:colId xmlns:a16="http://schemas.microsoft.com/office/drawing/2014/main" val="2480672560"/>
                    </a:ext>
                  </a:extLst>
                </a:gridCol>
                <a:gridCol w="1238744">
                  <a:extLst>
                    <a:ext uri="{9D8B030D-6E8A-4147-A177-3AD203B41FA5}">
                      <a16:colId xmlns:a16="http://schemas.microsoft.com/office/drawing/2014/main" val="509747891"/>
                    </a:ext>
                  </a:extLst>
                </a:gridCol>
                <a:gridCol w="1238744">
                  <a:extLst>
                    <a:ext uri="{9D8B030D-6E8A-4147-A177-3AD203B41FA5}">
                      <a16:colId xmlns:a16="http://schemas.microsoft.com/office/drawing/2014/main" val="1583846357"/>
                    </a:ext>
                  </a:extLst>
                </a:gridCol>
                <a:gridCol w="1238744">
                  <a:extLst>
                    <a:ext uri="{9D8B030D-6E8A-4147-A177-3AD203B41FA5}">
                      <a16:colId xmlns:a16="http://schemas.microsoft.com/office/drawing/2014/main" val="1232230819"/>
                    </a:ext>
                  </a:extLst>
                </a:gridCol>
              </a:tblGrid>
              <a:tr h="430181">
                <a:tc>
                  <a:txBody>
                    <a:bodyPr/>
                    <a:lstStyle/>
                    <a:p>
                      <a:pPr>
                        <a:lnSpc>
                          <a:spcPct val="107000"/>
                        </a:lnSpc>
                        <a:spcAft>
                          <a:spcPts val="800"/>
                        </a:spcAft>
                      </a:pPr>
                      <a:r>
                        <a:rPr lang="en-IN" sz="1200" kern="100">
                          <a:effectLst/>
                        </a:rPr>
                        <a:t>Cover Image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Secret Image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PSNR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MSE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NCC</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SHA</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30094358"/>
                  </a:ext>
                </a:extLst>
              </a:tr>
              <a:tr h="430181">
                <a:tc>
                  <a:txBody>
                    <a:bodyPr/>
                    <a:lstStyle/>
                    <a:p>
                      <a:pPr>
                        <a:lnSpc>
                          <a:spcPct val="107000"/>
                        </a:lnSpc>
                        <a:spcAft>
                          <a:spcPts val="800"/>
                        </a:spcAft>
                      </a:pPr>
                      <a:r>
                        <a:rPr lang="en-IN" sz="1200" kern="100">
                          <a:effectLst/>
                        </a:rPr>
                        <a:t>airplane.tiff</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splash.tiff</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59.53416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0.072388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TRUE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11914059"/>
                  </a:ext>
                </a:extLst>
              </a:tr>
              <a:tr h="430181">
                <a:tc>
                  <a:txBody>
                    <a:bodyPr/>
                    <a:lstStyle/>
                    <a:p>
                      <a:pPr>
                        <a:lnSpc>
                          <a:spcPct val="107000"/>
                        </a:lnSpc>
                        <a:spcAft>
                          <a:spcPts val="800"/>
                        </a:spcAft>
                      </a:pPr>
                      <a:r>
                        <a:rPr lang="en-IN" sz="1200" kern="100">
                          <a:effectLst/>
                        </a:rPr>
                        <a:t>Barbara.tif</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splash.tiff</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61.20761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0.04924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TRUE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15257072"/>
                  </a:ext>
                </a:extLst>
              </a:tr>
              <a:tr h="430181">
                <a:tc>
                  <a:txBody>
                    <a:bodyPr/>
                    <a:lstStyle/>
                    <a:p>
                      <a:pPr>
                        <a:lnSpc>
                          <a:spcPct val="107000"/>
                        </a:lnSpc>
                        <a:spcAft>
                          <a:spcPts val="800"/>
                        </a:spcAft>
                      </a:pPr>
                      <a:r>
                        <a:rPr lang="en-IN" sz="1200" kern="100">
                          <a:effectLst/>
                        </a:rPr>
                        <a:t>elaine.tiff</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splash.tiff</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61.14979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0.0499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TRUE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64231062"/>
                  </a:ext>
                </a:extLst>
              </a:tr>
              <a:tr h="430181">
                <a:tc>
                  <a:txBody>
                    <a:bodyPr/>
                    <a:lstStyle/>
                    <a:p>
                      <a:pPr>
                        <a:lnSpc>
                          <a:spcPct val="107000"/>
                        </a:lnSpc>
                        <a:spcAft>
                          <a:spcPts val="800"/>
                        </a:spcAft>
                      </a:pPr>
                      <a:r>
                        <a:rPr lang="en-IN" sz="1200" kern="100">
                          <a:effectLst/>
                        </a:rPr>
                        <a:t>fishingboat.tiff</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splash.tiff</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60.74799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0.054737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TRUE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4035754"/>
                  </a:ext>
                </a:extLst>
              </a:tr>
              <a:tr h="430181">
                <a:tc>
                  <a:txBody>
                    <a:bodyPr/>
                    <a:lstStyle/>
                    <a:p>
                      <a:pPr>
                        <a:lnSpc>
                          <a:spcPct val="107000"/>
                        </a:lnSpc>
                        <a:spcAft>
                          <a:spcPts val="800"/>
                        </a:spcAft>
                      </a:pPr>
                      <a:r>
                        <a:rPr lang="en-IN" sz="1200" kern="100">
                          <a:effectLst/>
                        </a:rPr>
                        <a:t>Goldhill.tif</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splash.tiff</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61.51282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0.045898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TRUE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6918210"/>
                  </a:ext>
                </a:extLst>
              </a:tr>
              <a:tr h="430181">
                <a:tc>
                  <a:txBody>
                    <a:bodyPr/>
                    <a:lstStyle/>
                    <a:p>
                      <a:pPr>
                        <a:lnSpc>
                          <a:spcPct val="107000"/>
                        </a:lnSpc>
                        <a:spcAft>
                          <a:spcPts val="800"/>
                        </a:spcAft>
                      </a:pPr>
                      <a:r>
                        <a:rPr lang="en-IN" sz="1200" kern="100">
                          <a:effectLst/>
                        </a:rPr>
                        <a:t>house.tiff</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splash.tiff</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60.31865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0.060425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TRUE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21267986"/>
                  </a:ext>
                </a:extLst>
              </a:tr>
              <a:tr h="430181">
                <a:tc>
                  <a:txBody>
                    <a:bodyPr/>
                    <a:lstStyle/>
                    <a:p>
                      <a:pPr>
                        <a:lnSpc>
                          <a:spcPct val="107000"/>
                        </a:lnSpc>
                        <a:spcAft>
                          <a:spcPts val="800"/>
                        </a:spcAft>
                      </a:pPr>
                      <a:r>
                        <a:rPr lang="en-IN" sz="1200" kern="100">
                          <a:effectLst/>
                        </a:rPr>
                        <a:t>lena.tiff</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splash.tiff</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60.40253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0.059269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TRUE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0127713"/>
                  </a:ext>
                </a:extLst>
              </a:tr>
              <a:tr h="430181">
                <a:tc>
                  <a:txBody>
                    <a:bodyPr/>
                    <a:lstStyle/>
                    <a:p>
                      <a:pPr>
                        <a:lnSpc>
                          <a:spcPct val="107000"/>
                        </a:lnSpc>
                        <a:spcAft>
                          <a:spcPts val="800"/>
                        </a:spcAft>
                      </a:pPr>
                      <a:r>
                        <a:rPr lang="en-IN" sz="1200" kern="100">
                          <a:effectLst/>
                        </a:rPr>
                        <a:t>peeper.tiff</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splash.tiff</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61.3544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0.047604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TRUE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616746"/>
                  </a:ext>
                </a:extLst>
              </a:tr>
              <a:tr h="430181">
                <a:tc>
                  <a:txBody>
                    <a:bodyPr/>
                    <a:lstStyle/>
                    <a:p>
                      <a:pPr>
                        <a:lnSpc>
                          <a:spcPct val="107000"/>
                        </a:lnSpc>
                        <a:spcAft>
                          <a:spcPts val="800"/>
                        </a:spcAft>
                      </a:pPr>
                      <a:r>
                        <a:rPr lang="en-IN" sz="1200" kern="100">
                          <a:effectLst/>
                        </a:rPr>
                        <a:t>sailboat.tiff</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splash.tiff</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61.06172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0.050922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TRUE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74637775"/>
                  </a:ext>
                </a:extLst>
              </a:tr>
              <a:tr h="430181">
                <a:tc>
                  <a:txBody>
                    <a:bodyPr/>
                    <a:lstStyle/>
                    <a:p>
                      <a:pPr>
                        <a:lnSpc>
                          <a:spcPct val="107000"/>
                        </a:lnSpc>
                        <a:spcAft>
                          <a:spcPts val="800"/>
                        </a:spcAft>
                      </a:pPr>
                      <a:r>
                        <a:rPr lang="en-IN" sz="1200" kern="100">
                          <a:effectLst/>
                        </a:rPr>
                        <a:t>tank.tiff</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splash.tiff</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61.37709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0.047356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a:effectLst/>
                        </a:rPr>
                        <a:t>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dirty="0">
                          <a:effectLst/>
                        </a:rPr>
                        <a:t>TRUE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24230427"/>
                  </a:ext>
                </a:extLst>
              </a:tr>
            </a:tbl>
          </a:graphicData>
        </a:graphic>
      </p:graphicFrame>
    </p:spTree>
    <p:extLst>
      <p:ext uri="{BB962C8B-B14F-4D97-AF65-F5344CB8AC3E}">
        <p14:creationId xmlns:p14="http://schemas.microsoft.com/office/powerpoint/2010/main" val="2500306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10E7-DFB2-4757-8D3F-8A8FB5B65BCD}"/>
              </a:ext>
            </a:extLst>
          </p:cNvPr>
          <p:cNvSpPr>
            <a:spLocks noGrp="1"/>
          </p:cNvSpPr>
          <p:nvPr>
            <p:ph type="ctrTitle"/>
          </p:nvPr>
        </p:nvSpPr>
        <p:spPr>
          <a:xfrm>
            <a:off x="853440" y="1960098"/>
            <a:ext cx="12562637" cy="2194560"/>
          </a:xfrm>
        </p:spPr>
        <p:txBody>
          <a:bodyPr/>
          <a:lstStyle/>
          <a:p>
            <a:pPr algn="ctr"/>
            <a:r>
              <a:rPr lang="en-IN" dirty="0">
                <a:solidFill>
                  <a:schemeClr val="tx1"/>
                </a:solidFill>
              </a:rPr>
              <a:t>Abstract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70116" y="1032924"/>
            <a:ext cx="7177799" cy="646331"/>
          </a:xfrm>
          <a:prstGeom prst="rect">
            <a:avLst/>
          </a:prstGeom>
          <a:noFill/>
        </p:spPr>
        <p:txBody>
          <a:bodyPr wrap="none" rtlCol="0">
            <a:spAutoFit/>
          </a:bodyPr>
          <a:lstStyle/>
          <a:p>
            <a:r>
              <a:rPr lang="en-IN" sz="3600" b="1" dirty="0">
                <a:solidFill>
                  <a:srgbClr val="0070C0"/>
                </a:solidFill>
              </a:rPr>
              <a:t>Without attack we get the result:</a:t>
            </a:r>
            <a:endParaRPr lang="en-US" sz="3600" b="1" dirty="0">
              <a:solidFill>
                <a:srgbClr val="0070C0"/>
              </a:solidFill>
            </a:endParaRPr>
          </a:p>
        </p:txBody>
      </p:sp>
      <p:cxnSp>
        <p:nvCxnSpPr>
          <p:cNvPr id="4" name="Straight Connector 3"/>
          <p:cNvCxnSpPr>
            <a:cxnSpLocks/>
          </p:cNvCxnSpPr>
          <p:nvPr/>
        </p:nvCxnSpPr>
        <p:spPr>
          <a:xfrm flipV="1">
            <a:off x="7147103" y="2195324"/>
            <a:ext cx="0" cy="543495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89120" y="2195324"/>
            <a:ext cx="14650880" cy="523220"/>
          </a:xfrm>
          <a:prstGeom prst="rect">
            <a:avLst/>
          </a:prstGeom>
          <a:noFill/>
        </p:spPr>
        <p:txBody>
          <a:bodyPr wrap="square" rtlCol="0" anchor="b">
            <a:spAutoFit/>
          </a:bodyPr>
          <a:lstStyle/>
          <a:p>
            <a:r>
              <a:rPr lang="en-US" sz="2800" dirty="0">
                <a:solidFill>
                  <a:srgbClr val="0070C0"/>
                </a:solidFill>
              </a:rPr>
              <a:t>Cover Image                 </a:t>
            </a:r>
            <a:r>
              <a:rPr lang="en-US" sz="2800" dirty="0" err="1">
                <a:solidFill>
                  <a:srgbClr val="0070C0"/>
                </a:solidFill>
              </a:rPr>
              <a:t>Stego</a:t>
            </a:r>
            <a:r>
              <a:rPr lang="en-US" sz="2800" dirty="0">
                <a:solidFill>
                  <a:srgbClr val="0070C0"/>
                </a:solidFill>
              </a:rPr>
              <a:t> Image			     Secret Image                  Extract Image</a:t>
            </a:r>
          </a:p>
        </p:txBody>
      </p:sp>
      <p:pic>
        <p:nvPicPr>
          <p:cNvPr id="5" name="Picture 2" descr="C:\Users\arnab\AppData\Local\Packages\Microsoft.Windows.Photos_8wekyb3d8bbwe\TempState\ShareServiceTempFolder\output.jpeg">
            <a:extLst>
              <a:ext uri="{FF2B5EF4-FFF2-40B4-BE49-F238E27FC236}">
                <a16:creationId xmlns:a16="http://schemas.microsoft.com/office/drawing/2014/main" id="{87B1D87E-4298-CA19-C399-DCFF9D32DEF2}"/>
              </a:ext>
            </a:extLst>
          </p:cNvPr>
          <p:cNvPicPr>
            <a:picLocks noChangeAspect="1" noChangeArrowheads="1"/>
          </p:cNvPicPr>
          <p:nvPr/>
        </p:nvPicPr>
        <p:blipFill>
          <a:blip r:embed="rId2"/>
          <a:srcRect t="11955" r="6119"/>
          <a:stretch>
            <a:fillRect/>
          </a:stretch>
        </p:blipFill>
        <p:spPr bwMode="auto">
          <a:xfrm>
            <a:off x="676719" y="2897445"/>
            <a:ext cx="1822614" cy="1735016"/>
          </a:xfrm>
          <a:prstGeom prst="rect">
            <a:avLst/>
          </a:prstGeom>
          <a:noFill/>
        </p:spPr>
      </p:pic>
      <p:pic>
        <p:nvPicPr>
          <p:cNvPr id="15" name="Picture 14">
            <a:extLst>
              <a:ext uri="{FF2B5EF4-FFF2-40B4-BE49-F238E27FC236}">
                <a16:creationId xmlns:a16="http://schemas.microsoft.com/office/drawing/2014/main" id="{8C786AA2-7DF0-8767-C6FA-898BD2D6DE82}"/>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589120" y="5369169"/>
            <a:ext cx="1735015" cy="1735015"/>
          </a:xfrm>
          <a:prstGeom prst="rect">
            <a:avLst/>
          </a:prstGeom>
        </p:spPr>
      </p:pic>
      <p:pic>
        <p:nvPicPr>
          <p:cNvPr id="16" name="Picture 2" descr="C:\Users\arnab\AppData\Local\Packages\Microsoft.Windows.Photos_8wekyb3d8bbwe\TempState\ShareServiceTempFolder\output.jpeg">
            <a:extLst>
              <a:ext uri="{FF2B5EF4-FFF2-40B4-BE49-F238E27FC236}">
                <a16:creationId xmlns:a16="http://schemas.microsoft.com/office/drawing/2014/main" id="{1C15E549-781A-6E41-6248-55E5EC337905}"/>
              </a:ext>
            </a:extLst>
          </p:cNvPr>
          <p:cNvPicPr>
            <a:picLocks noChangeAspect="1" noChangeArrowheads="1"/>
          </p:cNvPicPr>
          <p:nvPr/>
        </p:nvPicPr>
        <p:blipFill>
          <a:blip r:embed="rId2"/>
          <a:srcRect t="11955" r="6119"/>
          <a:stretch>
            <a:fillRect/>
          </a:stretch>
        </p:blipFill>
        <p:spPr bwMode="auto">
          <a:xfrm>
            <a:off x="3970116" y="2956060"/>
            <a:ext cx="1822614" cy="1735016"/>
          </a:xfrm>
          <a:prstGeom prst="rect">
            <a:avLst/>
          </a:prstGeom>
          <a:noFill/>
        </p:spPr>
      </p:pic>
      <p:pic>
        <p:nvPicPr>
          <p:cNvPr id="17" name="Picture 16">
            <a:extLst>
              <a:ext uri="{FF2B5EF4-FFF2-40B4-BE49-F238E27FC236}">
                <a16:creationId xmlns:a16="http://schemas.microsoft.com/office/drawing/2014/main" id="{7F3B372B-BB2C-F0D6-94CF-4D734F2D800E}"/>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4057715" y="5369168"/>
            <a:ext cx="1735015" cy="1735015"/>
          </a:xfrm>
          <a:prstGeom prst="rect">
            <a:avLst/>
          </a:prstGeom>
        </p:spPr>
      </p:pic>
      <p:sp>
        <p:nvSpPr>
          <p:cNvPr id="18" name="Right Arrow 12">
            <a:extLst>
              <a:ext uri="{FF2B5EF4-FFF2-40B4-BE49-F238E27FC236}">
                <a16:creationId xmlns:a16="http://schemas.microsoft.com/office/drawing/2014/main" id="{FFAAA812-2237-6302-28D6-4ABF179361BE}"/>
              </a:ext>
            </a:extLst>
          </p:cNvPr>
          <p:cNvSpPr/>
          <p:nvPr/>
        </p:nvSpPr>
        <p:spPr>
          <a:xfrm flipV="1">
            <a:off x="2542866" y="3823568"/>
            <a:ext cx="1427250" cy="291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2">
            <a:extLst>
              <a:ext uri="{FF2B5EF4-FFF2-40B4-BE49-F238E27FC236}">
                <a16:creationId xmlns:a16="http://schemas.microsoft.com/office/drawing/2014/main" id="{EB08EF19-EDE2-3C22-3DC5-F4EE21F22269}"/>
              </a:ext>
            </a:extLst>
          </p:cNvPr>
          <p:cNvSpPr/>
          <p:nvPr/>
        </p:nvSpPr>
        <p:spPr>
          <a:xfrm flipV="1">
            <a:off x="2477300" y="6203733"/>
            <a:ext cx="1427250" cy="291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8CD4A47-3A4F-24E2-3E11-457CF919C770}"/>
              </a:ext>
            </a:extLst>
          </p:cNvPr>
          <p:cNvSpPr txBox="1"/>
          <p:nvPr/>
        </p:nvSpPr>
        <p:spPr>
          <a:xfrm>
            <a:off x="2744696" y="4689763"/>
            <a:ext cx="4273454" cy="338554"/>
          </a:xfrm>
          <a:prstGeom prst="rect">
            <a:avLst/>
          </a:prstGeom>
          <a:noFill/>
        </p:spPr>
        <p:txBody>
          <a:bodyPr wrap="square" rtlCol="0">
            <a:spAutoFit/>
          </a:bodyPr>
          <a:lstStyle/>
          <a:p>
            <a:r>
              <a:rPr lang="en-IN" sz="1600" b="1" dirty="0"/>
              <a:t>a)Lena.tiff</a:t>
            </a:r>
            <a:endParaRPr lang="en-US" sz="1600" b="1" dirty="0"/>
          </a:p>
        </p:txBody>
      </p:sp>
      <p:sp>
        <p:nvSpPr>
          <p:cNvPr id="21" name="TextBox 20">
            <a:extLst>
              <a:ext uri="{FF2B5EF4-FFF2-40B4-BE49-F238E27FC236}">
                <a16:creationId xmlns:a16="http://schemas.microsoft.com/office/drawing/2014/main" id="{24B33A57-518E-9921-8520-15F32D570555}"/>
              </a:ext>
            </a:extLst>
          </p:cNvPr>
          <p:cNvSpPr txBox="1"/>
          <p:nvPr/>
        </p:nvSpPr>
        <p:spPr>
          <a:xfrm>
            <a:off x="2477300" y="7344962"/>
            <a:ext cx="4273454" cy="338554"/>
          </a:xfrm>
          <a:prstGeom prst="rect">
            <a:avLst/>
          </a:prstGeom>
          <a:noFill/>
        </p:spPr>
        <p:txBody>
          <a:bodyPr wrap="square" rtlCol="0">
            <a:spAutoFit/>
          </a:bodyPr>
          <a:lstStyle/>
          <a:p>
            <a:r>
              <a:rPr lang="en-IN" sz="1600" b="1" dirty="0"/>
              <a:t>b) Baboon.tiff</a:t>
            </a:r>
            <a:endParaRPr lang="en-US" sz="1600" b="1" dirty="0"/>
          </a:p>
        </p:txBody>
      </p:sp>
      <p:pic>
        <p:nvPicPr>
          <p:cNvPr id="22" name="Picture 3">
            <a:extLst>
              <a:ext uri="{FF2B5EF4-FFF2-40B4-BE49-F238E27FC236}">
                <a16:creationId xmlns:a16="http://schemas.microsoft.com/office/drawing/2014/main" id="{8C265F71-76D6-1848-56BA-629119B34BEC}"/>
              </a:ext>
            </a:extLst>
          </p:cNvPr>
          <p:cNvPicPr>
            <a:picLocks noChangeAspect="1" noChangeArrowheads="1"/>
          </p:cNvPicPr>
          <p:nvPr/>
        </p:nvPicPr>
        <p:blipFill rotWithShape="1">
          <a:blip r:embed="rId5"/>
          <a:srcRect t="8057"/>
          <a:stretch/>
        </p:blipFill>
        <p:spPr bwMode="auto">
          <a:xfrm>
            <a:off x="8837672" y="2954747"/>
            <a:ext cx="1661744" cy="1735016"/>
          </a:xfrm>
          <a:prstGeom prst="rect">
            <a:avLst/>
          </a:prstGeom>
          <a:noFill/>
          <a:ln w="9525">
            <a:noFill/>
            <a:miter lim="800000"/>
            <a:headEnd/>
            <a:tailEnd/>
          </a:ln>
          <a:effectLst/>
        </p:spPr>
      </p:pic>
      <p:pic>
        <p:nvPicPr>
          <p:cNvPr id="23" name="Picture 3">
            <a:extLst>
              <a:ext uri="{FF2B5EF4-FFF2-40B4-BE49-F238E27FC236}">
                <a16:creationId xmlns:a16="http://schemas.microsoft.com/office/drawing/2014/main" id="{9DEE1EBD-452F-FAE8-5BA6-2C3B6ADB62B9}"/>
              </a:ext>
            </a:extLst>
          </p:cNvPr>
          <p:cNvPicPr>
            <a:picLocks noChangeAspect="1" noChangeArrowheads="1"/>
          </p:cNvPicPr>
          <p:nvPr/>
        </p:nvPicPr>
        <p:blipFill rotWithShape="1">
          <a:blip r:embed="rId5"/>
          <a:srcRect t="8057"/>
          <a:stretch/>
        </p:blipFill>
        <p:spPr bwMode="auto">
          <a:xfrm>
            <a:off x="12087534" y="2969628"/>
            <a:ext cx="1661744" cy="1735016"/>
          </a:xfrm>
          <a:prstGeom prst="rect">
            <a:avLst/>
          </a:prstGeom>
          <a:noFill/>
          <a:ln w="9525">
            <a:noFill/>
            <a:miter lim="800000"/>
            <a:headEnd/>
            <a:tailEnd/>
          </a:ln>
          <a:effectLst/>
        </p:spPr>
      </p:pic>
      <p:pic>
        <p:nvPicPr>
          <p:cNvPr id="24" name="Picture 3">
            <a:extLst>
              <a:ext uri="{FF2B5EF4-FFF2-40B4-BE49-F238E27FC236}">
                <a16:creationId xmlns:a16="http://schemas.microsoft.com/office/drawing/2014/main" id="{4052BBD8-E445-F68B-437B-CD4FB1BA0192}"/>
              </a:ext>
            </a:extLst>
          </p:cNvPr>
          <p:cNvPicPr>
            <a:picLocks noChangeAspect="1" noChangeArrowheads="1"/>
          </p:cNvPicPr>
          <p:nvPr/>
        </p:nvPicPr>
        <p:blipFill rotWithShape="1">
          <a:blip r:embed="rId5"/>
          <a:srcRect t="8057"/>
          <a:stretch/>
        </p:blipFill>
        <p:spPr bwMode="auto">
          <a:xfrm>
            <a:off x="8803426" y="5500728"/>
            <a:ext cx="1661744" cy="1735016"/>
          </a:xfrm>
          <a:prstGeom prst="rect">
            <a:avLst/>
          </a:prstGeom>
          <a:noFill/>
          <a:ln w="9525">
            <a:noFill/>
            <a:miter lim="800000"/>
            <a:headEnd/>
            <a:tailEnd/>
          </a:ln>
          <a:effectLst/>
        </p:spPr>
      </p:pic>
      <p:pic>
        <p:nvPicPr>
          <p:cNvPr id="25" name="Picture 3">
            <a:extLst>
              <a:ext uri="{FF2B5EF4-FFF2-40B4-BE49-F238E27FC236}">
                <a16:creationId xmlns:a16="http://schemas.microsoft.com/office/drawing/2014/main" id="{B89C5C92-5D48-F666-1EC6-B3669FEFED5C}"/>
              </a:ext>
            </a:extLst>
          </p:cNvPr>
          <p:cNvPicPr>
            <a:picLocks noChangeAspect="1" noChangeArrowheads="1"/>
          </p:cNvPicPr>
          <p:nvPr/>
        </p:nvPicPr>
        <p:blipFill rotWithShape="1">
          <a:blip r:embed="rId5"/>
          <a:srcRect t="8057"/>
          <a:stretch/>
        </p:blipFill>
        <p:spPr bwMode="auto">
          <a:xfrm>
            <a:off x="12189277" y="5481841"/>
            <a:ext cx="1661744" cy="1735016"/>
          </a:xfrm>
          <a:prstGeom prst="rect">
            <a:avLst/>
          </a:prstGeom>
          <a:noFill/>
          <a:ln w="9525">
            <a:noFill/>
            <a:miter lim="800000"/>
            <a:headEnd/>
            <a:tailEnd/>
          </a:ln>
          <a:effectLst/>
        </p:spPr>
      </p:pic>
      <p:sp>
        <p:nvSpPr>
          <p:cNvPr id="26" name="Right Arrow 12">
            <a:extLst>
              <a:ext uri="{FF2B5EF4-FFF2-40B4-BE49-F238E27FC236}">
                <a16:creationId xmlns:a16="http://schemas.microsoft.com/office/drawing/2014/main" id="{66DC9B81-A913-0759-2FED-C1A3224E8FFE}"/>
              </a:ext>
            </a:extLst>
          </p:cNvPr>
          <p:cNvSpPr/>
          <p:nvPr/>
        </p:nvSpPr>
        <p:spPr>
          <a:xfrm flipV="1">
            <a:off x="10564122" y="6091059"/>
            <a:ext cx="1427250" cy="291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12">
            <a:extLst>
              <a:ext uri="{FF2B5EF4-FFF2-40B4-BE49-F238E27FC236}">
                <a16:creationId xmlns:a16="http://schemas.microsoft.com/office/drawing/2014/main" id="{E1F6E427-E9C0-816B-7CDC-D5A3146B8FEF}"/>
              </a:ext>
            </a:extLst>
          </p:cNvPr>
          <p:cNvSpPr/>
          <p:nvPr/>
        </p:nvSpPr>
        <p:spPr>
          <a:xfrm flipV="1">
            <a:off x="10564122" y="3607008"/>
            <a:ext cx="1427250" cy="2912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11EAD835-956E-BFEB-FD51-812311FD37B5}"/>
              </a:ext>
            </a:extLst>
          </p:cNvPr>
          <p:cNvSpPr txBox="1"/>
          <p:nvPr/>
        </p:nvSpPr>
        <p:spPr>
          <a:xfrm>
            <a:off x="10571872" y="4754688"/>
            <a:ext cx="4273454" cy="338554"/>
          </a:xfrm>
          <a:prstGeom prst="rect">
            <a:avLst/>
          </a:prstGeom>
          <a:noFill/>
        </p:spPr>
        <p:txBody>
          <a:bodyPr wrap="square" rtlCol="0">
            <a:spAutoFit/>
          </a:bodyPr>
          <a:lstStyle/>
          <a:p>
            <a:r>
              <a:rPr lang="en-IN" sz="1600" b="1" dirty="0"/>
              <a:t>a) On Lena.tiff</a:t>
            </a:r>
            <a:endParaRPr lang="en-US" sz="1600" b="1" dirty="0"/>
          </a:p>
        </p:txBody>
      </p:sp>
      <p:sp>
        <p:nvSpPr>
          <p:cNvPr id="29" name="TextBox 28">
            <a:extLst>
              <a:ext uri="{FF2B5EF4-FFF2-40B4-BE49-F238E27FC236}">
                <a16:creationId xmlns:a16="http://schemas.microsoft.com/office/drawing/2014/main" id="{49C374FF-1F81-D70C-DD5B-2227B93E91BB}"/>
              </a:ext>
            </a:extLst>
          </p:cNvPr>
          <p:cNvSpPr txBox="1"/>
          <p:nvPr/>
        </p:nvSpPr>
        <p:spPr>
          <a:xfrm>
            <a:off x="10657773" y="7256194"/>
            <a:ext cx="4273454" cy="338554"/>
          </a:xfrm>
          <a:prstGeom prst="rect">
            <a:avLst/>
          </a:prstGeom>
          <a:noFill/>
        </p:spPr>
        <p:txBody>
          <a:bodyPr wrap="square" rtlCol="0">
            <a:spAutoFit/>
          </a:bodyPr>
          <a:lstStyle/>
          <a:p>
            <a:r>
              <a:rPr lang="en-IN" sz="1600" b="1" dirty="0"/>
              <a:t>b) On Baboon.tiff</a:t>
            </a:r>
            <a:endParaRPr lang="en-US" sz="1600" b="1" dirty="0"/>
          </a:p>
        </p:txBody>
      </p:sp>
    </p:spTree>
    <p:extLst>
      <p:ext uri="{BB962C8B-B14F-4D97-AF65-F5344CB8AC3E}">
        <p14:creationId xmlns:p14="http://schemas.microsoft.com/office/powerpoint/2010/main" val="22555287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70116" y="1032924"/>
            <a:ext cx="6468309" cy="646331"/>
          </a:xfrm>
          <a:prstGeom prst="rect">
            <a:avLst/>
          </a:prstGeom>
          <a:noFill/>
        </p:spPr>
        <p:txBody>
          <a:bodyPr wrap="none" rtlCol="0">
            <a:spAutoFit/>
          </a:bodyPr>
          <a:lstStyle/>
          <a:p>
            <a:pPr algn="just"/>
            <a:r>
              <a:rPr lang="en-IN" sz="3600" b="1" dirty="0">
                <a:solidFill>
                  <a:srgbClr val="0070C0"/>
                </a:solidFill>
              </a:rPr>
              <a:t>With attack we get the result:</a:t>
            </a:r>
            <a:endParaRPr lang="en-US" sz="3600" b="1" dirty="0">
              <a:solidFill>
                <a:srgbClr val="0070C0"/>
              </a:solidFill>
            </a:endParaRPr>
          </a:p>
        </p:txBody>
      </p:sp>
      <p:cxnSp>
        <p:nvCxnSpPr>
          <p:cNvPr id="4" name="Straight Connector 3"/>
          <p:cNvCxnSpPr/>
          <p:nvPr/>
        </p:nvCxnSpPr>
        <p:spPr>
          <a:xfrm>
            <a:off x="3333509" y="2002421"/>
            <a:ext cx="8657863" cy="2314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22031" y="2512640"/>
            <a:ext cx="7816326" cy="4524315"/>
          </a:xfrm>
          <a:prstGeom prst="rect">
            <a:avLst/>
          </a:prstGeom>
          <a:noFill/>
        </p:spPr>
        <p:txBody>
          <a:bodyPr wrap="square" rtlCol="0" anchor="b">
            <a:spAutoFit/>
          </a:bodyPr>
          <a:lstStyle/>
          <a:p>
            <a:pPr algn="just"/>
            <a:r>
              <a:rPr lang="en-IN" sz="2400" dirty="0">
                <a:solidFill>
                  <a:srgbClr val="0070C0"/>
                </a:solidFill>
              </a:rPr>
              <a:t>Results after embedding with attack of on samples images from USC SIPI database. We performed attacks-</a:t>
            </a:r>
          </a:p>
          <a:p>
            <a:pPr algn="just"/>
            <a:endParaRPr lang="en-IN" sz="2400" dirty="0"/>
          </a:p>
          <a:p>
            <a:pPr marL="514350" indent="-514350" algn="just">
              <a:buAutoNum type="romanLcPeriod"/>
            </a:pPr>
            <a:r>
              <a:rPr lang="en-IN" sz="2400" dirty="0"/>
              <a:t>Histogram Equalization, </a:t>
            </a:r>
          </a:p>
          <a:p>
            <a:pPr marL="514350" indent="-514350" algn="just">
              <a:buAutoNum type="romanLcPeriod"/>
            </a:pPr>
            <a:r>
              <a:rPr lang="en-IN" sz="2400" dirty="0"/>
              <a:t>Median Filtering, kernel size=3x3,</a:t>
            </a:r>
          </a:p>
          <a:p>
            <a:pPr marL="514350" indent="-514350" algn="just">
              <a:buAutoNum type="romanLcPeriod"/>
            </a:pPr>
            <a:r>
              <a:rPr lang="en-IN" sz="2400" dirty="0"/>
              <a:t> Gaussian filter with sigma (standard deviation) = 1, Salt &amp; Pepper noise with density=0.001,</a:t>
            </a:r>
          </a:p>
          <a:p>
            <a:pPr marL="514350" indent="-514350" algn="just">
              <a:buAutoNum type="romanLcPeriod"/>
            </a:pPr>
            <a:r>
              <a:rPr lang="en-IN" sz="2400" dirty="0"/>
              <a:t> Gaussian Noise with variance=0.005,</a:t>
            </a:r>
          </a:p>
          <a:p>
            <a:pPr marL="514350" indent="-514350" algn="just">
              <a:buAutoNum type="romanLcPeriod"/>
            </a:pPr>
            <a:r>
              <a:rPr lang="en-IN" sz="2400" dirty="0"/>
              <a:t> Apply Image Sharpening,</a:t>
            </a:r>
          </a:p>
          <a:p>
            <a:pPr marL="514350" indent="-514350" algn="just">
              <a:buAutoNum type="romanLcPeriod"/>
            </a:pPr>
            <a:r>
              <a:rPr lang="en-IN" sz="2400" dirty="0"/>
              <a:t> Average Filtering,</a:t>
            </a:r>
          </a:p>
          <a:p>
            <a:pPr marL="514350" indent="-514350" algn="just">
              <a:buAutoNum type="romanLcPeriod"/>
            </a:pPr>
            <a:r>
              <a:rPr lang="en-IN" sz="2400" dirty="0"/>
              <a:t> Image Resizing with scale=0.5, </a:t>
            </a:r>
          </a:p>
          <a:p>
            <a:pPr marL="514350" indent="-514350" algn="just">
              <a:buAutoNum type="romanLcPeriod"/>
            </a:pPr>
            <a:r>
              <a:rPr lang="en-IN" sz="2400" dirty="0"/>
              <a:t>JPEG Compression with 90%.</a:t>
            </a:r>
          </a:p>
        </p:txBody>
      </p:sp>
      <p:pic>
        <p:nvPicPr>
          <p:cNvPr id="3" name="Picture 2">
            <a:extLst>
              <a:ext uri="{FF2B5EF4-FFF2-40B4-BE49-F238E27FC236}">
                <a16:creationId xmlns:a16="http://schemas.microsoft.com/office/drawing/2014/main" id="{5131FD3E-BC6E-38DD-D325-757C68735A9E}"/>
              </a:ext>
            </a:extLst>
          </p:cNvPr>
          <p:cNvPicPr>
            <a:picLocks noChangeAspect="1"/>
          </p:cNvPicPr>
          <p:nvPr/>
        </p:nvPicPr>
        <p:blipFill>
          <a:blip r:embed="rId2"/>
          <a:stretch>
            <a:fillRect/>
          </a:stretch>
        </p:blipFill>
        <p:spPr>
          <a:xfrm>
            <a:off x="8546123" y="2112805"/>
            <a:ext cx="5920154" cy="5855877"/>
          </a:xfrm>
          <a:prstGeom prst="rect">
            <a:avLst/>
          </a:prstGeom>
        </p:spPr>
      </p:pic>
    </p:spTree>
    <p:extLst>
      <p:ext uri="{BB962C8B-B14F-4D97-AF65-F5344CB8AC3E}">
        <p14:creationId xmlns:p14="http://schemas.microsoft.com/office/powerpoint/2010/main" val="40811409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11250" y="1032924"/>
            <a:ext cx="8986050" cy="646331"/>
          </a:xfrm>
          <a:prstGeom prst="rect">
            <a:avLst/>
          </a:prstGeom>
          <a:noFill/>
        </p:spPr>
        <p:txBody>
          <a:bodyPr wrap="none" rtlCol="0">
            <a:spAutoFit/>
          </a:bodyPr>
          <a:lstStyle/>
          <a:p>
            <a:pPr algn="just"/>
            <a:r>
              <a:rPr lang="en-IN" sz="3600" b="1" dirty="0">
                <a:solidFill>
                  <a:srgbClr val="0070C0"/>
                </a:solidFill>
              </a:rPr>
              <a:t>With attack on </a:t>
            </a:r>
            <a:r>
              <a:rPr lang="en-IN" sz="3600" b="1" i="1" dirty="0">
                <a:solidFill>
                  <a:srgbClr val="0070C0"/>
                </a:solidFill>
              </a:rPr>
              <a:t>lena.tiff </a:t>
            </a:r>
            <a:r>
              <a:rPr lang="en-IN" sz="3600" b="1" dirty="0">
                <a:solidFill>
                  <a:srgbClr val="0070C0"/>
                </a:solidFill>
              </a:rPr>
              <a:t>we get the result:</a:t>
            </a:r>
            <a:endParaRPr lang="en-US" sz="3600" b="1" dirty="0">
              <a:solidFill>
                <a:srgbClr val="0070C0"/>
              </a:solidFill>
            </a:endParaRPr>
          </a:p>
        </p:txBody>
      </p:sp>
      <p:sp>
        <p:nvSpPr>
          <p:cNvPr id="6" name="TextBox 5"/>
          <p:cNvSpPr txBox="1"/>
          <p:nvPr/>
        </p:nvSpPr>
        <p:spPr>
          <a:xfrm>
            <a:off x="7662440" y="2647510"/>
            <a:ext cx="6775938" cy="4154984"/>
          </a:xfrm>
          <a:prstGeom prst="rect">
            <a:avLst/>
          </a:prstGeom>
          <a:noFill/>
        </p:spPr>
        <p:txBody>
          <a:bodyPr wrap="square" rtlCol="0" anchor="b">
            <a:spAutoFit/>
          </a:bodyPr>
          <a:lstStyle/>
          <a:p>
            <a:pPr algn="just"/>
            <a:r>
              <a:rPr lang="en-IN" sz="2400" dirty="0">
                <a:solidFill>
                  <a:srgbClr val="0070C0"/>
                </a:solidFill>
              </a:rPr>
              <a:t>Get the NCC values :</a:t>
            </a:r>
          </a:p>
          <a:p>
            <a:pPr algn="just"/>
            <a:endParaRPr lang="en-IN" sz="2400" dirty="0"/>
          </a:p>
          <a:p>
            <a:pPr marL="514350" indent="-514350" algn="just">
              <a:buAutoNum type="romanLcPeriod"/>
            </a:pPr>
            <a:r>
              <a:rPr lang="en-IN" sz="2400" dirty="0"/>
              <a:t>Histogram Equalization- 0.79 , </a:t>
            </a:r>
          </a:p>
          <a:p>
            <a:pPr marL="514350" indent="-514350" algn="just">
              <a:buAutoNum type="romanLcPeriod"/>
            </a:pPr>
            <a:r>
              <a:rPr lang="en-IN" sz="2400" dirty="0"/>
              <a:t>Median Filtering, kernel size=3x3,- 0.81</a:t>
            </a:r>
          </a:p>
          <a:p>
            <a:pPr marL="514350" indent="-514350" algn="just">
              <a:buAutoNum type="romanLcPeriod"/>
            </a:pPr>
            <a:r>
              <a:rPr lang="en-IN" sz="2400" dirty="0"/>
              <a:t> Gaussian filter – 0.80, </a:t>
            </a:r>
          </a:p>
          <a:p>
            <a:pPr marL="514350" indent="-514350" algn="just">
              <a:buAutoNum type="romanLcPeriod"/>
            </a:pPr>
            <a:r>
              <a:rPr lang="en-IN" sz="2400" dirty="0"/>
              <a:t>Salt &amp; Pepper noise with density=0.001,- 0.84</a:t>
            </a:r>
          </a:p>
          <a:p>
            <a:pPr marL="514350" indent="-514350" algn="just">
              <a:buAutoNum type="romanLcPeriod"/>
            </a:pPr>
            <a:r>
              <a:rPr lang="en-IN" sz="2400" dirty="0"/>
              <a:t> Gaussian Noise with variance=0.005,- 0.75</a:t>
            </a:r>
          </a:p>
          <a:p>
            <a:pPr marL="514350" indent="-514350" algn="just">
              <a:buAutoNum type="romanLcPeriod"/>
            </a:pPr>
            <a:r>
              <a:rPr lang="en-IN" sz="2400" dirty="0"/>
              <a:t> Apply Image Sharpening,- 0.78</a:t>
            </a:r>
          </a:p>
          <a:p>
            <a:pPr marL="514350" indent="-514350" algn="just">
              <a:buAutoNum type="romanLcPeriod"/>
            </a:pPr>
            <a:r>
              <a:rPr lang="en-IN" sz="2400" dirty="0"/>
              <a:t> Average Filtering,- 0.84</a:t>
            </a:r>
          </a:p>
          <a:p>
            <a:pPr marL="514350" indent="-514350" algn="just">
              <a:buAutoNum type="romanLcPeriod"/>
            </a:pPr>
            <a:r>
              <a:rPr lang="en-IN" sz="2400" dirty="0"/>
              <a:t> Image Resizing with scale=0.5, - 0.76</a:t>
            </a:r>
          </a:p>
          <a:p>
            <a:pPr marL="514350" indent="-514350" algn="just">
              <a:buAutoNum type="romanLcPeriod"/>
            </a:pPr>
            <a:r>
              <a:rPr lang="en-IN" sz="2400" dirty="0"/>
              <a:t>JPEG Compression with 90% - 0.34</a:t>
            </a:r>
          </a:p>
        </p:txBody>
      </p:sp>
      <p:sp>
        <p:nvSpPr>
          <p:cNvPr id="5" name="TextBox 4">
            <a:extLst>
              <a:ext uri="{FF2B5EF4-FFF2-40B4-BE49-F238E27FC236}">
                <a16:creationId xmlns:a16="http://schemas.microsoft.com/office/drawing/2014/main" id="{2736E3E5-E2BE-7684-E375-3D5A3EEC4283}"/>
              </a:ext>
            </a:extLst>
          </p:cNvPr>
          <p:cNvSpPr txBox="1"/>
          <p:nvPr/>
        </p:nvSpPr>
        <p:spPr>
          <a:xfrm>
            <a:off x="339969" y="2647510"/>
            <a:ext cx="6775938" cy="4154984"/>
          </a:xfrm>
          <a:prstGeom prst="rect">
            <a:avLst/>
          </a:prstGeom>
          <a:noFill/>
        </p:spPr>
        <p:txBody>
          <a:bodyPr wrap="square" rtlCol="0" anchor="b">
            <a:spAutoFit/>
          </a:bodyPr>
          <a:lstStyle/>
          <a:p>
            <a:pPr algn="just"/>
            <a:r>
              <a:rPr lang="en-IN" sz="2400" dirty="0">
                <a:solidFill>
                  <a:srgbClr val="0070C0"/>
                </a:solidFill>
              </a:rPr>
              <a:t>Get the PSNR (</a:t>
            </a:r>
            <a:r>
              <a:rPr lang="en-IN" sz="2400" dirty="0" err="1">
                <a:solidFill>
                  <a:srgbClr val="0070C0"/>
                </a:solidFill>
              </a:rPr>
              <a:t>db</a:t>
            </a:r>
            <a:r>
              <a:rPr lang="en-IN" sz="2400" dirty="0">
                <a:solidFill>
                  <a:srgbClr val="0070C0"/>
                </a:solidFill>
              </a:rPr>
              <a:t>) values :</a:t>
            </a:r>
          </a:p>
          <a:p>
            <a:pPr algn="just"/>
            <a:endParaRPr lang="en-IN" sz="2400" dirty="0"/>
          </a:p>
          <a:p>
            <a:pPr marL="514350" indent="-514350" algn="just">
              <a:buAutoNum type="romanLcPeriod"/>
            </a:pPr>
            <a:r>
              <a:rPr lang="en-IN" sz="2400" dirty="0"/>
              <a:t>Histogram Equalization- 19.449, </a:t>
            </a:r>
          </a:p>
          <a:p>
            <a:pPr marL="514350" indent="-514350" algn="just">
              <a:buAutoNum type="romanLcPeriod"/>
            </a:pPr>
            <a:r>
              <a:rPr lang="en-IN" sz="2400" dirty="0"/>
              <a:t>Median Filtering, kernel size=3x3,- 34.08</a:t>
            </a:r>
          </a:p>
          <a:p>
            <a:pPr marL="514350" indent="-514350" algn="just">
              <a:buAutoNum type="romanLcPeriod"/>
            </a:pPr>
            <a:r>
              <a:rPr lang="en-IN" sz="2400" dirty="0"/>
              <a:t> Gaussian filter -30.25, </a:t>
            </a:r>
          </a:p>
          <a:p>
            <a:pPr marL="514350" indent="-514350" algn="just">
              <a:buAutoNum type="romanLcPeriod"/>
            </a:pPr>
            <a:r>
              <a:rPr lang="en-IN" sz="2400" dirty="0"/>
              <a:t>Salt &amp; Pepper noise with density=0.001,- 36.98</a:t>
            </a:r>
          </a:p>
          <a:p>
            <a:pPr marL="514350" indent="-514350" algn="just">
              <a:buAutoNum type="romanLcPeriod"/>
            </a:pPr>
            <a:r>
              <a:rPr lang="en-IN" sz="2400" dirty="0"/>
              <a:t> Gaussian Noise with variance=0.005,- 45.14</a:t>
            </a:r>
          </a:p>
          <a:p>
            <a:pPr marL="514350" indent="-514350" algn="just">
              <a:buAutoNum type="romanLcPeriod"/>
            </a:pPr>
            <a:r>
              <a:rPr lang="en-IN" sz="2400" dirty="0"/>
              <a:t> Apply Image Sharpening,- 30.28</a:t>
            </a:r>
          </a:p>
          <a:p>
            <a:pPr marL="514350" indent="-514350" algn="just">
              <a:buAutoNum type="romanLcPeriod"/>
            </a:pPr>
            <a:r>
              <a:rPr lang="en-IN" sz="2400" dirty="0"/>
              <a:t> Average Filtering,- 44.67</a:t>
            </a:r>
          </a:p>
          <a:p>
            <a:pPr marL="514350" indent="-514350" algn="just">
              <a:buAutoNum type="romanLcPeriod"/>
            </a:pPr>
            <a:r>
              <a:rPr lang="en-IN" sz="2400" dirty="0"/>
              <a:t> Image Resizing with scale=0.5, - 37.89</a:t>
            </a:r>
          </a:p>
          <a:p>
            <a:pPr marL="514350" indent="-514350" algn="just">
              <a:buAutoNum type="romanLcPeriod"/>
            </a:pPr>
            <a:r>
              <a:rPr lang="en-IN" sz="2400" dirty="0"/>
              <a:t>JPEG Compression with 90% - 32.45</a:t>
            </a:r>
          </a:p>
        </p:txBody>
      </p:sp>
      <p:cxnSp>
        <p:nvCxnSpPr>
          <p:cNvPr id="7" name="Straight Connector 6">
            <a:extLst>
              <a:ext uri="{FF2B5EF4-FFF2-40B4-BE49-F238E27FC236}">
                <a16:creationId xmlns:a16="http://schemas.microsoft.com/office/drawing/2014/main" id="{53F765EF-5677-A555-227D-FAAD71000944}"/>
              </a:ext>
            </a:extLst>
          </p:cNvPr>
          <p:cNvCxnSpPr>
            <a:cxnSpLocks/>
          </p:cNvCxnSpPr>
          <p:nvPr/>
        </p:nvCxnSpPr>
        <p:spPr>
          <a:xfrm flipV="1">
            <a:off x="7204275" y="2508738"/>
            <a:ext cx="0" cy="495886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83776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10E7-DFB2-4757-8D3F-8A8FB5B65BCD}"/>
              </a:ext>
            </a:extLst>
          </p:cNvPr>
          <p:cNvSpPr>
            <a:spLocks noGrp="1"/>
          </p:cNvSpPr>
          <p:nvPr>
            <p:ph type="ctrTitle"/>
          </p:nvPr>
        </p:nvSpPr>
        <p:spPr>
          <a:xfrm>
            <a:off x="853440" y="2346959"/>
            <a:ext cx="12562637" cy="2194560"/>
          </a:xfrm>
        </p:spPr>
        <p:txBody>
          <a:bodyPr>
            <a:normAutofit/>
          </a:bodyPr>
          <a:lstStyle/>
          <a:p>
            <a:pPr algn="ctr"/>
            <a:r>
              <a:rPr lang="en-IN" dirty="0">
                <a:solidFill>
                  <a:schemeClr val="tx1"/>
                </a:solidFill>
              </a:rPr>
              <a:t>Conclusions</a:t>
            </a:r>
          </a:p>
        </p:txBody>
      </p:sp>
    </p:spTree>
    <p:extLst>
      <p:ext uri="{BB962C8B-B14F-4D97-AF65-F5344CB8AC3E}">
        <p14:creationId xmlns:p14="http://schemas.microsoft.com/office/powerpoint/2010/main" val="8615061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sp>
        <p:nvSpPr>
          <p:cNvPr id="4" name="Text 1"/>
          <p:cNvSpPr/>
          <p:nvPr/>
        </p:nvSpPr>
        <p:spPr>
          <a:xfrm>
            <a:off x="2348389" y="1850231"/>
            <a:ext cx="6889552" cy="694373"/>
          </a:xfrm>
          <a:prstGeom prst="rect">
            <a:avLst/>
          </a:prstGeom>
          <a:noFill/>
          <a:ln/>
        </p:spPr>
        <p:txBody>
          <a:bodyPr wrap="none" rtlCol="0" anchor="t"/>
          <a:lstStyle/>
          <a:p>
            <a:pPr marL="0" indent="0">
              <a:lnSpc>
                <a:spcPts val="5468"/>
              </a:lnSpc>
              <a:buNone/>
            </a:pPr>
            <a:r>
              <a:rPr lang="en-US" sz="4374" b="1" dirty="0">
                <a:solidFill>
                  <a:srgbClr val="00002E"/>
                </a:solidFill>
                <a:latin typeface="Nunito" pitchFamily="34" charset="0"/>
                <a:ea typeface="Nunito" pitchFamily="34" charset="-122"/>
                <a:cs typeface="Nunito" pitchFamily="34" charset="-120"/>
              </a:rPr>
              <a:t>Limitations and Challenges</a:t>
            </a:r>
            <a:endParaRPr lang="en-US" sz="4374" dirty="0"/>
          </a:p>
        </p:txBody>
      </p:sp>
      <p:pic>
        <p:nvPicPr>
          <p:cNvPr id="5" name="Image 1" descr="preencoded.png"/>
          <p:cNvPicPr>
            <a:picLocks noChangeAspect="1"/>
          </p:cNvPicPr>
          <p:nvPr/>
        </p:nvPicPr>
        <p:blipFill>
          <a:blip r:embed="rId4"/>
          <a:stretch>
            <a:fillRect/>
          </a:stretch>
        </p:blipFill>
        <p:spPr>
          <a:xfrm>
            <a:off x="2348389" y="2988945"/>
            <a:ext cx="555427" cy="555427"/>
          </a:xfrm>
          <a:prstGeom prst="rect">
            <a:avLst/>
          </a:prstGeom>
        </p:spPr>
      </p:pic>
      <p:sp>
        <p:nvSpPr>
          <p:cNvPr id="6" name="Text 2"/>
          <p:cNvSpPr/>
          <p:nvPr/>
        </p:nvSpPr>
        <p:spPr>
          <a:xfrm>
            <a:off x="2348389" y="3766542"/>
            <a:ext cx="2233374" cy="347186"/>
          </a:xfrm>
          <a:prstGeom prst="rect">
            <a:avLst/>
          </a:prstGeom>
          <a:noFill/>
          <a:ln/>
        </p:spPr>
        <p:txBody>
          <a:bodyPr wrap="none" rtlCol="0" anchor="t"/>
          <a:lstStyle/>
          <a:p>
            <a:pPr marL="0" indent="0" algn="l">
              <a:lnSpc>
                <a:spcPts val="2734"/>
              </a:lnSpc>
              <a:buNone/>
            </a:pPr>
            <a:r>
              <a:rPr lang="en-US" sz="2187" b="1" dirty="0">
                <a:solidFill>
                  <a:srgbClr val="2D4DF2"/>
                </a:solidFill>
                <a:latin typeface="Nunito" pitchFamily="34" charset="0"/>
                <a:ea typeface="Nunito" pitchFamily="34" charset="-122"/>
                <a:cs typeface="Nunito" pitchFamily="34" charset="-120"/>
              </a:rPr>
              <a:t>Robustness</a:t>
            </a:r>
            <a:endParaRPr lang="en-US" sz="2187" dirty="0"/>
          </a:p>
        </p:txBody>
      </p:sp>
      <p:sp>
        <p:nvSpPr>
          <p:cNvPr id="7" name="Text 3"/>
          <p:cNvSpPr/>
          <p:nvPr/>
        </p:nvSpPr>
        <p:spPr>
          <a:xfrm>
            <a:off x="2348389" y="4246959"/>
            <a:ext cx="2233374" cy="1421606"/>
          </a:xfrm>
          <a:prstGeom prst="rect">
            <a:avLst/>
          </a:prstGeom>
          <a:noFill/>
          <a:ln/>
        </p:spPr>
        <p:txBody>
          <a:bodyPr wrap="square" rtlCol="0" anchor="t"/>
          <a:lstStyle/>
          <a:p>
            <a:pPr marL="0" indent="0" algn="l">
              <a:lnSpc>
                <a:spcPts val="2799"/>
              </a:lnSpc>
              <a:buNone/>
            </a:pPr>
            <a:r>
              <a:rPr lang="en-US" sz="1750" dirty="0">
                <a:solidFill>
                  <a:srgbClr val="00002E"/>
                </a:solidFill>
                <a:latin typeface="PT Sans" pitchFamily="34" charset="0"/>
                <a:ea typeface="PT Sans" pitchFamily="34" charset="-122"/>
                <a:cs typeface="PT Sans" pitchFamily="34" charset="-120"/>
              </a:rPr>
              <a:t>The stego image may be vulnerable to image processing operations, limiting its robustness.</a:t>
            </a:r>
            <a:endParaRPr lang="en-US" sz="1750" dirty="0"/>
          </a:p>
        </p:txBody>
      </p:sp>
      <p:pic>
        <p:nvPicPr>
          <p:cNvPr id="8" name="Image 2" descr="preencoded.png"/>
          <p:cNvPicPr>
            <a:picLocks noChangeAspect="1"/>
          </p:cNvPicPr>
          <p:nvPr/>
        </p:nvPicPr>
        <p:blipFill>
          <a:blip r:embed="rId5"/>
          <a:stretch>
            <a:fillRect/>
          </a:stretch>
        </p:blipFill>
        <p:spPr>
          <a:xfrm>
            <a:off x="4915019" y="2988945"/>
            <a:ext cx="555427" cy="555427"/>
          </a:xfrm>
          <a:prstGeom prst="rect">
            <a:avLst/>
          </a:prstGeom>
        </p:spPr>
      </p:pic>
      <p:sp>
        <p:nvSpPr>
          <p:cNvPr id="9" name="Text 4"/>
          <p:cNvSpPr/>
          <p:nvPr/>
        </p:nvSpPr>
        <p:spPr>
          <a:xfrm>
            <a:off x="4915019" y="3766542"/>
            <a:ext cx="2233493" cy="347186"/>
          </a:xfrm>
          <a:prstGeom prst="rect">
            <a:avLst/>
          </a:prstGeom>
          <a:noFill/>
          <a:ln/>
        </p:spPr>
        <p:txBody>
          <a:bodyPr wrap="none" rtlCol="0" anchor="t"/>
          <a:lstStyle/>
          <a:p>
            <a:pPr marL="0" indent="0" algn="l">
              <a:lnSpc>
                <a:spcPts val="2734"/>
              </a:lnSpc>
              <a:buNone/>
            </a:pPr>
            <a:r>
              <a:rPr lang="en-US" sz="2187" b="1" dirty="0">
                <a:solidFill>
                  <a:srgbClr val="015F98"/>
                </a:solidFill>
                <a:latin typeface="Nunito" pitchFamily="34" charset="0"/>
                <a:ea typeface="Nunito" pitchFamily="34" charset="-122"/>
                <a:cs typeface="Nunito" pitchFamily="34" charset="-120"/>
              </a:rPr>
              <a:t>Security</a:t>
            </a:r>
            <a:endParaRPr lang="en-US" sz="2187" dirty="0"/>
          </a:p>
        </p:txBody>
      </p:sp>
      <p:sp>
        <p:nvSpPr>
          <p:cNvPr id="10" name="Text 5"/>
          <p:cNvSpPr/>
          <p:nvPr/>
        </p:nvSpPr>
        <p:spPr>
          <a:xfrm>
            <a:off x="4915019" y="4246959"/>
            <a:ext cx="2233493" cy="2132409"/>
          </a:xfrm>
          <a:prstGeom prst="rect">
            <a:avLst/>
          </a:prstGeom>
          <a:noFill/>
          <a:ln/>
        </p:spPr>
        <p:txBody>
          <a:bodyPr wrap="square" rtlCol="0" anchor="t"/>
          <a:lstStyle/>
          <a:p>
            <a:pPr marL="0" indent="0" algn="l">
              <a:lnSpc>
                <a:spcPts val="2799"/>
              </a:lnSpc>
              <a:buNone/>
            </a:pPr>
            <a:r>
              <a:rPr lang="en-US" sz="1750" dirty="0">
                <a:solidFill>
                  <a:srgbClr val="00002E"/>
                </a:solidFill>
                <a:latin typeface="PT Sans" pitchFamily="34" charset="0"/>
                <a:ea typeface="PT Sans" pitchFamily="34" charset="-122"/>
                <a:cs typeface="PT Sans" pitchFamily="34" charset="-120"/>
              </a:rPr>
              <a:t>The hidden message can still be detected by advanced steganalysis techniques, requiring stronger security measures.</a:t>
            </a:r>
            <a:endParaRPr lang="en-US" sz="1750" dirty="0"/>
          </a:p>
        </p:txBody>
      </p:sp>
      <p:pic>
        <p:nvPicPr>
          <p:cNvPr id="11" name="Image 3" descr="preencoded.png"/>
          <p:cNvPicPr>
            <a:picLocks noChangeAspect="1"/>
          </p:cNvPicPr>
          <p:nvPr/>
        </p:nvPicPr>
        <p:blipFill>
          <a:blip r:embed="rId6"/>
          <a:stretch>
            <a:fillRect/>
          </a:stretch>
        </p:blipFill>
        <p:spPr>
          <a:xfrm>
            <a:off x="7481768" y="2988945"/>
            <a:ext cx="555427" cy="555427"/>
          </a:xfrm>
          <a:prstGeom prst="rect">
            <a:avLst/>
          </a:prstGeom>
        </p:spPr>
      </p:pic>
      <p:sp>
        <p:nvSpPr>
          <p:cNvPr id="12" name="Text 6"/>
          <p:cNvSpPr/>
          <p:nvPr/>
        </p:nvSpPr>
        <p:spPr>
          <a:xfrm>
            <a:off x="7481768" y="3766542"/>
            <a:ext cx="2233374" cy="347186"/>
          </a:xfrm>
          <a:prstGeom prst="rect">
            <a:avLst/>
          </a:prstGeom>
          <a:noFill/>
          <a:ln/>
        </p:spPr>
        <p:txBody>
          <a:bodyPr wrap="none" rtlCol="0" anchor="t"/>
          <a:lstStyle/>
          <a:p>
            <a:pPr marL="0" indent="0" algn="l">
              <a:lnSpc>
                <a:spcPts val="2734"/>
              </a:lnSpc>
              <a:buNone/>
            </a:pPr>
            <a:r>
              <a:rPr lang="en-US" sz="2187" b="1" dirty="0">
                <a:solidFill>
                  <a:srgbClr val="AD1F96"/>
                </a:solidFill>
                <a:latin typeface="Nunito" pitchFamily="34" charset="0"/>
                <a:ea typeface="Nunito" pitchFamily="34" charset="-122"/>
                <a:cs typeface="Nunito" pitchFamily="34" charset="-120"/>
              </a:rPr>
              <a:t>Capacity</a:t>
            </a:r>
            <a:endParaRPr lang="en-US" sz="2187" dirty="0"/>
          </a:p>
        </p:txBody>
      </p:sp>
      <p:sp>
        <p:nvSpPr>
          <p:cNvPr id="13" name="Text 7"/>
          <p:cNvSpPr/>
          <p:nvPr/>
        </p:nvSpPr>
        <p:spPr>
          <a:xfrm>
            <a:off x="7481768" y="4246959"/>
            <a:ext cx="2233374" cy="2132409"/>
          </a:xfrm>
          <a:prstGeom prst="rect">
            <a:avLst/>
          </a:prstGeom>
          <a:noFill/>
          <a:ln/>
        </p:spPr>
        <p:txBody>
          <a:bodyPr wrap="square" rtlCol="0" anchor="t"/>
          <a:lstStyle/>
          <a:p>
            <a:pPr marL="0" indent="0" algn="l">
              <a:lnSpc>
                <a:spcPts val="2799"/>
              </a:lnSpc>
              <a:buNone/>
            </a:pPr>
            <a:r>
              <a:rPr lang="en-US" sz="1750" dirty="0">
                <a:solidFill>
                  <a:srgbClr val="00002E"/>
                </a:solidFill>
                <a:latin typeface="PT Sans" pitchFamily="34" charset="0"/>
                <a:ea typeface="PT Sans" pitchFamily="34" charset="-122"/>
                <a:cs typeface="PT Sans" pitchFamily="34" charset="-120"/>
              </a:rPr>
              <a:t>The embedding capacity may be limited by the image size and complexity, requiring optimization techniques.</a:t>
            </a:r>
            <a:endParaRPr lang="en-US" sz="1750" dirty="0"/>
          </a:p>
        </p:txBody>
      </p:sp>
      <p:pic>
        <p:nvPicPr>
          <p:cNvPr id="14" name="Image 4" descr="preencoded.png"/>
          <p:cNvPicPr>
            <a:picLocks noChangeAspect="1"/>
          </p:cNvPicPr>
          <p:nvPr/>
        </p:nvPicPr>
        <p:blipFill>
          <a:blip r:embed="rId7"/>
          <a:stretch>
            <a:fillRect/>
          </a:stretch>
        </p:blipFill>
        <p:spPr>
          <a:xfrm>
            <a:off x="10048399" y="2988945"/>
            <a:ext cx="555427" cy="555427"/>
          </a:xfrm>
          <a:prstGeom prst="rect">
            <a:avLst/>
          </a:prstGeom>
        </p:spPr>
      </p:pic>
      <p:sp>
        <p:nvSpPr>
          <p:cNvPr id="15" name="Text 8"/>
          <p:cNvSpPr/>
          <p:nvPr/>
        </p:nvSpPr>
        <p:spPr>
          <a:xfrm>
            <a:off x="10048399" y="3766542"/>
            <a:ext cx="2233493" cy="347186"/>
          </a:xfrm>
          <a:prstGeom prst="rect">
            <a:avLst/>
          </a:prstGeom>
          <a:noFill/>
          <a:ln/>
        </p:spPr>
        <p:txBody>
          <a:bodyPr wrap="none" rtlCol="0" anchor="t"/>
          <a:lstStyle/>
          <a:p>
            <a:pPr marL="0" indent="0" algn="l">
              <a:lnSpc>
                <a:spcPts val="2734"/>
              </a:lnSpc>
              <a:buNone/>
            </a:pPr>
            <a:r>
              <a:rPr lang="en-US" sz="2187" b="1" dirty="0">
                <a:solidFill>
                  <a:srgbClr val="2D4DF2"/>
                </a:solidFill>
                <a:latin typeface="Nunito" pitchFamily="34" charset="0"/>
                <a:ea typeface="Nunito" pitchFamily="34" charset="-122"/>
                <a:cs typeface="Nunito" pitchFamily="34" charset="-120"/>
              </a:rPr>
              <a:t>Complexity</a:t>
            </a:r>
            <a:endParaRPr lang="en-US" sz="2187" dirty="0"/>
          </a:p>
        </p:txBody>
      </p:sp>
      <p:sp>
        <p:nvSpPr>
          <p:cNvPr id="16" name="Text 9"/>
          <p:cNvSpPr/>
          <p:nvPr/>
        </p:nvSpPr>
        <p:spPr>
          <a:xfrm>
            <a:off x="10048399" y="4246959"/>
            <a:ext cx="2233493" cy="2132409"/>
          </a:xfrm>
          <a:prstGeom prst="rect">
            <a:avLst/>
          </a:prstGeom>
          <a:noFill/>
          <a:ln/>
        </p:spPr>
        <p:txBody>
          <a:bodyPr wrap="square" rtlCol="0" anchor="t"/>
          <a:lstStyle/>
          <a:p>
            <a:pPr marL="0" indent="0" algn="l">
              <a:lnSpc>
                <a:spcPts val="2799"/>
              </a:lnSpc>
              <a:buNone/>
            </a:pPr>
            <a:r>
              <a:rPr lang="en-US" sz="1750" dirty="0">
                <a:solidFill>
                  <a:srgbClr val="00002E"/>
                </a:solidFill>
                <a:latin typeface="PT Sans" pitchFamily="34" charset="0"/>
                <a:ea typeface="PT Sans" pitchFamily="34" charset="-122"/>
                <a:cs typeface="PT Sans" pitchFamily="34" charset="-120"/>
              </a:rPr>
              <a:t>The implementation of the histogram shifting algorithm can be computationally complex, impacting performance.</a:t>
            </a:r>
            <a:endParaRPr lang="en-US" sz="175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1723"/>
            <a:ext cx="14630400" cy="8229600"/>
          </a:xfrm>
          <a:prstGeom prst="rect">
            <a:avLst/>
          </a:prstGeom>
          <a:solidFill>
            <a:srgbClr val="F3F3FF">
              <a:alpha val="75000"/>
            </a:srgbClr>
          </a:solidFill>
          <a:ln/>
        </p:spPr>
      </p:sp>
      <p:sp>
        <p:nvSpPr>
          <p:cNvPr id="4" name="Text 1"/>
          <p:cNvSpPr/>
          <p:nvPr/>
        </p:nvSpPr>
        <p:spPr>
          <a:xfrm>
            <a:off x="2348389" y="711160"/>
            <a:ext cx="7185065" cy="694373"/>
          </a:xfrm>
          <a:prstGeom prst="rect">
            <a:avLst/>
          </a:prstGeom>
          <a:noFill/>
          <a:ln/>
        </p:spPr>
        <p:txBody>
          <a:bodyPr wrap="none" rtlCol="0" anchor="t"/>
          <a:lstStyle/>
          <a:p>
            <a:pPr marL="0" indent="0">
              <a:lnSpc>
                <a:spcPts val="5468"/>
              </a:lnSpc>
              <a:buNone/>
            </a:pPr>
            <a:r>
              <a:rPr lang="en-US" sz="4374" b="1" dirty="0">
                <a:solidFill>
                  <a:srgbClr val="00002E"/>
                </a:solidFill>
                <a:latin typeface="Nunito" pitchFamily="34" charset="0"/>
                <a:ea typeface="Nunito" pitchFamily="34" charset="-122"/>
                <a:cs typeface="Nunito" pitchFamily="34" charset="-120"/>
              </a:rPr>
              <a:t>Conclusion and Future Work</a:t>
            </a:r>
            <a:endParaRPr lang="en-US" sz="4374" dirty="0"/>
          </a:p>
        </p:txBody>
      </p:sp>
      <p:sp>
        <p:nvSpPr>
          <p:cNvPr id="5" name="Shape 2"/>
          <p:cNvSpPr/>
          <p:nvPr/>
        </p:nvSpPr>
        <p:spPr>
          <a:xfrm>
            <a:off x="2348389" y="1849874"/>
            <a:ext cx="9933503" cy="5668566"/>
          </a:xfrm>
          <a:prstGeom prst="roundRect">
            <a:avLst>
              <a:gd name="adj" fmla="val 7056"/>
            </a:avLst>
          </a:prstGeom>
          <a:solidFill>
            <a:srgbClr val="F3F3FF"/>
          </a:solidFill>
          <a:ln w="53340">
            <a:solidFill>
              <a:srgbClr val="DFDFEB"/>
            </a:solidFill>
            <a:prstDash val="solid"/>
          </a:ln>
        </p:spPr>
      </p:sp>
      <p:sp>
        <p:nvSpPr>
          <p:cNvPr id="6" name="Text 3"/>
          <p:cNvSpPr/>
          <p:nvPr/>
        </p:nvSpPr>
        <p:spPr>
          <a:xfrm>
            <a:off x="2624018" y="2044065"/>
            <a:ext cx="4465201" cy="355402"/>
          </a:xfrm>
          <a:prstGeom prst="rect">
            <a:avLst/>
          </a:prstGeom>
          <a:noFill/>
          <a:ln/>
        </p:spPr>
        <p:txBody>
          <a:bodyPr wrap="none" rtlCol="0" anchor="t"/>
          <a:lstStyle/>
          <a:p>
            <a:pPr marL="0" indent="0">
              <a:lnSpc>
                <a:spcPts val="2799"/>
              </a:lnSpc>
              <a:buNone/>
            </a:pPr>
            <a:r>
              <a:rPr lang="en-US" sz="2800" b="1" dirty="0">
                <a:solidFill>
                  <a:srgbClr val="00002E"/>
                </a:solidFill>
                <a:latin typeface="PT Sans" pitchFamily="34" charset="0"/>
                <a:ea typeface="PT Sans" pitchFamily="34" charset="-122"/>
                <a:cs typeface="PT Sans" pitchFamily="34" charset="-120"/>
              </a:rPr>
              <a:t>Conclusion</a:t>
            </a:r>
            <a:endParaRPr lang="en-US" sz="2800" b="1" dirty="0"/>
          </a:p>
        </p:txBody>
      </p:sp>
      <p:sp>
        <p:nvSpPr>
          <p:cNvPr id="7" name="Text 4"/>
          <p:cNvSpPr/>
          <p:nvPr/>
        </p:nvSpPr>
        <p:spPr>
          <a:xfrm>
            <a:off x="5216769" y="2044065"/>
            <a:ext cx="6789613" cy="2487811"/>
          </a:xfrm>
          <a:prstGeom prst="rect">
            <a:avLst/>
          </a:prstGeom>
          <a:noFill/>
          <a:ln/>
        </p:spPr>
        <p:txBody>
          <a:bodyPr wrap="square" rtlCol="0" anchor="t"/>
          <a:lstStyle/>
          <a:p>
            <a:pPr marL="0" indent="0" algn="just">
              <a:lnSpc>
                <a:spcPts val="2799"/>
              </a:lnSpc>
              <a:buNone/>
            </a:pPr>
            <a:r>
              <a:rPr lang="en-US" sz="2800" dirty="0">
                <a:solidFill>
                  <a:srgbClr val="00002E"/>
                </a:solidFill>
                <a:latin typeface="PT Sans" pitchFamily="34" charset="0"/>
                <a:ea typeface="PT Sans" pitchFamily="34" charset="-122"/>
                <a:cs typeface="PT Sans" pitchFamily="34" charset="-120"/>
              </a:rPr>
              <a:t>The histogram shifting technique offers a promising approach to image steganography, providing high capacity, reversibility, and imperceptibility. However, further research is needed to address its limitations and enhance the overall security and robustness of the method.</a:t>
            </a:r>
            <a:endParaRPr lang="en-US" sz="2800" dirty="0"/>
          </a:p>
        </p:txBody>
      </p:sp>
      <p:sp>
        <p:nvSpPr>
          <p:cNvPr id="8" name="Text 5"/>
          <p:cNvSpPr/>
          <p:nvPr/>
        </p:nvSpPr>
        <p:spPr>
          <a:xfrm>
            <a:off x="2624018" y="4836438"/>
            <a:ext cx="4465201" cy="355402"/>
          </a:xfrm>
          <a:prstGeom prst="rect">
            <a:avLst/>
          </a:prstGeom>
          <a:noFill/>
          <a:ln/>
        </p:spPr>
        <p:txBody>
          <a:bodyPr wrap="none" rtlCol="0" anchor="t"/>
          <a:lstStyle/>
          <a:p>
            <a:pPr marL="0" indent="0">
              <a:lnSpc>
                <a:spcPts val="2799"/>
              </a:lnSpc>
              <a:buNone/>
            </a:pPr>
            <a:r>
              <a:rPr lang="en-US" sz="2800" b="1" dirty="0">
                <a:solidFill>
                  <a:srgbClr val="00002E"/>
                </a:solidFill>
                <a:latin typeface="PT Sans" pitchFamily="34" charset="0"/>
                <a:ea typeface="PT Sans" pitchFamily="34" charset="-122"/>
                <a:cs typeface="PT Sans" pitchFamily="34" charset="-120"/>
              </a:rPr>
              <a:t>Future Work</a:t>
            </a:r>
            <a:endParaRPr lang="en-US" sz="2800" b="1" dirty="0"/>
          </a:p>
        </p:txBody>
      </p:sp>
      <p:sp>
        <p:nvSpPr>
          <p:cNvPr id="9" name="Text 6"/>
          <p:cNvSpPr/>
          <p:nvPr/>
        </p:nvSpPr>
        <p:spPr>
          <a:xfrm>
            <a:off x="5122985" y="4836438"/>
            <a:ext cx="6883397" cy="2487811"/>
          </a:xfrm>
          <a:prstGeom prst="rect">
            <a:avLst/>
          </a:prstGeom>
          <a:noFill/>
          <a:ln/>
        </p:spPr>
        <p:txBody>
          <a:bodyPr wrap="square" rtlCol="0" anchor="t"/>
          <a:lstStyle/>
          <a:p>
            <a:pPr algn="just">
              <a:lnSpc>
                <a:spcPts val="2799"/>
              </a:lnSpc>
            </a:pPr>
            <a:r>
              <a:rPr lang="en-US" sz="2800" dirty="0">
                <a:solidFill>
                  <a:srgbClr val="00002E"/>
                </a:solidFill>
                <a:latin typeface="PT Sans" pitchFamily="34" charset="0"/>
              </a:rPr>
              <a:t>Potential areas for future research include developing more secure and resilient embedding algorithms, exploring machine learning-based techniques, and investigating the integration of histogram shifting with other steganographic methods for improved performance.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10E7-DFB2-4757-8D3F-8A8FB5B65BCD}"/>
              </a:ext>
            </a:extLst>
          </p:cNvPr>
          <p:cNvSpPr>
            <a:spLocks noGrp="1"/>
          </p:cNvSpPr>
          <p:nvPr>
            <p:ph type="ctrTitle"/>
          </p:nvPr>
        </p:nvSpPr>
        <p:spPr>
          <a:xfrm>
            <a:off x="853440" y="2346959"/>
            <a:ext cx="12562637" cy="2194560"/>
          </a:xfrm>
        </p:spPr>
        <p:txBody>
          <a:bodyPr>
            <a:normAutofit/>
          </a:bodyPr>
          <a:lstStyle/>
          <a:p>
            <a:pPr algn="ctr"/>
            <a:r>
              <a:rPr lang="en-IN" dirty="0">
                <a:solidFill>
                  <a:schemeClr val="tx1"/>
                </a:solidFill>
              </a:rPr>
              <a:t>References</a:t>
            </a:r>
          </a:p>
        </p:txBody>
      </p:sp>
    </p:spTree>
    <p:extLst>
      <p:ext uri="{BB962C8B-B14F-4D97-AF65-F5344CB8AC3E}">
        <p14:creationId xmlns:p14="http://schemas.microsoft.com/office/powerpoint/2010/main" val="33415241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7C63D4-5127-5ABD-0389-938E1009F616}"/>
              </a:ext>
            </a:extLst>
          </p:cNvPr>
          <p:cNvSpPr txBox="1"/>
          <p:nvPr/>
        </p:nvSpPr>
        <p:spPr>
          <a:xfrm>
            <a:off x="1119555" y="171052"/>
            <a:ext cx="7326922" cy="744435"/>
          </a:xfrm>
          <a:prstGeom prst="rect">
            <a:avLst/>
          </a:prstGeom>
          <a:noFill/>
        </p:spPr>
        <p:txBody>
          <a:bodyPr wrap="square">
            <a:spAutoFit/>
          </a:bodyPr>
          <a:lstStyle/>
          <a:p>
            <a:pPr marL="0" indent="0">
              <a:lnSpc>
                <a:spcPts val="5468"/>
              </a:lnSpc>
              <a:buNone/>
            </a:pPr>
            <a:r>
              <a:rPr lang="en-IN" sz="3200" b="1">
                <a:solidFill>
                  <a:srgbClr val="0070C0"/>
                </a:solidFill>
                <a:latin typeface="Nunito" pitchFamily="34" charset="0"/>
                <a:ea typeface="Nunito" pitchFamily="34" charset="-122"/>
              </a:rPr>
              <a:t>Reference :</a:t>
            </a:r>
            <a:endParaRPr lang="en-IN" sz="3200" b="1" dirty="0">
              <a:solidFill>
                <a:srgbClr val="0070C0"/>
              </a:solidFill>
              <a:latin typeface="Nunito" pitchFamily="34" charset="0"/>
              <a:ea typeface="Nunito" pitchFamily="34" charset="-122"/>
            </a:endParaRPr>
          </a:p>
        </p:txBody>
      </p:sp>
      <p:sp>
        <p:nvSpPr>
          <p:cNvPr id="4" name="TextBox 3">
            <a:extLst>
              <a:ext uri="{FF2B5EF4-FFF2-40B4-BE49-F238E27FC236}">
                <a16:creationId xmlns:a16="http://schemas.microsoft.com/office/drawing/2014/main" id="{839E2D62-DCF6-61C1-804F-3FB0C2DE6633}"/>
              </a:ext>
            </a:extLst>
          </p:cNvPr>
          <p:cNvSpPr txBox="1"/>
          <p:nvPr/>
        </p:nvSpPr>
        <p:spPr>
          <a:xfrm>
            <a:off x="422030" y="1066799"/>
            <a:ext cx="13868401" cy="7595221"/>
          </a:xfrm>
          <a:prstGeom prst="rect">
            <a:avLst/>
          </a:prstGeom>
          <a:noFill/>
        </p:spPr>
        <p:txBody>
          <a:bodyPr wrap="square" rtlCol="0">
            <a:spAutoFit/>
          </a:bodyPr>
          <a:lstStyle/>
          <a:p>
            <a:pPr marL="342900" indent="-342900">
              <a:lnSpc>
                <a:spcPct val="107000"/>
              </a:lnSpc>
              <a:buFont typeface="+mj-lt"/>
              <a:buAutoNum type="arabicPeriod"/>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R. A.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Ghazy</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N. A. El-</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Fishawy</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M. M.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Hadhoud</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M. I.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Dessouky</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and F. E. A. El-</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Samie</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"An Efficient Block-by-Block SVD-Based Image Watermarking Scheme," </a:t>
            </a:r>
            <a:r>
              <a:rPr lang="en-IN" sz="2000" i="1" kern="100" dirty="0">
                <a:effectLst/>
                <a:latin typeface="Times New Roman" panose="02020603050405020304" pitchFamily="18" charset="0"/>
                <a:ea typeface="Calibri" panose="020F0502020204030204" pitchFamily="34" charset="0"/>
                <a:cs typeface="Times New Roman" panose="02020603050405020304" pitchFamily="18" charset="0"/>
              </a:rPr>
              <a:t>2007 National Radio Science Conference</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Cairo, Egypt, pp. 1-9,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10.1109/NRSC.2007.371376. (2007)</a:t>
            </a:r>
          </a:p>
          <a:p>
            <a:pPr marL="342900" indent="-342900">
              <a:lnSpc>
                <a:spcPct val="107000"/>
              </a:lnSpc>
              <a:buFont typeface="+mj-lt"/>
              <a:buAutoNum type="arabicPeriod"/>
            </a:pPr>
            <a:r>
              <a:rPr lang="en-US" sz="2000" dirty="0">
                <a:effectLst/>
                <a:latin typeface="Times New Roman" panose="02020603050405020304" pitchFamily="18" charset="0"/>
                <a:ea typeface="Cambria" panose="02040503050406030204" pitchFamily="18" charset="0"/>
                <a:cs typeface="Times New Roman" panose="02020603050405020304" pitchFamily="18" charset="0"/>
              </a:rPr>
              <a:t>F. N. Thakkar, V. K. Srivastava, “A blind medical image watermarking: DWT-SVD based robust and secure approach for telemedicine applications.” </a:t>
            </a:r>
            <a:r>
              <a:rPr lang="en-US" sz="2000" dirty="0" err="1">
                <a:effectLst/>
                <a:latin typeface="Times New Roman" panose="02020603050405020304" pitchFamily="18" charset="0"/>
                <a:ea typeface="Cambria" panose="02040503050406030204" pitchFamily="18" charset="0"/>
                <a:cs typeface="Times New Roman" panose="02020603050405020304" pitchFamily="18" charset="0"/>
              </a:rPr>
              <a:t>Multimed</a:t>
            </a:r>
            <a:r>
              <a:rPr lang="en-US" sz="2000" dirty="0">
                <a:effectLst/>
                <a:latin typeface="Times New Roman" panose="02020603050405020304" pitchFamily="18" charset="0"/>
                <a:ea typeface="Cambria" panose="02040503050406030204" pitchFamily="18" charset="0"/>
                <a:cs typeface="Times New Roman" panose="02020603050405020304" pitchFamily="18" charset="0"/>
              </a:rPr>
              <a:t> Tools Appl 76, 3669–3697 (2017). </a:t>
            </a:r>
            <a:r>
              <a:rPr lang="en-US" sz="2000" dirty="0">
                <a:effectLst/>
                <a:latin typeface="Times New Roman" panose="02020603050405020304" pitchFamily="18" charset="0"/>
                <a:ea typeface="Cambria" panose="020405030504060302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https://doi.org/10.1007/s11042-016-3928-7</a:t>
            </a:r>
            <a:endParaRPr lang="en-US" sz="2000" dirty="0">
              <a:effectLst/>
              <a:latin typeface="Times New Roman" panose="02020603050405020304" pitchFamily="18" charset="0"/>
              <a:ea typeface="Cambria" panose="02040503050406030204" pitchFamily="18" charset="0"/>
              <a:cs typeface="Times New Roman" panose="02020603050405020304" pitchFamily="18" charset="0"/>
            </a:endParaRPr>
          </a:p>
          <a:p>
            <a:pPr marL="342900" indent="-342900">
              <a:lnSpc>
                <a:spcPct val="107000"/>
              </a:lnSpc>
              <a:buFont typeface="+mj-lt"/>
              <a:buAutoNum type="arabicPeriod"/>
            </a:pPr>
            <a:r>
              <a:rPr lang="en-US" sz="2000" dirty="0">
                <a:effectLst/>
                <a:latin typeface="Times New Roman" panose="02020603050405020304" pitchFamily="18" charset="0"/>
                <a:ea typeface="Cambria" panose="02040503050406030204" pitchFamily="18" charset="0"/>
                <a:cs typeface="Times New Roman" panose="02020603050405020304" pitchFamily="18" charset="0"/>
              </a:rPr>
              <a:t>R. K. Singh, D. K. Shaw &amp; J. Sahoo “A secure and robust block-based DWT-SVD image watermarking approach.” Journal of Information and Optimization Sciences, pp. 911-925, DOI: 10.1080/02522667.2017.1372137</a:t>
            </a:r>
          </a:p>
          <a:p>
            <a:pPr marL="342900" indent="-342900">
              <a:lnSpc>
                <a:spcPct val="107000"/>
              </a:lnSpc>
              <a:buFont typeface="+mj-lt"/>
              <a:buAutoNum type="arabicPeriod"/>
            </a:pP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Sunesh</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V. Malik, N. Sangwan, S. Sangwan “Digital Watermarking using DWT-SVD Algorithm” Advances in Computational Sciences and Technology ISSN 0973-6107 Volume 10, Number 7, pp. 2161-2171 © Research India Publications. (2017)</a:t>
            </a:r>
          </a:p>
          <a:p>
            <a:pPr marL="0" indent="0">
              <a:spcBef>
                <a:spcPts val="900"/>
              </a:spcBef>
              <a:spcAft>
                <a:spcPts val="900"/>
              </a:spcAft>
              <a:buNone/>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5. </a:t>
            </a:r>
            <a:r>
              <a:rPr lang="en-US" sz="2000" dirty="0">
                <a:effectLst/>
                <a:latin typeface="Times New Roman" panose="02020603050405020304" pitchFamily="18" charset="0"/>
                <a:ea typeface="Cambria" panose="02040503050406030204" pitchFamily="18" charset="0"/>
                <a:cs typeface="font1233"/>
              </a:rPr>
              <a:t>A. Anand, A. K. Singh, “An improved DWT-SVD domain watermarking for medical information security”, Computer                                                                         Communications Vol.152 pp.72–80, ISSN 0140-3664, (2020)</a:t>
            </a:r>
          </a:p>
          <a:p>
            <a:pPr marL="0" indent="0">
              <a:spcBef>
                <a:spcPts val="900"/>
              </a:spcBef>
              <a:spcAft>
                <a:spcPts val="900"/>
              </a:spcAft>
              <a:buNone/>
            </a:pPr>
            <a:r>
              <a:rPr lang="en-US" sz="2000" dirty="0">
                <a:effectLst/>
                <a:latin typeface="Times New Roman" panose="02020603050405020304" pitchFamily="18" charset="0"/>
                <a:ea typeface="Cambria" panose="02040503050406030204" pitchFamily="18" charset="0"/>
                <a:cs typeface="font1233"/>
              </a:rPr>
              <a:t>6. </a:t>
            </a:r>
            <a:r>
              <a:rPr lang="en-US" sz="2000" b="0" dirty="0" err="1">
                <a:effectLst/>
                <a:latin typeface="-apple-system"/>
              </a:rPr>
              <a:t>Hemdan</a:t>
            </a:r>
            <a:r>
              <a:rPr lang="en-US" sz="2000" b="0" dirty="0">
                <a:effectLst/>
                <a:latin typeface="-apple-system"/>
              </a:rPr>
              <a:t>, E.ED. An efficient and robust watermarking approach based on single value decompression, multi-level DWT, and wavelet fusion with scrambled medical images. </a:t>
            </a:r>
            <a:r>
              <a:rPr lang="en-US" sz="2000" b="0" dirty="0" err="1">
                <a:effectLst/>
                <a:latin typeface="-apple-system"/>
              </a:rPr>
              <a:t>Multimed</a:t>
            </a:r>
            <a:r>
              <a:rPr lang="en-US" sz="2000" b="0" dirty="0">
                <a:effectLst/>
                <a:latin typeface="-apple-system"/>
              </a:rPr>
              <a:t> Tools Appl </a:t>
            </a:r>
            <a:r>
              <a:rPr lang="en-US" sz="2000" b="1" dirty="0">
                <a:effectLst/>
                <a:latin typeface="-apple-system"/>
              </a:rPr>
              <a:t>80</a:t>
            </a:r>
            <a:r>
              <a:rPr lang="en-US" sz="2000" b="0" dirty="0">
                <a:effectLst/>
                <a:latin typeface="-apple-system"/>
              </a:rPr>
              <a:t>, 1749–1777 (2021). https://doi.org/10.1007/s11042-020-09769-7</a:t>
            </a:r>
            <a:endParaRPr lang="en-US" sz="2000" dirty="0">
              <a:effectLst/>
              <a:latin typeface="Times New Roman" panose="02020603050405020304" pitchFamily="18" charset="0"/>
              <a:ea typeface="Cambria" panose="02040503050406030204" pitchFamily="18" charset="0"/>
              <a:cs typeface="font1233"/>
            </a:endParaRPr>
          </a:p>
          <a:p>
            <a:pPr marL="0" indent="0">
              <a:spcBef>
                <a:spcPts val="900"/>
              </a:spcBef>
              <a:spcAft>
                <a:spcPts val="900"/>
              </a:spcAft>
              <a:buNone/>
            </a:pPr>
            <a:r>
              <a:rPr lang="en-IN" sz="2000" dirty="0">
                <a:latin typeface="Times New Roman" panose="02020603050405020304" pitchFamily="18" charset="0"/>
                <a:ea typeface="Calibri" panose="020F0502020204030204" pitchFamily="34" charset="0"/>
              </a:rPr>
              <a:t>7.</a:t>
            </a:r>
            <a:r>
              <a:rPr lang="en-IN" sz="2000" dirty="0">
                <a:effectLst/>
                <a:latin typeface="Times New Roman" panose="02020603050405020304" pitchFamily="18" charset="0"/>
                <a:ea typeface="Calibri" panose="020F0502020204030204" pitchFamily="34" charset="0"/>
              </a:rPr>
              <a:t> Yasmeen, F., Uddin, M.S., “An Efficient Watermarking Approach Based on LL and HH Edges of DWT–SVD.” SN COMPUT. SCI. 2, 82 (2021). </a:t>
            </a:r>
            <a:r>
              <a:rPr lang="en-IN" sz="2000" dirty="0">
                <a:effectLst/>
                <a:latin typeface="Times New Roman" panose="02020603050405020304" pitchFamily="18" charset="0"/>
                <a:ea typeface="Calibri" panose="020F0502020204030204" pitchFamily="34" charset="0"/>
                <a:hlinkClick r:id="rId3">
                  <a:extLst>
                    <a:ext uri="{A12FA001-AC4F-418D-AE19-62706E023703}">
                      <ahyp:hlinkClr xmlns:ahyp="http://schemas.microsoft.com/office/drawing/2018/hyperlinkcolor" val="tx"/>
                    </a:ext>
                  </a:extLst>
                </a:hlinkClick>
              </a:rPr>
              <a:t>https://doi.org/10.1007/s42979-021-00478-y</a:t>
            </a:r>
            <a:endParaRPr lang="en-IN" sz="2000" dirty="0">
              <a:effectLst/>
              <a:latin typeface="Times New Roman" panose="02020603050405020304" pitchFamily="18" charset="0"/>
              <a:ea typeface="Calibri" panose="020F0502020204030204" pitchFamily="34" charset="0"/>
            </a:endParaRPr>
          </a:p>
          <a:p>
            <a:pPr marL="0" indent="0">
              <a:spcBef>
                <a:spcPts val="900"/>
              </a:spcBef>
              <a:spcAft>
                <a:spcPts val="900"/>
              </a:spcAft>
              <a:buNone/>
            </a:pPr>
            <a:r>
              <a:rPr lang="en-US" sz="2000" dirty="0">
                <a:latin typeface="Times New Roman" panose="02020603050405020304" pitchFamily="18" charset="0"/>
                <a:ea typeface="Cambria" panose="02040503050406030204" pitchFamily="18" charset="0"/>
                <a:cs typeface="font1233"/>
              </a:rPr>
              <a:t>8</a:t>
            </a:r>
            <a:r>
              <a:rPr lang="en-US" sz="2000" dirty="0">
                <a:effectLst/>
                <a:latin typeface="Times New Roman" panose="02020603050405020304" pitchFamily="18" charset="0"/>
                <a:ea typeface="Cambria" panose="02040503050406030204" pitchFamily="18" charset="0"/>
                <a:cs typeface="font1233"/>
              </a:rPr>
              <a:t>. N. </a:t>
            </a:r>
            <a:r>
              <a:rPr lang="en-US" sz="2000" dirty="0" err="1">
                <a:effectLst/>
                <a:latin typeface="Times New Roman" panose="02020603050405020304" pitchFamily="18" charset="0"/>
                <a:ea typeface="Cambria" panose="02040503050406030204" pitchFamily="18" charset="0"/>
                <a:cs typeface="font1233"/>
              </a:rPr>
              <a:t>Zermia</a:t>
            </a:r>
            <a:r>
              <a:rPr lang="en-US" sz="2000" dirty="0">
                <a:effectLst/>
                <a:latin typeface="Times New Roman" panose="02020603050405020304" pitchFamily="18" charset="0"/>
                <a:ea typeface="Cambria" panose="02040503050406030204" pitchFamily="18" charset="0"/>
                <a:cs typeface="font1233"/>
              </a:rPr>
              <a:t>, A. </a:t>
            </a:r>
            <a:r>
              <a:rPr lang="en-US" sz="2000" dirty="0" err="1">
                <a:effectLst/>
                <a:latin typeface="Times New Roman" panose="02020603050405020304" pitchFamily="18" charset="0"/>
                <a:ea typeface="Cambria" panose="02040503050406030204" pitchFamily="18" charset="0"/>
                <a:cs typeface="font1233"/>
              </a:rPr>
              <a:t>Khaldib</a:t>
            </a:r>
            <a:r>
              <a:rPr lang="en-US" sz="2000" dirty="0">
                <a:effectLst/>
                <a:latin typeface="Times New Roman" panose="02020603050405020304" pitchFamily="18" charset="0"/>
                <a:ea typeface="Cambria" panose="02040503050406030204" pitchFamily="18" charset="0"/>
                <a:cs typeface="font1233"/>
              </a:rPr>
              <a:t>, R. </a:t>
            </a:r>
            <a:r>
              <a:rPr lang="en-US" sz="2000" dirty="0" err="1">
                <a:effectLst/>
                <a:latin typeface="Times New Roman" panose="02020603050405020304" pitchFamily="18" charset="0"/>
                <a:ea typeface="Cambria" panose="02040503050406030204" pitchFamily="18" charset="0"/>
                <a:cs typeface="font1233"/>
              </a:rPr>
              <a:t>Kafib</a:t>
            </a:r>
            <a:r>
              <a:rPr lang="en-US" sz="2000" dirty="0">
                <a:effectLst/>
                <a:latin typeface="Times New Roman" panose="02020603050405020304" pitchFamily="18" charset="0"/>
                <a:ea typeface="Cambria" panose="02040503050406030204" pitchFamily="18" charset="0"/>
                <a:cs typeface="font1233"/>
              </a:rPr>
              <a:t>, F. </a:t>
            </a:r>
            <a:r>
              <a:rPr lang="en-US" sz="2000" dirty="0" err="1">
                <a:effectLst/>
                <a:latin typeface="Times New Roman" panose="02020603050405020304" pitchFamily="18" charset="0"/>
                <a:ea typeface="Cambria" panose="02040503050406030204" pitchFamily="18" charset="0"/>
                <a:cs typeface="font1233"/>
              </a:rPr>
              <a:t>Kahlessenaneb</a:t>
            </a:r>
            <a:r>
              <a:rPr lang="en-US" sz="2000" dirty="0">
                <a:effectLst/>
                <a:latin typeface="Times New Roman" panose="02020603050405020304" pitchFamily="18" charset="0"/>
                <a:ea typeface="Cambria" panose="02040503050406030204" pitchFamily="18" charset="0"/>
                <a:cs typeface="font1233"/>
              </a:rPr>
              <a:t>, S. </a:t>
            </a:r>
            <a:r>
              <a:rPr lang="en-US" sz="2000" dirty="0" err="1">
                <a:effectLst/>
                <a:latin typeface="Times New Roman" panose="02020603050405020304" pitchFamily="18" charset="0"/>
                <a:ea typeface="Cambria" panose="02040503050406030204" pitchFamily="18" charset="0"/>
                <a:cs typeface="font1233"/>
              </a:rPr>
              <a:t>Euschi</a:t>
            </a:r>
            <a:r>
              <a:rPr lang="en-US" sz="2000" dirty="0">
                <a:effectLst/>
                <a:latin typeface="Times New Roman" panose="02020603050405020304" pitchFamily="18" charset="0"/>
                <a:ea typeface="Cambria" panose="02040503050406030204" pitchFamily="18" charset="0"/>
                <a:cs typeface="font1233"/>
              </a:rPr>
              <a:t> “A DWT-SVD based robust digital watermarking for medical image security.”, Forensic Science International, Volume 320, 110691, ISSN 0379-0738. (2021)</a:t>
            </a:r>
          </a:p>
          <a:p>
            <a:pPr marL="0" indent="0">
              <a:spcBef>
                <a:spcPts val="900"/>
              </a:spcBef>
              <a:spcAft>
                <a:spcPts val="900"/>
              </a:spcAft>
              <a:buNone/>
            </a:pPr>
            <a:r>
              <a:rPr lang="en-US" sz="2000" dirty="0">
                <a:latin typeface="Times New Roman" panose="02020603050405020304" pitchFamily="18" charset="0"/>
                <a:ea typeface="Cambria" panose="02040503050406030204" pitchFamily="18" charset="0"/>
                <a:cs typeface="font1233"/>
              </a:rPr>
              <a:t>More……..</a:t>
            </a:r>
            <a:endParaRPr lang="en-US" sz="2000" dirty="0">
              <a:effectLst/>
              <a:latin typeface="Times New Roman" panose="02020603050405020304" pitchFamily="18" charset="0"/>
              <a:ea typeface="Cambria" panose="02040503050406030204" pitchFamily="18" charset="0"/>
              <a:cs typeface="font1233"/>
            </a:endParaRPr>
          </a:p>
          <a:p>
            <a:pPr marL="342900" indent="-342900">
              <a:lnSpc>
                <a:spcPct val="107000"/>
              </a:lnSpc>
              <a:buFont typeface="+mj-lt"/>
              <a:buAutoNum type="arabicPeriod"/>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816596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
            <a:ext cx="14630400" cy="8229600"/>
          </a:xfrm>
          <a:prstGeom prst="rect">
            <a:avLst/>
          </a:prstGeom>
          <a:solidFill>
            <a:srgbClr val="F3F3FF">
              <a:alpha val="75000"/>
            </a:srgbClr>
          </a:solidFill>
          <a:ln/>
        </p:spPr>
      </p:sp>
      <p:sp>
        <p:nvSpPr>
          <p:cNvPr id="5" name="Text 1"/>
          <p:cNvSpPr/>
          <p:nvPr/>
        </p:nvSpPr>
        <p:spPr>
          <a:xfrm>
            <a:off x="4819044" y="3423139"/>
            <a:ext cx="11393971" cy="2368062"/>
          </a:xfrm>
          <a:prstGeom prst="rect">
            <a:avLst/>
          </a:prstGeom>
          <a:noFill/>
          <a:ln/>
        </p:spPr>
        <p:txBody>
          <a:bodyPr wrap="none" rtlCol="0" anchor="t"/>
          <a:lstStyle/>
          <a:p>
            <a:pPr marL="0" indent="0">
              <a:lnSpc>
                <a:spcPts val="5468"/>
              </a:lnSpc>
              <a:buNone/>
            </a:pPr>
            <a:r>
              <a:rPr lang="en-US" sz="7200" b="1" dirty="0">
                <a:solidFill>
                  <a:srgbClr val="00002E"/>
                </a:solidFill>
                <a:latin typeface="Nunito" pitchFamily="34" charset="0"/>
                <a:ea typeface="Nunito" pitchFamily="34" charset="-122"/>
                <a:cs typeface="Nunito" pitchFamily="34" charset="-120"/>
              </a:rPr>
              <a:t>Thank You</a:t>
            </a:r>
            <a:endParaRPr lang="en-US" sz="7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7C63D4-5127-5ABD-0389-938E1009F616}"/>
              </a:ext>
            </a:extLst>
          </p:cNvPr>
          <p:cNvSpPr txBox="1"/>
          <p:nvPr/>
        </p:nvSpPr>
        <p:spPr>
          <a:xfrm>
            <a:off x="1283678" y="915487"/>
            <a:ext cx="7326922" cy="744435"/>
          </a:xfrm>
          <a:prstGeom prst="rect">
            <a:avLst/>
          </a:prstGeom>
          <a:noFill/>
        </p:spPr>
        <p:txBody>
          <a:bodyPr wrap="square">
            <a:spAutoFit/>
          </a:bodyPr>
          <a:lstStyle/>
          <a:p>
            <a:pPr marL="0" indent="0">
              <a:lnSpc>
                <a:spcPts val="5468"/>
              </a:lnSpc>
              <a:buNone/>
            </a:pPr>
            <a:r>
              <a:rPr lang="en-IN" sz="3200" b="1" dirty="0">
                <a:solidFill>
                  <a:srgbClr val="0070C0"/>
                </a:solidFill>
                <a:latin typeface="Nunito" pitchFamily="34" charset="0"/>
                <a:ea typeface="Nunito" pitchFamily="34" charset="-122"/>
              </a:rPr>
              <a:t>Abstract:</a:t>
            </a:r>
          </a:p>
        </p:txBody>
      </p:sp>
      <p:sp>
        <p:nvSpPr>
          <p:cNvPr id="4" name="TextBox 3">
            <a:extLst>
              <a:ext uri="{FF2B5EF4-FFF2-40B4-BE49-F238E27FC236}">
                <a16:creationId xmlns:a16="http://schemas.microsoft.com/office/drawing/2014/main" id="{839E2D62-DCF6-61C1-804F-3FB0C2DE6633}"/>
              </a:ext>
            </a:extLst>
          </p:cNvPr>
          <p:cNvSpPr txBox="1"/>
          <p:nvPr/>
        </p:nvSpPr>
        <p:spPr>
          <a:xfrm>
            <a:off x="1101968" y="2203938"/>
            <a:ext cx="12766431" cy="4467057"/>
          </a:xfrm>
          <a:prstGeom prst="rect">
            <a:avLst/>
          </a:prstGeom>
          <a:noFill/>
        </p:spPr>
        <p:txBody>
          <a:bodyPr wrap="square" rtlCol="0">
            <a:spAutoFit/>
          </a:bodyPr>
          <a:lstStyle/>
          <a:p>
            <a:pPr lvl="1" algn="just">
              <a:lnSpc>
                <a:spcPct val="150000"/>
              </a:lnSpc>
            </a:pPr>
            <a:r>
              <a:rPr lang="en-US" sz="2400" dirty="0"/>
              <a:t>Digital watermarking is a crucial technique for embedding and extracting hidden information in digital media, including medical images. Image authentication plays a critical role in ensuring the integrity and authenticity of digital medical images, which are essential for accurate diagnosis, treatment planning, and research. The project focuses on the development of a robust watermarking algorithm for images authentication using methods, including techniques like </a:t>
            </a:r>
            <a:r>
              <a:rPr lang="en-US" sz="2400" dirty="0" err="1"/>
              <a:t>Haar</a:t>
            </a:r>
            <a:r>
              <a:rPr lang="en-US" sz="2400" dirty="0"/>
              <a:t> Transform, Histogram Shifting, Arnold’s Cat Map. The methods aim to embed an imperceptible watermark into images, which can later be extracted to verify the authenticity and integrity of the images.</a:t>
            </a:r>
            <a:endParaRPr lang="en-IN" sz="2400" dirty="0"/>
          </a:p>
        </p:txBody>
      </p:sp>
    </p:spTree>
    <p:extLst>
      <p:ext uri="{BB962C8B-B14F-4D97-AF65-F5344CB8AC3E}">
        <p14:creationId xmlns:p14="http://schemas.microsoft.com/office/powerpoint/2010/main" val="1422089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10E7-DFB2-4757-8D3F-8A8FB5B65BCD}"/>
              </a:ext>
            </a:extLst>
          </p:cNvPr>
          <p:cNvSpPr>
            <a:spLocks noGrp="1"/>
          </p:cNvSpPr>
          <p:nvPr>
            <p:ph type="ctrTitle"/>
          </p:nvPr>
        </p:nvSpPr>
        <p:spPr>
          <a:xfrm>
            <a:off x="853440" y="1960098"/>
            <a:ext cx="12562637" cy="2194560"/>
          </a:xfrm>
        </p:spPr>
        <p:txBody>
          <a:bodyPr/>
          <a:lstStyle/>
          <a:p>
            <a:pPr algn="ctr"/>
            <a:r>
              <a:rPr lang="en-IN" dirty="0">
                <a:solidFill>
                  <a:schemeClr val="tx1"/>
                </a:solidFill>
              </a:rPr>
              <a:t>Steganography</a:t>
            </a:r>
          </a:p>
        </p:txBody>
      </p:sp>
    </p:spTree>
    <p:extLst>
      <p:ext uri="{BB962C8B-B14F-4D97-AF65-F5344CB8AC3E}">
        <p14:creationId xmlns:p14="http://schemas.microsoft.com/office/powerpoint/2010/main" val="1129101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31504" y="0"/>
            <a:ext cx="14474825" cy="8229600"/>
          </a:xfrm>
          <a:prstGeom prst="rect">
            <a:avLst/>
          </a:prstGeom>
          <a:solidFill>
            <a:srgbClr val="F3F3FF">
              <a:alpha val="75000"/>
            </a:srgbClr>
          </a:solidFill>
          <a:ln/>
        </p:spPr>
      </p:sp>
      <p:sp>
        <p:nvSpPr>
          <p:cNvPr id="5" name="Text 1"/>
          <p:cNvSpPr/>
          <p:nvPr/>
        </p:nvSpPr>
        <p:spPr>
          <a:xfrm>
            <a:off x="733127" y="542260"/>
            <a:ext cx="12343958" cy="2216299"/>
          </a:xfrm>
          <a:prstGeom prst="rect">
            <a:avLst/>
          </a:prstGeom>
          <a:noFill/>
          <a:ln/>
        </p:spPr>
        <p:txBody>
          <a:bodyPr wrap="none" rtlCol="0" anchor="t"/>
          <a:lstStyle/>
          <a:p>
            <a:pPr marL="0" indent="0">
              <a:buNone/>
            </a:pPr>
            <a:r>
              <a:rPr lang="en-US" sz="4000" b="1" dirty="0" err="1">
                <a:solidFill>
                  <a:srgbClr val="00002E"/>
                </a:solidFill>
                <a:latin typeface="Nunito" pitchFamily="34" charset="0"/>
                <a:ea typeface="Nunito" pitchFamily="34" charset="-122"/>
                <a:cs typeface="Nunito" pitchFamily="34" charset="-120"/>
              </a:rPr>
              <a:t>Steganography</a:t>
            </a:r>
            <a:r>
              <a:rPr lang="en-US" sz="4000" b="1" dirty="0">
                <a:solidFill>
                  <a:srgbClr val="00002E"/>
                </a:solidFill>
                <a:latin typeface="Nunito" pitchFamily="34" charset="0"/>
                <a:ea typeface="Nunito" pitchFamily="34" charset="-122"/>
                <a:cs typeface="Nunito" pitchFamily="34" charset="-120"/>
              </a:rPr>
              <a:t>: </a:t>
            </a:r>
            <a:r>
              <a:rPr lang="en-US" sz="2000" dirty="0" err="1">
                <a:solidFill>
                  <a:srgbClr val="00002E"/>
                </a:solidFill>
                <a:latin typeface="Nunito" pitchFamily="34" charset="0"/>
                <a:ea typeface="Nunito" pitchFamily="34" charset="-122"/>
                <a:cs typeface="Nunito" pitchFamily="34" charset="-120"/>
              </a:rPr>
              <a:t>Steganography</a:t>
            </a:r>
            <a:r>
              <a:rPr lang="en-US" sz="2000" dirty="0">
                <a:solidFill>
                  <a:srgbClr val="00002E"/>
                </a:solidFill>
                <a:latin typeface="Nunito" pitchFamily="34" charset="0"/>
                <a:ea typeface="Nunito" pitchFamily="34" charset="-122"/>
                <a:cs typeface="Nunito" pitchFamily="34" charset="-120"/>
              </a:rPr>
              <a:t> is the art and science of </a:t>
            </a:r>
          </a:p>
          <a:p>
            <a:pPr marL="0" indent="0">
              <a:buNone/>
            </a:pPr>
            <a:r>
              <a:rPr lang="en-US" sz="2000" dirty="0">
                <a:solidFill>
                  <a:srgbClr val="00002E"/>
                </a:solidFill>
                <a:latin typeface="Nunito" pitchFamily="34" charset="0"/>
                <a:ea typeface="Nunito" pitchFamily="34" charset="-122"/>
                <a:cs typeface="Nunito" pitchFamily="34" charset="-120"/>
              </a:rPr>
              <a:t>writing hidden or  stealth messages in such  a way that no one apart </a:t>
            </a:r>
          </a:p>
          <a:p>
            <a:pPr marL="0" indent="0">
              <a:buNone/>
            </a:pPr>
            <a:r>
              <a:rPr lang="en-US" sz="2000" dirty="0">
                <a:solidFill>
                  <a:srgbClr val="00002E"/>
                </a:solidFill>
                <a:latin typeface="Nunito" pitchFamily="34" charset="0"/>
                <a:ea typeface="Nunito" pitchFamily="34" charset="-122"/>
                <a:cs typeface="Nunito" pitchFamily="34" charset="-120"/>
              </a:rPr>
              <a:t>from the receiver the </a:t>
            </a:r>
            <a:r>
              <a:rPr lang="en-IN" sz="2000" dirty="0" err="1">
                <a:solidFill>
                  <a:srgbClr val="00002E"/>
                </a:solidFill>
                <a:latin typeface="Nunito" pitchFamily="34" charset="0"/>
                <a:ea typeface="Nunito" pitchFamily="34" charset="-122"/>
              </a:rPr>
              <a:t>existance</a:t>
            </a:r>
            <a:r>
              <a:rPr lang="en-IN" sz="2000" dirty="0">
                <a:solidFill>
                  <a:srgbClr val="00002E"/>
                </a:solidFill>
                <a:latin typeface="Nunito" pitchFamily="34" charset="0"/>
                <a:ea typeface="Nunito" pitchFamily="34" charset="-122"/>
              </a:rPr>
              <a:t> of the message. This can be done by </a:t>
            </a:r>
          </a:p>
          <a:p>
            <a:pPr marL="0" indent="0">
              <a:buNone/>
            </a:pPr>
            <a:r>
              <a:rPr lang="en-IN" sz="2000" dirty="0">
                <a:solidFill>
                  <a:srgbClr val="00002E"/>
                </a:solidFill>
                <a:latin typeface="Nunito" pitchFamily="34" charset="0"/>
                <a:ea typeface="Nunito" pitchFamily="34" charset="-122"/>
              </a:rPr>
              <a:t>concealing the secret message into cover medium like text , audio , </a:t>
            </a:r>
            <a:endParaRPr lang="en-IN" sz="2400" dirty="0">
              <a:solidFill>
                <a:srgbClr val="00002E"/>
              </a:solidFill>
              <a:latin typeface="Nunito" pitchFamily="34" charset="0"/>
              <a:ea typeface="Nunito" pitchFamily="34" charset="-122"/>
            </a:endParaRPr>
          </a:p>
          <a:p>
            <a:pPr marL="0" indent="0">
              <a:buNone/>
            </a:pPr>
            <a:r>
              <a:rPr lang="en-IN" sz="2400" dirty="0">
                <a:solidFill>
                  <a:srgbClr val="00002E"/>
                </a:solidFill>
                <a:latin typeface="Nunito" pitchFamily="34" charset="0"/>
                <a:ea typeface="Nunito" pitchFamily="34" charset="-122"/>
              </a:rPr>
              <a:t>image ,videos.</a:t>
            </a:r>
            <a:endParaRPr lang="en-US" sz="4400" dirty="0"/>
          </a:p>
        </p:txBody>
      </p:sp>
      <p:sp>
        <p:nvSpPr>
          <p:cNvPr id="6" name="Shape 2"/>
          <p:cNvSpPr/>
          <p:nvPr/>
        </p:nvSpPr>
        <p:spPr>
          <a:xfrm>
            <a:off x="733127" y="3023651"/>
            <a:ext cx="499943" cy="499943"/>
          </a:xfrm>
          <a:prstGeom prst="roundRect">
            <a:avLst>
              <a:gd name="adj" fmla="val 80001"/>
            </a:avLst>
          </a:prstGeom>
          <a:solidFill>
            <a:srgbClr val="F3F3FF"/>
          </a:solidFill>
          <a:ln w="22860">
            <a:solidFill>
              <a:srgbClr val="00002E"/>
            </a:solidFill>
            <a:prstDash val="solid"/>
          </a:ln>
        </p:spPr>
      </p:sp>
      <p:sp>
        <p:nvSpPr>
          <p:cNvPr id="7" name="Text 3"/>
          <p:cNvSpPr/>
          <p:nvPr/>
        </p:nvSpPr>
        <p:spPr>
          <a:xfrm>
            <a:off x="883086" y="3065382"/>
            <a:ext cx="200025" cy="416481"/>
          </a:xfrm>
          <a:prstGeom prst="rect">
            <a:avLst/>
          </a:prstGeom>
          <a:noFill/>
          <a:ln/>
        </p:spPr>
        <p:txBody>
          <a:bodyPr wrap="none" rtlCol="0" anchor="t"/>
          <a:lstStyle/>
          <a:p>
            <a:pPr marL="0" indent="0" algn="ctr">
              <a:lnSpc>
                <a:spcPts val="3281"/>
              </a:lnSpc>
              <a:buNone/>
            </a:pPr>
            <a:r>
              <a:rPr lang="en-US" sz="2624" b="1" dirty="0">
                <a:solidFill>
                  <a:srgbClr val="2D4DF2"/>
                </a:solidFill>
                <a:latin typeface="Nunito" pitchFamily="34" charset="0"/>
                <a:ea typeface="Nunito" pitchFamily="34" charset="-122"/>
                <a:cs typeface="Nunito" pitchFamily="34" charset="-120"/>
              </a:rPr>
              <a:t>1</a:t>
            </a:r>
            <a:endParaRPr lang="en-US" sz="2624" dirty="0"/>
          </a:p>
        </p:txBody>
      </p:sp>
      <p:sp>
        <p:nvSpPr>
          <p:cNvPr id="8" name="Text 4"/>
          <p:cNvSpPr/>
          <p:nvPr/>
        </p:nvSpPr>
        <p:spPr>
          <a:xfrm>
            <a:off x="1555313" y="3043237"/>
            <a:ext cx="2777490" cy="347186"/>
          </a:xfrm>
          <a:prstGeom prst="rect">
            <a:avLst/>
          </a:prstGeom>
          <a:noFill/>
          <a:ln/>
        </p:spPr>
        <p:txBody>
          <a:bodyPr wrap="none" rtlCol="0" anchor="t"/>
          <a:lstStyle/>
          <a:p>
            <a:pPr marL="0" indent="0">
              <a:lnSpc>
                <a:spcPts val="2734"/>
              </a:lnSpc>
              <a:buNone/>
            </a:pPr>
            <a:r>
              <a:rPr lang="en-IN" sz="2187" b="1" dirty="0">
                <a:solidFill>
                  <a:srgbClr val="2D4DF2"/>
                </a:solidFill>
                <a:latin typeface="Nunito" pitchFamily="34" charset="0"/>
                <a:ea typeface="Nunito" pitchFamily="34" charset="-122"/>
              </a:rPr>
              <a:t>Cover Image</a:t>
            </a:r>
            <a:endParaRPr lang="en-US" sz="2187" dirty="0"/>
          </a:p>
        </p:txBody>
      </p:sp>
      <p:sp>
        <p:nvSpPr>
          <p:cNvPr id="9" name="Text 5"/>
          <p:cNvSpPr/>
          <p:nvPr/>
        </p:nvSpPr>
        <p:spPr>
          <a:xfrm>
            <a:off x="1333142" y="3629025"/>
            <a:ext cx="4264343" cy="1777008"/>
          </a:xfrm>
          <a:prstGeom prst="rect">
            <a:avLst/>
          </a:prstGeom>
          <a:noFill/>
          <a:ln/>
        </p:spPr>
        <p:txBody>
          <a:bodyPr wrap="square" rtlCol="0" anchor="t"/>
          <a:lstStyle/>
          <a:p>
            <a:pPr algn="just"/>
            <a:r>
              <a:rPr lang="en-US" sz="1600" b="1" dirty="0"/>
              <a:t>The original, unsuspicious image into which secret data (e.g., text, another image, or any form of digital data) is embedded using </a:t>
            </a:r>
            <a:r>
              <a:rPr lang="en-US" sz="1600" b="1" dirty="0" err="1"/>
              <a:t>steganographic</a:t>
            </a:r>
            <a:r>
              <a:rPr lang="en-US" sz="1600" b="1" dirty="0"/>
              <a:t> techniques. The cover image should appear unchanged or minimally altered to avoid arousing suspicion.</a:t>
            </a:r>
            <a:endParaRPr lang="en-US" sz="1750" b="1" dirty="0"/>
          </a:p>
        </p:txBody>
      </p:sp>
      <p:sp>
        <p:nvSpPr>
          <p:cNvPr id="10" name="Shape 6"/>
          <p:cNvSpPr/>
          <p:nvPr/>
        </p:nvSpPr>
        <p:spPr>
          <a:xfrm>
            <a:off x="5597485" y="2966858"/>
            <a:ext cx="499943" cy="499943"/>
          </a:xfrm>
          <a:prstGeom prst="roundRect">
            <a:avLst>
              <a:gd name="adj" fmla="val 80001"/>
            </a:avLst>
          </a:prstGeom>
          <a:solidFill>
            <a:srgbClr val="F3F3FF"/>
          </a:solidFill>
          <a:ln w="22860">
            <a:solidFill>
              <a:srgbClr val="00002E"/>
            </a:solidFill>
            <a:prstDash val="solid"/>
          </a:ln>
        </p:spPr>
      </p:sp>
      <p:sp>
        <p:nvSpPr>
          <p:cNvPr id="11" name="Text 7"/>
          <p:cNvSpPr/>
          <p:nvPr/>
        </p:nvSpPr>
        <p:spPr>
          <a:xfrm>
            <a:off x="5747385" y="3008589"/>
            <a:ext cx="200025" cy="416481"/>
          </a:xfrm>
          <a:prstGeom prst="rect">
            <a:avLst/>
          </a:prstGeom>
          <a:noFill/>
          <a:ln/>
        </p:spPr>
        <p:txBody>
          <a:bodyPr wrap="none" rtlCol="0" anchor="t"/>
          <a:lstStyle/>
          <a:p>
            <a:pPr marL="0" indent="0" algn="ctr">
              <a:lnSpc>
                <a:spcPts val="3281"/>
              </a:lnSpc>
              <a:buNone/>
            </a:pPr>
            <a:r>
              <a:rPr lang="en-US" sz="2624" b="1" dirty="0">
                <a:solidFill>
                  <a:srgbClr val="015F98"/>
                </a:solidFill>
                <a:latin typeface="Nunito" pitchFamily="34" charset="0"/>
                <a:ea typeface="Nunito" pitchFamily="34" charset="-122"/>
                <a:cs typeface="Nunito" pitchFamily="34" charset="-120"/>
              </a:rPr>
              <a:t>2</a:t>
            </a:r>
            <a:endParaRPr lang="en-US" sz="2624" dirty="0"/>
          </a:p>
        </p:txBody>
      </p:sp>
      <p:sp>
        <p:nvSpPr>
          <p:cNvPr id="12" name="Text 8"/>
          <p:cNvSpPr/>
          <p:nvPr/>
        </p:nvSpPr>
        <p:spPr>
          <a:xfrm>
            <a:off x="6319599" y="3053870"/>
            <a:ext cx="2777490" cy="347186"/>
          </a:xfrm>
          <a:prstGeom prst="rect">
            <a:avLst/>
          </a:prstGeom>
          <a:noFill/>
          <a:ln/>
        </p:spPr>
        <p:txBody>
          <a:bodyPr wrap="none" rtlCol="0" anchor="t"/>
          <a:lstStyle/>
          <a:p>
            <a:pPr marL="0" indent="0">
              <a:lnSpc>
                <a:spcPts val="2734"/>
              </a:lnSpc>
              <a:buNone/>
            </a:pPr>
            <a:r>
              <a:rPr lang="en-IN" sz="2187" b="1" dirty="0" err="1">
                <a:solidFill>
                  <a:srgbClr val="015F98"/>
                </a:solidFill>
                <a:latin typeface="Nunito" pitchFamily="34" charset="0"/>
                <a:ea typeface="Nunito" pitchFamily="34" charset="-122"/>
              </a:rPr>
              <a:t>Stego</a:t>
            </a:r>
            <a:r>
              <a:rPr lang="en-IN" sz="2187" b="1" dirty="0">
                <a:solidFill>
                  <a:srgbClr val="015F98"/>
                </a:solidFill>
                <a:latin typeface="Nunito" pitchFamily="34" charset="0"/>
                <a:ea typeface="Nunito" pitchFamily="34" charset="-122"/>
              </a:rPr>
              <a:t> Image</a:t>
            </a:r>
            <a:endParaRPr lang="en-US" sz="2187" dirty="0"/>
          </a:p>
        </p:txBody>
      </p:sp>
      <p:sp>
        <p:nvSpPr>
          <p:cNvPr id="13" name="Text 9"/>
          <p:cNvSpPr/>
          <p:nvPr/>
        </p:nvSpPr>
        <p:spPr>
          <a:xfrm>
            <a:off x="6097428" y="3629025"/>
            <a:ext cx="3820001" cy="2240874"/>
          </a:xfrm>
          <a:prstGeom prst="rect">
            <a:avLst/>
          </a:prstGeom>
          <a:noFill/>
          <a:ln/>
        </p:spPr>
        <p:txBody>
          <a:bodyPr wrap="square" rtlCol="0" anchor="t"/>
          <a:lstStyle/>
          <a:p>
            <a:pPr algn="just"/>
            <a:r>
              <a:rPr lang="en-US" sz="1600" b="1" dirty="0"/>
              <a:t>The image that contains hidden data (e.g., text, another image, or any form of digital information) embedded within it using </a:t>
            </a:r>
            <a:r>
              <a:rPr lang="en-US" sz="1600" b="1" dirty="0" err="1"/>
              <a:t>steganographic</a:t>
            </a:r>
            <a:r>
              <a:rPr lang="en-US" sz="1600" b="1" dirty="0"/>
              <a:t> techniques. The </a:t>
            </a:r>
            <a:r>
              <a:rPr lang="en-US" sz="1600" b="1" dirty="0" err="1"/>
              <a:t>stego</a:t>
            </a:r>
            <a:r>
              <a:rPr lang="en-US" sz="1600" b="1" dirty="0"/>
              <a:t> image is designed to appear as normal and unchanged as possible to prevent detection of the hidden data.</a:t>
            </a:r>
          </a:p>
          <a:p>
            <a:r>
              <a:rPr lang="en-US" sz="1600" b="1" dirty="0"/>
              <a:t>Key Points</a:t>
            </a:r>
          </a:p>
        </p:txBody>
      </p:sp>
      <p:sp>
        <p:nvSpPr>
          <p:cNvPr id="14" name="Shape 10"/>
          <p:cNvSpPr/>
          <p:nvPr/>
        </p:nvSpPr>
        <p:spPr>
          <a:xfrm>
            <a:off x="683181" y="5753159"/>
            <a:ext cx="499943" cy="499943"/>
          </a:xfrm>
          <a:prstGeom prst="roundRect">
            <a:avLst>
              <a:gd name="adj" fmla="val 40739"/>
            </a:avLst>
          </a:prstGeom>
          <a:solidFill>
            <a:srgbClr val="F3F3FF"/>
          </a:solidFill>
          <a:ln w="22860">
            <a:solidFill>
              <a:srgbClr val="00002E"/>
            </a:solidFill>
            <a:prstDash val="solid"/>
          </a:ln>
        </p:spPr>
      </p:sp>
      <p:sp>
        <p:nvSpPr>
          <p:cNvPr id="15" name="Text 11"/>
          <p:cNvSpPr/>
          <p:nvPr/>
        </p:nvSpPr>
        <p:spPr>
          <a:xfrm>
            <a:off x="783073" y="5794890"/>
            <a:ext cx="200025" cy="416481"/>
          </a:xfrm>
          <a:prstGeom prst="rect">
            <a:avLst/>
          </a:prstGeom>
          <a:noFill/>
          <a:ln/>
        </p:spPr>
        <p:txBody>
          <a:bodyPr wrap="none" rtlCol="0" anchor="t"/>
          <a:lstStyle/>
          <a:p>
            <a:pPr marL="0" indent="0" algn="ctr">
              <a:lnSpc>
                <a:spcPts val="3281"/>
              </a:lnSpc>
              <a:buNone/>
            </a:pPr>
            <a:r>
              <a:rPr lang="en-US" sz="2624" b="1" dirty="0">
                <a:solidFill>
                  <a:srgbClr val="AD1F96"/>
                </a:solidFill>
                <a:latin typeface="Nunito" pitchFamily="34" charset="0"/>
                <a:ea typeface="Nunito" pitchFamily="34" charset="-122"/>
                <a:cs typeface="Nunito" pitchFamily="34" charset="-120"/>
              </a:rPr>
              <a:t>3</a:t>
            </a:r>
            <a:endParaRPr lang="en-US" sz="2624" dirty="0"/>
          </a:p>
        </p:txBody>
      </p:sp>
      <p:sp>
        <p:nvSpPr>
          <p:cNvPr id="16" name="Text 12"/>
          <p:cNvSpPr/>
          <p:nvPr/>
        </p:nvSpPr>
        <p:spPr>
          <a:xfrm>
            <a:off x="1555313" y="5869899"/>
            <a:ext cx="2777490" cy="347186"/>
          </a:xfrm>
          <a:prstGeom prst="rect">
            <a:avLst/>
          </a:prstGeom>
          <a:noFill/>
          <a:ln/>
        </p:spPr>
        <p:txBody>
          <a:bodyPr wrap="none" rtlCol="0" anchor="t"/>
          <a:lstStyle/>
          <a:p>
            <a:pPr marL="0" indent="0">
              <a:lnSpc>
                <a:spcPts val="2734"/>
              </a:lnSpc>
              <a:buNone/>
            </a:pPr>
            <a:r>
              <a:rPr lang="en-US" sz="2187" b="1" dirty="0">
                <a:solidFill>
                  <a:srgbClr val="AD1F96"/>
                </a:solidFill>
                <a:latin typeface="Nunito" pitchFamily="34" charset="0"/>
                <a:ea typeface="Nunito" pitchFamily="34" charset="-122"/>
                <a:cs typeface="Nunito" pitchFamily="34" charset="-120"/>
              </a:rPr>
              <a:t>Embedding </a:t>
            </a:r>
            <a:endParaRPr lang="en-US" sz="2187" dirty="0"/>
          </a:p>
        </p:txBody>
      </p:sp>
      <p:sp>
        <p:nvSpPr>
          <p:cNvPr id="17" name="Text 13"/>
          <p:cNvSpPr/>
          <p:nvPr/>
        </p:nvSpPr>
        <p:spPr>
          <a:xfrm>
            <a:off x="1233070" y="6365739"/>
            <a:ext cx="8584287" cy="710803"/>
          </a:xfrm>
          <a:prstGeom prst="rect">
            <a:avLst/>
          </a:prstGeom>
          <a:noFill/>
          <a:ln/>
        </p:spPr>
        <p:txBody>
          <a:bodyPr wrap="square" rtlCol="0" anchor="t"/>
          <a:lstStyle/>
          <a:p>
            <a:pPr algn="just"/>
            <a:r>
              <a:rPr lang="en-US" sz="1600" b="1" dirty="0"/>
              <a:t>The embedding process in image </a:t>
            </a:r>
            <a:r>
              <a:rPr lang="en-US" sz="1600" b="1" dirty="0" err="1"/>
              <a:t>steganography</a:t>
            </a:r>
            <a:r>
              <a:rPr lang="en-US" sz="1600" b="1" dirty="0"/>
              <a:t> involves integrating secret data into a cover image to produce a </a:t>
            </a:r>
            <a:r>
              <a:rPr lang="en-US" sz="1600" b="1" dirty="0" err="1"/>
              <a:t>stego</a:t>
            </a:r>
            <a:r>
              <a:rPr lang="en-US" sz="1600" b="1" dirty="0"/>
              <a:t> image. This process is designed to be imperceptible to the human eye, ensuring that the hidden data remains undetected. </a:t>
            </a:r>
            <a:endParaRPr lang="en-US" sz="1750" b="1" dirty="0"/>
          </a:p>
        </p:txBody>
      </p:sp>
      <p:sp>
        <p:nvSpPr>
          <p:cNvPr id="16386" name="AutoShape 2" descr="Block diagram of Steganography System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6388" name="AutoShape 4" descr="Block diagram of Steganography System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1" name="Picture 20" descr="Block-diagram-of-Steganography-System.png"/>
          <p:cNvPicPr>
            <a:picLocks noChangeAspect="1"/>
          </p:cNvPicPr>
          <p:nvPr/>
        </p:nvPicPr>
        <p:blipFill>
          <a:blip r:embed="rId4"/>
          <a:stretch>
            <a:fillRect/>
          </a:stretch>
        </p:blipFill>
        <p:spPr>
          <a:xfrm>
            <a:off x="10381145" y="963006"/>
            <a:ext cx="3960622" cy="6048704"/>
          </a:xfrm>
          <a:prstGeom prst="flowChartAlternateProcess">
            <a:avLst/>
          </a:prstGeom>
          <a:ln>
            <a:noFill/>
          </a:ln>
          <a:effectLst>
            <a:outerShdw blurRad="292100" dist="139700" dir="2700000" algn="tl" rotWithShape="0">
              <a:srgbClr val="333333">
                <a:alpha val="65000"/>
              </a:srgbClr>
            </a:outerShdw>
          </a:effectLst>
        </p:spPr>
      </p:pic>
      <p:sp>
        <p:nvSpPr>
          <p:cNvPr id="22" name="TextBox 21"/>
          <p:cNvSpPr txBox="1"/>
          <p:nvPr/>
        </p:nvSpPr>
        <p:spPr>
          <a:xfrm>
            <a:off x="10586895" y="7019797"/>
            <a:ext cx="6306487" cy="400110"/>
          </a:xfrm>
          <a:prstGeom prst="rect">
            <a:avLst/>
          </a:prstGeom>
          <a:noFill/>
        </p:spPr>
        <p:txBody>
          <a:bodyPr wrap="square" rtlCol="0">
            <a:spAutoFit/>
          </a:bodyPr>
          <a:lstStyle/>
          <a:p>
            <a:r>
              <a:rPr lang="en-IN" sz="2000" b="1" dirty="0"/>
              <a:t>Image </a:t>
            </a:r>
            <a:r>
              <a:rPr lang="en-IN" sz="2000" b="1" dirty="0" err="1"/>
              <a:t>Steganography</a:t>
            </a:r>
            <a:r>
              <a:rPr lang="en-IN" sz="2000" b="1" dirty="0"/>
              <a:t> diagram</a:t>
            </a:r>
            <a:endParaRPr lang="en-US" sz="2000"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E10E7-DFB2-4757-8D3F-8A8FB5B65BCD}"/>
              </a:ext>
            </a:extLst>
          </p:cNvPr>
          <p:cNvSpPr>
            <a:spLocks noGrp="1"/>
          </p:cNvSpPr>
          <p:nvPr>
            <p:ph type="ctrTitle"/>
          </p:nvPr>
        </p:nvSpPr>
        <p:spPr>
          <a:xfrm>
            <a:off x="853440" y="2487636"/>
            <a:ext cx="12562637" cy="2194560"/>
          </a:xfrm>
        </p:spPr>
        <p:txBody>
          <a:bodyPr>
            <a:normAutofit fontScale="90000"/>
          </a:bodyPr>
          <a:lstStyle/>
          <a:p>
            <a:pPr algn="ctr"/>
            <a:r>
              <a:rPr lang="en-IN" dirty="0">
                <a:solidFill>
                  <a:schemeClr val="tx1"/>
                </a:solidFill>
              </a:rPr>
              <a:t>Integer Wavelet Transform</a:t>
            </a:r>
            <a:br>
              <a:rPr lang="en-IN" dirty="0">
                <a:solidFill>
                  <a:schemeClr val="tx1"/>
                </a:solidFill>
              </a:rPr>
            </a:br>
            <a:r>
              <a:rPr lang="en-IN" sz="6700" dirty="0">
                <a:solidFill>
                  <a:schemeClr val="tx1"/>
                </a:solidFill>
              </a:rPr>
              <a:t>(</a:t>
            </a:r>
            <a:r>
              <a:rPr lang="en-IN" sz="6700" dirty="0" err="1">
                <a:solidFill>
                  <a:schemeClr val="tx1"/>
                </a:solidFill>
              </a:rPr>
              <a:t>Haar</a:t>
            </a:r>
            <a:r>
              <a:rPr lang="en-IN" sz="6700" dirty="0">
                <a:solidFill>
                  <a:schemeClr val="tx1"/>
                </a:solidFill>
              </a:rPr>
              <a:t> Transform)</a:t>
            </a:r>
            <a:endParaRPr lang="en-IN" dirty="0">
              <a:solidFill>
                <a:schemeClr val="tx1"/>
              </a:solidFill>
            </a:endParaRPr>
          </a:p>
        </p:txBody>
      </p:sp>
    </p:spTree>
    <p:extLst>
      <p:ext uri="{BB962C8B-B14F-4D97-AF65-F5344CB8AC3E}">
        <p14:creationId xmlns:p14="http://schemas.microsoft.com/office/powerpoint/2010/main" val="969636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42532"/>
            <a:ext cx="14630400" cy="8229600"/>
          </a:xfrm>
          <a:prstGeom prst="rect">
            <a:avLst/>
          </a:prstGeom>
          <a:solidFill>
            <a:srgbClr val="F3F3FF">
              <a:alpha val="75000"/>
            </a:srgbClr>
          </a:solidFill>
          <a:ln>
            <a:solidFill>
              <a:schemeClr val="accent1"/>
            </a:solidFill>
          </a:ln>
        </p:spPr>
      </p:sp>
      <p:sp>
        <p:nvSpPr>
          <p:cNvPr id="4" name="Text 1"/>
          <p:cNvSpPr/>
          <p:nvPr/>
        </p:nvSpPr>
        <p:spPr>
          <a:xfrm>
            <a:off x="1010093" y="595424"/>
            <a:ext cx="11972260" cy="2315656"/>
          </a:xfrm>
          <a:prstGeom prst="rect">
            <a:avLst/>
          </a:prstGeom>
          <a:noFill/>
          <a:ln/>
        </p:spPr>
        <p:txBody>
          <a:bodyPr wrap="none" rtlCol="0" anchor="t"/>
          <a:lstStyle/>
          <a:p>
            <a:pPr marL="0" indent="0">
              <a:lnSpc>
                <a:spcPts val="5468"/>
              </a:lnSpc>
              <a:buNone/>
            </a:pPr>
            <a:r>
              <a:rPr lang="en-IN" sz="2400" b="1" dirty="0">
                <a:solidFill>
                  <a:srgbClr val="0070C0"/>
                </a:solidFill>
                <a:latin typeface="Nunito" pitchFamily="34" charset="0"/>
                <a:ea typeface="Nunito" pitchFamily="34" charset="-122"/>
              </a:rPr>
              <a:t>Integer wavelet Transform (</a:t>
            </a:r>
            <a:r>
              <a:rPr lang="en-IN" sz="2400" b="1" dirty="0" err="1">
                <a:solidFill>
                  <a:srgbClr val="0070C0"/>
                </a:solidFill>
                <a:latin typeface="Nunito" pitchFamily="34" charset="0"/>
                <a:ea typeface="Nunito" pitchFamily="34" charset="-122"/>
              </a:rPr>
              <a:t>Haar</a:t>
            </a:r>
            <a:r>
              <a:rPr lang="en-IN" sz="2400" b="1" dirty="0">
                <a:solidFill>
                  <a:srgbClr val="0070C0"/>
                </a:solidFill>
                <a:latin typeface="Nunito" pitchFamily="34" charset="0"/>
                <a:ea typeface="Nunito" pitchFamily="34" charset="-122"/>
              </a:rPr>
              <a:t> Transform):</a:t>
            </a:r>
          </a:p>
          <a:p>
            <a:pPr lvl="1"/>
            <a:r>
              <a:rPr lang="en-US" sz="2400" dirty="0"/>
              <a:t>The Integer Wavelet Transform (IWT) is a variant of the discrete wavelet</a:t>
            </a:r>
          </a:p>
          <a:p>
            <a:pPr lvl="1"/>
            <a:r>
              <a:rPr lang="en-US" sz="2400" dirty="0"/>
              <a:t> transform (DWT) that maps integers to integers. It is particularly useful </a:t>
            </a:r>
          </a:p>
          <a:p>
            <a:pPr lvl="1"/>
            <a:r>
              <a:rPr lang="en-US" sz="2400" dirty="0"/>
              <a:t>in applications where lossless data compression or reversible transforms  </a:t>
            </a:r>
          </a:p>
          <a:p>
            <a:pPr lvl="1"/>
            <a:r>
              <a:rPr lang="en-US" sz="2400" dirty="0"/>
              <a:t>are essential , such as image compression and digital signal processing. </a:t>
            </a:r>
            <a:br>
              <a:rPr lang="en-US" sz="2400" dirty="0"/>
            </a:br>
            <a:r>
              <a:rPr lang="en-US" sz="2400" dirty="0"/>
              <a:t>In our experiment </a:t>
            </a:r>
            <a:r>
              <a:rPr lang="en-IN" sz="2400" dirty="0"/>
              <a:t>We use the </a:t>
            </a:r>
            <a:r>
              <a:rPr lang="en-IN" sz="2400" dirty="0" err="1"/>
              <a:t>haar</a:t>
            </a:r>
            <a:r>
              <a:rPr lang="en-IN" sz="2400" dirty="0"/>
              <a:t> integer wavelet transform .</a:t>
            </a:r>
            <a:endParaRPr lang="en-US" sz="2400" dirty="0"/>
          </a:p>
          <a:p>
            <a:endParaRPr lang="en-US" sz="2400" dirty="0"/>
          </a:p>
        </p:txBody>
      </p:sp>
      <p:sp>
        <p:nvSpPr>
          <p:cNvPr id="5" name="Text 2"/>
          <p:cNvSpPr/>
          <p:nvPr/>
        </p:nvSpPr>
        <p:spPr>
          <a:xfrm>
            <a:off x="4667843" y="6622326"/>
            <a:ext cx="2777490" cy="347186"/>
          </a:xfrm>
          <a:prstGeom prst="rect">
            <a:avLst/>
          </a:prstGeom>
          <a:noFill/>
          <a:ln/>
        </p:spPr>
        <p:txBody>
          <a:bodyPr wrap="none" rtlCol="0" anchor="t"/>
          <a:lstStyle/>
          <a:p>
            <a:pPr marL="0" indent="0">
              <a:lnSpc>
                <a:spcPts val="2734"/>
              </a:lnSpc>
              <a:buNone/>
            </a:pPr>
            <a:endParaRPr lang="en-US" sz="2187" dirty="0"/>
          </a:p>
        </p:txBody>
      </p:sp>
      <p:sp>
        <p:nvSpPr>
          <p:cNvPr id="6" name="Text 3"/>
          <p:cNvSpPr/>
          <p:nvPr/>
        </p:nvSpPr>
        <p:spPr>
          <a:xfrm>
            <a:off x="1868886" y="5457468"/>
            <a:ext cx="2949416" cy="1777008"/>
          </a:xfrm>
          <a:prstGeom prst="rect">
            <a:avLst/>
          </a:prstGeom>
          <a:noFill/>
          <a:ln/>
        </p:spPr>
        <p:txBody>
          <a:bodyPr wrap="square" rtlCol="0" anchor="t"/>
          <a:lstStyle/>
          <a:p>
            <a:pPr marL="0" indent="0">
              <a:lnSpc>
                <a:spcPts val="2799"/>
              </a:lnSpc>
              <a:buNone/>
            </a:pPr>
            <a:endParaRPr lang="en-US" sz="1750" dirty="0"/>
          </a:p>
        </p:txBody>
      </p:sp>
      <p:sp>
        <p:nvSpPr>
          <p:cNvPr id="7" name="Text 4"/>
          <p:cNvSpPr/>
          <p:nvPr/>
        </p:nvSpPr>
        <p:spPr>
          <a:xfrm>
            <a:off x="1546611" y="6275140"/>
            <a:ext cx="4932247" cy="347186"/>
          </a:xfrm>
          <a:prstGeom prst="rect">
            <a:avLst/>
          </a:prstGeom>
          <a:noFill/>
          <a:ln/>
        </p:spPr>
        <p:txBody>
          <a:bodyPr wrap="none" rtlCol="0" anchor="t"/>
          <a:lstStyle/>
          <a:p>
            <a:pPr marL="0" indent="0">
              <a:lnSpc>
                <a:spcPts val="2734"/>
              </a:lnSpc>
              <a:buNone/>
            </a:pPr>
            <a:r>
              <a:rPr lang="en-IN" sz="2187" b="1" dirty="0">
                <a:solidFill>
                  <a:srgbClr val="00002E"/>
                </a:solidFill>
                <a:latin typeface="Nunito" pitchFamily="34" charset="0"/>
                <a:ea typeface="Nunito" pitchFamily="34" charset="-122"/>
              </a:rPr>
              <a:t>Equation for </a:t>
            </a:r>
            <a:r>
              <a:rPr lang="en-IN" sz="2187" b="1" dirty="0" err="1">
                <a:solidFill>
                  <a:srgbClr val="00002E"/>
                </a:solidFill>
                <a:latin typeface="Nunito" pitchFamily="34" charset="0"/>
                <a:ea typeface="Nunito" pitchFamily="34" charset="-122"/>
              </a:rPr>
              <a:t>haar</a:t>
            </a:r>
            <a:r>
              <a:rPr lang="en-IN" sz="2187" b="1" dirty="0">
                <a:solidFill>
                  <a:srgbClr val="00002E"/>
                </a:solidFill>
                <a:latin typeface="Nunito" pitchFamily="34" charset="0"/>
                <a:ea typeface="Nunito" pitchFamily="34" charset="-122"/>
              </a:rPr>
              <a:t> transform: </a:t>
            </a:r>
          </a:p>
          <a:p>
            <a:pPr marL="0" indent="0">
              <a:lnSpc>
                <a:spcPts val="2734"/>
              </a:lnSpc>
              <a:buNone/>
            </a:pPr>
            <a:r>
              <a:rPr lang="en-IN" sz="2187" b="1" dirty="0">
                <a:solidFill>
                  <a:srgbClr val="00002E"/>
                </a:solidFill>
                <a:latin typeface="Nunito" pitchFamily="34" charset="0"/>
                <a:ea typeface="Nunito" pitchFamily="34" charset="-122"/>
              </a:rPr>
              <a:t>a[n]= x[2n]+x[2n+1]</a:t>
            </a:r>
          </a:p>
          <a:p>
            <a:pPr marL="0" indent="0">
              <a:lnSpc>
                <a:spcPts val="2734"/>
              </a:lnSpc>
              <a:buNone/>
            </a:pPr>
            <a:r>
              <a:rPr lang="en-IN" sz="2187" b="1" dirty="0">
                <a:solidFill>
                  <a:srgbClr val="00002E"/>
                </a:solidFill>
                <a:latin typeface="Nunito" pitchFamily="34" charset="0"/>
                <a:ea typeface="Nunito" pitchFamily="34" charset="-122"/>
              </a:rPr>
              <a:t>d[n]=x[2n]-x[2n+1]</a:t>
            </a:r>
            <a:endParaRPr lang="en-US" sz="2187" dirty="0"/>
          </a:p>
        </p:txBody>
      </p:sp>
      <p:sp>
        <p:nvSpPr>
          <p:cNvPr id="8" name="Text 5"/>
          <p:cNvSpPr/>
          <p:nvPr/>
        </p:nvSpPr>
        <p:spPr>
          <a:xfrm>
            <a:off x="6995974" y="6807994"/>
            <a:ext cx="2949416" cy="1421606"/>
          </a:xfrm>
          <a:prstGeom prst="rect">
            <a:avLst/>
          </a:prstGeom>
          <a:noFill/>
          <a:ln/>
        </p:spPr>
        <p:txBody>
          <a:bodyPr wrap="square" rtlCol="0" anchor="t"/>
          <a:lstStyle/>
          <a:p>
            <a:pPr marL="0" indent="0">
              <a:lnSpc>
                <a:spcPts val="2799"/>
              </a:lnSpc>
              <a:buNone/>
            </a:pPr>
            <a:endParaRPr lang="en-US" sz="1750" dirty="0"/>
          </a:p>
        </p:txBody>
      </p:sp>
      <p:sp>
        <p:nvSpPr>
          <p:cNvPr id="9" name="Text 6"/>
          <p:cNvSpPr/>
          <p:nvPr/>
        </p:nvSpPr>
        <p:spPr>
          <a:xfrm>
            <a:off x="11100621" y="6622326"/>
            <a:ext cx="2777490" cy="347186"/>
          </a:xfrm>
          <a:prstGeom prst="rect">
            <a:avLst/>
          </a:prstGeom>
          <a:noFill/>
          <a:ln/>
        </p:spPr>
        <p:txBody>
          <a:bodyPr wrap="none" rtlCol="0" anchor="t"/>
          <a:lstStyle/>
          <a:p>
            <a:pPr marL="0" indent="0">
              <a:lnSpc>
                <a:spcPts val="2734"/>
              </a:lnSpc>
              <a:buNone/>
            </a:pPr>
            <a:endParaRPr lang="en-US" sz="2187" dirty="0"/>
          </a:p>
        </p:txBody>
      </p:sp>
      <p:sp>
        <p:nvSpPr>
          <p:cNvPr id="10" name="Text 7"/>
          <p:cNvSpPr/>
          <p:nvPr/>
        </p:nvSpPr>
        <p:spPr>
          <a:xfrm>
            <a:off x="9346406" y="4035862"/>
            <a:ext cx="2949416" cy="1421606"/>
          </a:xfrm>
          <a:prstGeom prst="rect">
            <a:avLst/>
          </a:prstGeom>
          <a:noFill/>
          <a:ln/>
        </p:spPr>
        <p:txBody>
          <a:bodyPr wrap="square" rtlCol="0" anchor="t"/>
          <a:lstStyle/>
          <a:p>
            <a:pPr marL="0" indent="0">
              <a:lnSpc>
                <a:spcPts val="2799"/>
              </a:lnSpc>
              <a:buNone/>
            </a:pPr>
            <a:r>
              <a:rPr lang="en-US" sz="1750" dirty="0">
                <a:solidFill>
                  <a:srgbClr val="00002E"/>
                </a:solidFill>
                <a:latin typeface="PT Sans" pitchFamily="34" charset="0"/>
                <a:ea typeface="PT Sans" pitchFamily="34" charset="-122"/>
                <a:cs typeface="PT Sans" pitchFamily="34" charset="-120"/>
              </a:rPr>
              <a:t>.</a:t>
            </a:r>
            <a:endParaRPr lang="en-US" sz="1750" dirty="0"/>
          </a:p>
        </p:txBody>
      </p:sp>
      <p:pic>
        <p:nvPicPr>
          <p:cNvPr id="14338" name="Picture 2" descr="C:\Users\arnab\AppData\Local\Packages\Microsoft.Windows.Photos_8wekyb3d8bbwe\TempState\ShareServiceTempFolder\output.jpeg"/>
          <p:cNvPicPr>
            <a:picLocks noChangeAspect="1" noChangeArrowheads="1"/>
          </p:cNvPicPr>
          <p:nvPr/>
        </p:nvPicPr>
        <p:blipFill>
          <a:blip r:embed="rId4"/>
          <a:srcRect r="6119"/>
          <a:stretch>
            <a:fillRect/>
          </a:stretch>
        </p:blipFill>
        <p:spPr bwMode="auto">
          <a:xfrm>
            <a:off x="1546612" y="3466505"/>
            <a:ext cx="2378617" cy="2571750"/>
          </a:xfrm>
          <a:prstGeom prst="rect">
            <a:avLst/>
          </a:prstGeom>
          <a:noFill/>
        </p:spPr>
      </p:pic>
      <p:sp>
        <p:nvSpPr>
          <p:cNvPr id="18" name="Right Arrow 17"/>
          <p:cNvSpPr/>
          <p:nvPr/>
        </p:nvSpPr>
        <p:spPr>
          <a:xfrm>
            <a:off x="4126788" y="4549699"/>
            <a:ext cx="3668123" cy="2023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667843" y="4180367"/>
            <a:ext cx="2369559" cy="369332"/>
          </a:xfrm>
          <a:prstGeom prst="rect">
            <a:avLst/>
          </a:prstGeom>
          <a:noFill/>
        </p:spPr>
        <p:txBody>
          <a:bodyPr wrap="none" rtlCol="0">
            <a:spAutoFit/>
          </a:bodyPr>
          <a:lstStyle/>
          <a:p>
            <a:r>
              <a:rPr lang="en-IN" dirty="0">
                <a:solidFill>
                  <a:srgbClr val="00B0F0"/>
                </a:solidFill>
              </a:rPr>
              <a:t>Apply </a:t>
            </a:r>
            <a:r>
              <a:rPr lang="en-IN" dirty="0" err="1">
                <a:solidFill>
                  <a:srgbClr val="00B0F0"/>
                </a:solidFill>
              </a:rPr>
              <a:t>haar</a:t>
            </a:r>
            <a:r>
              <a:rPr lang="en-IN" dirty="0">
                <a:solidFill>
                  <a:srgbClr val="00B0F0"/>
                </a:solidFill>
              </a:rPr>
              <a:t> transform</a:t>
            </a:r>
            <a:endParaRPr lang="en-US" dirty="0">
              <a:solidFill>
                <a:srgbClr val="00B0F0"/>
              </a:solidFill>
            </a:endParaRPr>
          </a:p>
        </p:txBody>
      </p:sp>
      <p:pic>
        <p:nvPicPr>
          <p:cNvPr id="14340" name="Picture 4" descr="C:\Users\arnab\AppData\Local\Packages\Microsoft.Windows.Photos_8wekyb3d8bbwe\TempState\ShareServiceTempFolder\4parts.jpeg"/>
          <p:cNvPicPr>
            <a:picLocks noChangeAspect="1" noChangeArrowheads="1"/>
          </p:cNvPicPr>
          <p:nvPr/>
        </p:nvPicPr>
        <p:blipFill>
          <a:blip r:embed="rId5"/>
          <a:srcRect t="6369" r="57632" b="45677"/>
          <a:stretch>
            <a:fillRect/>
          </a:stretch>
        </p:blipFill>
        <p:spPr bwMode="auto">
          <a:xfrm>
            <a:off x="8422272" y="3182332"/>
            <a:ext cx="1268138" cy="1367367"/>
          </a:xfrm>
          <a:prstGeom prst="rect">
            <a:avLst/>
          </a:prstGeom>
          <a:noFill/>
        </p:spPr>
      </p:pic>
      <p:pic>
        <p:nvPicPr>
          <p:cNvPr id="14342" name="Picture 6" descr="C:\Users\arnab\AppData\Local\Packages\Microsoft.Windows.Photos_8wekyb3d8bbwe\TempState\ShareServiceTempFolder\4parts.jpeg"/>
          <p:cNvPicPr>
            <a:picLocks noChangeAspect="1" noChangeArrowheads="1"/>
          </p:cNvPicPr>
          <p:nvPr/>
        </p:nvPicPr>
        <p:blipFill>
          <a:blip r:embed="rId5"/>
          <a:srcRect l="58359" t="7834" b="46354"/>
          <a:stretch>
            <a:fillRect/>
          </a:stretch>
        </p:blipFill>
        <p:spPr bwMode="auto">
          <a:xfrm>
            <a:off x="9826868" y="3182333"/>
            <a:ext cx="1273753" cy="1354688"/>
          </a:xfrm>
          <a:prstGeom prst="rect">
            <a:avLst/>
          </a:prstGeom>
          <a:noFill/>
        </p:spPr>
      </p:pic>
      <p:pic>
        <p:nvPicPr>
          <p:cNvPr id="14344" name="Picture 8" descr="C:\Users\arnab\AppData\Local\Packages\Microsoft.Windows.Photos_8wekyb3d8bbwe\TempState\ShareServiceTempFolder\4parts.jpeg"/>
          <p:cNvPicPr>
            <a:picLocks noChangeAspect="1" noChangeArrowheads="1"/>
          </p:cNvPicPr>
          <p:nvPr/>
        </p:nvPicPr>
        <p:blipFill>
          <a:blip r:embed="rId5"/>
          <a:srcRect l="57658" t="53443"/>
          <a:stretch>
            <a:fillRect/>
          </a:stretch>
        </p:blipFill>
        <p:spPr bwMode="auto">
          <a:xfrm>
            <a:off x="9826868" y="4728130"/>
            <a:ext cx="1273753" cy="1310125"/>
          </a:xfrm>
          <a:prstGeom prst="rect">
            <a:avLst/>
          </a:prstGeom>
          <a:noFill/>
        </p:spPr>
      </p:pic>
      <p:pic>
        <p:nvPicPr>
          <p:cNvPr id="14346" name="Picture 10" descr="C:\Users\arnab\AppData\Local\Packages\Microsoft.Windows.Photos_8wekyb3d8bbwe\TempState\ShareServiceTempFolder\4parts.jpeg"/>
          <p:cNvPicPr>
            <a:picLocks noChangeAspect="1" noChangeArrowheads="1"/>
          </p:cNvPicPr>
          <p:nvPr/>
        </p:nvPicPr>
        <p:blipFill>
          <a:blip r:embed="rId5"/>
          <a:srcRect t="53378" r="58417"/>
          <a:stretch>
            <a:fillRect/>
          </a:stretch>
        </p:blipFill>
        <p:spPr bwMode="auto">
          <a:xfrm>
            <a:off x="8422273" y="4728130"/>
            <a:ext cx="1268138" cy="13101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340"/>
                                        </p:tgtEl>
                                        <p:attrNameLst>
                                          <p:attrName>style.visibility</p:attrName>
                                        </p:attrNameLst>
                                      </p:cBhvr>
                                      <p:to>
                                        <p:strVal val="visible"/>
                                      </p:to>
                                    </p:set>
                                    <p:anim calcmode="lin" valueType="num">
                                      <p:cBhvr additive="base">
                                        <p:cTn id="19" dur="500" fill="hold"/>
                                        <p:tgtEl>
                                          <p:spTgt spid="14340"/>
                                        </p:tgtEl>
                                        <p:attrNameLst>
                                          <p:attrName>ppt_x</p:attrName>
                                        </p:attrNameLst>
                                      </p:cBhvr>
                                      <p:tavLst>
                                        <p:tav tm="0">
                                          <p:val>
                                            <p:strVal val="#ppt_x"/>
                                          </p:val>
                                        </p:tav>
                                        <p:tav tm="100000">
                                          <p:val>
                                            <p:strVal val="#ppt_x"/>
                                          </p:val>
                                        </p:tav>
                                      </p:tavLst>
                                    </p:anim>
                                    <p:anim calcmode="lin" valueType="num">
                                      <p:cBhvr additive="base">
                                        <p:cTn id="20" dur="500" fill="hold"/>
                                        <p:tgtEl>
                                          <p:spTgt spid="1434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4342"/>
                                        </p:tgtEl>
                                        <p:attrNameLst>
                                          <p:attrName>style.visibility</p:attrName>
                                        </p:attrNameLst>
                                      </p:cBhvr>
                                      <p:to>
                                        <p:strVal val="visible"/>
                                      </p:to>
                                    </p:set>
                                    <p:animEffect transition="in" filter="fade">
                                      <p:cBhvr>
                                        <p:cTn id="25" dur="1000"/>
                                        <p:tgtEl>
                                          <p:spTgt spid="14342"/>
                                        </p:tgtEl>
                                      </p:cBhvr>
                                    </p:animEffect>
                                    <p:anim calcmode="lin" valueType="num">
                                      <p:cBhvr>
                                        <p:cTn id="26" dur="1000" fill="hold"/>
                                        <p:tgtEl>
                                          <p:spTgt spid="14342"/>
                                        </p:tgtEl>
                                        <p:attrNameLst>
                                          <p:attrName>ppt_x</p:attrName>
                                        </p:attrNameLst>
                                      </p:cBhvr>
                                      <p:tavLst>
                                        <p:tav tm="0">
                                          <p:val>
                                            <p:strVal val="#ppt_x"/>
                                          </p:val>
                                        </p:tav>
                                        <p:tav tm="100000">
                                          <p:val>
                                            <p:strVal val="#ppt_x"/>
                                          </p:val>
                                        </p:tav>
                                      </p:tavLst>
                                    </p:anim>
                                    <p:anim calcmode="lin" valueType="num">
                                      <p:cBhvr>
                                        <p:cTn id="27" dur="1000" fill="hold"/>
                                        <p:tgtEl>
                                          <p:spTgt spid="14342"/>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4346"/>
                                        </p:tgtEl>
                                        <p:attrNameLst>
                                          <p:attrName>style.visibility</p:attrName>
                                        </p:attrNameLst>
                                      </p:cBhvr>
                                      <p:to>
                                        <p:strVal val="visible"/>
                                      </p:to>
                                    </p:set>
                                    <p:anim calcmode="lin" valueType="num">
                                      <p:cBhvr additive="base">
                                        <p:cTn id="32" dur="500" fill="hold"/>
                                        <p:tgtEl>
                                          <p:spTgt spid="14346"/>
                                        </p:tgtEl>
                                        <p:attrNameLst>
                                          <p:attrName>ppt_x</p:attrName>
                                        </p:attrNameLst>
                                      </p:cBhvr>
                                      <p:tavLst>
                                        <p:tav tm="0">
                                          <p:val>
                                            <p:strVal val="#ppt_x"/>
                                          </p:val>
                                        </p:tav>
                                        <p:tav tm="100000">
                                          <p:val>
                                            <p:strVal val="#ppt_x"/>
                                          </p:val>
                                        </p:tav>
                                      </p:tavLst>
                                    </p:anim>
                                    <p:anim calcmode="lin" valueType="num">
                                      <p:cBhvr additive="base">
                                        <p:cTn id="33" dur="500" fill="hold"/>
                                        <p:tgtEl>
                                          <p:spTgt spid="14346"/>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4344"/>
                                        </p:tgtEl>
                                        <p:attrNameLst>
                                          <p:attrName>style.visibility</p:attrName>
                                        </p:attrNameLst>
                                      </p:cBhvr>
                                      <p:to>
                                        <p:strVal val="visible"/>
                                      </p:to>
                                    </p:set>
                                    <p:anim calcmode="lin" valueType="num">
                                      <p:cBhvr additive="base">
                                        <p:cTn id="38" dur="500" fill="hold"/>
                                        <p:tgtEl>
                                          <p:spTgt spid="14344"/>
                                        </p:tgtEl>
                                        <p:attrNameLst>
                                          <p:attrName>ppt_x</p:attrName>
                                        </p:attrNameLst>
                                      </p:cBhvr>
                                      <p:tavLst>
                                        <p:tav tm="0">
                                          <p:val>
                                            <p:strVal val="#ppt_x"/>
                                          </p:val>
                                        </p:tav>
                                        <p:tav tm="100000">
                                          <p:val>
                                            <p:strVal val="#ppt_x"/>
                                          </p:val>
                                        </p:tav>
                                      </p:tavLst>
                                    </p:anim>
                                    <p:anim calcmode="lin" valueType="num">
                                      <p:cBhvr additive="base">
                                        <p:cTn id="39" dur="500" fill="hold"/>
                                        <p:tgtEl>
                                          <p:spTgt spid="143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838" y="0"/>
            <a:ext cx="5940128" cy="1394460"/>
          </a:xfrm>
        </p:spPr>
        <p:txBody>
          <a:bodyPr/>
          <a:lstStyle/>
          <a:p>
            <a:r>
              <a:rPr lang="en-IN" b="1" dirty="0">
                <a:solidFill>
                  <a:srgbClr val="0070C0"/>
                </a:solidFill>
              </a:rPr>
              <a:t>Example of </a:t>
            </a:r>
            <a:r>
              <a:rPr lang="en-IN" b="1" dirty="0" err="1">
                <a:solidFill>
                  <a:srgbClr val="0070C0"/>
                </a:solidFill>
              </a:rPr>
              <a:t>haar</a:t>
            </a:r>
            <a:r>
              <a:rPr lang="en-IN" b="1" dirty="0">
                <a:solidFill>
                  <a:srgbClr val="0070C0"/>
                </a:solidFill>
              </a:rPr>
              <a:t> transform:</a:t>
            </a:r>
            <a:endParaRPr lang="en-US" b="1" dirty="0">
              <a:solidFill>
                <a:srgbClr val="0070C0"/>
              </a:solidFill>
            </a:endParaRPr>
          </a:p>
        </p:txBody>
      </p:sp>
      <p:sp>
        <p:nvSpPr>
          <p:cNvPr id="3" name="Text Placeholder 2"/>
          <p:cNvSpPr>
            <a:spLocks noGrp="1"/>
          </p:cNvSpPr>
          <p:nvPr>
            <p:ph type="body" idx="2"/>
          </p:nvPr>
        </p:nvSpPr>
        <p:spPr>
          <a:xfrm flipH="1">
            <a:off x="731520" y="1796899"/>
            <a:ext cx="10096314" cy="723014"/>
          </a:xfrm>
        </p:spPr>
        <p:txBody>
          <a:bodyPr>
            <a:normAutofit/>
          </a:bodyPr>
          <a:lstStyle/>
          <a:p>
            <a:r>
              <a:rPr lang="en-IN" dirty="0"/>
              <a:t>Let consider 4x4  matrix on which we will apply </a:t>
            </a:r>
            <a:r>
              <a:rPr lang="en-IN" b="1" dirty="0" err="1">
                <a:solidFill>
                  <a:srgbClr val="00B0F0"/>
                </a:solidFill>
              </a:rPr>
              <a:t>Haar</a:t>
            </a:r>
            <a:r>
              <a:rPr lang="en-IN" b="1" dirty="0">
                <a:solidFill>
                  <a:srgbClr val="00B0F0"/>
                </a:solidFill>
              </a:rPr>
              <a:t> wavelet transform </a:t>
            </a:r>
            <a:endParaRPr lang="en-US" b="1" dirty="0">
              <a:solidFill>
                <a:srgbClr val="00B0F0"/>
              </a:solidFill>
            </a:endParaRPr>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2636826644"/>
              </p:ext>
            </p:extLst>
          </p:nvPr>
        </p:nvGraphicFramePr>
        <p:xfrm>
          <a:off x="731838" y="2176219"/>
          <a:ext cx="2879463" cy="2133416"/>
        </p:xfrm>
        <a:graphic>
          <a:graphicData uri="http://schemas.openxmlformats.org/drawingml/2006/table">
            <a:tbl>
              <a:tblPr firstRow="1" bandRow="1">
                <a:tableStyleId>{0505E3EF-67EA-436B-97B2-0124C06EBD24}</a:tableStyleId>
              </a:tblPr>
              <a:tblGrid>
                <a:gridCol w="696717">
                  <a:extLst>
                    <a:ext uri="{9D8B030D-6E8A-4147-A177-3AD203B41FA5}">
                      <a16:colId xmlns:a16="http://schemas.microsoft.com/office/drawing/2014/main" val="20000"/>
                    </a:ext>
                  </a:extLst>
                </a:gridCol>
                <a:gridCol w="696717">
                  <a:extLst>
                    <a:ext uri="{9D8B030D-6E8A-4147-A177-3AD203B41FA5}">
                      <a16:colId xmlns:a16="http://schemas.microsoft.com/office/drawing/2014/main" val="20001"/>
                    </a:ext>
                  </a:extLst>
                </a:gridCol>
                <a:gridCol w="696717">
                  <a:extLst>
                    <a:ext uri="{9D8B030D-6E8A-4147-A177-3AD203B41FA5}">
                      <a16:colId xmlns:a16="http://schemas.microsoft.com/office/drawing/2014/main" val="20002"/>
                    </a:ext>
                  </a:extLst>
                </a:gridCol>
                <a:gridCol w="789312">
                  <a:extLst>
                    <a:ext uri="{9D8B030D-6E8A-4147-A177-3AD203B41FA5}">
                      <a16:colId xmlns:a16="http://schemas.microsoft.com/office/drawing/2014/main" val="20003"/>
                    </a:ext>
                  </a:extLst>
                </a:gridCol>
              </a:tblGrid>
              <a:tr h="533354">
                <a:tc>
                  <a:txBody>
                    <a:bodyPr/>
                    <a:lstStyle/>
                    <a:p>
                      <a:r>
                        <a:rPr lang="en-IN" dirty="0"/>
                        <a:t>100</a:t>
                      </a:r>
                      <a:endParaRPr lang="en-US" dirty="0"/>
                    </a:p>
                  </a:txBody>
                  <a:tcPr/>
                </a:tc>
                <a:tc>
                  <a:txBody>
                    <a:bodyPr/>
                    <a:lstStyle/>
                    <a:p>
                      <a:r>
                        <a:rPr lang="en-IN" dirty="0"/>
                        <a:t>50</a:t>
                      </a:r>
                      <a:endParaRPr lang="en-US" dirty="0"/>
                    </a:p>
                  </a:txBody>
                  <a:tcPr/>
                </a:tc>
                <a:tc>
                  <a:txBody>
                    <a:bodyPr/>
                    <a:lstStyle/>
                    <a:p>
                      <a:r>
                        <a:rPr lang="en-IN" dirty="0"/>
                        <a:t>60</a:t>
                      </a:r>
                      <a:endParaRPr lang="en-US" dirty="0"/>
                    </a:p>
                  </a:txBody>
                  <a:tcPr/>
                </a:tc>
                <a:tc>
                  <a:txBody>
                    <a:bodyPr/>
                    <a:lstStyle/>
                    <a:p>
                      <a:r>
                        <a:rPr lang="en-IN" dirty="0"/>
                        <a:t>150</a:t>
                      </a:r>
                      <a:endParaRPr lang="en-US" dirty="0"/>
                    </a:p>
                  </a:txBody>
                  <a:tcPr/>
                </a:tc>
                <a:extLst>
                  <a:ext uri="{0D108BD9-81ED-4DB2-BD59-A6C34878D82A}">
                    <a16:rowId xmlns:a16="http://schemas.microsoft.com/office/drawing/2014/main" val="10000"/>
                  </a:ext>
                </a:extLst>
              </a:tr>
              <a:tr h="533354">
                <a:tc>
                  <a:txBody>
                    <a:bodyPr/>
                    <a:lstStyle/>
                    <a:p>
                      <a:r>
                        <a:rPr lang="en-IN" dirty="0"/>
                        <a:t>20</a:t>
                      </a:r>
                      <a:endParaRPr lang="en-US" dirty="0"/>
                    </a:p>
                  </a:txBody>
                  <a:tcPr/>
                </a:tc>
                <a:tc>
                  <a:txBody>
                    <a:bodyPr/>
                    <a:lstStyle/>
                    <a:p>
                      <a:r>
                        <a:rPr lang="en-IN" dirty="0"/>
                        <a:t>60</a:t>
                      </a:r>
                      <a:endParaRPr lang="en-US" dirty="0"/>
                    </a:p>
                  </a:txBody>
                  <a:tcPr/>
                </a:tc>
                <a:tc>
                  <a:txBody>
                    <a:bodyPr/>
                    <a:lstStyle/>
                    <a:p>
                      <a:r>
                        <a:rPr lang="en-IN" dirty="0"/>
                        <a:t>40</a:t>
                      </a:r>
                      <a:endParaRPr lang="en-US" dirty="0"/>
                    </a:p>
                  </a:txBody>
                  <a:tcPr/>
                </a:tc>
                <a:tc>
                  <a:txBody>
                    <a:bodyPr/>
                    <a:lstStyle/>
                    <a:p>
                      <a:r>
                        <a:rPr lang="en-IN" dirty="0"/>
                        <a:t>30</a:t>
                      </a:r>
                      <a:endParaRPr lang="en-US" dirty="0"/>
                    </a:p>
                  </a:txBody>
                  <a:tcPr/>
                </a:tc>
                <a:extLst>
                  <a:ext uri="{0D108BD9-81ED-4DB2-BD59-A6C34878D82A}">
                    <a16:rowId xmlns:a16="http://schemas.microsoft.com/office/drawing/2014/main" val="10001"/>
                  </a:ext>
                </a:extLst>
              </a:tr>
              <a:tr h="533354">
                <a:tc>
                  <a:txBody>
                    <a:bodyPr/>
                    <a:lstStyle/>
                    <a:p>
                      <a:r>
                        <a:rPr lang="en-IN" dirty="0"/>
                        <a:t>50</a:t>
                      </a:r>
                      <a:endParaRPr lang="en-US" dirty="0"/>
                    </a:p>
                  </a:txBody>
                  <a:tcPr/>
                </a:tc>
                <a:tc>
                  <a:txBody>
                    <a:bodyPr/>
                    <a:lstStyle/>
                    <a:p>
                      <a:r>
                        <a:rPr lang="en-IN" dirty="0"/>
                        <a:t>90</a:t>
                      </a:r>
                      <a:endParaRPr lang="en-US" dirty="0"/>
                    </a:p>
                  </a:txBody>
                  <a:tcPr/>
                </a:tc>
                <a:tc>
                  <a:txBody>
                    <a:bodyPr/>
                    <a:lstStyle/>
                    <a:p>
                      <a:r>
                        <a:rPr lang="en-IN" dirty="0"/>
                        <a:t>70</a:t>
                      </a:r>
                      <a:endParaRPr lang="en-US" dirty="0"/>
                    </a:p>
                  </a:txBody>
                  <a:tcPr/>
                </a:tc>
                <a:tc>
                  <a:txBody>
                    <a:bodyPr/>
                    <a:lstStyle/>
                    <a:p>
                      <a:r>
                        <a:rPr lang="en-IN" dirty="0"/>
                        <a:t>82</a:t>
                      </a:r>
                      <a:endParaRPr lang="en-US" dirty="0"/>
                    </a:p>
                  </a:txBody>
                  <a:tcPr/>
                </a:tc>
                <a:extLst>
                  <a:ext uri="{0D108BD9-81ED-4DB2-BD59-A6C34878D82A}">
                    <a16:rowId xmlns:a16="http://schemas.microsoft.com/office/drawing/2014/main" val="10002"/>
                  </a:ext>
                </a:extLst>
              </a:tr>
              <a:tr h="533354">
                <a:tc>
                  <a:txBody>
                    <a:bodyPr/>
                    <a:lstStyle/>
                    <a:p>
                      <a:r>
                        <a:rPr lang="en-IN" dirty="0"/>
                        <a:t>75</a:t>
                      </a:r>
                      <a:endParaRPr lang="en-US" dirty="0"/>
                    </a:p>
                  </a:txBody>
                  <a:tcPr/>
                </a:tc>
                <a:tc>
                  <a:txBody>
                    <a:bodyPr/>
                    <a:lstStyle/>
                    <a:p>
                      <a:r>
                        <a:rPr lang="en-IN" dirty="0"/>
                        <a:t>66</a:t>
                      </a:r>
                      <a:endParaRPr lang="en-US" dirty="0"/>
                    </a:p>
                  </a:txBody>
                  <a:tcPr/>
                </a:tc>
                <a:tc>
                  <a:txBody>
                    <a:bodyPr/>
                    <a:lstStyle/>
                    <a:p>
                      <a:r>
                        <a:rPr lang="en-IN" dirty="0"/>
                        <a:t>90</a:t>
                      </a:r>
                      <a:endParaRPr lang="en-US" dirty="0"/>
                    </a:p>
                  </a:txBody>
                  <a:tcPr/>
                </a:tc>
                <a:tc>
                  <a:txBody>
                    <a:bodyPr/>
                    <a:lstStyle/>
                    <a:p>
                      <a:r>
                        <a:rPr lang="en-IN" dirty="0"/>
                        <a:t>58</a:t>
                      </a:r>
                      <a:endParaRPr lang="en-US" dirty="0"/>
                    </a:p>
                  </a:txBody>
                  <a:tcPr/>
                </a:tc>
                <a:extLst>
                  <a:ext uri="{0D108BD9-81ED-4DB2-BD59-A6C34878D82A}">
                    <a16:rowId xmlns:a16="http://schemas.microsoft.com/office/drawing/2014/main" val="10003"/>
                  </a:ext>
                </a:extLst>
              </a:tr>
            </a:tbl>
          </a:graphicData>
        </a:graphic>
      </p:graphicFrame>
      <p:sp>
        <p:nvSpPr>
          <p:cNvPr id="8" name="TextBox 7"/>
          <p:cNvSpPr txBox="1"/>
          <p:nvPr/>
        </p:nvSpPr>
        <p:spPr>
          <a:xfrm>
            <a:off x="3611301" y="2790555"/>
            <a:ext cx="1948162" cy="369332"/>
          </a:xfrm>
          <a:prstGeom prst="rect">
            <a:avLst/>
          </a:prstGeom>
          <a:noFill/>
        </p:spPr>
        <p:txBody>
          <a:bodyPr wrap="none" rtlCol="0">
            <a:spAutoFit/>
          </a:bodyPr>
          <a:lstStyle/>
          <a:p>
            <a:r>
              <a:rPr lang="en-IN" b="1" dirty="0">
                <a:solidFill>
                  <a:srgbClr val="00B0F0"/>
                </a:solidFill>
              </a:rPr>
              <a:t>Transform all rows</a:t>
            </a:r>
            <a:endParaRPr lang="en-US" b="1" dirty="0">
              <a:solidFill>
                <a:srgbClr val="00B0F0"/>
              </a:solidFill>
            </a:endParaRPr>
          </a:p>
        </p:txBody>
      </p:sp>
      <p:sp>
        <p:nvSpPr>
          <p:cNvPr id="12" name="TextBox 11"/>
          <p:cNvSpPr txBox="1"/>
          <p:nvPr/>
        </p:nvSpPr>
        <p:spPr>
          <a:xfrm>
            <a:off x="907474" y="4344805"/>
            <a:ext cx="2857449" cy="369332"/>
          </a:xfrm>
          <a:prstGeom prst="rect">
            <a:avLst/>
          </a:prstGeom>
          <a:noFill/>
        </p:spPr>
        <p:txBody>
          <a:bodyPr wrap="none" rtlCol="0">
            <a:spAutoFit/>
          </a:bodyPr>
          <a:lstStyle/>
          <a:p>
            <a:r>
              <a:rPr lang="en-IN" b="1" dirty="0">
                <a:solidFill>
                  <a:srgbClr val="00B0F0"/>
                </a:solidFill>
              </a:rPr>
              <a:t>Forward Transformation:</a:t>
            </a:r>
            <a:endParaRPr lang="en-US" b="1" dirty="0">
              <a:solidFill>
                <a:srgbClr val="00B0F0"/>
              </a:solidFill>
            </a:endParaRPr>
          </a:p>
        </p:txBody>
      </p:sp>
      <p:graphicFrame>
        <p:nvGraphicFramePr>
          <p:cNvPr id="14" name="Table 13"/>
          <p:cNvGraphicFramePr>
            <a:graphicFrameLocks noGrp="1"/>
          </p:cNvGraphicFramePr>
          <p:nvPr/>
        </p:nvGraphicFramePr>
        <p:xfrm>
          <a:off x="2018676" y="4990382"/>
          <a:ext cx="2718646" cy="370086"/>
        </p:xfrm>
        <a:graphic>
          <a:graphicData uri="http://schemas.openxmlformats.org/drawingml/2006/table">
            <a:tbl>
              <a:tblPr firstRow="1" bandRow="1">
                <a:tableStyleId>{E8B1032C-EA38-4F05-BA0D-38AFFFC7BED3}</a:tableStyleId>
              </a:tblPr>
              <a:tblGrid>
                <a:gridCol w="726362">
                  <a:extLst>
                    <a:ext uri="{9D8B030D-6E8A-4147-A177-3AD203B41FA5}">
                      <a16:colId xmlns:a16="http://schemas.microsoft.com/office/drawing/2014/main" val="20000"/>
                    </a:ext>
                  </a:extLst>
                </a:gridCol>
                <a:gridCol w="726362">
                  <a:extLst>
                    <a:ext uri="{9D8B030D-6E8A-4147-A177-3AD203B41FA5}">
                      <a16:colId xmlns:a16="http://schemas.microsoft.com/office/drawing/2014/main" val="20001"/>
                    </a:ext>
                  </a:extLst>
                </a:gridCol>
                <a:gridCol w="537449">
                  <a:extLst>
                    <a:ext uri="{9D8B030D-6E8A-4147-A177-3AD203B41FA5}">
                      <a16:colId xmlns:a16="http://schemas.microsoft.com/office/drawing/2014/main" val="20002"/>
                    </a:ext>
                  </a:extLst>
                </a:gridCol>
                <a:gridCol w="728473">
                  <a:extLst>
                    <a:ext uri="{9D8B030D-6E8A-4147-A177-3AD203B41FA5}">
                      <a16:colId xmlns:a16="http://schemas.microsoft.com/office/drawing/2014/main" val="20003"/>
                    </a:ext>
                  </a:extLst>
                </a:gridCol>
              </a:tblGrid>
              <a:tr h="370086">
                <a:tc>
                  <a:txBody>
                    <a:bodyPr/>
                    <a:lstStyle/>
                    <a:p>
                      <a:r>
                        <a:rPr lang="en-IN" dirty="0"/>
                        <a:t>100</a:t>
                      </a:r>
                      <a:endParaRPr lang="en-US" dirty="0"/>
                    </a:p>
                  </a:txBody>
                  <a:tcPr/>
                </a:tc>
                <a:tc>
                  <a:txBody>
                    <a:bodyPr/>
                    <a:lstStyle/>
                    <a:p>
                      <a:r>
                        <a:rPr lang="en-IN" dirty="0"/>
                        <a:t>50</a:t>
                      </a:r>
                      <a:endParaRPr lang="en-US" dirty="0"/>
                    </a:p>
                  </a:txBody>
                  <a:tcPr/>
                </a:tc>
                <a:tc>
                  <a:txBody>
                    <a:bodyPr/>
                    <a:lstStyle/>
                    <a:p>
                      <a:r>
                        <a:rPr lang="en-IN" dirty="0"/>
                        <a:t>60</a:t>
                      </a:r>
                      <a:endParaRPr lang="en-US" dirty="0"/>
                    </a:p>
                  </a:txBody>
                  <a:tcPr/>
                </a:tc>
                <a:tc>
                  <a:txBody>
                    <a:bodyPr/>
                    <a:lstStyle/>
                    <a:p>
                      <a:r>
                        <a:rPr lang="en-IN" dirty="0"/>
                        <a:t>150</a:t>
                      </a:r>
                      <a:endParaRPr lang="en-US" dirty="0"/>
                    </a:p>
                  </a:txBody>
                  <a:tcPr/>
                </a:tc>
                <a:extLst>
                  <a:ext uri="{0D108BD9-81ED-4DB2-BD59-A6C34878D82A}">
                    <a16:rowId xmlns:a16="http://schemas.microsoft.com/office/drawing/2014/main" val="10000"/>
                  </a:ext>
                </a:extLst>
              </a:tr>
            </a:tbl>
          </a:graphicData>
        </a:graphic>
      </p:graphicFrame>
      <p:sp>
        <p:nvSpPr>
          <p:cNvPr id="15" name="TextBox 14"/>
          <p:cNvSpPr txBox="1"/>
          <p:nvPr/>
        </p:nvSpPr>
        <p:spPr>
          <a:xfrm>
            <a:off x="907474" y="4714137"/>
            <a:ext cx="1111202" cy="646331"/>
          </a:xfrm>
          <a:prstGeom prst="rect">
            <a:avLst/>
          </a:prstGeom>
          <a:noFill/>
        </p:spPr>
        <p:txBody>
          <a:bodyPr wrap="square" rtlCol="0">
            <a:spAutoFit/>
          </a:bodyPr>
          <a:lstStyle/>
          <a:p>
            <a:r>
              <a:rPr lang="en-IN" b="1" dirty="0"/>
              <a:t>1</a:t>
            </a:r>
            <a:r>
              <a:rPr lang="en-IN" b="1" baseline="30000" dirty="0"/>
              <a:t>st</a:t>
            </a:r>
            <a:r>
              <a:rPr lang="en-IN" b="1" dirty="0"/>
              <a:t> row:</a:t>
            </a:r>
          </a:p>
          <a:p>
            <a:r>
              <a:rPr lang="en-IN" b="1" dirty="0"/>
              <a:t>Original-</a:t>
            </a:r>
            <a:endParaRPr lang="en-US" b="1" dirty="0"/>
          </a:p>
        </p:txBody>
      </p:sp>
      <p:sp>
        <p:nvSpPr>
          <p:cNvPr id="16" name="TextBox 15"/>
          <p:cNvSpPr txBox="1"/>
          <p:nvPr/>
        </p:nvSpPr>
        <p:spPr>
          <a:xfrm>
            <a:off x="920455" y="5522815"/>
            <a:ext cx="4389774" cy="646331"/>
          </a:xfrm>
          <a:prstGeom prst="rect">
            <a:avLst/>
          </a:prstGeom>
          <a:noFill/>
        </p:spPr>
        <p:txBody>
          <a:bodyPr wrap="square" rtlCol="0">
            <a:spAutoFit/>
          </a:bodyPr>
          <a:lstStyle/>
          <a:p>
            <a:r>
              <a:rPr lang="en-IN" dirty="0"/>
              <a:t>a1=(100+50)/2=50    d1=(100-50)/2=25 </a:t>
            </a:r>
          </a:p>
          <a:p>
            <a:r>
              <a:rPr lang="en-IN" dirty="0"/>
              <a:t>a2=(60+150)/2=105  d2=(60-150)/2=-45</a:t>
            </a:r>
            <a:endParaRPr lang="en-US" dirty="0"/>
          </a:p>
        </p:txBody>
      </p:sp>
      <p:sp>
        <p:nvSpPr>
          <p:cNvPr id="17" name="TextBox 16"/>
          <p:cNvSpPr txBox="1"/>
          <p:nvPr/>
        </p:nvSpPr>
        <p:spPr>
          <a:xfrm>
            <a:off x="920455" y="6353058"/>
            <a:ext cx="1977755" cy="369332"/>
          </a:xfrm>
          <a:prstGeom prst="rect">
            <a:avLst/>
          </a:prstGeom>
          <a:noFill/>
        </p:spPr>
        <p:txBody>
          <a:bodyPr wrap="square" rtlCol="0">
            <a:spAutoFit/>
          </a:bodyPr>
          <a:lstStyle/>
          <a:p>
            <a:r>
              <a:rPr lang="en-IN" b="1" dirty="0"/>
              <a:t>After Transform-</a:t>
            </a:r>
            <a:endParaRPr lang="en-US" b="1" dirty="0"/>
          </a:p>
        </p:txBody>
      </p:sp>
      <p:graphicFrame>
        <p:nvGraphicFramePr>
          <p:cNvPr id="18" name="Table 17"/>
          <p:cNvGraphicFramePr>
            <a:graphicFrameLocks noGrp="1"/>
          </p:cNvGraphicFramePr>
          <p:nvPr/>
        </p:nvGraphicFramePr>
        <p:xfrm>
          <a:off x="2898210" y="6351550"/>
          <a:ext cx="2785768" cy="370840"/>
        </p:xfrm>
        <a:graphic>
          <a:graphicData uri="http://schemas.openxmlformats.org/drawingml/2006/table">
            <a:tbl>
              <a:tblPr firstRow="1" bandRow="1">
                <a:tableStyleId>{E8B1032C-EA38-4F05-BA0D-38AFFFC7BED3}</a:tableStyleId>
              </a:tblPr>
              <a:tblGrid>
                <a:gridCol w="760238">
                  <a:extLst>
                    <a:ext uri="{9D8B030D-6E8A-4147-A177-3AD203B41FA5}">
                      <a16:colId xmlns:a16="http://schemas.microsoft.com/office/drawing/2014/main" val="20000"/>
                    </a:ext>
                  </a:extLst>
                </a:gridCol>
                <a:gridCol w="760238">
                  <a:extLst>
                    <a:ext uri="{9D8B030D-6E8A-4147-A177-3AD203B41FA5}">
                      <a16:colId xmlns:a16="http://schemas.microsoft.com/office/drawing/2014/main" val="20001"/>
                    </a:ext>
                  </a:extLst>
                </a:gridCol>
                <a:gridCol w="561248">
                  <a:extLst>
                    <a:ext uri="{9D8B030D-6E8A-4147-A177-3AD203B41FA5}">
                      <a16:colId xmlns:a16="http://schemas.microsoft.com/office/drawing/2014/main" val="20002"/>
                    </a:ext>
                  </a:extLst>
                </a:gridCol>
                <a:gridCol w="704044">
                  <a:extLst>
                    <a:ext uri="{9D8B030D-6E8A-4147-A177-3AD203B41FA5}">
                      <a16:colId xmlns:a16="http://schemas.microsoft.com/office/drawing/2014/main" val="20003"/>
                    </a:ext>
                  </a:extLst>
                </a:gridCol>
              </a:tblGrid>
              <a:tr h="370840">
                <a:tc>
                  <a:txBody>
                    <a:bodyPr/>
                    <a:lstStyle/>
                    <a:p>
                      <a:r>
                        <a:rPr lang="en-IN" dirty="0"/>
                        <a:t>75</a:t>
                      </a:r>
                      <a:endParaRPr lang="en-US" dirty="0"/>
                    </a:p>
                  </a:txBody>
                  <a:tcPr/>
                </a:tc>
                <a:tc>
                  <a:txBody>
                    <a:bodyPr/>
                    <a:lstStyle/>
                    <a:p>
                      <a:r>
                        <a:rPr lang="en-IN" dirty="0"/>
                        <a:t>105</a:t>
                      </a:r>
                      <a:endParaRPr lang="en-US" dirty="0"/>
                    </a:p>
                  </a:txBody>
                  <a:tcPr/>
                </a:tc>
                <a:tc>
                  <a:txBody>
                    <a:bodyPr/>
                    <a:lstStyle/>
                    <a:p>
                      <a:r>
                        <a:rPr lang="en-IN" dirty="0"/>
                        <a:t>25</a:t>
                      </a:r>
                      <a:endParaRPr lang="en-US" dirty="0"/>
                    </a:p>
                  </a:txBody>
                  <a:tcPr/>
                </a:tc>
                <a:tc>
                  <a:txBody>
                    <a:bodyPr/>
                    <a:lstStyle/>
                    <a:p>
                      <a:r>
                        <a:rPr lang="en-IN" dirty="0"/>
                        <a:t>-45</a:t>
                      </a:r>
                      <a:endParaRPr lang="en-US" dirty="0"/>
                    </a:p>
                  </a:txBody>
                  <a:tcPr/>
                </a:tc>
                <a:extLst>
                  <a:ext uri="{0D108BD9-81ED-4DB2-BD59-A6C34878D82A}">
                    <a16:rowId xmlns:a16="http://schemas.microsoft.com/office/drawing/2014/main" val="10000"/>
                  </a:ext>
                </a:extLst>
              </a:tr>
            </a:tbl>
          </a:graphicData>
        </a:graphic>
      </p:graphicFrame>
      <p:sp>
        <p:nvSpPr>
          <p:cNvPr id="19" name="Flowchart: Process 18"/>
          <p:cNvSpPr/>
          <p:nvPr/>
        </p:nvSpPr>
        <p:spPr>
          <a:xfrm>
            <a:off x="731838" y="3997842"/>
            <a:ext cx="5052274" cy="2966484"/>
          </a:xfrm>
          <a:prstGeom prst="flowChartProcess">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Table 21"/>
          <p:cNvGraphicFramePr>
            <a:graphicFrameLocks noGrp="1"/>
          </p:cNvGraphicFramePr>
          <p:nvPr/>
        </p:nvGraphicFramePr>
        <p:xfrm>
          <a:off x="5808741" y="2404446"/>
          <a:ext cx="2849528" cy="1483360"/>
        </p:xfrm>
        <a:graphic>
          <a:graphicData uri="http://schemas.openxmlformats.org/drawingml/2006/table">
            <a:tbl>
              <a:tblPr firstRow="1" bandRow="1">
                <a:tableStyleId>{E8B1032C-EA38-4F05-BA0D-38AFFFC7BED3}</a:tableStyleId>
              </a:tblPr>
              <a:tblGrid>
                <a:gridCol w="712382">
                  <a:extLst>
                    <a:ext uri="{9D8B030D-6E8A-4147-A177-3AD203B41FA5}">
                      <a16:colId xmlns:a16="http://schemas.microsoft.com/office/drawing/2014/main" val="20000"/>
                    </a:ext>
                  </a:extLst>
                </a:gridCol>
                <a:gridCol w="712382">
                  <a:extLst>
                    <a:ext uri="{9D8B030D-6E8A-4147-A177-3AD203B41FA5}">
                      <a16:colId xmlns:a16="http://schemas.microsoft.com/office/drawing/2014/main" val="20001"/>
                    </a:ext>
                  </a:extLst>
                </a:gridCol>
                <a:gridCol w="712382">
                  <a:extLst>
                    <a:ext uri="{9D8B030D-6E8A-4147-A177-3AD203B41FA5}">
                      <a16:colId xmlns:a16="http://schemas.microsoft.com/office/drawing/2014/main" val="20002"/>
                    </a:ext>
                  </a:extLst>
                </a:gridCol>
                <a:gridCol w="712382">
                  <a:extLst>
                    <a:ext uri="{9D8B030D-6E8A-4147-A177-3AD203B41FA5}">
                      <a16:colId xmlns:a16="http://schemas.microsoft.com/office/drawing/2014/main" val="20003"/>
                    </a:ext>
                  </a:extLst>
                </a:gridCol>
              </a:tblGrid>
              <a:tr h="370840">
                <a:tc>
                  <a:txBody>
                    <a:bodyPr/>
                    <a:lstStyle/>
                    <a:p>
                      <a:r>
                        <a:rPr lang="en-IN" dirty="0"/>
                        <a:t>75</a:t>
                      </a:r>
                      <a:endParaRPr lang="en-US" dirty="0"/>
                    </a:p>
                  </a:txBody>
                  <a:tcPr/>
                </a:tc>
                <a:tc>
                  <a:txBody>
                    <a:bodyPr/>
                    <a:lstStyle/>
                    <a:p>
                      <a:r>
                        <a:rPr lang="en-IN" dirty="0"/>
                        <a:t>105</a:t>
                      </a:r>
                      <a:endParaRPr lang="en-US" dirty="0"/>
                    </a:p>
                  </a:txBody>
                  <a:tcPr/>
                </a:tc>
                <a:tc>
                  <a:txBody>
                    <a:bodyPr/>
                    <a:lstStyle/>
                    <a:p>
                      <a:r>
                        <a:rPr lang="en-IN" dirty="0"/>
                        <a:t>60</a:t>
                      </a:r>
                      <a:endParaRPr lang="en-US" dirty="0"/>
                    </a:p>
                  </a:txBody>
                  <a:tcPr/>
                </a:tc>
                <a:tc>
                  <a:txBody>
                    <a:bodyPr/>
                    <a:lstStyle/>
                    <a:p>
                      <a:r>
                        <a:rPr lang="en-IN" dirty="0"/>
                        <a:t>-45</a:t>
                      </a:r>
                      <a:endParaRPr lang="en-US" dirty="0"/>
                    </a:p>
                  </a:txBody>
                  <a:tcPr/>
                </a:tc>
                <a:extLst>
                  <a:ext uri="{0D108BD9-81ED-4DB2-BD59-A6C34878D82A}">
                    <a16:rowId xmlns:a16="http://schemas.microsoft.com/office/drawing/2014/main" val="10000"/>
                  </a:ext>
                </a:extLst>
              </a:tr>
              <a:tr h="370840">
                <a:tc>
                  <a:txBody>
                    <a:bodyPr/>
                    <a:lstStyle/>
                    <a:p>
                      <a:r>
                        <a:rPr lang="en-IN" dirty="0"/>
                        <a:t>40</a:t>
                      </a:r>
                      <a:endParaRPr lang="en-US" dirty="0"/>
                    </a:p>
                  </a:txBody>
                  <a:tcPr/>
                </a:tc>
                <a:tc>
                  <a:txBody>
                    <a:bodyPr/>
                    <a:lstStyle/>
                    <a:p>
                      <a:r>
                        <a:rPr lang="en-IN" dirty="0"/>
                        <a:t>35</a:t>
                      </a:r>
                      <a:endParaRPr lang="en-US" dirty="0"/>
                    </a:p>
                  </a:txBody>
                  <a:tcPr/>
                </a:tc>
                <a:tc>
                  <a:txBody>
                    <a:bodyPr/>
                    <a:lstStyle/>
                    <a:p>
                      <a:r>
                        <a:rPr lang="en-IN" dirty="0"/>
                        <a:t>-20</a:t>
                      </a:r>
                      <a:endParaRPr lang="en-US" dirty="0"/>
                    </a:p>
                  </a:txBody>
                  <a:tcPr/>
                </a:tc>
                <a:tc>
                  <a:txBody>
                    <a:bodyPr/>
                    <a:lstStyle/>
                    <a:p>
                      <a:r>
                        <a:rPr lang="en-IN" dirty="0"/>
                        <a:t>5</a:t>
                      </a:r>
                      <a:endParaRPr lang="en-US" dirty="0"/>
                    </a:p>
                  </a:txBody>
                  <a:tcPr/>
                </a:tc>
                <a:extLst>
                  <a:ext uri="{0D108BD9-81ED-4DB2-BD59-A6C34878D82A}">
                    <a16:rowId xmlns:a16="http://schemas.microsoft.com/office/drawing/2014/main" val="10001"/>
                  </a:ext>
                </a:extLst>
              </a:tr>
              <a:tr h="370840">
                <a:tc>
                  <a:txBody>
                    <a:bodyPr/>
                    <a:lstStyle/>
                    <a:p>
                      <a:r>
                        <a:rPr lang="en-IN" dirty="0"/>
                        <a:t>70</a:t>
                      </a:r>
                      <a:endParaRPr lang="en-US" dirty="0"/>
                    </a:p>
                  </a:txBody>
                  <a:tcPr/>
                </a:tc>
                <a:tc>
                  <a:txBody>
                    <a:bodyPr/>
                    <a:lstStyle/>
                    <a:p>
                      <a:r>
                        <a:rPr lang="en-IN" dirty="0"/>
                        <a:t>76</a:t>
                      </a:r>
                      <a:endParaRPr lang="en-US" dirty="0"/>
                    </a:p>
                  </a:txBody>
                  <a:tcPr/>
                </a:tc>
                <a:tc>
                  <a:txBody>
                    <a:bodyPr/>
                    <a:lstStyle/>
                    <a:p>
                      <a:r>
                        <a:rPr lang="en-IN" dirty="0"/>
                        <a:t>-20</a:t>
                      </a:r>
                      <a:endParaRPr lang="en-US" dirty="0"/>
                    </a:p>
                  </a:txBody>
                  <a:tcPr/>
                </a:tc>
                <a:tc>
                  <a:txBody>
                    <a:bodyPr/>
                    <a:lstStyle/>
                    <a:p>
                      <a:r>
                        <a:rPr lang="en-IN" dirty="0"/>
                        <a:t>6</a:t>
                      </a:r>
                      <a:endParaRPr lang="en-US" dirty="0"/>
                    </a:p>
                  </a:txBody>
                  <a:tcPr/>
                </a:tc>
                <a:extLst>
                  <a:ext uri="{0D108BD9-81ED-4DB2-BD59-A6C34878D82A}">
                    <a16:rowId xmlns:a16="http://schemas.microsoft.com/office/drawing/2014/main" val="10002"/>
                  </a:ext>
                </a:extLst>
              </a:tr>
              <a:tr h="370840">
                <a:tc>
                  <a:txBody>
                    <a:bodyPr/>
                    <a:lstStyle/>
                    <a:p>
                      <a:r>
                        <a:rPr lang="en-IN" dirty="0"/>
                        <a:t>70</a:t>
                      </a:r>
                      <a:endParaRPr lang="en-US" dirty="0"/>
                    </a:p>
                  </a:txBody>
                  <a:tcPr/>
                </a:tc>
                <a:tc>
                  <a:txBody>
                    <a:bodyPr/>
                    <a:lstStyle/>
                    <a:p>
                      <a:r>
                        <a:rPr lang="en-IN" dirty="0"/>
                        <a:t>74</a:t>
                      </a:r>
                      <a:endParaRPr lang="en-US" dirty="0"/>
                    </a:p>
                  </a:txBody>
                  <a:tcPr/>
                </a:tc>
                <a:tc>
                  <a:txBody>
                    <a:bodyPr/>
                    <a:lstStyle/>
                    <a:p>
                      <a:r>
                        <a:rPr lang="en-IN" dirty="0"/>
                        <a:t>4</a:t>
                      </a:r>
                      <a:endParaRPr lang="en-US" dirty="0"/>
                    </a:p>
                  </a:txBody>
                  <a:tcPr/>
                </a:tc>
                <a:tc>
                  <a:txBody>
                    <a:bodyPr/>
                    <a:lstStyle/>
                    <a:p>
                      <a:r>
                        <a:rPr lang="en-IN" dirty="0"/>
                        <a:t>16</a:t>
                      </a:r>
                      <a:endParaRPr lang="en-US" dirty="0"/>
                    </a:p>
                  </a:txBody>
                  <a:tcPr/>
                </a:tc>
                <a:extLst>
                  <a:ext uri="{0D108BD9-81ED-4DB2-BD59-A6C34878D82A}">
                    <a16:rowId xmlns:a16="http://schemas.microsoft.com/office/drawing/2014/main" val="10003"/>
                  </a:ext>
                </a:extLst>
              </a:tr>
            </a:tbl>
          </a:graphicData>
        </a:graphic>
      </p:graphicFrame>
      <p:sp>
        <p:nvSpPr>
          <p:cNvPr id="23" name="Right Arrow 22"/>
          <p:cNvSpPr/>
          <p:nvPr/>
        </p:nvSpPr>
        <p:spPr>
          <a:xfrm>
            <a:off x="3665902" y="3159887"/>
            <a:ext cx="2142839" cy="2199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310230" y="4831731"/>
            <a:ext cx="1437812" cy="646331"/>
          </a:xfrm>
          <a:prstGeom prst="rect">
            <a:avLst/>
          </a:prstGeom>
        </p:spPr>
        <p:txBody>
          <a:bodyPr wrap="square">
            <a:spAutoFit/>
          </a:bodyPr>
          <a:lstStyle/>
          <a:p>
            <a:r>
              <a:rPr lang="en-IN" b="1" dirty="0"/>
              <a:t>1</a:t>
            </a:r>
            <a:r>
              <a:rPr lang="en-IN" b="1" baseline="30000" dirty="0"/>
              <a:t>st</a:t>
            </a:r>
            <a:r>
              <a:rPr lang="en-IN" b="1" dirty="0"/>
              <a:t> Column:</a:t>
            </a:r>
          </a:p>
          <a:p>
            <a:r>
              <a:rPr lang="en-IN" b="1" dirty="0"/>
              <a:t>Original-</a:t>
            </a:r>
            <a:endParaRPr lang="en-US" b="1" dirty="0"/>
          </a:p>
        </p:txBody>
      </p:sp>
      <p:graphicFrame>
        <p:nvGraphicFramePr>
          <p:cNvPr id="25" name="Table 24"/>
          <p:cNvGraphicFramePr>
            <a:graphicFrameLocks noGrp="1"/>
          </p:cNvGraphicFramePr>
          <p:nvPr/>
        </p:nvGraphicFramePr>
        <p:xfrm>
          <a:off x="6748041" y="4547455"/>
          <a:ext cx="628891" cy="1483360"/>
        </p:xfrm>
        <a:graphic>
          <a:graphicData uri="http://schemas.openxmlformats.org/drawingml/2006/table">
            <a:tbl>
              <a:tblPr firstRow="1" bandRow="1">
                <a:tableStyleId>{E8B1032C-EA38-4F05-BA0D-38AFFFC7BED3}</a:tableStyleId>
              </a:tblPr>
              <a:tblGrid>
                <a:gridCol w="628891">
                  <a:extLst>
                    <a:ext uri="{9D8B030D-6E8A-4147-A177-3AD203B41FA5}">
                      <a16:colId xmlns:a16="http://schemas.microsoft.com/office/drawing/2014/main" val="20000"/>
                    </a:ext>
                  </a:extLst>
                </a:gridCol>
              </a:tblGrid>
              <a:tr h="370840">
                <a:tc>
                  <a:txBody>
                    <a:bodyPr/>
                    <a:lstStyle/>
                    <a:p>
                      <a:r>
                        <a:rPr lang="en-IN" dirty="0"/>
                        <a:t>75</a:t>
                      </a:r>
                      <a:endParaRPr lang="en-US" dirty="0"/>
                    </a:p>
                  </a:txBody>
                  <a:tcPr/>
                </a:tc>
                <a:extLst>
                  <a:ext uri="{0D108BD9-81ED-4DB2-BD59-A6C34878D82A}">
                    <a16:rowId xmlns:a16="http://schemas.microsoft.com/office/drawing/2014/main" val="10000"/>
                  </a:ext>
                </a:extLst>
              </a:tr>
              <a:tr h="370840">
                <a:tc>
                  <a:txBody>
                    <a:bodyPr/>
                    <a:lstStyle/>
                    <a:p>
                      <a:r>
                        <a:rPr lang="en-IN" dirty="0"/>
                        <a:t>40</a:t>
                      </a:r>
                      <a:endParaRPr lang="en-US" dirty="0"/>
                    </a:p>
                  </a:txBody>
                  <a:tcPr/>
                </a:tc>
                <a:extLst>
                  <a:ext uri="{0D108BD9-81ED-4DB2-BD59-A6C34878D82A}">
                    <a16:rowId xmlns:a16="http://schemas.microsoft.com/office/drawing/2014/main" val="10001"/>
                  </a:ext>
                </a:extLst>
              </a:tr>
              <a:tr h="370840">
                <a:tc>
                  <a:txBody>
                    <a:bodyPr/>
                    <a:lstStyle/>
                    <a:p>
                      <a:r>
                        <a:rPr lang="en-IN" dirty="0"/>
                        <a:t>70</a:t>
                      </a:r>
                      <a:endParaRPr lang="en-US" dirty="0"/>
                    </a:p>
                  </a:txBody>
                  <a:tcPr/>
                </a:tc>
                <a:extLst>
                  <a:ext uri="{0D108BD9-81ED-4DB2-BD59-A6C34878D82A}">
                    <a16:rowId xmlns:a16="http://schemas.microsoft.com/office/drawing/2014/main" val="10002"/>
                  </a:ext>
                </a:extLst>
              </a:tr>
              <a:tr h="370840">
                <a:tc>
                  <a:txBody>
                    <a:bodyPr/>
                    <a:lstStyle/>
                    <a:p>
                      <a:r>
                        <a:rPr lang="en-IN" dirty="0"/>
                        <a:t>70</a:t>
                      </a:r>
                      <a:endParaRPr lang="en-US" dirty="0"/>
                    </a:p>
                  </a:txBody>
                  <a:tcPr/>
                </a:tc>
                <a:extLst>
                  <a:ext uri="{0D108BD9-81ED-4DB2-BD59-A6C34878D82A}">
                    <a16:rowId xmlns:a16="http://schemas.microsoft.com/office/drawing/2014/main" val="10003"/>
                  </a:ext>
                </a:extLst>
              </a:tr>
            </a:tbl>
          </a:graphicData>
        </a:graphic>
      </p:graphicFrame>
      <p:sp>
        <p:nvSpPr>
          <p:cNvPr id="26" name="TextBox 25"/>
          <p:cNvSpPr txBox="1"/>
          <p:nvPr/>
        </p:nvSpPr>
        <p:spPr>
          <a:xfrm>
            <a:off x="6435954" y="6192899"/>
            <a:ext cx="3853940" cy="646331"/>
          </a:xfrm>
          <a:prstGeom prst="rect">
            <a:avLst/>
          </a:prstGeom>
          <a:noFill/>
        </p:spPr>
        <p:txBody>
          <a:bodyPr wrap="none" rtlCol="0">
            <a:spAutoFit/>
          </a:bodyPr>
          <a:lstStyle/>
          <a:p>
            <a:r>
              <a:rPr lang="en-IN" dirty="0"/>
              <a:t>a1=(75+40)/2=57.5  d1=(75-40)/2=17.5</a:t>
            </a:r>
          </a:p>
          <a:p>
            <a:r>
              <a:rPr lang="en-IN" dirty="0"/>
              <a:t>a2=(70+70)/2=70     d2=(70-70)/2=0</a:t>
            </a:r>
            <a:endParaRPr lang="en-US" dirty="0"/>
          </a:p>
        </p:txBody>
      </p:sp>
      <p:sp>
        <p:nvSpPr>
          <p:cNvPr id="27" name="Rectangle 26"/>
          <p:cNvSpPr/>
          <p:nvPr/>
        </p:nvSpPr>
        <p:spPr>
          <a:xfrm>
            <a:off x="7644614" y="5108730"/>
            <a:ext cx="1764137" cy="369332"/>
          </a:xfrm>
          <a:prstGeom prst="rect">
            <a:avLst/>
          </a:prstGeom>
        </p:spPr>
        <p:txBody>
          <a:bodyPr wrap="none">
            <a:spAutoFit/>
          </a:bodyPr>
          <a:lstStyle/>
          <a:p>
            <a:r>
              <a:rPr lang="en-IN" b="1" dirty="0"/>
              <a:t>After Transform-</a:t>
            </a:r>
            <a:endParaRPr lang="en-US" b="1" dirty="0"/>
          </a:p>
        </p:txBody>
      </p:sp>
      <p:graphicFrame>
        <p:nvGraphicFramePr>
          <p:cNvPr id="28" name="Table 27"/>
          <p:cNvGraphicFramePr>
            <a:graphicFrameLocks noGrp="1"/>
          </p:cNvGraphicFramePr>
          <p:nvPr/>
        </p:nvGraphicFramePr>
        <p:xfrm>
          <a:off x="9408751" y="4547455"/>
          <a:ext cx="881143" cy="1483360"/>
        </p:xfrm>
        <a:graphic>
          <a:graphicData uri="http://schemas.openxmlformats.org/drawingml/2006/table">
            <a:tbl>
              <a:tblPr firstRow="1" bandRow="1">
                <a:tableStyleId>{E8B1032C-EA38-4F05-BA0D-38AFFFC7BED3}</a:tableStyleId>
              </a:tblPr>
              <a:tblGrid>
                <a:gridCol w="881143">
                  <a:extLst>
                    <a:ext uri="{9D8B030D-6E8A-4147-A177-3AD203B41FA5}">
                      <a16:colId xmlns:a16="http://schemas.microsoft.com/office/drawing/2014/main" val="20000"/>
                    </a:ext>
                  </a:extLst>
                </a:gridCol>
              </a:tblGrid>
              <a:tr h="370840">
                <a:tc>
                  <a:txBody>
                    <a:bodyPr/>
                    <a:lstStyle/>
                    <a:p>
                      <a:r>
                        <a:rPr lang="en-IN" dirty="0"/>
                        <a:t>57.5</a:t>
                      </a:r>
                      <a:endParaRPr lang="en-US" dirty="0"/>
                    </a:p>
                  </a:txBody>
                  <a:tcPr/>
                </a:tc>
                <a:extLst>
                  <a:ext uri="{0D108BD9-81ED-4DB2-BD59-A6C34878D82A}">
                    <a16:rowId xmlns:a16="http://schemas.microsoft.com/office/drawing/2014/main" val="10000"/>
                  </a:ext>
                </a:extLst>
              </a:tr>
              <a:tr h="370840">
                <a:tc>
                  <a:txBody>
                    <a:bodyPr/>
                    <a:lstStyle/>
                    <a:p>
                      <a:r>
                        <a:rPr lang="en-IN" dirty="0"/>
                        <a:t>70</a:t>
                      </a:r>
                      <a:endParaRPr lang="en-US" dirty="0"/>
                    </a:p>
                  </a:txBody>
                  <a:tcPr/>
                </a:tc>
                <a:extLst>
                  <a:ext uri="{0D108BD9-81ED-4DB2-BD59-A6C34878D82A}">
                    <a16:rowId xmlns:a16="http://schemas.microsoft.com/office/drawing/2014/main" val="10001"/>
                  </a:ext>
                </a:extLst>
              </a:tr>
              <a:tr h="370840">
                <a:tc>
                  <a:txBody>
                    <a:bodyPr/>
                    <a:lstStyle/>
                    <a:p>
                      <a:r>
                        <a:rPr lang="en-IN" dirty="0"/>
                        <a:t>17.5</a:t>
                      </a:r>
                      <a:endParaRPr lang="en-US" dirty="0"/>
                    </a:p>
                  </a:txBody>
                  <a:tcPr/>
                </a:tc>
                <a:extLst>
                  <a:ext uri="{0D108BD9-81ED-4DB2-BD59-A6C34878D82A}">
                    <a16:rowId xmlns:a16="http://schemas.microsoft.com/office/drawing/2014/main" val="10002"/>
                  </a:ext>
                </a:extLst>
              </a:tr>
              <a:tr h="370840">
                <a:tc>
                  <a:txBody>
                    <a:bodyPr/>
                    <a:lstStyle/>
                    <a:p>
                      <a:r>
                        <a:rPr lang="en-IN" dirty="0"/>
                        <a:t>0</a:t>
                      </a:r>
                      <a:endParaRPr lang="en-US" dirty="0"/>
                    </a:p>
                  </a:txBody>
                  <a:tcPr/>
                </a:tc>
                <a:extLst>
                  <a:ext uri="{0D108BD9-81ED-4DB2-BD59-A6C34878D82A}">
                    <a16:rowId xmlns:a16="http://schemas.microsoft.com/office/drawing/2014/main" val="10003"/>
                  </a:ext>
                </a:extLst>
              </a:tr>
            </a:tbl>
          </a:graphicData>
        </a:graphic>
      </p:graphicFrame>
      <p:sp>
        <p:nvSpPr>
          <p:cNvPr id="29" name="Right Arrow 28"/>
          <p:cNvSpPr/>
          <p:nvPr/>
        </p:nvSpPr>
        <p:spPr>
          <a:xfrm>
            <a:off x="8658269" y="3127460"/>
            <a:ext cx="2849528" cy="2747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8745496" y="2790555"/>
            <a:ext cx="2285177" cy="369332"/>
          </a:xfrm>
          <a:prstGeom prst="rect">
            <a:avLst/>
          </a:prstGeom>
          <a:noFill/>
        </p:spPr>
        <p:txBody>
          <a:bodyPr wrap="none" rtlCol="0">
            <a:spAutoFit/>
          </a:bodyPr>
          <a:lstStyle/>
          <a:p>
            <a:r>
              <a:rPr lang="en-IN" b="1" dirty="0">
                <a:solidFill>
                  <a:srgbClr val="00B0F0"/>
                </a:solidFill>
              </a:rPr>
              <a:t>Transform all columns</a:t>
            </a:r>
            <a:endParaRPr lang="en-US" b="1" dirty="0">
              <a:solidFill>
                <a:srgbClr val="00B0F0"/>
              </a:solidFill>
            </a:endParaRPr>
          </a:p>
        </p:txBody>
      </p:sp>
      <p:graphicFrame>
        <p:nvGraphicFramePr>
          <p:cNvPr id="31" name="Table 30"/>
          <p:cNvGraphicFramePr>
            <a:graphicFrameLocks noGrp="1"/>
          </p:cNvGraphicFramePr>
          <p:nvPr>
            <p:extLst>
              <p:ext uri="{D42A27DB-BD31-4B8C-83A1-F6EECF244321}">
                <p14:modId xmlns:p14="http://schemas.microsoft.com/office/powerpoint/2010/main" val="2595523682"/>
              </p:ext>
            </p:extLst>
          </p:nvPr>
        </p:nvGraphicFramePr>
        <p:xfrm>
          <a:off x="11507797" y="2251420"/>
          <a:ext cx="2871828" cy="1483360"/>
        </p:xfrm>
        <a:graphic>
          <a:graphicData uri="http://schemas.openxmlformats.org/drawingml/2006/table">
            <a:tbl>
              <a:tblPr firstRow="1" bandRow="1">
                <a:tableStyleId>{8799B23B-EC83-4686-B30A-512413B5E67A}</a:tableStyleId>
              </a:tblPr>
              <a:tblGrid>
                <a:gridCol w="868102">
                  <a:extLst>
                    <a:ext uri="{9D8B030D-6E8A-4147-A177-3AD203B41FA5}">
                      <a16:colId xmlns:a16="http://schemas.microsoft.com/office/drawing/2014/main" val="20000"/>
                    </a:ext>
                  </a:extLst>
                </a:gridCol>
                <a:gridCol w="567812">
                  <a:extLst>
                    <a:ext uri="{9D8B030D-6E8A-4147-A177-3AD203B41FA5}">
                      <a16:colId xmlns:a16="http://schemas.microsoft.com/office/drawing/2014/main" val="20001"/>
                    </a:ext>
                  </a:extLst>
                </a:gridCol>
                <a:gridCol w="717957">
                  <a:extLst>
                    <a:ext uri="{9D8B030D-6E8A-4147-A177-3AD203B41FA5}">
                      <a16:colId xmlns:a16="http://schemas.microsoft.com/office/drawing/2014/main" val="20002"/>
                    </a:ext>
                  </a:extLst>
                </a:gridCol>
                <a:gridCol w="717957">
                  <a:extLst>
                    <a:ext uri="{9D8B030D-6E8A-4147-A177-3AD203B41FA5}">
                      <a16:colId xmlns:a16="http://schemas.microsoft.com/office/drawing/2014/main" val="20003"/>
                    </a:ext>
                  </a:extLst>
                </a:gridCol>
              </a:tblGrid>
              <a:tr h="370840">
                <a:tc>
                  <a:txBody>
                    <a:bodyPr/>
                    <a:lstStyle/>
                    <a:p>
                      <a:r>
                        <a:rPr lang="en-IN" dirty="0"/>
                        <a:t>57.5</a:t>
                      </a:r>
                      <a:endParaRPr lang="en-US" dirty="0"/>
                    </a:p>
                  </a:txBody>
                  <a:tcPr/>
                </a:tc>
                <a:tc>
                  <a:txBody>
                    <a:bodyPr/>
                    <a:lstStyle/>
                    <a:p>
                      <a:r>
                        <a:rPr lang="en-IN" dirty="0"/>
                        <a:t>70</a:t>
                      </a:r>
                      <a:endParaRPr lang="en-US" dirty="0"/>
                    </a:p>
                  </a:txBody>
                  <a:tcPr/>
                </a:tc>
                <a:tc>
                  <a:txBody>
                    <a:bodyPr/>
                    <a:lstStyle/>
                    <a:p>
                      <a:r>
                        <a:rPr lang="en-IN" dirty="0"/>
                        <a:t>25</a:t>
                      </a:r>
                      <a:endParaRPr lang="en-US" dirty="0"/>
                    </a:p>
                  </a:txBody>
                  <a:tcPr/>
                </a:tc>
                <a:tc>
                  <a:txBody>
                    <a:bodyPr/>
                    <a:lstStyle/>
                    <a:p>
                      <a:r>
                        <a:rPr lang="en-IN" dirty="0"/>
                        <a:t>-45</a:t>
                      </a:r>
                      <a:endParaRPr lang="en-US" dirty="0"/>
                    </a:p>
                  </a:txBody>
                  <a:tcPr/>
                </a:tc>
                <a:extLst>
                  <a:ext uri="{0D108BD9-81ED-4DB2-BD59-A6C34878D82A}">
                    <a16:rowId xmlns:a16="http://schemas.microsoft.com/office/drawing/2014/main" val="10000"/>
                  </a:ext>
                </a:extLst>
              </a:tr>
              <a:tr h="370840">
                <a:tc>
                  <a:txBody>
                    <a:bodyPr/>
                    <a:lstStyle/>
                    <a:p>
                      <a:r>
                        <a:rPr lang="en-IN" dirty="0"/>
                        <a:t>70</a:t>
                      </a:r>
                      <a:endParaRPr lang="en-US" dirty="0"/>
                    </a:p>
                  </a:txBody>
                  <a:tcPr/>
                </a:tc>
                <a:tc>
                  <a:txBody>
                    <a:bodyPr/>
                    <a:lstStyle/>
                    <a:p>
                      <a:r>
                        <a:rPr lang="en-IN" dirty="0"/>
                        <a:t>75</a:t>
                      </a:r>
                      <a:endParaRPr lang="en-US" dirty="0"/>
                    </a:p>
                  </a:txBody>
                  <a:tcPr/>
                </a:tc>
                <a:tc>
                  <a:txBody>
                    <a:bodyPr/>
                    <a:lstStyle/>
                    <a:p>
                      <a:r>
                        <a:rPr lang="en-IN" dirty="0"/>
                        <a:t>-20</a:t>
                      </a:r>
                      <a:endParaRPr lang="en-US" dirty="0"/>
                    </a:p>
                  </a:txBody>
                  <a:tcPr/>
                </a:tc>
                <a:tc>
                  <a:txBody>
                    <a:bodyPr/>
                    <a:lstStyle/>
                    <a:p>
                      <a:r>
                        <a:rPr lang="en-IN" dirty="0"/>
                        <a:t>5</a:t>
                      </a:r>
                      <a:endParaRPr lang="en-US" dirty="0"/>
                    </a:p>
                  </a:txBody>
                  <a:tcPr/>
                </a:tc>
                <a:extLst>
                  <a:ext uri="{0D108BD9-81ED-4DB2-BD59-A6C34878D82A}">
                    <a16:rowId xmlns:a16="http://schemas.microsoft.com/office/drawing/2014/main" val="10001"/>
                  </a:ext>
                </a:extLst>
              </a:tr>
              <a:tr h="370840">
                <a:tc>
                  <a:txBody>
                    <a:bodyPr/>
                    <a:lstStyle/>
                    <a:p>
                      <a:r>
                        <a:rPr lang="en-IN" dirty="0"/>
                        <a:t>17.5</a:t>
                      </a:r>
                      <a:endParaRPr lang="en-US" dirty="0"/>
                    </a:p>
                  </a:txBody>
                  <a:tcPr/>
                </a:tc>
                <a:tc>
                  <a:txBody>
                    <a:bodyPr/>
                    <a:lstStyle/>
                    <a:p>
                      <a:r>
                        <a:rPr lang="en-IN" dirty="0"/>
                        <a:t>35</a:t>
                      </a:r>
                      <a:endParaRPr lang="en-US" dirty="0"/>
                    </a:p>
                  </a:txBody>
                  <a:tcPr/>
                </a:tc>
                <a:tc>
                  <a:txBody>
                    <a:bodyPr/>
                    <a:lstStyle/>
                    <a:p>
                      <a:r>
                        <a:rPr lang="en-IN" dirty="0"/>
                        <a:t>-20</a:t>
                      </a:r>
                      <a:endParaRPr lang="en-US" dirty="0"/>
                    </a:p>
                  </a:txBody>
                  <a:tcPr/>
                </a:tc>
                <a:tc>
                  <a:txBody>
                    <a:bodyPr/>
                    <a:lstStyle/>
                    <a:p>
                      <a:r>
                        <a:rPr lang="en-IN" dirty="0"/>
                        <a:t>-6</a:t>
                      </a:r>
                      <a:endParaRPr lang="en-US" dirty="0"/>
                    </a:p>
                  </a:txBody>
                  <a:tcPr/>
                </a:tc>
                <a:extLst>
                  <a:ext uri="{0D108BD9-81ED-4DB2-BD59-A6C34878D82A}">
                    <a16:rowId xmlns:a16="http://schemas.microsoft.com/office/drawing/2014/main" val="10002"/>
                  </a:ext>
                </a:extLst>
              </a:tr>
              <a:tr h="370840">
                <a:tc>
                  <a:txBody>
                    <a:bodyPr/>
                    <a:lstStyle/>
                    <a:p>
                      <a:r>
                        <a:rPr lang="en-IN" dirty="0"/>
                        <a:t>0</a:t>
                      </a:r>
                      <a:endParaRPr lang="en-US" dirty="0"/>
                    </a:p>
                  </a:txBody>
                  <a:tcPr/>
                </a:tc>
                <a:tc>
                  <a:txBody>
                    <a:bodyPr/>
                    <a:lstStyle/>
                    <a:p>
                      <a:r>
                        <a:rPr lang="en-IN" dirty="0"/>
                        <a:t>1</a:t>
                      </a:r>
                      <a:endParaRPr lang="en-US" dirty="0"/>
                    </a:p>
                  </a:txBody>
                  <a:tcPr/>
                </a:tc>
                <a:tc>
                  <a:txBody>
                    <a:bodyPr/>
                    <a:lstStyle/>
                    <a:p>
                      <a:r>
                        <a:rPr lang="en-IN" dirty="0"/>
                        <a:t>4</a:t>
                      </a:r>
                      <a:endParaRPr lang="en-US" dirty="0"/>
                    </a:p>
                  </a:txBody>
                  <a:tcPr/>
                </a:tc>
                <a:tc>
                  <a:txBody>
                    <a:bodyPr/>
                    <a:lstStyle/>
                    <a:p>
                      <a:r>
                        <a:rPr lang="en-IN" dirty="0"/>
                        <a:t>10</a:t>
                      </a:r>
                      <a:endParaRPr lang="en-US" dirty="0"/>
                    </a:p>
                  </a:txBody>
                  <a:tcPr/>
                </a:tc>
                <a:extLst>
                  <a:ext uri="{0D108BD9-81ED-4DB2-BD59-A6C34878D82A}">
                    <a16:rowId xmlns:a16="http://schemas.microsoft.com/office/drawing/2014/main" val="10003"/>
                  </a:ext>
                </a:extLst>
              </a:tr>
            </a:tbl>
          </a:graphicData>
        </a:graphic>
      </p:graphicFrame>
      <p:sp>
        <p:nvSpPr>
          <p:cNvPr id="32" name="TextBox 31"/>
          <p:cNvSpPr txBox="1"/>
          <p:nvPr/>
        </p:nvSpPr>
        <p:spPr>
          <a:xfrm>
            <a:off x="10601981" y="1722120"/>
            <a:ext cx="3562194" cy="369332"/>
          </a:xfrm>
          <a:prstGeom prst="rect">
            <a:avLst/>
          </a:prstGeom>
          <a:noFill/>
        </p:spPr>
        <p:txBody>
          <a:bodyPr wrap="none" rtlCol="0">
            <a:spAutoFit/>
          </a:bodyPr>
          <a:lstStyle/>
          <a:p>
            <a:r>
              <a:rPr lang="en-IN" b="1" dirty="0">
                <a:solidFill>
                  <a:srgbClr val="0070C0"/>
                </a:solidFill>
              </a:rPr>
              <a:t>After </a:t>
            </a:r>
            <a:r>
              <a:rPr lang="en-IN" b="1" dirty="0" err="1">
                <a:solidFill>
                  <a:srgbClr val="0070C0"/>
                </a:solidFill>
              </a:rPr>
              <a:t>Haar</a:t>
            </a:r>
            <a:r>
              <a:rPr lang="en-IN" b="1" dirty="0">
                <a:solidFill>
                  <a:srgbClr val="0070C0"/>
                </a:solidFill>
              </a:rPr>
              <a:t> Transform The Matrix is:</a:t>
            </a:r>
            <a:endParaRPr lang="en-US" b="1" dirty="0">
              <a:solidFill>
                <a:srgbClr val="0070C0"/>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749</TotalTime>
  <Words>2541</Words>
  <Application>Microsoft Office PowerPoint</Application>
  <PresentationFormat>Custom</PresentationFormat>
  <Paragraphs>438</Paragraphs>
  <Slides>38</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38</vt:i4>
      </vt:variant>
    </vt:vector>
  </HeadingPairs>
  <TitlesOfParts>
    <vt:vector size="48" baseType="lpstr">
      <vt:lpstr>-apple-system</vt:lpstr>
      <vt:lpstr>Arial</vt:lpstr>
      <vt:lpstr>Bahnschrift</vt:lpstr>
      <vt:lpstr>Calibri</vt:lpstr>
      <vt:lpstr>Constantia</vt:lpstr>
      <vt:lpstr>Nunito</vt:lpstr>
      <vt:lpstr>PT Sans</vt:lpstr>
      <vt:lpstr>Times New Roman</vt:lpstr>
      <vt:lpstr>Wingdings 2</vt:lpstr>
      <vt:lpstr>Flow</vt:lpstr>
      <vt:lpstr>PowerPoint Presentation</vt:lpstr>
      <vt:lpstr>PowerPoint Presentation</vt:lpstr>
      <vt:lpstr>Abstract</vt:lpstr>
      <vt:lpstr>PowerPoint Presentation</vt:lpstr>
      <vt:lpstr>Steganography</vt:lpstr>
      <vt:lpstr>PowerPoint Presentation</vt:lpstr>
      <vt:lpstr>Integer Wavelet Transform (Haar Transform)</vt:lpstr>
      <vt:lpstr>PowerPoint Presentation</vt:lpstr>
      <vt:lpstr>Example of haar transform:</vt:lpstr>
      <vt:lpstr>Arnold’s Cat Map</vt:lpstr>
      <vt:lpstr>PowerPoint Presentation</vt:lpstr>
      <vt:lpstr>Histogram Shifting</vt:lpstr>
      <vt:lpstr>PowerPoint Presentation</vt:lpstr>
      <vt:lpstr> Coefficient Histogram Shifting : Encryption </vt:lpstr>
      <vt:lpstr>Hash Code (SHA-256)</vt:lpstr>
      <vt:lpstr>PowerPoint Presentation</vt:lpstr>
      <vt:lpstr>Image Embedding</vt:lpstr>
      <vt:lpstr>PowerPoint Presentation</vt:lpstr>
      <vt:lpstr>PowerPoint Presentation</vt:lpstr>
      <vt:lpstr>PowerPoint Presentation</vt:lpstr>
      <vt:lpstr>Image Extraction</vt:lpstr>
      <vt:lpstr>PowerPoint Presentation</vt:lpstr>
      <vt:lpstr>PowerPoint Presentation</vt:lpstr>
      <vt:lpstr>PowerPoint Presentation</vt:lpstr>
      <vt:lpstr>Performance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vt:lpstr>
      <vt:lpstr>PowerPoint Presentation</vt:lpstr>
      <vt:lpstr>PowerPoint Presentation</vt:lpstr>
      <vt:lpstr>References</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Niladri Ghosh</cp:lastModifiedBy>
  <cp:revision>62</cp:revision>
  <dcterms:created xsi:type="dcterms:W3CDTF">2024-05-20T07:12:03Z</dcterms:created>
  <dcterms:modified xsi:type="dcterms:W3CDTF">2024-05-23T15:31:17Z</dcterms:modified>
</cp:coreProperties>
</file>