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9" r:id="rId6"/>
    <p:sldId id="276" r:id="rId7"/>
    <p:sldId id="263" r:id="rId8"/>
    <p:sldId id="258" r:id="rId9"/>
    <p:sldId id="265" r:id="rId10"/>
    <p:sldId id="266" r:id="rId11"/>
    <p:sldId id="261" r:id="rId12"/>
    <p:sldId id="264" r:id="rId13"/>
    <p:sldId id="267" r:id="rId14"/>
    <p:sldId id="260"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474"/>
    <a:srgbClr val="FFCE3C"/>
    <a:srgbClr val="29B95C"/>
    <a:srgbClr val="D4D4D4"/>
    <a:srgbClr val="AAE571"/>
    <a:srgbClr val="7CEB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2072C1-7BC6-4B67-82EB-0A05FBB9C8D9}" v="3765" dt="2024-11-19T23:56:21.619"/>
    <p1510:client id="{540938C2-8D02-7845-8298-160BE7D05377}" v="140" dt="2024-11-19T23:50:48.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0"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11/20/2024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77838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11/20/2024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9776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11/20/2024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2511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11/20/2024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3386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11/20/2024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9960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11/20/2024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2697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11/20/2024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0750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11/20/2024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10770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11/20/2024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8773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11/20/2024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6714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11/20/2024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6337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11/20/2024</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6469718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21" name="Picture 20" descr="Digital financial graph">
            <a:extLst>
              <a:ext uri="{FF2B5EF4-FFF2-40B4-BE49-F238E27FC236}">
                <a16:creationId xmlns:a16="http://schemas.microsoft.com/office/drawing/2014/main" id="{0271E122-BD5C-2AC6-35EA-38709F551BBF}"/>
              </a:ext>
            </a:extLst>
          </p:cNvPr>
          <p:cNvPicPr>
            <a:picLocks noChangeAspect="1"/>
          </p:cNvPicPr>
          <p:nvPr/>
        </p:nvPicPr>
        <p:blipFill>
          <a:blip r:embed="rId2"/>
          <a:srcRect/>
          <a:stretch/>
        </p:blipFill>
        <p:spPr>
          <a:xfrm>
            <a:off x="20" y="10"/>
            <a:ext cx="12191980" cy="6857989"/>
          </a:xfrm>
          <a:prstGeom prst="rect">
            <a:avLst/>
          </a:prstGeom>
        </p:spPr>
      </p:pic>
      <p:sp>
        <p:nvSpPr>
          <p:cNvPr id="28" name="Rectangle 27">
            <a:extLst>
              <a:ext uri="{FF2B5EF4-FFF2-40B4-BE49-F238E27FC236}">
                <a16:creationId xmlns:a16="http://schemas.microsoft.com/office/drawing/2014/main" id="{58C2EB32-D639-4B58-8F4E-29773F413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90950"/>
            <a:ext cx="12192000" cy="3071853"/>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E417D82-BE76-40E7-A00B-F446EF4C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899" y="4000725"/>
            <a:ext cx="2751165" cy="2768563"/>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513AE74-48AC-4CEE-B42D-34990FA50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689575" y="3996264"/>
            <a:ext cx="2857502" cy="2875573"/>
          </a:xfrm>
          <a:prstGeom prst="ellipse">
            <a:avLst/>
          </a:prstGeom>
          <a:gradFill>
            <a:gsLst>
              <a:gs pos="0">
                <a:schemeClr val="accent1">
                  <a:alpha val="40000"/>
                </a:schemeClr>
              </a:gs>
              <a:gs pos="100000">
                <a:schemeClr val="accent1">
                  <a:lumMod val="20000"/>
                  <a:lumOff val="80000"/>
                  <a:alpha val="69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FAC5E-7E73-2277-16CF-B41F12B0577B}"/>
              </a:ext>
            </a:extLst>
          </p:cNvPr>
          <p:cNvSpPr>
            <a:spLocks noGrp="1"/>
          </p:cNvSpPr>
          <p:nvPr>
            <p:ph type="ctrTitle"/>
          </p:nvPr>
        </p:nvSpPr>
        <p:spPr>
          <a:xfrm>
            <a:off x="838199" y="3888357"/>
            <a:ext cx="6826067" cy="2374287"/>
          </a:xfrm>
        </p:spPr>
        <p:txBody>
          <a:bodyPr anchor="ctr">
            <a:normAutofit/>
          </a:bodyPr>
          <a:lstStyle/>
          <a:p>
            <a:pPr algn="l"/>
            <a:r>
              <a:rPr lang="en-US" sz="4400">
                <a:solidFill>
                  <a:srgbClr val="FFFFFF"/>
                </a:solidFill>
              </a:rPr>
              <a:t>Deep Dive into the Data Analyst and Data Engineer datasets</a:t>
            </a:r>
          </a:p>
        </p:txBody>
      </p:sp>
      <p:sp>
        <p:nvSpPr>
          <p:cNvPr id="3" name="Subtitle 2">
            <a:extLst>
              <a:ext uri="{FF2B5EF4-FFF2-40B4-BE49-F238E27FC236}">
                <a16:creationId xmlns:a16="http://schemas.microsoft.com/office/drawing/2014/main" id="{3C8A0AEA-F962-D78F-2D4A-A9245C191D84}"/>
              </a:ext>
            </a:extLst>
          </p:cNvPr>
          <p:cNvSpPr>
            <a:spLocks noGrp="1"/>
          </p:cNvSpPr>
          <p:nvPr>
            <p:ph type="subTitle" idx="1"/>
          </p:nvPr>
        </p:nvSpPr>
        <p:spPr>
          <a:xfrm>
            <a:off x="7924800" y="3888359"/>
            <a:ext cx="3581400" cy="2374288"/>
          </a:xfrm>
        </p:spPr>
        <p:txBody>
          <a:bodyPr anchor="ctr">
            <a:normAutofit/>
          </a:bodyPr>
          <a:lstStyle/>
          <a:p>
            <a:pPr algn="l"/>
            <a:r>
              <a:rPr lang="en-US" sz="2200">
                <a:solidFill>
                  <a:srgbClr val="FFFFFF"/>
                </a:solidFill>
              </a:rPr>
              <a:t>By: Anastasia Sidorova and Paola Cancino </a:t>
            </a:r>
          </a:p>
        </p:txBody>
      </p:sp>
    </p:spTree>
    <p:extLst>
      <p:ext uri="{BB962C8B-B14F-4D97-AF65-F5344CB8AC3E}">
        <p14:creationId xmlns:p14="http://schemas.microsoft.com/office/powerpoint/2010/main" val="285954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A636-3D13-8923-599D-8983F3D6E709}"/>
              </a:ext>
            </a:extLst>
          </p:cNvPr>
          <p:cNvSpPr>
            <a:spLocks noGrp="1"/>
          </p:cNvSpPr>
          <p:nvPr>
            <p:ph type="title"/>
          </p:nvPr>
        </p:nvSpPr>
        <p:spPr>
          <a:xfrm>
            <a:off x="838200" y="681038"/>
            <a:ext cx="8898467" cy="707496"/>
          </a:xfrm>
        </p:spPr>
        <p:txBody>
          <a:bodyPr>
            <a:normAutofit fontScale="90000"/>
          </a:bodyPr>
          <a:lstStyle/>
          <a:p>
            <a:r>
              <a:rPr lang="en-US"/>
              <a:t>Application Difficulty</a:t>
            </a:r>
          </a:p>
        </p:txBody>
      </p:sp>
      <p:pic>
        <p:nvPicPr>
          <p:cNvPr id="3074" name="Picture 2">
            <a:extLst>
              <a:ext uri="{FF2B5EF4-FFF2-40B4-BE49-F238E27FC236}">
                <a16:creationId xmlns:a16="http://schemas.microsoft.com/office/drawing/2014/main" id="{7E2E2E1C-456D-B8C3-E556-0D2B58A1F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921" y="1771650"/>
            <a:ext cx="7276321" cy="34230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55A001-B75F-23D5-9082-77523EA04EAF}"/>
              </a:ext>
            </a:extLst>
          </p:cNvPr>
          <p:cNvSpPr txBox="1"/>
          <p:nvPr/>
        </p:nvSpPr>
        <p:spPr>
          <a:xfrm>
            <a:off x="536757" y="1899173"/>
            <a:ext cx="3916710" cy="3970318"/>
          </a:xfrm>
          <a:prstGeom prst="rect">
            <a:avLst/>
          </a:prstGeom>
          <a:noFill/>
        </p:spPr>
        <p:txBody>
          <a:bodyPr wrap="square" rtlCol="0">
            <a:spAutoFit/>
          </a:bodyPr>
          <a:lstStyle/>
          <a:p>
            <a:pPr marL="285750" indent="-285750">
              <a:buFont typeface="Arial" panose="020B0604020202020204" pitchFamily="34" charset="0"/>
              <a:buChar char="•"/>
            </a:pPr>
            <a:r>
              <a:rPr lang="en-US" sz="1400"/>
              <a:t>Both career paths have a higher amount of job postings that are considered difficult to attain. </a:t>
            </a:r>
          </a:p>
          <a:p>
            <a:pPr marL="285750" indent="-285750">
              <a:buFont typeface="Arial" panose="020B0604020202020204" pitchFamily="34" charset="0"/>
              <a:buChar char="•"/>
            </a:pPr>
            <a:r>
              <a:rPr lang="en-US" sz="1400" b="0" i="0">
                <a:effectLst/>
              </a:rPr>
              <a:t>For Data Analysts you are required to submit a resume and cover letter which is then followed by a series of interviews that often involve technical skills assessments, data analysis case studies, and questions about your experience with data manipulation, visualization tools, and statistical methods.</a:t>
            </a:r>
          </a:p>
          <a:p>
            <a:pPr marL="285750" indent="-285750">
              <a:buFont typeface="Arial" panose="020B0604020202020204" pitchFamily="34" charset="0"/>
              <a:buChar char="•"/>
            </a:pPr>
            <a:r>
              <a:rPr lang="en-US" sz="1400"/>
              <a:t>For Data Engineers a resume and a cover letter is also required which is followed by the</a:t>
            </a:r>
            <a:r>
              <a:rPr lang="en-US" sz="1400" b="0" i="0">
                <a:effectLst/>
              </a:rPr>
              <a:t> initial interview process, a technical assessments, and multiple rounds of interviews focused on data engineering concepts, coding skills, and system design.</a:t>
            </a:r>
            <a:endParaRPr lang="en-US" sz="1400"/>
          </a:p>
        </p:txBody>
      </p:sp>
    </p:spTree>
    <p:extLst>
      <p:ext uri="{BB962C8B-B14F-4D97-AF65-F5344CB8AC3E}">
        <p14:creationId xmlns:p14="http://schemas.microsoft.com/office/powerpoint/2010/main" val="395340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5C7E-B19A-0291-FE52-142B2892D6B6}"/>
              </a:ext>
            </a:extLst>
          </p:cNvPr>
          <p:cNvSpPr>
            <a:spLocks noGrp="1"/>
          </p:cNvSpPr>
          <p:nvPr>
            <p:ph type="title"/>
          </p:nvPr>
        </p:nvSpPr>
        <p:spPr/>
        <p:txBody>
          <a:bodyPr/>
          <a:lstStyle/>
          <a:p>
            <a:r>
              <a:rPr lang="en-US"/>
              <a:t>Takeaway</a:t>
            </a:r>
          </a:p>
        </p:txBody>
      </p:sp>
      <p:sp>
        <p:nvSpPr>
          <p:cNvPr id="3" name="Content Placeholder 2">
            <a:extLst>
              <a:ext uri="{FF2B5EF4-FFF2-40B4-BE49-F238E27FC236}">
                <a16:creationId xmlns:a16="http://schemas.microsoft.com/office/drawing/2014/main" id="{612D3D3C-419B-9848-1B43-CD16C9E658CF}"/>
              </a:ext>
            </a:extLst>
          </p:cNvPr>
          <p:cNvSpPr>
            <a:spLocks noGrp="1"/>
          </p:cNvSpPr>
          <p:nvPr>
            <p:ph idx="1"/>
          </p:nvPr>
        </p:nvSpPr>
        <p:spPr/>
        <p:txBody>
          <a:bodyPr>
            <a:normAutofit fontScale="92500" lnSpcReduction="20000"/>
          </a:bodyPr>
          <a:lstStyle/>
          <a:p>
            <a:r>
              <a:rPr lang="en-US"/>
              <a:t>Opportunities for each job role is limited but attainable with targeted skills and certifications. </a:t>
            </a:r>
          </a:p>
          <a:p>
            <a:r>
              <a:rPr lang="en-US"/>
              <a:t>Market demand for these roles remains strong despite the competition.</a:t>
            </a:r>
          </a:p>
          <a:p>
            <a:r>
              <a:rPr lang="en-US"/>
              <a:t>Pursue certifications or training in in-demand skills like cloud computing (for engineers) or advanced analytics tools like Tableau and Power BI (for analysts).</a:t>
            </a:r>
          </a:p>
          <a:p>
            <a:r>
              <a:rPr lang="en-US"/>
              <a:t>While the path to these careers is competitive, preparation and persistence can lead to success.</a:t>
            </a:r>
          </a:p>
        </p:txBody>
      </p:sp>
    </p:spTree>
    <p:extLst>
      <p:ext uri="{BB962C8B-B14F-4D97-AF65-F5344CB8AC3E}">
        <p14:creationId xmlns:p14="http://schemas.microsoft.com/office/powerpoint/2010/main" val="98246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ame 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A0A01-8963-C42F-E4C9-C6705CA17473}"/>
              </a:ext>
            </a:extLst>
          </p:cNvPr>
          <p:cNvSpPr>
            <a:spLocks noGrp="1"/>
          </p:cNvSpPr>
          <p:nvPr>
            <p:ph type="title"/>
          </p:nvPr>
        </p:nvSpPr>
        <p:spPr>
          <a:xfrm>
            <a:off x="838201" y="1122363"/>
            <a:ext cx="4242472" cy="2387600"/>
          </a:xfrm>
        </p:spPr>
        <p:txBody>
          <a:bodyPr vert="horz" lIns="91440" tIns="45720" rIns="91440" bIns="45720" rtlCol="0" anchor="b">
            <a:normAutofit/>
          </a:bodyPr>
          <a:lstStyle/>
          <a:p>
            <a:r>
              <a:rPr lang="en-US" sz="5400">
                <a:solidFill>
                  <a:srgbClr val="FFFFFF"/>
                </a:solidFill>
              </a:rPr>
              <a:t>Thank you </a:t>
            </a:r>
          </a:p>
        </p:txBody>
      </p:sp>
      <p:sp>
        <p:nvSpPr>
          <p:cNvPr id="22" name="Oval 21">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82F14465-FDCA-7455-73F4-BB773DA5AA6D}"/>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8328" y="502617"/>
            <a:ext cx="5863258" cy="5863258"/>
          </a:xfrm>
          <a:prstGeom prst="rect">
            <a:avLst/>
          </a:prstGeom>
        </p:spPr>
      </p:pic>
    </p:spTree>
    <p:extLst>
      <p:ext uri="{BB962C8B-B14F-4D97-AF65-F5344CB8AC3E}">
        <p14:creationId xmlns:p14="http://schemas.microsoft.com/office/powerpoint/2010/main" val="2913111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ame 21">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919D1-8DCE-F4E4-CC7E-EC406D34EDEB}"/>
              </a:ext>
            </a:extLst>
          </p:cNvPr>
          <p:cNvSpPr>
            <a:spLocks noGrp="1"/>
          </p:cNvSpPr>
          <p:nvPr>
            <p:ph type="title"/>
          </p:nvPr>
        </p:nvSpPr>
        <p:spPr>
          <a:xfrm>
            <a:off x="867965" y="871927"/>
            <a:ext cx="5428375" cy="1243099"/>
          </a:xfrm>
        </p:spPr>
        <p:txBody>
          <a:bodyPr anchor="b">
            <a:normAutofit/>
          </a:bodyPr>
          <a:lstStyle/>
          <a:p>
            <a:r>
              <a:rPr lang="en-US" sz="4400">
                <a:solidFill>
                  <a:srgbClr val="FFFFFF"/>
                </a:solidFill>
              </a:rPr>
              <a:t>Introduction</a:t>
            </a:r>
          </a:p>
        </p:txBody>
      </p:sp>
      <p:sp>
        <p:nvSpPr>
          <p:cNvPr id="3" name="Content Placeholder 2">
            <a:extLst>
              <a:ext uri="{FF2B5EF4-FFF2-40B4-BE49-F238E27FC236}">
                <a16:creationId xmlns:a16="http://schemas.microsoft.com/office/drawing/2014/main" id="{B312F771-CC0E-D57D-318E-86C6923159E0}"/>
              </a:ext>
            </a:extLst>
          </p:cNvPr>
          <p:cNvSpPr>
            <a:spLocks noGrp="1"/>
          </p:cNvSpPr>
          <p:nvPr>
            <p:ph idx="1"/>
          </p:nvPr>
        </p:nvSpPr>
        <p:spPr>
          <a:xfrm>
            <a:off x="669480" y="2297218"/>
            <a:ext cx="6528758" cy="3555707"/>
          </a:xfrm>
        </p:spPr>
        <p:txBody>
          <a:bodyPr>
            <a:normAutofit fontScale="92500" lnSpcReduction="20000"/>
          </a:bodyPr>
          <a:lstStyle/>
          <a:p>
            <a:pPr marL="228600" indent="0">
              <a:lnSpc>
                <a:spcPct val="100000"/>
              </a:lnSpc>
              <a:buNone/>
            </a:pPr>
            <a:r>
              <a:rPr lang="en-US" sz="1400">
                <a:solidFill>
                  <a:srgbClr val="FFFFFF"/>
                </a:solidFill>
              </a:rPr>
              <a:t>Datasets Used:</a:t>
            </a:r>
          </a:p>
          <a:p>
            <a:pPr>
              <a:lnSpc>
                <a:spcPct val="100000"/>
              </a:lnSpc>
            </a:pPr>
            <a:r>
              <a:rPr lang="en-US" sz="1400">
                <a:solidFill>
                  <a:srgbClr val="FFFFFF"/>
                </a:solidFill>
              </a:rPr>
              <a:t>Data Analyst – Kaggle</a:t>
            </a:r>
          </a:p>
          <a:p>
            <a:pPr>
              <a:lnSpc>
                <a:spcPct val="100000"/>
              </a:lnSpc>
            </a:pPr>
            <a:r>
              <a:rPr lang="en-US" sz="1400">
                <a:solidFill>
                  <a:srgbClr val="FFFFFF"/>
                </a:solidFill>
              </a:rPr>
              <a:t>Data Engineer – Kaggle</a:t>
            </a:r>
          </a:p>
          <a:p>
            <a:pPr>
              <a:lnSpc>
                <a:spcPct val="100000"/>
              </a:lnSpc>
            </a:pPr>
            <a:r>
              <a:rPr lang="en-US" sz="1400">
                <a:solidFill>
                  <a:srgbClr val="FFFFFF"/>
                </a:solidFill>
              </a:rPr>
              <a:t>Both datasets were derived from LinkedIn Job Postings</a:t>
            </a:r>
          </a:p>
          <a:p>
            <a:pPr>
              <a:lnSpc>
                <a:spcPct val="100000"/>
              </a:lnSpc>
            </a:pPr>
            <a:r>
              <a:rPr lang="en-US" sz="1400">
                <a:solidFill>
                  <a:srgbClr val="FFFFFF"/>
                </a:solidFill>
              </a:rPr>
              <a:t>Both include Salaries, Location, Job Description, Company Size, Easy Apply, Rating, Type of Ownership, and Industry.</a:t>
            </a:r>
          </a:p>
          <a:p>
            <a:pPr marL="228600" indent="0">
              <a:lnSpc>
                <a:spcPct val="100000"/>
              </a:lnSpc>
              <a:buNone/>
            </a:pPr>
            <a:r>
              <a:rPr lang="en-US" sz="1400">
                <a:solidFill>
                  <a:srgbClr val="FFFFFF"/>
                </a:solidFill>
              </a:rPr>
              <a:t>Purpose:</a:t>
            </a:r>
          </a:p>
          <a:p>
            <a:pPr marL="228600" indent="0">
              <a:lnSpc>
                <a:spcPct val="100000"/>
              </a:lnSpc>
              <a:buNone/>
            </a:pPr>
            <a:r>
              <a:rPr lang="en-US" sz="1400">
                <a:solidFill>
                  <a:srgbClr val="FFFFFF"/>
                </a:solidFill>
              </a:rPr>
              <a:t>We selected these datasets because they provide valuable insights into two career paths related to our degree, allowing us to make informed decisions about future career directions.</a:t>
            </a:r>
          </a:p>
          <a:p>
            <a:pPr marL="228600" indent="0">
              <a:lnSpc>
                <a:spcPct val="100000"/>
              </a:lnSpc>
              <a:buNone/>
            </a:pPr>
            <a:r>
              <a:rPr lang="en-US" sz="1400">
                <a:solidFill>
                  <a:srgbClr val="FFFFFF"/>
                </a:solidFill>
              </a:rPr>
              <a:t>Hypothesis:</a:t>
            </a:r>
          </a:p>
          <a:p>
            <a:pPr marL="228600" indent="0">
              <a:lnSpc>
                <a:spcPct val="100000"/>
              </a:lnSpc>
              <a:buNone/>
            </a:pPr>
            <a:r>
              <a:rPr lang="en-US" sz="1400">
                <a:solidFill>
                  <a:schemeClr val="bg1"/>
                </a:solidFill>
              </a:rPr>
              <a:t>Data engineers tend to earn higher salaries but require more training and carry greater responsibility. Data analyst roles are easier to apply for and have a higher number of job openings.</a:t>
            </a:r>
            <a:endParaRPr lang="en-US" sz="2000">
              <a:solidFill>
                <a:schemeClr val="bg1"/>
              </a:solidFill>
            </a:endParaRPr>
          </a:p>
          <a:p>
            <a:pPr marL="228600" indent="0">
              <a:lnSpc>
                <a:spcPct val="100000"/>
              </a:lnSpc>
              <a:buNone/>
            </a:pPr>
            <a:endParaRPr lang="en-US" sz="2000">
              <a:solidFill>
                <a:schemeClr val="bg1"/>
              </a:solidFill>
            </a:endParaRPr>
          </a:p>
          <a:p>
            <a:pPr marL="228600" indent="0">
              <a:lnSpc>
                <a:spcPct val="100000"/>
              </a:lnSpc>
              <a:buNone/>
            </a:pPr>
            <a:endParaRPr lang="en-US" sz="2000">
              <a:solidFill>
                <a:schemeClr val="bg1"/>
              </a:solidFill>
            </a:endParaRPr>
          </a:p>
          <a:p>
            <a:pPr marL="228600" indent="0">
              <a:lnSpc>
                <a:spcPct val="100000"/>
              </a:lnSpc>
              <a:buNone/>
            </a:pPr>
            <a:endParaRPr lang="en-US" sz="1400">
              <a:solidFill>
                <a:srgbClr val="FFFFFF"/>
              </a:solidFill>
            </a:endParaRPr>
          </a:p>
        </p:txBody>
      </p:sp>
      <p:pic>
        <p:nvPicPr>
          <p:cNvPr id="7" name="Graphic 6" descr="Programmer">
            <a:extLst>
              <a:ext uri="{FF2B5EF4-FFF2-40B4-BE49-F238E27FC236}">
                <a16:creationId xmlns:a16="http://schemas.microsoft.com/office/drawing/2014/main" id="{43E3BDEC-E376-FCAF-3C97-51F0E569954A}"/>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4292" y="1098017"/>
            <a:ext cx="3839743" cy="3839743"/>
          </a:xfrm>
          <a:prstGeom prst="rect">
            <a:avLst/>
          </a:prstGeom>
        </p:spPr>
      </p:pic>
    </p:spTree>
    <p:extLst>
      <p:ext uri="{BB962C8B-B14F-4D97-AF65-F5344CB8AC3E}">
        <p14:creationId xmlns:p14="http://schemas.microsoft.com/office/powerpoint/2010/main" val="290158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96C1-BE46-3876-3BCF-879CCF2505E7}"/>
              </a:ext>
            </a:extLst>
          </p:cNvPr>
          <p:cNvSpPr>
            <a:spLocks noGrp="1"/>
          </p:cNvSpPr>
          <p:nvPr>
            <p:ph type="title"/>
          </p:nvPr>
        </p:nvSpPr>
        <p:spPr/>
        <p:txBody>
          <a:bodyPr>
            <a:normAutofit fontScale="90000"/>
          </a:bodyPr>
          <a:lstStyle/>
          <a:p>
            <a:r>
              <a:rPr lang="en-US"/>
              <a:t>Data Analyst vs. Data Engineer</a:t>
            </a:r>
            <a:br>
              <a:rPr lang="en-US"/>
            </a:br>
            <a:r>
              <a:rPr lang="en-US"/>
              <a:t>What Are They?</a:t>
            </a:r>
          </a:p>
        </p:txBody>
      </p:sp>
      <p:sp>
        <p:nvSpPr>
          <p:cNvPr id="3" name="Content Placeholder 2">
            <a:extLst>
              <a:ext uri="{FF2B5EF4-FFF2-40B4-BE49-F238E27FC236}">
                <a16:creationId xmlns:a16="http://schemas.microsoft.com/office/drawing/2014/main" id="{D1383567-9D38-183A-4305-4635277DDE0F}"/>
              </a:ext>
            </a:extLst>
          </p:cNvPr>
          <p:cNvSpPr>
            <a:spLocks noGrp="1"/>
          </p:cNvSpPr>
          <p:nvPr>
            <p:ph idx="1"/>
          </p:nvPr>
        </p:nvSpPr>
        <p:spPr>
          <a:xfrm>
            <a:off x="838200" y="2178657"/>
            <a:ext cx="5257800" cy="3998306"/>
          </a:xfrm>
        </p:spPr>
        <p:txBody>
          <a:bodyPr>
            <a:normAutofit fontScale="85000" lnSpcReduction="20000"/>
          </a:bodyPr>
          <a:lstStyle/>
          <a:p>
            <a:r>
              <a:rPr lang="en-US"/>
              <a:t>Data Engineer:</a:t>
            </a:r>
          </a:p>
          <a:p>
            <a:pPr lvl="1"/>
            <a:r>
              <a:rPr lang="en-US"/>
              <a:t>Design and manage data systems to control data flow.</a:t>
            </a:r>
          </a:p>
          <a:p>
            <a:pPr lvl="1"/>
            <a:r>
              <a:rPr lang="en-US"/>
              <a:t>Develop and optimize data pipelines and storage solutions.</a:t>
            </a:r>
          </a:p>
          <a:p>
            <a:pPr lvl="1"/>
            <a:r>
              <a:rPr lang="en-US"/>
              <a:t>Ensure secure and efficient data access.</a:t>
            </a:r>
          </a:p>
          <a:p>
            <a:pPr lvl="1"/>
            <a:r>
              <a:rPr lang="en-US"/>
              <a:t>Specialize in data collection, organization, and storage.</a:t>
            </a:r>
          </a:p>
          <a:p>
            <a:pPr lvl="1"/>
            <a:r>
              <a:rPr lang="en-US"/>
              <a:t>Proficient in technologies such as SQL, Java, Python, Shell, Azure, and more.</a:t>
            </a:r>
          </a:p>
        </p:txBody>
      </p:sp>
      <p:sp>
        <p:nvSpPr>
          <p:cNvPr id="4" name="Content Placeholder 2">
            <a:extLst>
              <a:ext uri="{FF2B5EF4-FFF2-40B4-BE49-F238E27FC236}">
                <a16:creationId xmlns:a16="http://schemas.microsoft.com/office/drawing/2014/main" id="{82EF910E-AF15-60E7-A85E-85F5B951B5FB}"/>
              </a:ext>
            </a:extLst>
          </p:cNvPr>
          <p:cNvSpPr txBox="1">
            <a:spLocks/>
          </p:cNvSpPr>
          <p:nvPr/>
        </p:nvSpPr>
        <p:spPr>
          <a:xfrm>
            <a:off x="6096000" y="2178657"/>
            <a:ext cx="5257800" cy="3998306"/>
          </a:xfrm>
          <a:prstGeom prst="rect">
            <a:avLst/>
          </a:prstGeom>
        </p:spPr>
        <p:txBody>
          <a:bodyPr vert="horz" lIns="91440" tIns="45720" rIns="91440" bIns="45720" rtlCol="0">
            <a:normAutofit fontScale="85000" lnSpcReduction="20000"/>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 Analyst:</a:t>
            </a:r>
          </a:p>
          <a:p>
            <a:pPr lvl="1"/>
            <a:r>
              <a:rPr lang="en-US"/>
              <a:t>Conduct basic analyses to describe and interpret data.</a:t>
            </a:r>
          </a:p>
          <a:p>
            <a:pPr lvl="1"/>
            <a:r>
              <a:rPr lang="en-US"/>
              <a:t>Develop reports and dashboards to present data insights.</a:t>
            </a:r>
          </a:p>
          <a:p>
            <a:pPr lvl="1"/>
            <a:r>
              <a:rPr lang="en-US"/>
              <a:t>Clean and prepare data for analysis.</a:t>
            </a:r>
          </a:p>
          <a:p>
            <a:pPr lvl="1"/>
            <a:r>
              <a:rPr lang="en-US"/>
              <a:t>Focus on data preparation, exploration, and visualization with minimal programming and statistical work.</a:t>
            </a:r>
          </a:p>
          <a:p>
            <a:pPr lvl="1"/>
            <a:r>
              <a:rPr lang="en-US"/>
              <a:t>Skilled in tools such as SQL, Excel, Tableau, Power BI, Python, and R.</a:t>
            </a:r>
          </a:p>
        </p:txBody>
      </p:sp>
    </p:spTree>
    <p:extLst>
      <p:ext uri="{BB962C8B-B14F-4D97-AF65-F5344CB8AC3E}">
        <p14:creationId xmlns:p14="http://schemas.microsoft.com/office/powerpoint/2010/main" val="172850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0" name="Frame 105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2" name="Rectangle 106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Frame 106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F44AE-182A-1980-FE23-F02A045D7FE4}"/>
              </a:ext>
            </a:extLst>
          </p:cNvPr>
          <p:cNvSpPr>
            <a:spLocks noGrp="1"/>
          </p:cNvSpPr>
          <p:nvPr>
            <p:ph type="title"/>
          </p:nvPr>
        </p:nvSpPr>
        <p:spPr>
          <a:xfrm>
            <a:off x="493240" y="695854"/>
            <a:ext cx="5754304" cy="1265768"/>
          </a:xfrm>
        </p:spPr>
        <p:txBody>
          <a:bodyPr vert="horz" lIns="91440" tIns="45720" rIns="91440" bIns="45720" rtlCol="0" anchor="b">
            <a:normAutofit fontScale="90000"/>
          </a:bodyPr>
          <a:lstStyle/>
          <a:p>
            <a:r>
              <a:rPr lang="en-US" sz="4400">
                <a:gradFill flip="none" rotWithShape="1">
                  <a:gsLst>
                    <a:gs pos="0">
                      <a:schemeClr val="accent5">
                        <a:alpha val="70000"/>
                      </a:schemeClr>
                    </a:gs>
                    <a:gs pos="100000">
                      <a:schemeClr val="accent1">
                        <a:alpha val="70000"/>
                      </a:schemeClr>
                    </a:gs>
                  </a:gsLst>
                  <a:lin ang="0" scaled="1"/>
                  <a:tileRect/>
                </a:gradFill>
              </a:rPr>
              <a:t>Difference in Average Salary</a:t>
            </a:r>
          </a:p>
        </p:txBody>
      </p:sp>
      <p:pic>
        <p:nvPicPr>
          <p:cNvPr id="1036" name="Picture 12">
            <a:extLst>
              <a:ext uri="{FF2B5EF4-FFF2-40B4-BE49-F238E27FC236}">
                <a16:creationId xmlns:a16="http://schemas.microsoft.com/office/drawing/2014/main" id="{D2712538-2EE0-E3B3-48BE-4D7A64000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036" y="1145116"/>
            <a:ext cx="6310457" cy="481541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C633D5C9-35DF-6482-D3DA-C64768125D60}"/>
              </a:ext>
            </a:extLst>
          </p:cNvPr>
          <p:cNvSpPr>
            <a:spLocks noGrp="1"/>
          </p:cNvSpPr>
          <p:nvPr>
            <p:ph sz="half" idx="2"/>
          </p:nvPr>
        </p:nvSpPr>
        <p:spPr>
          <a:xfrm>
            <a:off x="0" y="2226205"/>
            <a:ext cx="5181600" cy="4119563"/>
          </a:xfrm>
        </p:spPr>
        <p:txBody>
          <a:bodyPr>
            <a:normAutofit fontScale="70000" lnSpcReduction="20000"/>
          </a:bodyPr>
          <a:lstStyle/>
          <a:p>
            <a:pPr lvl="1"/>
            <a:r>
              <a:rPr lang="en-US" sz="2300"/>
              <a:t>Data Engineers have a higher average salary of $102,604.51.</a:t>
            </a:r>
          </a:p>
          <a:p>
            <a:pPr lvl="1"/>
            <a:r>
              <a:rPr lang="en-US" sz="2300"/>
              <a:t>Data Analysts have a lower salary with an average of $72,679.12.</a:t>
            </a:r>
          </a:p>
          <a:p>
            <a:pPr lvl="1"/>
            <a:r>
              <a:rPr lang="en-US" sz="2300"/>
              <a:t>Data engineers typically earn higher salaries due to advanced technical skills and responsibilities.</a:t>
            </a:r>
          </a:p>
          <a:p>
            <a:pPr lvl="1"/>
            <a:r>
              <a:rPr lang="en-US" sz="2300"/>
              <a:t>Data analyst roles offer a competitive salary with more entry-level opportunities.</a:t>
            </a:r>
          </a:p>
          <a:p>
            <a:pPr lvl="1"/>
            <a:r>
              <a:rPr lang="en-US" sz="2300"/>
              <a:t>The salary gap reflects the specialized expertise required in data engineering.</a:t>
            </a:r>
          </a:p>
          <a:p>
            <a:pPr lvl="1"/>
            <a:r>
              <a:rPr lang="en-US" sz="2300"/>
              <a:t>Choosing a path depends on desired income potential, skills, and training leve</a:t>
            </a:r>
            <a:r>
              <a:rPr lang="en-US"/>
              <a:t>l.</a:t>
            </a:r>
          </a:p>
        </p:txBody>
      </p:sp>
    </p:spTree>
    <p:extLst>
      <p:ext uri="{BB962C8B-B14F-4D97-AF65-F5344CB8AC3E}">
        <p14:creationId xmlns:p14="http://schemas.microsoft.com/office/powerpoint/2010/main" val="298265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1" name="Frame 212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23" name="Rectangle 2122">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5" name="Frame 2124">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6E9A7-5AF6-7B80-1E58-0D5DFF1ABDB0}"/>
              </a:ext>
            </a:extLst>
          </p:cNvPr>
          <p:cNvSpPr>
            <a:spLocks noGrp="1"/>
          </p:cNvSpPr>
          <p:nvPr>
            <p:ph type="title"/>
          </p:nvPr>
        </p:nvSpPr>
        <p:spPr>
          <a:xfrm>
            <a:off x="838201" y="880844"/>
            <a:ext cx="3581400" cy="2629119"/>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Difference in Average Rating</a:t>
            </a:r>
          </a:p>
        </p:txBody>
      </p:sp>
      <p:pic>
        <p:nvPicPr>
          <p:cNvPr id="2050" name="Picture 2" descr="A graph of a number of companies&#10;&#10;Description automatically generated with medium confidence">
            <a:extLst>
              <a:ext uri="{FF2B5EF4-FFF2-40B4-BE49-F238E27FC236}">
                <a16:creationId xmlns:a16="http://schemas.microsoft.com/office/drawing/2014/main" id="{77557D2E-18DD-3808-0595-4CA6F1328C54}"/>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4419600" y="544083"/>
            <a:ext cx="7256134" cy="5823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45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A0-FB3B-1EBE-19C4-978850AC2484}"/>
              </a:ext>
            </a:extLst>
          </p:cNvPr>
          <p:cNvSpPr>
            <a:spLocks noGrp="1"/>
          </p:cNvSpPr>
          <p:nvPr>
            <p:ph type="title"/>
          </p:nvPr>
        </p:nvSpPr>
        <p:spPr/>
        <p:txBody>
          <a:bodyPr>
            <a:normAutofit/>
          </a:bodyPr>
          <a:lstStyle/>
          <a:p>
            <a:r>
              <a:rPr lang="en-US" sz="4400"/>
              <a:t>Best and Worst Ratings for Data Analyst</a:t>
            </a:r>
          </a:p>
        </p:txBody>
      </p:sp>
      <p:graphicFrame>
        <p:nvGraphicFramePr>
          <p:cNvPr id="8" name="Content Placeholder 7">
            <a:extLst>
              <a:ext uri="{FF2B5EF4-FFF2-40B4-BE49-F238E27FC236}">
                <a16:creationId xmlns:a16="http://schemas.microsoft.com/office/drawing/2014/main" id="{7E2A0978-E1B6-775F-7680-7D4CFAC80F64}"/>
              </a:ext>
            </a:extLst>
          </p:cNvPr>
          <p:cNvGraphicFramePr>
            <a:graphicFrameLocks noGrp="1"/>
          </p:cNvGraphicFramePr>
          <p:nvPr>
            <p:ph sz="half" idx="1"/>
            <p:extLst>
              <p:ext uri="{D42A27DB-BD31-4B8C-83A1-F6EECF244321}">
                <p14:modId xmlns:p14="http://schemas.microsoft.com/office/powerpoint/2010/main" val="2004728366"/>
              </p:ext>
            </p:extLst>
          </p:nvPr>
        </p:nvGraphicFramePr>
        <p:xfrm>
          <a:off x="838200" y="2006600"/>
          <a:ext cx="5181600" cy="3754120"/>
        </p:xfrm>
        <a:graphic>
          <a:graphicData uri="http://schemas.openxmlformats.org/drawingml/2006/table">
            <a:tbl>
              <a:tblPr firstRow="1" bandRow="1">
                <a:tableStyleId>{5940675A-B579-460E-94D1-54222C63F5DA}</a:tableStyleId>
              </a:tblPr>
              <a:tblGrid>
                <a:gridCol w="2590800">
                  <a:extLst>
                    <a:ext uri="{9D8B030D-6E8A-4147-A177-3AD203B41FA5}">
                      <a16:colId xmlns:a16="http://schemas.microsoft.com/office/drawing/2014/main" val="1572167143"/>
                    </a:ext>
                  </a:extLst>
                </a:gridCol>
                <a:gridCol w="2590800">
                  <a:extLst>
                    <a:ext uri="{9D8B030D-6E8A-4147-A177-3AD203B41FA5}">
                      <a16:colId xmlns:a16="http://schemas.microsoft.com/office/drawing/2014/main" val="1988288630"/>
                    </a:ext>
                  </a:extLst>
                </a:gridCol>
              </a:tblGrid>
              <a:tr h="370840">
                <a:tc>
                  <a:txBody>
                    <a:bodyPr/>
                    <a:lstStyle/>
                    <a:p>
                      <a:r>
                        <a:rPr lang="en-US" sz="1600"/>
                        <a:t>Industry</a:t>
                      </a:r>
                    </a:p>
                  </a:txBody>
                  <a:tcPr>
                    <a:noFill/>
                  </a:tcPr>
                </a:tc>
                <a:tc>
                  <a:txBody>
                    <a:bodyPr/>
                    <a:lstStyle/>
                    <a:p>
                      <a:r>
                        <a:rPr lang="en-US" sz="1600"/>
                        <a:t>Rating </a:t>
                      </a:r>
                    </a:p>
                  </a:txBody>
                  <a:tcPr>
                    <a:noFill/>
                  </a:tcPr>
                </a:tc>
                <a:extLst>
                  <a:ext uri="{0D108BD9-81ED-4DB2-BD59-A6C34878D82A}">
                    <a16:rowId xmlns:a16="http://schemas.microsoft.com/office/drawing/2014/main" val="1030680438"/>
                  </a:ext>
                </a:extLst>
              </a:tr>
              <a:tr h="370840">
                <a:tc>
                  <a:txBody>
                    <a:bodyPr/>
                    <a:lstStyle/>
                    <a:p>
                      <a:r>
                        <a:rPr lang="en-US" sz="1600"/>
                        <a:t>Logistics &amp; Supply Chain</a:t>
                      </a:r>
                    </a:p>
                  </a:txBody>
                  <a:tcPr>
                    <a:solidFill>
                      <a:srgbClr val="92D050"/>
                    </a:solidFill>
                  </a:tcPr>
                </a:tc>
                <a:tc>
                  <a:txBody>
                    <a:bodyPr/>
                    <a:lstStyle/>
                    <a:p>
                      <a:r>
                        <a:rPr lang="en-US" sz="1600"/>
                        <a:t>4.9</a:t>
                      </a:r>
                    </a:p>
                  </a:txBody>
                  <a:tcPr>
                    <a:solidFill>
                      <a:srgbClr val="92D050"/>
                    </a:solidFill>
                  </a:tcPr>
                </a:tc>
                <a:extLst>
                  <a:ext uri="{0D108BD9-81ED-4DB2-BD59-A6C34878D82A}">
                    <a16:rowId xmlns:a16="http://schemas.microsoft.com/office/drawing/2014/main" val="3305610510"/>
                  </a:ext>
                </a:extLst>
              </a:tr>
              <a:tr h="370840">
                <a:tc>
                  <a:txBody>
                    <a:bodyPr/>
                    <a:lstStyle/>
                    <a:p>
                      <a:r>
                        <a:rPr lang="en-US" sz="1600"/>
                        <a:t>Colleges &amp; Universities</a:t>
                      </a:r>
                    </a:p>
                  </a:txBody>
                  <a:tcPr>
                    <a:solidFill>
                      <a:srgbClr val="92D050"/>
                    </a:solidFill>
                  </a:tcPr>
                </a:tc>
                <a:tc>
                  <a:txBody>
                    <a:bodyPr/>
                    <a:lstStyle/>
                    <a:p>
                      <a:r>
                        <a:rPr lang="en-US" sz="1600"/>
                        <a:t>4.3</a:t>
                      </a:r>
                    </a:p>
                  </a:txBody>
                  <a:tcPr>
                    <a:solidFill>
                      <a:srgbClr val="92D050"/>
                    </a:solidFill>
                  </a:tcPr>
                </a:tc>
                <a:extLst>
                  <a:ext uri="{0D108BD9-81ED-4DB2-BD59-A6C34878D82A}">
                    <a16:rowId xmlns:a16="http://schemas.microsoft.com/office/drawing/2014/main" val="1245611134"/>
                  </a:ext>
                </a:extLst>
              </a:tr>
              <a:tr h="370840">
                <a:tc>
                  <a:txBody>
                    <a:bodyPr/>
                    <a:lstStyle/>
                    <a:p>
                      <a:r>
                        <a:rPr lang="en-US" sz="1600"/>
                        <a:t>Federal Agencies </a:t>
                      </a:r>
                    </a:p>
                  </a:txBody>
                  <a:tcPr>
                    <a:solidFill>
                      <a:srgbClr val="92D050"/>
                    </a:solidFill>
                  </a:tcPr>
                </a:tc>
                <a:tc>
                  <a:txBody>
                    <a:bodyPr/>
                    <a:lstStyle/>
                    <a:p>
                      <a:r>
                        <a:rPr lang="en-US" sz="1600"/>
                        <a:t>4.1</a:t>
                      </a:r>
                    </a:p>
                  </a:txBody>
                  <a:tcPr>
                    <a:solidFill>
                      <a:srgbClr val="92D050"/>
                    </a:solidFill>
                  </a:tcPr>
                </a:tc>
                <a:extLst>
                  <a:ext uri="{0D108BD9-81ED-4DB2-BD59-A6C34878D82A}">
                    <a16:rowId xmlns:a16="http://schemas.microsoft.com/office/drawing/2014/main" val="3332624599"/>
                  </a:ext>
                </a:extLst>
              </a:tr>
              <a:tr h="370840">
                <a:tc>
                  <a:txBody>
                    <a:bodyPr/>
                    <a:lstStyle/>
                    <a:p>
                      <a:r>
                        <a:rPr lang="en-US" sz="1600"/>
                        <a:t>IT Services</a:t>
                      </a:r>
                    </a:p>
                  </a:txBody>
                  <a:tcPr>
                    <a:solidFill>
                      <a:srgbClr val="92D050"/>
                    </a:solidFill>
                  </a:tcPr>
                </a:tc>
                <a:tc>
                  <a:txBody>
                    <a:bodyPr/>
                    <a:lstStyle/>
                    <a:p>
                      <a:r>
                        <a:rPr lang="en-US" sz="1600"/>
                        <a:t>4.1</a:t>
                      </a:r>
                    </a:p>
                  </a:txBody>
                  <a:tcPr>
                    <a:solidFill>
                      <a:srgbClr val="92D050"/>
                    </a:solidFill>
                  </a:tcPr>
                </a:tc>
                <a:extLst>
                  <a:ext uri="{0D108BD9-81ED-4DB2-BD59-A6C34878D82A}">
                    <a16:rowId xmlns:a16="http://schemas.microsoft.com/office/drawing/2014/main" val="2766093155"/>
                  </a:ext>
                </a:extLst>
              </a:tr>
              <a:tr h="370840">
                <a:tc>
                  <a:txBody>
                    <a:bodyPr/>
                    <a:lstStyle/>
                    <a:p>
                      <a:r>
                        <a:rPr lang="en-US" sz="1600"/>
                        <a:t>Lending</a:t>
                      </a:r>
                    </a:p>
                  </a:txBody>
                  <a:tcPr>
                    <a:solidFill>
                      <a:srgbClr val="FFCE3C"/>
                    </a:solidFill>
                  </a:tcPr>
                </a:tc>
                <a:tc>
                  <a:txBody>
                    <a:bodyPr/>
                    <a:lstStyle/>
                    <a:p>
                      <a:r>
                        <a:rPr lang="en-US" sz="1600"/>
                        <a:t>2.9</a:t>
                      </a:r>
                    </a:p>
                  </a:txBody>
                  <a:tcPr>
                    <a:solidFill>
                      <a:srgbClr val="FFCE3C"/>
                    </a:solidFill>
                  </a:tcPr>
                </a:tc>
                <a:extLst>
                  <a:ext uri="{0D108BD9-81ED-4DB2-BD59-A6C34878D82A}">
                    <a16:rowId xmlns:a16="http://schemas.microsoft.com/office/drawing/2014/main" val="1259143838"/>
                  </a:ext>
                </a:extLst>
              </a:tr>
              <a:tr h="370840">
                <a:tc>
                  <a:txBody>
                    <a:bodyPr/>
                    <a:lstStyle/>
                    <a:p>
                      <a:r>
                        <a:rPr lang="en-US" sz="1600"/>
                        <a:t>Wholesale</a:t>
                      </a:r>
                    </a:p>
                  </a:txBody>
                  <a:tcPr>
                    <a:solidFill>
                      <a:srgbClr val="FFCE3C"/>
                    </a:solidFill>
                  </a:tcPr>
                </a:tc>
                <a:tc>
                  <a:txBody>
                    <a:bodyPr/>
                    <a:lstStyle/>
                    <a:p>
                      <a:r>
                        <a:rPr lang="en-US" sz="1600"/>
                        <a:t>2.7</a:t>
                      </a:r>
                    </a:p>
                  </a:txBody>
                  <a:tcPr>
                    <a:solidFill>
                      <a:srgbClr val="FFCE3C"/>
                    </a:solidFill>
                  </a:tcPr>
                </a:tc>
                <a:extLst>
                  <a:ext uri="{0D108BD9-81ED-4DB2-BD59-A6C34878D82A}">
                    <a16:rowId xmlns:a16="http://schemas.microsoft.com/office/drawing/2014/main" val="3789328328"/>
                  </a:ext>
                </a:extLst>
              </a:tr>
              <a:tr h="370840">
                <a:tc>
                  <a:txBody>
                    <a:bodyPr/>
                    <a:lstStyle/>
                    <a:p>
                      <a:r>
                        <a:rPr lang="en-US" sz="1600"/>
                        <a:t>Home Centers &amp; Hardware Stores</a:t>
                      </a:r>
                    </a:p>
                  </a:txBody>
                  <a:tcPr>
                    <a:solidFill>
                      <a:srgbClr val="FFCE3C"/>
                    </a:solidFill>
                  </a:tcPr>
                </a:tc>
                <a:tc>
                  <a:txBody>
                    <a:bodyPr/>
                    <a:lstStyle/>
                    <a:p>
                      <a:r>
                        <a:rPr lang="en-US" sz="1600"/>
                        <a:t>2.6</a:t>
                      </a:r>
                    </a:p>
                  </a:txBody>
                  <a:tcPr>
                    <a:solidFill>
                      <a:srgbClr val="FFCE3C"/>
                    </a:solidFill>
                  </a:tcPr>
                </a:tc>
                <a:extLst>
                  <a:ext uri="{0D108BD9-81ED-4DB2-BD59-A6C34878D82A}">
                    <a16:rowId xmlns:a16="http://schemas.microsoft.com/office/drawing/2014/main" val="3288818920"/>
                  </a:ext>
                </a:extLst>
              </a:tr>
              <a:tr h="370840">
                <a:tc>
                  <a:txBody>
                    <a:bodyPr/>
                    <a:lstStyle/>
                    <a:p>
                      <a:r>
                        <a:rPr lang="en-US" sz="1600"/>
                        <a:t>Beauty &amp; Personal Accessories Stores</a:t>
                      </a:r>
                    </a:p>
                  </a:txBody>
                  <a:tcPr>
                    <a:solidFill>
                      <a:srgbClr val="FFCE3C"/>
                    </a:solidFill>
                  </a:tcPr>
                </a:tc>
                <a:tc>
                  <a:txBody>
                    <a:bodyPr/>
                    <a:lstStyle/>
                    <a:p>
                      <a:r>
                        <a:rPr lang="en-US" sz="1600"/>
                        <a:t>2.3</a:t>
                      </a:r>
                    </a:p>
                  </a:txBody>
                  <a:tcPr>
                    <a:solidFill>
                      <a:srgbClr val="FFCE3C"/>
                    </a:solidFill>
                  </a:tcPr>
                </a:tc>
                <a:extLst>
                  <a:ext uri="{0D108BD9-81ED-4DB2-BD59-A6C34878D82A}">
                    <a16:rowId xmlns:a16="http://schemas.microsoft.com/office/drawing/2014/main" val="552902559"/>
                  </a:ext>
                </a:extLst>
              </a:tr>
            </a:tbl>
          </a:graphicData>
        </a:graphic>
      </p:graphicFrame>
      <p:sp>
        <p:nvSpPr>
          <p:cNvPr id="4" name="Content Placeholder 3">
            <a:extLst>
              <a:ext uri="{FF2B5EF4-FFF2-40B4-BE49-F238E27FC236}">
                <a16:creationId xmlns:a16="http://schemas.microsoft.com/office/drawing/2014/main" id="{312FA2F9-B0E9-E97E-96AF-A25783F0CB6C}"/>
              </a:ext>
            </a:extLst>
          </p:cNvPr>
          <p:cNvSpPr>
            <a:spLocks noGrp="1"/>
          </p:cNvSpPr>
          <p:nvPr>
            <p:ph sz="half" idx="2"/>
          </p:nvPr>
        </p:nvSpPr>
        <p:spPr/>
        <p:txBody>
          <a:bodyPr>
            <a:normAutofit fontScale="70000" lnSpcReduction="20000"/>
          </a:bodyPr>
          <a:lstStyle/>
          <a:p>
            <a:r>
              <a:rPr lang="en-US"/>
              <a:t>Logistics &amp; Supply Chain reflects a strong job satisfaction or performance perceptions in this industry.</a:t>
            </a:r>
          </a:p>
          <a:p>
            <a:r>
              <a:rPr lang="en-US"/>
              <a:t>Federal Agencies and IT Services ratings suggest a stable, respected career option, and they provide favorable conditions for data-related roles. </a:t>
            </a:r>
          </a:p>
          <a:p>
            <a:r>
              <a:rPr lang="en-US"/>
              <a:t>Beauty &amp; Personal Accessories has the lowest rating amongst the Data Analysts because of challenges within a specific sector and lack of advancement.</a:t>
            </a:r>
          </a:p>
          <a:p>
            <a:endParaRPr lang="en-US"/>
          </a:p>
        </p:txBody>
      </p:sp>
    </p:spTree>
    <p:extLst>
      <p:ext uri="{BB962C8B-B14F-4D97-AF65-F5344CB8AC3E}">
        <p14:creationId xmlns:p14="http://schemas.microsoft.com/office/powerpoint/2010/main" val="170378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3F0F-0D0D-6BA2-13AC-62EE2BC3A4A8}"/>
              </a:ext>
            </a:extLst>
          </p:cNvPr>
          <p:cNvSpPr>
            <a:spLocks noGrp="1"/>
          </p:cNvSpPr>
          <p:nvPr>
            <p:ph type="title"/>
          </p:nvPr>
        </p:nvSpPr>
        <p:spPr/>
        <p:txBody>
          <a:bodyPr>
            <a:normAutofit/>
          </a:bodyPr>
          <a:lstStyle/>
          <a:p>
            <a:r>
              <a:rPr lang="en-US" sz="4400"/>
              <a:t>Best and Worst Ratings for Data Engineers</a:t>
            </a:r>
          </a:p>
        </p:txBody>
      </p:sp>
      <p:graphicFrame>
        <p:nvGraphicFramePr>
          <p:cNvPr id="5" name="Content Placeholder 4">
            <a:extLst>
              <a:ext uri="{FF2B5EF4-FFF2-40B4-BE49-F238E27FC236}">
                <a16:creationId xmlns:a16="http://schemas.microsoft.com/office/drawing/2014/main" id="{DB8A6919-948B-9D8A-B1D0-61F127DB413B}"/>
              </a:ext>
            </a:extLst>
          </p:cNvPr>
          <p:cNvGraphicFramePr>
            <a:graphicFrameLocks noGrp="1"/>
          </p:cNvGraphicFramePr>
          <p:nvPr>
            <p:ph sz="half" idx="1"/>
            <p:extLst>
              <p:ext uri="{D42A27DB-BD31-4B8C-83A1-F6EECF244321}">
                <p14:modId xmlns:p14="http://schemas.microsoft.com/office/powerpoint/2010/main" val="2468465687"/>
              </p:ext>
            </p:extLst>
          </p:nvPr>
        </p:nvGraphicFramePr>
        <p:xfrm>
          <a:off x="838200" y="1775300"/>
          <a:ext cx="5181600" cy="4401662"/>
        </p:xfrm>
        <a:graphic>
          <a:graphicData uri="http://schemas.openxmlformats.org/drawingml/2006/table">
            <a:tbl>
              <a:tblPr firstRow="1" bandRow="1">
                <a:tableStyleId>{5940675A-B579-460E-94D1-54222C63F5DA}</a:tableStyleId>
              </a:tblPr>
              <a:tblGrid>
                <a:gridCol w="2590800">
                  <a:extLst>
                    <a:ext uri="{9D8B030D-6E8A-4147-A177-3AD203B41FA5}">
                      <a16:colId xmlns:a16="http://schemas.microsoft.com/office/drawing/2014/main" val="3592246619"/>
                    </a:ext>
                  </a:extLst>
                </a:gridCol>
                <a:gridCol w="2590800">
                  <a:extLst>
                    <a:ext uri="{9D8B030D-6E8A-4147-A177-3AD203B41FA5}">
                      <a16:colId xmlns:a16="http://schemas.microsoft.com/office/drawing/2014/main" val="22251500"/>
                    </a:ext>
                  </a:extLst>
                </a:gridCol>
              </a:tblGrid>
              <a:tr h="345228">
                <a:tc>
                  <a:txBody>
                    <a:bodyPr/>
                    <a:lstStyle/>
                    <a:p>
                      <a:r>
                        <a:rPr lang="en-US" sz="1600"/>
                        <a:t>Industry</a:t>
                      </a:r>
                    </a:p>
                  </a:txBody>
                  <a:tcPr>
                    <a:noFill/>
                  </a:tcPr>
                </a:tc>
                <a:tc>
                  <a:txBody>
                    <a:bodyPr/>
                    <a:lstStyle/>
                    <a:p>
                      <a:r>
                        <a:rPr lang="en-US" sz="1600"/>
                        <a:t>Rating</a:t>
                      </a:r>
                    </a:p>
                  </a:txBody>
                  <a:tcPr>
                    <a:noFill/>
                  </a:tcPr>
                </a:tc>
                <a:extLst>
                  <a:ext uri="{0D108BD9-81ED-4DB2-BD59-A6C34878D82A}">
                    <a16:rowId xmlns:a16="http://schemas.microsoft.com/office/drawing/2014/main" val="2747119895"/>
                  </a:ext>
                </a:extLst>
              </a:tr>
              <a:tr h="604150">
                <a:tc>
                  <a:txBody>
                    <a:bodyPr/>
                    <a:lstStyle/>
                    <a:p>
                      <a:r>
                        <a:rPr lang="en-US" sz="1600"/>
                        <a:t>Health, Beauty, &amp; Fitness</a:t>
                      </a:r>
                    </a:p>
                  </a:txBody>
                  <a:tcPr>
                    <a:solidFill>
                      <a:srgbClr val="29B95C"/>
                    </a:solidFill>
                  </a:tcPr>
                </a:tc>
                <a:tc>
                  <a:txBody>
                    <a:bodyPr/>
                    <a:lstStyle/>
                    <a:p>
                      <a:r>
                        <a:rPr lang="en-US" sz="1600"/>
                        <a:t>5.0</a:t>
                      </a:r>
                    </a:p>
                  </a:txBody>
                  <a:tcPr>
                    <a:solidFill>
                      <a:srgbClr val="29B95C"/>
                    </a:solidFill>
                  </a:tcPr>
                </a:tc>
                <a:extLst>
                  <a:ext uri="{0D108BD9-81ED-4DB2-BD59-A6C34878D82A}">
                    <a16:rowId xmlns:a16="http://schemas.microsoft.com/office/drawing/2014/main" val="2824380985"/>
                  </a:ext>
                </a:extLst>
              </a:tr>
              <a:tr h="604150">
                <a:tc>
                  <a:txBody>
                    <a:bodyPr/>
                    <a:lstStyle/>
                    <a:p>
                      <a:r>
                        <a:rPr lang="en-US" sz="1600"/>
                        <a:t>Logistics &amp; Supply Chain </a:t>
                      </a:r>
                    </a:p>
                  </a:txBody>
                  <a:tcPr>
                    <a:solidFill>
                      <a:srgbClr val="AAE571"/>
                    </a:solidFill>
                  </a:tcPr>
                </a:tc>
                <a:tc>
                  <a:txBody>
                    <a:bodyPr/>
                    <a:lstStyle/>
                    <a:p>
                      <a:r>
                        <a:rPr lang="en-US" sz="1600"/>
                        <a:t>4.7</a:t>
                      </a:r>
                    </a:p>
                  </a:txBody>
                  <a:tcPr>
                    <a:solidFill>
                      <a:srgbClr val="AAE571"/>
                    </a:solidFill>
                  </a:tcPr>
                </a:tc>
                <a:extLst>
                  <a:ext uri="{0D108BD9-81ED-4DB2-BD59-A6C34878D82A}">
                    <a16:rowId xmlns:a16="http://schemas.microsoft.com/office/drawing/2014/main" val="1024446505"/>
                  </a:ext>
                </a:extLst>
              </a:tr>
              <a:tr h="604150">
                <a:tc>
                  <a:txBody>
                    <a:bodyPr/>
                    <a:lstStyle/>
                    <a:p>
                      <a:r>
                        <a:rPr lang="en-US" sz="1600"/>
                        <a:t>Transportation Management</a:t>
                      </a:r>
                    </a:p>
                  </a:txBody>
                  <a:tcPr>
                    <a:solidFill>
                      <a:srgbClr val="AAE571"/>
                    </a:solidFill>
                  </a:tcPr>
                </a:tc>
                <a:tc>
                  <a:txBody>
                    <a:bodyPr/>
                    <a:lstStyle/>
                    <a:p>
                      <a:r>
                        <a:rPr lang="en-US" sz="1600"/>
                        <a:t>4.5</a:t>
                      </a:r>
                    </a:p>
                  </a:txBody>
                  <a:tcPr>
                    <a:solidFill>
                      <a:srgbClr val="AAE571"/>
                    </a:solidFill>
                  </a:tcPr>
                </a:tc>
                <a:extLst>
                  <a:ext uri="{0D108BD9-81ED-4DB2-BD59-A6C34878D82A}">
                    <a16:rowId xmlns:a16="http://schemas.microsoft.com/office/drawing/2014/main" val="287645578"/>
                  </a:ext>
                </a:extLst>
              </a:tr>
              <a:tr h="345228">
                <a:tc>
                  <a:txBody>
                    <a:bodyPr/>
                    <a:lstStyle/>
                    <a:p>
                      <a:r>
                        <a:rPr lang="en-US" sz="1600"/>
                        <a:t>Colleges &amp; Universities </a:t>
                      </a:r>
                    </a:p>
                  </a:txBody>
                  <a:tcPr>
                    <a:solidFill>
                      <a:srgbClr val="AAE571"/>
                    </a:solidFill>
                  </a:tcPr>
                </a:tc>
                <a:tc>
                  <a:txBody>
                    <a:bodyPr/>
                    <a:lstStyle/>
                    <a:p>
                      <a:r>
                        <a:rPr lang="en-US" sz="1600"/>
                        <a:t>4.1</a:t>
                      </a:r>
                    </a:p>
                  </a:txBody>
                  <a:tcPr>
                    <a:solidFill>
                      <a:srgbClr val="AAE571"/>
                    </a:solidFill>
                  </a:tcPr>
                </a:tc>
                <a:extLst>
                  <a:ext uri="{0D108BD9-81ED-4DB2-BD59-A6C34878D82A}">
                    <a16:rowId xmlns:a16="http://schemas.microsoft.com/office/drawing/2014/main" val="2482401942"/>
                  </a:ext>
                </a:extLst>
              </a:tr>
              <a:tr h="604150">
                <a:tc>
                  <a:txBody>
                    <a:bodyPr/>
                    <a:lstStyle/>
                    <a:p>
                      <a:r>
                        <a:rPr lang="en-US" sz="1600"/>
                        <a:t>Cable, Internet &amp; Telephone Providers</a:t>
                      </a:r>
                    </a:p>
                  </a:txBody>
                  <a:tcPr>
                    <a:solidFill>
                      <a:srgbClr val="FFCE3C"/>
                    </a:solidFill>
                  </a:tcPr>
                </a:tc>
                <a:tc>
                  <a:txBody>
                    <a:bodyPr/>
                    <a:lstStyle/>
                    <a:p>
                      <a:r>
                        <a:rPr lang="en-US" sz="1600"/>
                        <a:t>2.9</a:t>
                      </a:r>
                    </a:p>
                  </a:txBody>
                  <a:tcPr>
                    <a:solidFill>
                      <a:srgbClr val="FFCE3C"/>
                    </a:solidFill>
                  </a:tcPr>
                </a:tc>
                <a:extLst>
                  <a:ext uri="{0D108BD9-81ED-4DB2-BD59-A6C34878D82A}">
                    <a16:rowId xmlns:a16="http://schemas.microsoft.com/office/drawing/2014/main" val="347314811"/>
                  </a:ext>
                </a:extLst>
              </a:tr>
              <a:tr h="345228">
                <a:tc>
                  <a:txBody>
                    <a:bodyPr/>
                    <a:lstStyle/>
                    <a:p>
                      <a:r>
                        <a:rPr lang="en-US" sz="1600"/>
                        <a:t>Photography</a:t>
                      </a:r>
                    </a:p>
                  </a:txBody>
                  <a:tcPr>
                    <a:solidFill>
                      <a:srgbClr val="FFCE3C"/>
                    </a:solidFill>
                  </a:tcPr>
                </a:tc>
                <a:tc>
                  <a:txBody>
                    <a:bodyPr/>
                    <a:lstStyle/>
                    <a:p>
                      <a:r>
                        <a:rPr lang="en-US" sz="1600"/>
                        <a:t>2.8</a:t>
                      </a:r>
                    </a:p>
                  </a:txBody>
                  <a:tcPr>
                    <a:solidFill>
                      <a:srgbClr val="FFCE3C"/>
                    </a:solidFill>
                  </a:tcPr>
                </a:tc>
                <a:extLst>
                  <a:ext uri="{0D108BD9-81ED-4DB2-BD59-A6C34878D82A}">
                    <a16:rowId xmlns:a16="http://schemas.microsoft.com/office/drawing/2014/main" val="1519093593"/>
                  </a:ext>
                </a:extLst>
              </a:tr>
              <a:tr h="604150">
                <a:tc>
                  <a:txBody>
                    <a:bodyPr/>
                    <a:lstStyle/>
                    <a:p>
                      <a:r>
                        <a:rPr lang="en-US" sz="1600"/>
                        <a:t>Advertising &amp; Marketing</a:t>
                      </a:r>
                    </a:p>
                  </a:txBody>
                  <a:tcPr>
                    <a:solidFill>
                      <a:srgbClr val="FFCE3C"/>
                    </a:solidFill>
                  </a:tcPr>
                </a:tc>
                <a:tc>
                  <a:txBody>
                    <a:bodyPr/>
                    <a:lstStyle/>
                    <a:p>
                      <a:r>
                        <a:rPr lang="en-US" sz="1600"/>
                        <a:t>2.4</a:t>
                      </a:r>
                    </a:p>
                  </a:txBody>
                  <a:tcPr>
                    <a:solidFill>
                      <a:srgbClr val="FFCE3C"/>
                    </a:solidFill>
                  </a:tcPr>
                </a:tc>
                <a:extLst>
                  <a:ext uri="{0D108BD9-81ED-4DB2-BD59-A6C34878D82A}">
                    <a16:rowId xmlns:a16="http://schemas.microsoft.com/office/drawing/2014/main" val="1256720843"/>
                  </a:ext>
                </a:extLst>
              </a:tr>
              <a:tr h="345228">
                <a:tc>
                  <a:txBody>
                    <a:bodyPr/>
                    <a:lstStyle/>
                    <a:p>
                      <a:r>
                        <a:rPr lang="en-US" sz="1600"/>
                        <a:t>Brokerage Services</a:t>
                      </a:r>
                    </a:p>
                  </a:txBody>
                  <a:tcPr>
                    <a:solidFill>
                      <a:srgbClr val="FF7474"/>
                    </a:solidFill>
                  </a:tcPr>
                </a:tc>
                <a:tc>
                  <a:txBody>
                    <a:bodyPr/>
                    <a:lstStyle/>
                    <a:p>
                      <a:r>
                        <a:rPr lang="en-US" sz="1600"/>
                        <a:t>1.7</a:t>
                      </a:r>
                    </a:p>
                  </a:txBody>
                  <a:tcPr>
                    <a:solidFill>
                      <a:srgbClr val="FF7474"/>
                    </a:solidFill>
                  </a:tcPr>
                </a:tc>
                <a:extLst>
                  <a:ext uri="{0D108BD9-81ED-4DB2-BD59-A6C34878D82A}">
                    <a16:rowId xmlns:a16="http://schemas.microsoft.com/office/drawing/2014/main" val="1147052142"/>
                  </a:ext>
                </a:extLst>
              </a:tr>
            </a:tbl>
          </a:graphicData>
        </a:graphic>
      </p:graphicFrame>
      <p:sp>
        <p:nvSpPr>
          <p:cNvPr id="4" name="Content Placeholder 3">
            <a:extLst>
              <a:ext uri="{FF2B5EF4-FFF2-40B4-BE49-F238E27FC236}">
                <a16:creationId xmlns:a16="http://schemas.microsoft.com/office/drawing/2014/main" id="{0C96F4F5-74FB-BD8C-EB19-36985109CF5D}"/>
              </a:ext>
            </a:extLst>
          </p:cNvPr>
          <p:cNvSpPr>
            <a:spLocks noGrp="1"/>
          </p:cNvSpPr>
          <p:nvPr>
            <p:ph sz="half" idx="2"/>
          </p:nvPr>
        </p:nvSpPr>
        <p:spPr/>
        <p:txBody>
          <a:bodyPr>
            <a:normAutofit fontScale="70000" lnSpcReduction="20000"/>
          </a:bodyPr>
          <a:lstStyle/>
          <a:p>
            <a:r>
              <a:rPr lang="en-US"/>
              <a:t>Health, Beauty &amp; Fitness has a perfect 5-star rating due high job satisfaction and opportunities in this field.</a:t>
            </a:r>
          </a:p>
          <a:p>
            <a:r>
              <a:rPr lang="en-US"/>
              <a:t>Logistics &amp; Supply Chain and College &amp; Universities have a very similar rating to Data Analysts. </a:t>
            </a:r>
          </a:p>
          <a:p>
            <a:r>
              <a:rPr lang="en-US"/>
              <a:t>Brokerage Service has the lowest rating, because of high pressure and fast-paced environments. There is also significantly more workload when it comes to entry-level jobs. </a:t>
            </a:r>
          </a:p>
          <a:p>
            <a:endParaRPr lang="en-US"/>
          </a:p>
        </p:txBody>
      </p:sp>
    </p:spTree>
    <p:extLst>
      <p:ext uri="{BB962C8B-B14F-4D97-AF65-F5344CB8AC3E}">
        <p14:creationId xmlns:p14="http://schemas.microsoft.com/office/powerpoint/2010/main" val="313667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4" name="Frame 2063">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6" name="Rectangle 2065">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Frame 2067">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415EC885-1688-EFA4-0F9B-6342120F6A12}"/>
              </a:ext>
            </a:extLst>
          </p:cNvPr>
          <p:cNvSpPr>
            <a:spLocks noGrp="1"/>
          </p:cNvSpPr>
          <p:nvPr>
            <p:ph type="title"/>
          </p:nvPr>
        </p:nvSpPr>
        <p:spPr>
          <a:xfrm>
            <a:off x="555567" y="614838"/>
            <a:ext cx="8167640" cy="1014458"/>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Salary based on Location </a:t>
            </a:r>
          </a:p>
        </p:txBody>
      </p:sp>
      <p:pic>
        <p:nvPicPr>
          <p:cNvPr id="2052" name="Picture 4">
            <a:extLst>
              <a:ext uri="{FF2B5EF4-FFF2-40B4-BE49-F238E27FC236}">
                <a16:creationId xmlns:a16="http://schemas.microsoft.com/office/drawing/2014/main" id="{D4D0A0BB-2397-394D-E7B0-6AD9F6535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25" y="2032000"/>
            <a:ext cx="7095521" cy="42111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3534702-E585-9C1D-FB79-61DBE8738042}"/>
              </a:ext>
            </a:extLst>
          </p:cNvPr>
          <p:cNvSpPr txBox="1"/>
          <p:nvPr/>
        </p:nvSpPr>
        <p:spPr>
          <a:xfrm>
            <a:off x="7923546" y="1441848"/>
            <a:ext cx="3776133" cy="4801314"/>
          </a:xfrm>
          <a:prstGeom prst="rect">
            <a:avLst/>
          </a:prstGeom>
          <a:noFill/>
        </p:spPr>
        <p:txBody>
          <a:bodyPr wrap="square" rtlCol="0">
            <a:spAutoFit/>
          </a:bodyPr>
          <a:lstStyle/>
          <a:p>
            <a:pPr marL="285750" indent="-285750">
              <a:buFont typeface="Arial" panose="020B0604020202020204" pitchFamily="34" charset="0"/>
              <a:buChar char="•"/>
            </a:pPr>
            <a:r>
              <a:rPr lang="en-US"/>
              <a:t>California (CA) and New York (NY) show the highest average salaries for both roles. This makes sense given the higher cost of living and demand for tech roles in these states.</a:t>
            </a:r>
          </a:p>
          <a:p>
            <a:pPr marL="285750" indent="-285750">
              <a:buFont typeface="Arial" panose="020B0604020202020204" pitchFamily="34" charset="0"/>
              <a:buChar char="•"/>
            </a:pPr>
            <a:r>
              <a:rPr lang="en-US"/>
              <a:t>In states like Texas (TX) and Delaware (DE), data engineers earn noticeably more than data analysts, indicating that these states may have a higher demand for data engineering skills.</a:t>
            </a:r>
          </a:p>
          <a:p>
            <a:pPr marL="285750" indent="-285750">
              <a:buFont typeface="Arial" panose="020B0604020202020204" pitchFamily="34" charset="0"/>
              <a:buChar char="•"/>
            </a:pPr>
            <a:r>
              <a:rPr lang="en-US"/>
              <a:t>Data Engineer jobs are not as widespread as Data analyst and their average salary is clearly more impacted by location.</a:t>
            </a:r>
          </a:p>
        </p:txBody>
      </p:sp>
    </p:spTree>
    <p:extLst>
      <p:ext uri="{BB962C8B-B14F-4D97-AF65-F5344CB8AC3E}">
        <p14:creationId xmlns:p14="http://schemas.microsoft.com/office/powerpoint/2010/main" val="412063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6" name="Frame 1105">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08" name="Rectangle 1107">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0" name="Frame 1109">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E4D05-853E-0CBF-64F8-9EC8094994C1}"/>
              </a:ext>
            </a:extLst>
          </p:cNvPr>
          <p:cNvSpPr>
            <a:spLocks noGrp="1"/>
          </p:cNvSpPr>
          <p:nvPr>
            <p:ph type="title"/>
          </p:nvPr>
        </p:nvSpPr>
        <p:spPr>
          <a:xfrm>
            <a:off x="543636" y="489641"/>
            <a:ext cx="8384233" cy="857021"/>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Size of Company  </a:t>
            </a:r>
          </a:p>
        </p:txBody>
      </p:sp>
      <p:pic>
        <p:nvPicPr>
          <p:cNvPr id="1036" name="Picture 12">
            <a:extLst>
              <a:ext uri="{FF2B5EF4-FFF2-40B4-BE49-F238E27FC236}">
                <a16:creationId xmlns:a16="http://schemas.microsoft.com/office/drawing/2014/main" id="{0A67BF8B-008F-B0DA-071A-D9FD515D1618}"/>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543636" y="1463144"/>
            <a:ext cx="8384234" cy="46858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F0961F-C331-8104-4540-5623CD865DA4}"/>
              </a:ext>
            </a:extLst>
          </p:cNvPr>
          <p:cNvSpPr txBox="1"/>
          <p:nvPr/>
        </p:nvSpPr>
        <p:spPr>
          <a:xfrm>
            <a:off x="7738533" y="2319867"/>
            <a:ext cx="4047067" cy="3416320"/>
          </a:xfrm>
          <a:prstGeom prst="rect">
            <a:avLst/>
          </a:prstGeom>
          <a:noFill/>
        </p:spPr>
        <p:txBody>
          <a:bodyPr wrap="square" rtlCol="0">
            <a:spAutoFit/>
          </a:bodyPr>
          <a:lstStyle/>
          <a:p>
            <a:pPr marL="285750" indent="-285750">
              <a:buFont typeface="Arial" panose="020B0604020202020204" pitchFamily="34" charset="0"/>
              <a:buChar char="•"/>
            </a:pPr>
            <a:r>
              <a:rPr lang="en-US"/>
              <a:t>Data engineers more frequently have minimum salaries above $60k.</a:t>
            </a:r>
          </a:p>
          <a:p>
            <a:pPr marL="285750" indent="-285750">
              <a:buFont typeface="Arial" panose="020B0604020202020204" pitchFamily="34" charset="0"/>
              <a:buChar char="•"/>
            </a:pPr>
            <a:r>
              <a:rPr lang="en-US"/>
              <a:t>For data analysts, the minimum salary clusters between $40k and $80k.</a:t>
            </a:r>
          </a:p>
          <a:p>
            <a:pPr marL="285750" indent="-285750">
              <a:buFont typeface="Arial" panose="020B0604020202020204" pitchFamily="34" charset="0"/>
              <a:buChar char="•"/>
            </a:pPr>
            <a:r>
              <a:rPr lang="en-US"/>
              <a:t>There are outliers for data engineers where the minimum salary exceeds $140k.</a:t>
            </a:r>
          </a:p>
          <a:p>
            <a:pPr marL="285750" indent="-285750">
              <a:buFont typeface="Arial" panose="020B0604020202020204" pitchFamily="34" charset="0"/>
              <a:buChar char="•"/>
            </a:pPr>
            <a:r>
              <a:rPr lang="en-US"/>
              <a:t>Large companies show a greater variation in minimum salary for both roles.</a:t>
            </a:r>
          </a:p>
        </p:txBody>
      </p:sp>
    </p:spTree>
    <p:extLst>
      <p:ext uri="{BB962C8B-B14F-4D97-AF65-F5344CB8AC3E}">
        <p14:creationId xmlns:p14="http://schemas.microsoft.com/office/powerpoint/2010/main" val="1029629533"/>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231B30"/>
      </a:dk2>
      <a:lt2>
        <a:srgbClr val="F0F3F2"/>
      </a:lt2>
      <a:accent1>
        <a:srgbClr val="C34D74"/>
      </a:accent1>
      <a:accent2>
        <a:srgbClr val="B13B93"/>
      </a:accent2>
      <a:accent3>
        <a:srgbClr val="B04DC3"/>
      </a:accent3>
      <a:accent4>
        <a:srgbClr val="6D3BB1"/>
      </a:accent4>
      <a:accent5>
        <a:srgbClr val="4D4DC3"/>
      </a:accent5>
      <a:accent6>
        <a:srgbClr val="3B6CB1"/>
      </a:accent6>
      <a:hlink>
        <a:srgbClr val="6C5AC8"/>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5ac6466-1cad-496c-b294-7d92bd7360c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9E7765733B1D4A98306D72F860F5B6" ma:contentTypeVersion="6" ma:contentTypeDescription="Create a new document." ma:contentTypeScope="" ma:versionID="94ad33fb4519e8a90d4e2abbbbd8bf0f">
  <xsd:schema xmlns:xsd="http://www.w3.org/2001/XMLSchema" xmlns:xs="http://www.w3.org/2001/XMLSchema" xmlns:p="http://schemas.microsoft.com/office/2006/metadata/properties" xmlns:ns3="45ac6466-1cad-496c-b294-7d92bd7360cb" targetNamespace="http://schemas.microsoft.com/office/2006/metadata/properties" ma:root="true" ma:fieldsID="d2469013b98b68f2da32f6bbd9a441fd" ns3:_="">
    <xsd:import namespace="45ac6466-1cad-496c-b294-7d92bd7360cb"/>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ac6466-1cad-496c-b294-7d92bd7360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90A350-C7C7-4B59-A804-5225ADA89851}">
  <ds:schemaRefs>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45ac6466-1cad-496c-b294-7d92bd7360cb"/>
    <ds:schemaRef ds:uri="http://www.w3.org/XML/1998/namespace"/>
    <ds:schemaRef ds:uri="http://purl.org/dc/elements/1.1/"/>
  </ds:schemaRefs>
</ds:datastoreItem>
</file>

<file path=customXml/itemProps2.xml><?xml version="1.0" encoding="utf-8"?>
<ds:datastoreItem xmlns:ds="http://schemas.openxmlformats.org/officeDocument/2006/customXml" ds:itemID="{34771017-2C77-418F-B958-CE00C02318FB}">
  <ds:schemaRefs>
    <ds:schemaRef ds:uri="http://schemas.microsoft.com/sharepoint/v3/contenttype/forms"/>
  </ds:schemaRefs>
</ds:datastoreItem>
</file>

<file path=customXml/itemProps3.xml><?xml version="1.0" encoding="utf-8"?>
<ds:datastoreItem xmlns:ds="http://schemas.openxmlformats.org/officeDocument/2006/customXml" ds:itemID="{26F52689-85D4-4CA0-8201-F348479FE4AD}">
  <ds:schemaRefs>
    <ds:schemaRef ds:uri="45ac6466-1cad-496c-b294-7d92bd7360c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893</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Sabon Next LT</vt:lpstr>
      <vt:lpstr>Wingdings</vt:lpstr>
      <vt:lpstr>LuminousVTI</vt:lpstr>
      <vt:lpstr>Deep Dive into the Data Analyst and Data Engineer datasets</vt:lpstr>
      <vt:lpstr>Introduction</vt:lpstr>
      <vt:lpstr>Data Analyst vs. Data Engineer What Are They?</vt:lpstr>
      <vt:lpstr>Difference in Average Salary</vt:lpstr>
      <vt:lpstr>Difference in Average Rating</vt:lpstr>
      <vt:lpstr>Best and Worst Ratings for Data Analyst</vt:lpstr>
      <vt:lpstr>Best and Worst Ratings for Data Engineers</vt:lpstr>
      <vt:lpstr>Salary based on Location </vt:lpstr>
      <vt:lpstr>Size of Company  </vt:lpstr>
      <vt:lpstr>Application Difficulty</vt:lpstr>
      <vt:lpstr>Takeaway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the Data Analyst and Data Engineer datasets</dc:title>
  <dc:creator>Anastasia Sidorova</dc:creator>
  <cp:lastModifiedBy>Anastasia Sidorova</cp:lastModifiedBy>
  <cp:revision>1</cp:revision>
  <dcterms:created xsi:type="dcterms:W3CDTF">2024-11-11T22:55:28Z</dcterms:created>
  <dcterms:modified xsi:type="dcterms:W3CDTF">2024-11-20T23:40:02Z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0x010100509E7765733B1D4A98306D72F860F5B6</vt:lpwstr>
  </property>
</Properties>
</file>