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353" r:id="rId2"/>
    <p:sldId id="355" r:id="rId3"/>
    <p:sldId id="265" r:id="rId4"/>
    <p:sldId id="274" r:id="rId5"/>
    <p:sldId id="261" r:id="rId6"/>
    <p:sldId id="259" r:id="rId7"/>
    <p:sldId id="357" r:id="rId8"/>
    <p:sldId id="258" r:id="rId9"/>
    <p:sldId id="3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33"/>
    <p:restoredTop sz="96327"/>
  </p:normalViewPr>
  <p:slideViewPr>
    <p:cSldViewPr snapToGrid="0" snapToObjects="1">
      <p:cViewPr varScale="1">
        <p:scale>
          <a:sx n="80" d="100"/>
          <a:sy n="80" d="100"/>
        </p:scale>
        <p:origin x="200"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F484A-5F52-B74D-9040-750B60F2110A}" type="datetimeFigureOut">
              <a:rPr lang="en-TR" smtClean="0"/>
              <a:t>26.12.2022</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00F9A-D68A-E344-A502-D932AF673572}" type="slidenum">
              <a:rPr lang="en-TR" smtClean="0"/>
              <a:t>‹#›</a:t>
            </a:fld>
            <a:endParaRPr lang="en-TR"/>
          </a:p>
        </p:txBody>
      </p:sp>
    </p:spTree>
    <p:extLst>
      <p:ext uri="{BB962C8B-B14F-4D97-AF65-F5344CB8AC3E}">
        <p14:creationId xmlns:p14="http://schemas.microsoft.com/office/powerpoint/2010/main" val="27806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1</a:t>
            </a:fld>
            <a:endParaRPr lang="en-US"/>
          </a:p>
        </p:txBody>
      </p:sp>
    </p:spTree>
    <p:extLst>
      <p:ext uri="{BB962C8B-B14F-4D97-AF65-F5344CB8AC3E}">
        <p14:creationId xmlns:p14="http://schemas.microsoft.com/office/powerpoint/2010/main" val="292036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="https://www.freepik.com/free-photos-vectors/business"&gt;Business vector created by </a:t>
            </a:r>
            <a:r>
              <a:rPr lang="en-US" dirty="0" err="1"/>
              <a:t>pikisuperstar</a:t>
            </a:r>
            <a:r>
              <a:rPr lang="en-US" dirty="0"/>
              <a:t> - www.freepik.com&lt;/a&gt;</a:t>
            </a:r>
          </a:p>
        </p:txBody>
      </p:sp>
      <p:sp>
        <p:nvSpPr>
          <p:cNvPr id="4" name="Slide Number Placeholder 3"/>
          <p:cNvSpPr>
            <a:spLocks noGrp="1"/>
          </p:cNvSpPr>
          <p:nvPr>
            <p:ph type="sldNum" sz="quarter" idx="5"/>
          </p:nvPr>
        </p:nvSpPr>
        <p:spPr/>
        <p:txBody>
          <a:bodyPr/>
          <a:lstStyle/>
          <a:p>
            <a:fld id="{EDC035F2-240D-4229-982D-67DAAF754CB5}" type="slidenum">
              <a:rPr lang="en-US" smtClean="0"/>
              <a:t>2</a:t>
            </a:fld>
            <a:endParaRPr lang="en-US"/>
          </a:p>
        </p:txBody>
      </p:sp>
    </p:spTree>
    <p:extLst>
      <p:ext uri="{BB962C8B-B14F-4D97-AF65-F5344CB8AC3E}">
        <p14:creationId xmlns:p14="http://schemas.microsoft.com/office/powerpoint/2010/main" val="3549945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man bike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 </a:t>
            </a:r>
            <a:r>
              <a:rPr lang="en-US" dirty="0" err="1"/>
              <a:t>href</a:t>
            </a:r>
            <a:r>
              <a:rPr lang="en-US" dirty="0"/>
              <a:t>="https://www.freepik.com/free-photos-vectors/business"&gt;Business vector created by </a:t>
            </a:r>
            <a:r>
              <a:rPr lang="en-US" dirty="0" err="1"/>
              <a:t>pikisuperstar</a:t>
            </a:r>
            <a:r>
              <a:rPr lang="en-US" dirty="0"/>
              <a:t> - www.freepik.com&lt;/a&gt;</a:t>
            </a:r>
          </a:p>
          <a:p>
            <a:endParaRPr lang="en-US" dirty="0"/>
          </a:p>
          <a:p>
            <a:r>
              <a:rPr lang="en-US" dirty="0"/>
              <a:t>A man sitting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 </a:t>
            </a:r>
            <a:r>
              <a:rPr lang="en-US" dirty="0" err="1"/>
              <a:t>href</a:t>
            </a:r>
            <a:r>
              <a:rPr lang="en-US" dirty="0"/>
              <a:t>="https://www.freepik.com/free-photos-vectors/menu"&gt;Menu vector created by </a:t>
            </a:r>
            <a:r>
              <a:rPr lang="en-US" dirty="0" err="1"/>
              <a:t>freepik</a:t>
            </a:r>
            <a:r>
              <a:rPr lang="en-US" dirty="0"/>
              <a:t> - www.freepik.com&lt;/a&gt;</a:t>
            </a:r>
          </a:p>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3</a:t>
            </a:fld>
            <a:endParaRPr lang="en-US"/>
          </a:p>
        </p:txBody>
      </p:sp>
    </p:spTree>
    <p:extLst>
      <p:ext uri="{BB962C8B-B14F-4D97-AF65-F5344CB8AC3E}">
        <p14:creationId xmlns:p14="http://schemas.microsoft.com/office/powerpoint/2010/main" val="644600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8EE67-7A75-494E-98A3-D8E57C5B2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7039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="https://www.freepik.com/free-photos-vectors/business"&gt;Business vector created by </a:t>
            </a:r>
            <a:r>
              <a:rPr lang="en-US" dirty="0" err="1"/>
              <a:t>pikisuperstar</a:t>
            </a:r>
            <a:r>
              <a:rPr lang="en-US" dirty="0"/>
              <a:t> - www.freepik.com&lt;/a&gt;</a:t>
            </a:r>
          </a:p>
        </p:txBody>
      </p:sp>
      <p:sp>
        <p:nvSpPr>
          <p:cNvPr id="4" name="Slide Number Placeholder 3"/>
          <p:cNvSpPr>
            <a:spLocks noGrp="1"/>
          </p:cNvSpPr>
          <p:nvPr>
            <p:ph type="sldNum" sz="quarter" idx="5"/>
          </p:nvPr>
        </p:nvSpPr>
        <p:spPr/>
        <p:txBody>
          <a:bodyPr/>
          <a:lstStyle/>
          <a:p>
            <a:fld id="{EDC035F2-240D-4229-982D-67DAAF754CB5}" type="slidenum">
              <a:rPr lang="en-US" smtClean="0"/>
              <a:t>5</a:t>
            </a:fld>
            <a:endParaRPr lang="en-US"/>
          </a:p>
        </p:txBody>
      </p:sp>
    </p:spTree>
    <p:extLst>
      <p:ext uri="{BB962C8B-B14F-4D97-AF65-F5344CB8AC3E}">
        <p14:creationId xmlns:p14="http://schemas.microsoft.com/office/powerpoint/2010/main" val="384204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Girl point on chart</a:t>
            </a:r>
          </a:p>
          <a:p>
            <a:r>
              <a:rPr lang="en-US" dirty="0"/>
              <a:t>&lt;a </a:t>
            </a:r>
            <a:r>
              <a:rPr lang="en-US" dirty="0" err="1"/>
              <a:t>href</a:t>
            </a:r>
            <a:r>
              <a:rPr lang="en-US" dirty="0"/>
              <a:t>="https://www.freepik.com/free-photos-vectors/menu"&gt;Menu vector created by </a:t>
            </a:r>
            <a:r>
              <a:rPr lang="en-US" dirty="0" err="1"/>
              <a:t>pikisuperstar</a:t>
            </a:r>
            <a:r>
              <a:rPr lang="en-US" dirty="0"/>
              <a:t> - www.freepik.com&lt;/a&gt;</a:t>
            </a:r>
          </a:p>
          <a:p>
            <a:endParaRPr lang="en-US" dirty="0"/>
          </a:p>
          <a:p>
            <a:r>
              <a:rPr lang="en-US" dirty="0"/>
              <a:t>Clouds</a:t>
            </a:r>
          </a:p>
          <a:p>
            <a:r>
              <a:rPr lang="en-US" dirty="0"/>
              <a:t>&lt;a </a:t>
            </a:r>
            <a:r>
              <a:rPr lang="en-US" dirty="0" err="1"/>
              <a:t>href</a:t>
            </a:r>
            <a:r>
              <a:rPr lang="en-US" dirty="0"/>
              <a:t>="https://www.freepik.com/free-photos-vectors/background"&gt;Background vector created by rawpixel.com - www.freepik.com&lt;/a&gt;</a:t>
            </a:r>
          </a:p>
        </p:txBody>
      </p:sp>
      <p:sp>
        <p:nvSpPr>
          <p:cNvPr id="4" name="Slide Number Placeholder 3"/>
          <p:cNvSpPr>
            <a:spLocks noGrp="1"/>
          </p:cNvSpPr>
          <p:nvPr>
            <p:ph type="sldNum" sz="quarter" idx="5"/>
          </p:nvPr>
        </p:nvSpPr>
        <p:spPr/>
        <p:txBody>
          <a:bodyPr/>
          <a:lstStyle/>
          <a:p>
            <a:fld id="{EDC035F2-240D-4229-982D-67DAAF754CB5}" type="slidenum">
              <a:rPr lang="en-US" smtClean="0"/>
              <a:t>6</a:t>
            </a:fld>
            <a:endParaRPr lang="en-US"/>
          </a:p>
        </p:txBody>
      </p:sp>
    </p:spTree>
    <p:extLst>
      <p:ext uri="{BB962C8B-B14F-4D97-AF65-F5344CB8AC3E}">
        <p14:creationId xmlns:p14="http://schemas.microsoft.com/office/powerpoint/2010/main" val="383407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man bike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 </a:t>
            </a:r>
            <a:r>
              <a:rPr lang="en-US" dirty="0" err="1"/>
              <a:t>href</a:t>
            </a:r>
            <a:r>
              <a:rPr lang="en-US" dirty="0"/>
              <a:t>="https://www.freepik.com/free-photos-vectors/business"&gt;Business vector created by </a:t>
            </a:r>
            <a:r>
              <a:rPr lang="en-US" dirty="0" err="1"/>
              <a:t>pikisuperstar</a:t>
            </a:r>
            <a:r>
              <a:rPr lang="en-US" dirty="0"/>
              <a:t> - www.freepik.com&lt;/a&gt;</a:t>
            </a:r>
          </a:p>
          <a:p>
            <a:endParaRPr lang="en-US" dirty="0"/>
          </a:p>
          <a:p>
            <a:r>
              <a:rPr lang="en-US" dirty="0"/>
              <a:t>A man sitting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 </a:t>
            </a:r>
            <a:r>
              <a:rPr lang="en-US" dirty="0" err="1"/>
              <a:t>href</a:t>
            </a:r>
            <a:r>
              <a:rPr lang="en-US" dirty="0"/>
              <a:t>="https://www.freepik.com/free-photos-vectors/menu"&gt;Menu vector created by </a:t>
            </a:r>
            <a:r>
              <a:rPr lang="en-US" dirty="0" err="1"/>
              <a:t>freepik</a:t>
            </a:r>
            <a:r>
              <a:rPr lang="en-US" dirty="0"/>
              <a:t> - www.freepik.com&lt;/a&gt;</a:t>
            </a:r>
          </a:p>
          <a:p>
            <a:endParaRPr lang="en-US" dirty="0"/>
          </a:p>
        </p:txBody>
      </p:sp>
      <p:sp>
        <p:nvSpPr>
          <p:cNvPr id="4" name="Slide Number Placeholder 3"/>
          <p:cNvSpPr>
            <a:spLocks noGrp="1"/>
          </p:cNvSpPr>
          <p:nvPr>
            <p:ph type="sldNum" sz="quarter" idx="5"/>
          </p:nvPr>
        </p:nvSpPr>
        <p:spPr/>
        <p:txBody>
          <a:bodyPr/>
          <a:lstStyle/>
          <a:p>
            <a:fld id="{EDC035F2-240D-4229-982D-67DAAF754CB5}" type="slidenum">
              <a:rPr lang="en-US" smtClean="0"/>
              <a:t>7</a:t>
            </a:fld>
            <a:endParaRPr lang="en-US"/>
          </a:p>
        </p:txBody>
      </p:sp>
    </p:spTree>
    <p:extLst>
      <p:ext uri="{BB962C8B-B14F-4D97-AF65-F5344CB8AC3E}">
        <p14:creationId xmlns:p14="http://schemas.microsoft.com/office/powerpoint/2010/main" val="3249808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="https://www.freepik.com/free-photos-vectors/background"&gt;Background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DC035F2-240D-4229-982D-67DAAF754CB5}" type="slidenum">
              <a:rPr lang="en-US" smtClean="0"/>
              <a:t>8</a:t>
            </a:fld>
            <a:endParaRPr lang="en-US"/>
          </a:p>
        </p:txBody>
      </p:sp>
    </p:spTree>
    <p:extLst>
      <p:ext uri="{BB962C8B-B14F-4D97-AF65-F5344CB8AC3E}">
        <p14:creationId xmlns:p14="http://schemas.microsoft.com/office/powerpoint/2010/main" val="1310964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="https://www.freepik.com/free-photos-vectors/background"&gt;Background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DC035F2-240D-4229-982D-67DAAF754CB5}" type="slidenum">
              <a:rPr lang="en-US" smtClean="0"/>
              <a:t>9</a:t>
            </a:fld>
            <a:endParaRPr lang="en-US"/>
          </a:p>
        </p:txBody>
      </p:sp>
    </p:spTree>
    <p:extLst>
      <p:ext uri="{BB962C8B-B14F-4D97-AF65-F5344CB8AC3E}">
        <p14:creationId xmlns:p14="http://schemas.microsoft.com/office/powerpoint/2010/main" val="1310964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12/26/22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437C02-0FE9-4694-A7B5-DAA2E7F92826}"/>
              </a:ext>
            </a:extLst>
          </p:cNvPr>
          <p:cNvSpPr>
            <a:spLocks noGrp="1"/>
          </p:cNvSpPr>
          <p:nvPr>
            <p:ph type="dt" sz="half" idx="10"/>
          </p:nvPr>
        </p:nvSpPr>
        <p:spPr/>
        <p:txBody>
          <a:bodyPr/>
          <a:lstStyle/>
          <a:p>
            <a:fld id="{93E9C760-6439-437F-BBB1-C3856724A8A8}" type="datetime1">
              <a:rPr lang="en-US" smtClean="0"/>
              <a:t>12/26/22</a:t>
            </a:fld>
            <a:endParaRPr lang="en-US"/>
          </a:p>
        </p:txBody>
      </p:sp>
      <p:sp>
        <p:nvSpPr>
          <p:cNvPr id="5" name="Footer Placeholder 4">
            <a:extLst>
              <a:ext uri="{FF2B5EF4-FFF2-40B4-BE49-F238E27FC236}">
                <a16:creationId xmlns:a16="http://schemas.microsoft.com/office/drawing/2014/main" id="{B6259E44-CD78-4CC7-8AA4-C4FF8D368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3EE96-960C-45FC-BB52-209ED2441814}"/>
              </a:ext>
            </a:extLst>
          </p:cNvPr>
          <p:cNvSpPr>
            <a:spLocks noGrp="1"/>
          </p:cNvSpPr>
          <p:nvPr>
            <p:ph type="sldNum" sz="quarter" idx="12"/>
          </p:nvPr>
        </p:nvSpPr>
        <p:spPr/>
        <p:txBody>
          <a:bodyPr/>
          <a:lstStyle/>
          <a:p>
            <a:fld id="{313DEBBE-1EFA-4D2E-88F5-083B206EF4A4}" type="slidenum">
              <a:rPr lang="en-US" smtClean="0"/>
              <a:t>‹#›</a:t>
            </a:fld>
            <a:endParaRPr lang="en-US"/>
          </a:p>
        </p:txBody>
      </p:sp>
    </p:spTree>
    <p:extLst>
      <p:ext uri="{BB962C8B-B14F-4D97-AF65-F5344CB8AC3E}">
        <p14:creationId xmlns:p14="http://schemas.microsoft.com/office/powerpoint/2010/main" val="193921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12/26/22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1823-B7E8-4F9B-B03F-29FC1BF88595}"/>
              </a:ext>
            </a:extLst>
          </p:cNvPr>
          <p:cNvSpPr>
            <a:spLocks noGrp="1"/>
          </p:cNvSpPr>
          <p:nvPr>
            <p:ph type="title"/>
          </p:nvPr>
        </p:nvSpPr>
        <p:spPr>
          <a:xfrm>
            <a:off x="6188364" y="1204316"/>
            <a:ext cx="4996543" cy="1549401"/>
          </a:xfrm>
        </p:spPr>
        <p:txBody>
          <a:bodyPr>
            <a:normAutofit fontScale="90000"/>
          </a:bodyPr>
          <a:lstStyle/>
          <a:p>
            <a:r>
              <a:rPr lang="en-US" dirty="0"/>
              <a:t>                                          </a:t>
            </a:r>
            <a:r>
              <a:rPr lang="en-US" sz="6000" dirty="0" err="1"/>
              <a:t>HATe</a:t>
            </a:r>
            <a:r>
              <a:rPr lang="en-US" sz="6000" dirty="0"/>
              <a:t> speech </a:t>
            </a:r>
            <a:r>
              <a:rPr lang="en-US" sz="6000" dirty="0" err="1"/>
              <a:t>detectıon</a:t>
            </a:r>
            <a:r>
              <a:rPr lang="en-US" sz="6000" dirty="0"/>
              <a:t> on                 </a:t>
            </a:r>
            <a:r>
              <a:rPr lang="en-US" sz="6000" dirty="0" err="1"/>
              <a:t>turkısh</a:t>
            </a:r>
            <a:r>
              <a:rPr lang="en-US" sz="6000" dirty="0"/>
              <a:t> tweets</a:t>
            </a:r>
          </a:p>
        </p:txBody>
      </p:sp>
      <p:sp>
        <p:nvSpPr>
          <p:cNvPr id="9" name="Freeform: Shape 8">
            <a:extLst>
              <a:ext uri="{FF2B5EF4-FFF2-40B4-BE49-F238E27FC236}">
                <a16:creationId xmlns:a16="http://schemas.microsoft.com/office/drawing/2014/main" id="{E9026D42-7AFE-4166-8FBB-084ED06FCC61}"/>
              </a:ext>
            </a:extLst>
          </p:cNvPr>
          <p:cNvSpPr/>
          <p:nvPr/>
        </p:nvSpPr>
        <p:spPr>
          <a:xfrm>
            <a:off x="0" y="1008157"/>
            <a:ext cx="6188364" cy="5849843"/>
          </a:xfrm>
          <a:custGeom>
            <a:avLst/>
            <a:gdLst>
              <a:gd name="connsiteX0" fmla="*/ 3769619 w 6188364"/>
              <a:gd name="connsiteY0" fmla="*/ 0 h 5849843"/>
              <a:gd name="connsiteX1" fmla="*/ 4946577 w 6188364"/>
              <a:gd name="connsiteY1" fmla="*/ 509094 h 5849843"/>
              <a:gd name="connsiteX2" fmla="*/ 5968937 w 6188364"/>
              <a:gd name="connsiteY2" fmla="*/ 119788 h 5849843"/>
              <a:gd name="connsiteX3" fmla="*/ 5260768 w 6188364"/>
              <a:gd name="connsiteY3" fmla="*/ 1008212 h 5849843"/>
              <a:gd name="connsiteX4" fmla="*/ 6188364 w 6188364"/>
              <a:gd name="connsiteY4" fmla="*/ 758662 h 5849843"/>
              <a:gd name="connsiteX5" fmla="*/ 5380457 w 6188364"/>
              <a:gd name="connsiteY5" fmla="*/ 1592198 h 5849843"/>
              <a:gd name="connsiteX6" fmla="*/ 5385432 w 6188364"/>
              <a:gd name="connsiteY6" fmla="*/ 1801813 h 5849843"/>
              <a:gd name="connsiteX7" fmla="*/ 5195922 w 6188364"/>
              <a:gd name="connsiteY7" fmla="*/ 3097030 h 5849843"/>
              <a:gd name="connsiteX8" fmla="*/ 4619923 w 6188364"/>
              <a:gd name="connsiteY8" fmla="*/ 4337341 h 5849843"/>
              <a:gd name="connsiteX9" fmla="*/ 3699799 w 6188364"/>
              <a:gd name="connsiteY9" fmla="*/ 5387986 h 5849843"/>
              <a:gd name="connsiteX10" fmla="*/ 3111330 w 6188364"/>
              <a:gd name="connsiteY10" fmla="*/ 5798522 h 5849843"/>
              <a:gd name="connsiteX11" fmla="*/ 3010461 w 6188364"/>
              <a:gd name="connsiteY11" fmla="*/ 5849843 h 5849843"/>
              <a:gd name="connsiteX12" fmla="*/ 0 w 6188364"/>
              <a:gd name="connsiteY12" fmla="*/ 5849843 h 5849843"/>
              <a:gd name="connsiteX13" fmla="*/ 0 w 6188364"/>
              <a:gd name="connsiteY13" fmla="*/ 5425693 h 5849843"/>
              <a:gd name="connsiteX14" fmla="*/ 24870 w 6188364"/>
              <a:gd name="connsiteY14" fmla="*/ 5415907 h 5849843"/>
              <a:gd name="connsiteX15" fmla="*/ 717533 w 6188364"/>
              <a:gd name="connsiteY15" fmla="*/ 4996182 h 5849843"/>
              <a:gd name="connsiteX16" fmla="*/ 105829 w 6188364"/>
              <a:gd name="connsiteY16" fmla="*/ 4865751 h 5849843"/>
              <a:gd name="connsiteX17" fmla="*/ 0 w 6188364"/>
              <a:gd name="connsiteY17" fmla="*/ 4814378 h 5849843"/>
              <a:gd name="connsiteX18" fmla="*/ 0 w 6188364"/>
              <a:gd name="connsiteY18" fmla="*/ 1286227 h 5849843"/>
              <a:gd name="connsiteX19" fmla="*/ 133759 w 6188364"/>
              <a:gd name="connsiteY19" fmla="*/ 1368563 h 5849843"/>
              <a:gd name="connsiteX20" fmla="*/ 345985 w 6188364"/>
              <a:gd name="connsiteY20" fmla="*/ 1484883 h 5849843"/>
              <a:gd name="connsiteX21" fmla="*/ 2198700 w 6188364"/>
              <a:gd name="connsiteY21" fmla="*/ 1981503 h 5849843"/>
              <a:gd name="connsiteX22" fmla="*/ 2158798 w 6188364"/>
              <a:gd name="connsiteY22" fmla="*/ 1612147 h 5849843"/>
              <a:gd name="connsiteX23" fmla="*/ 2630065 w 6188364"/>
              <a:gd name="connsiteY23" fmla="*/ 471657 h 5849843"/>
              <a:gd name="connsiteX24" fmla="*/ 3769619 w 6188364"/>
              <a:gd name="connsiteY24" fmla="*/ 0 h 5849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88364" h="5849843">
                <a:moveTo>
                  <a:pt x="3769619" y="0"/>
                </a:moveTo>
                <a:cubicBezTo>
                  <a:pt x="4235081" y="0"/>
                  <a:pt x="4627394" y="169698"/>
                  <a:pt x="4946577" y="509094"/>
                </a:cubicBezTo>
                <a:cubicBezTo>
                  <a:pt x="5308973" y="439216"/>
                  <a:pt x="5649754" y="309453"/>
                  <a:pt x="5968937" y="119788"/>
                </a:cubicBezTo>
                <a:cubicBezTo>
                  <a:pt x="5845920" y="502450"/>
                  <a:pt x="5609869" y="798597"/>
                  <a:pt x="5260768" y="1008212"/>
                </a:cubicBezTo>
                <a:cubicBezTo>
                  <a:pt x="5569967" y="974939"/>
                  <a:pt x="5879166" y="891755"/>
                  <a:pt x="6188364" y="758662"/>
                </a:cubicBezTo>
                <a:cubicBezTo>
                  <a:pt x="5965591" y="1084752"/>
                  <a:pt x="5696295" y="1362597"/>
                  <a:pt x="5380457" y="1592198"/>
                </a:cubicBezTo>
                <a:cubicBezTo>
                  <a:pt x="5383768" y="1638777"/>
                  <a:pt x="5385432" y="1708654"/>
                  <a:pt x="5385432" y="1801813"/>
                </a:cubicBezTo>
                <a:cubicBezTo>
                  <a:pt x="5385432" y="2234385"/>
                  <a:pt x="5322268" y="2666124"/>
                  <a:pt x="5195922" y="3097030"/>
                </a:cubicBezTo>
                <a:cubicBezTo>
                  <a:pt x="5069577" y="3527936"/>
                  <a:pt x="4877589" y="3941373"/>
                  <a:pt x="4619923" y="4337341"/>
                </a:cubicBezTo>
                <a:cubicBezTo>
                  <a:pt x="4362259" y="4733308"/>
                  <a:pt x="4055538" y="5083529"/>
                  <a:pt x="3699799" y="5387986"/>
                </a:cubicBezTo>
                <a:cubicBezTo>
                  <a:pt x="3521929" y="5540224"/>
                  <a:pt x="3325772" y="5677069"/>
                  <a:pt x="3111330" y="5798522"/>
                </a:cubicBezTo>
                <a:lnTo>
                  <a:pt x="3010461" y="5849843"/>
                </a:lnTo>
                <a:lnTo>
                  <a:pt x="0" y="5849843"/>
                </a:lnTo>
                <a:lnTo>
                  <a:pt x="0" y="5425693"/>
                </a:lnTo>
                <a:lnTo>
                  <a:pt x="24870" y="5415907"/>
                </a:lnTo>
                <a:cubicBezTo>
                  <a:pt x="267214" y="5308285"/>
                  <a:pt x="498102" y="5168376"/>
                  <a:pt x="717533" y="4996182"/>
                </a:cubicBezTo>
                <a:cubicBezTo>
                  <a:pt x="499345" y="4992019"/>
                  <a:pt x="295444" y="4948544"/>
                  <a:pt x="105829" y="4865751"/>
                </a:cubicBezTo>
                <a:lnTo>
                  <a:pt x="0" y="4814378"/>
                </a:lnTo>
                <a:lnTo>
                  <a:pt x="0" y="1286227"/>
                </a:lnTo>
                <a:lnTo>
                  <a:pt x="133759" y="1368563"/>
                </a:lnTo>
                <a:cubicBezTo>
                  <a:pt x="203138" y="1408883"/>
                  <a:pt x="273879" y="1447656"/>
                  <a:pt x="345985" y="1484883"/>
                </a:cubicBezTo>
                <a:cubicBezTo>
                  <a:pt x="922816" y="1782678"/>
                  <a:pt x="1540399" y="1948230"/>
                  <a:pt x="2198700" y="1981503"/>
                </a:cubicBezTo>
                <a:cubicBezTo>
                  <a:pt x="2172075" y="1855054"/>
                  <a:pt x="2158798" y="1731935"/>
                  <a:pt x="2158798" y="1612147"/>
                </a:cubicBezTo>
                <a:cubicBezTo>
                  <a:pt x="2158798" y="1166270"/>
                  <a:pt x="2315893" y="786106"/>
                  <a:pt x="2630065" y="471657"/>
                </a:cubicBezTo>
                <a:cubicBezTo>
                  <a:pt x="2944257" y="157225"/>
                  <a:pt x="3324107" y="0"/>
                  <a:pt x="3769619" y="0"/>
                </a:cubicBezTo>
                <a:close/>
              </a:path>
            </a:pathLst>
          </a:custGeom>
          <a:solidFill>
            <a:srgbClr val="22A0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7" name="Rectangle: Rounded Corners 246">
            <a:extLst>
              <a:ext uri="{FF2B5EF4-FFF2-40B4-BE49-F238E27FC236}">
                <a16:creationId xmlns:a16="http://schemas.microsoft.com/office/drawing/2014/main" id="{4622C1D8-BF53-D852-3B29-83D0CB71E192}"/>
              </a:ext>
            </a:extLst>
          </p:cNvPr>
          <p:cNvSpPr/>
          <p:nvPr/>
        </p:nvSpPr>
        <p:spPr>
          <a:xfrm>
            <a:off x="6188364" y="4538205"/>
            <a:ext cx="3155689" cy="7098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6C92"/>
                </a:solidFill>
                <a:latin typeface="Arial Rounded MT Bold" panose="020F0704030504030204" pitchFamily="34" charset="0"/>
              </a:rPr>
              <a:t>  </a:t>
            </a:r>
            <a:r>
              <a:rPr lang="en-US" sz="2400" dirty="0">
                <a:solidFill>
                  <a:srgbClr val="006C92"/>
                </a:solidFill>
                <a:latin typeface="Arial Rounded MT Bold" panose="020F0704030504030204" pitchFamily="34" charset="0"/>
              </a:rPr>
              <a:t>150210737</a:t>
            </a:r>
          </a:p>
        </p:txBody>
      </p:sp>
      <p:sp>
        <p:nvSpPr>
          <p:cNvPr id="19" name="Freeform 35">
            <a:extLst>
              <a:ext uri="{FF2B5EF4-FFF2-40B4-BE49-F238E27FC236}">
                <a16:creationId xmlns:a16="http://schemas.microsoft.com/office/drawing/2014/main" id="{5B066ED2-F819-ACFF-CA8D-6461207D6C6A}"/>
              </a:ext>
            </a:extLst>
          </p:cNvPr>
          <p:cNvSpPr>
            <a:spLocks noEditPoints="1"/>
          </p:cNvSpPr>
          <p:nvPr/>
        </p:nvSpPr>
        <p:spPr bwMode="auto">
          <a:xfrm>
            <a:off x="8795541" y="4684887"/>
            <a:ext cx="404438" cy="416501"/>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2 h 96"/>
              <a:gd name="T12" fmla="*/ 53 w 96"/>
              <a:gd name="T13" fmla="*/ 76 h 96"/>
              <a:gd name="T14" fmla="*/ 48 w 96"/>
              <a:gd name="T15" fmla="*/ 77 h 96"/>
              <a:gd name="T16" fmla="*/ 44 w 96"/>
              <a:gd name="T17" fmla="*/ 76 h 96"/>
              <a:gd name="T18" fmla="*/ 43 w 96"/>
              <a:gd name="T19" fmla="*/ 75 h 96"/>
              <a:gd name="T20" fmla="*/ 43 w 96"/>
              <a:gd name="T21" fmla="*/ 66 h 96"/>
              <a:gd name="T22" fmla="*/ 52 w 96"/>
              <a:gd name="T23" fmla="*/ 56 h 96"/>
              <a:gd name="T24" fmla="*/ 22 w 96"/>
              <a:gd name="T25" fmla="*/ 56 h 96"/>
              <a:gd name="T26" fmla="*/ 16 w 96"/>
              <a:gd name="T27" fmla="*/ 50 h 96"/>
              <a:gd name="T28" fmla="*/ 16 w 96"/>
              <a:gd name="T29" fmla="*/ 46 h 96"/>
              <a:gd name="T30" fmla="*/ 22 w 96"/>
              <a:gd name="T31" fmla="*/ 40 h 96"/>
              <a:gd name="T32" fmla="*/ 52 w 96"/>
              <a:gd name="T33" fmla="*/ 40 h 96"/>
              <a:gd name="T34" fmla="*/ 42 w 96"/>
              <a:gd name="T35" fmla="*/ 30 h 96"/>
              <a:gd name="T36" fmla="*/ 43 w 96"/>
              <a:gd name="T37" fmla="*/ 22 h 96"/>
              <a:gd name="T38" fmla="*/ 44 w 96"/>
              <a:gd name="T39" fmla="*/ 20 h 96"/>
              <a:gd name="T40" fmla="*/ 52 w 96"/>
              <a:gd name="T41" fmla="*/ 20 h 96"/>
              <a:gd name="T42" fmla="*/ 75 w 96"/>
              <a:gd name="T43" fmla="*/ 44 h 96"/>
              <a:gd name="T44" fmla="*/ 75 w 96"/>
              <a:gd name="T4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2"/>
                </a:moveTo>
                <a:cubicBezTo>
                  <a:pt x="53" y="76"/>
                  <a:pt x="53" y="76"/>
                  <a:pt x="53" y="76"/>
                </a:cubicBezTo>
                <a:cubicBezTo>
                  <a:pt x="52" y="77"/>
                  <a:pt x="50" y="77"/>
                  <a:pt x="48" y="77"/>
                </a:cubicBezTo>
                <a:cubicBezTo>
                  <a:pt x="47" y="77"/>
                  <a:pt x="45" y="77"/>
                  <a:pt x="44" y="76"/>
                </a:cubicBezTo>
                <a:cubicBezTo>
                  <a:pt x="43" y="75"/>
                  <a:pt x="43" y="75"/>
                  <a:pt x="43" y="75"/>
                </a:cubicBezTo>
                <a:cubicBezTo>
                  <a:pt x="41" y="72"/>
                  <a:pt x="41" y="68"/>
                  <a:pt x="43" y="66"/>
                </a:cubicBezTo>
                <a:cubicBezTo>
                  <a:pt x="52" y="56"/>
                  <a:pt x="52" y="56"/>
                  <a:pt x="52" y="56"/>
                </a:cubicBezTo>
                <a:cubicBezTo>
                  <a:pt x="22" y="56"/>
                  <a:pt x="22" y="56"/>
                  <a:pt x="22" y="56"/>
                </a:cubicBezTo>
                <a:cubicBezTo>
                  <a:pt x="19" y="56"/>
                  <a:pt x="16" y="53"/>
                  <a:pt x="16" y="50"/>
                </a:cubicBezTo>
                <a:cubicBezTo>
                  <a:pt x="16" y="46"/>
                  <a:pt x="16" y="46"/>
                  <a:pt x="16" y="46"/>
                </a:cubicBezTo>
                <a:cubicBezTo>
                  <a:pt x="16" y="43"/>
                  <a:pt x="19" y="40"/>
                  <a:pt x="22" y="40"/>
                </a:cubicBezTo>
                <a:cubicBezTo>
                  <a:pt x="52" y="40"/>
                  <a:pt x="52" y="40"/>
                  <a:pt x="52" y="40"/>
                </a:cubicBezTo>
                <a:cubicBezTo>
                  <a:pt x="42" y="30"/>
                  <a:pt x="42" y="30"/>
                  <a:pt x="42" y="30"/>
                </a:cubicBezTo>
                <a:cubicBezTo>
                  <a:pt x="40" y="28"/>
                  <a:pt x="40" y="24"/>
                  <a:pt x="43" y="22"/>
                </a:cubicBezTo>
                <a:cubicBezTo>
                  <a:pt x="44" y="20"/>
                  <a:pt x="44" y="20"/>
                  <a:pt x="44" y="20"/>
                </a:cubicBezTo>
                <a:cubicBezTo>
                  <a:pt x="46" y="18"/>
                  <a:pt x="50" y="18"/>
                  <a:pt x="52" y="20"/>
                </a:cubicBezTo>
                <a:cubicBezTo>
                  <a:pt x="75" y="44"/>
                  <a:pt x="75" y="44"/>
                  <a:pt x="75" y="44"/>
                </a:cubicBezTo>
                <a:cubicBezTo>
                  <a:pt x="77" y="46"/>
                  <a:pt x="77" y="50"/>
                  <a:pt x="75" y="52"/>
                </a:cubicBezTo>
                <a:close/>
              </a:path>
            </a:pathLst>
          </a:custGeom>
          <a:solidFill>
            <a:srgbClr val="33CCFF"/>
          </a:solidFill>
          <a:ln>
            <a:noFill/>
          </a:ln>
        </p:spPr>
        <p:txBody>
          <a:bodyPr vert="horz" wrap="square" lIns="91440" tIns="45720" rIns="91440" bIns="45720" numCol="1" anchor="t" anchorCtr="0" compatLnSpc="1">
            <a:prstTxWarp prst="textNoShape">
              <a:avLst/>
            </a:prstTxWarp>
          </a:bodyPr>
          <a:lstStyle/>
          <a:p>
            <a:endParaRPr lang="id-ID"/>
          </a:p>
        </p:txBody>
      </p:sp>
      <p:sp>
        <p:nvSpPr>
          <p:cNvPr id="20" name="Rectangle: Rounded Corners 246">
            <a:extLst>
              <a:ext uri="{FF2B5EF4-FFF2-40B4-BE49-F238E27FC236}">
                <a16:creationId xmlns:a16="http://schemas.microsoft.com/office/drawing/2014/main" id="{F0E5339F-A591-9332-9BD2-63D291EB50EF}"/>
              </a:ext>
            </a:extLst>
          </p:cNvPr>
          <p:cNvSpPr/>
          <p:nvPr/>
        </p:nvSpPr>
        <p:spPr>
          <a:xfrm>
            <a:off x="6196858" y="3741062"/>
            <a:ext cx="3155689" cy="7098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6C92"/>
                </a:solidFill>
                <a:latin typeface="Arial Rounded MT Bold" panose="020F0704030504030204" pitchFamily="34" charset="0"/>
              </a:rPr>
              <a:t>  </a:t>
            </a:r>
            <a:r>
              <a:rPr lang="en-US" sz="2400" dirty="0">
                <a:solidFill>
                  <a:srgbClr val="006C92"/>
                </a:solidFill>
                <a:latin typeface="Arial Rounded MT Bold" panose="020F0704030504030204" pitchFamily="34" charset="0"/>
              </a:rPr>
              <a:t>Nil </a:t>
            </a:r>
            <a:r>
              <a:rPr lang="en-US" sz="2400" dirty="0" err="1">
                <a:solidFill>
                  <a:srgbClr val="006C92"/>
                </a:solidFill>
                <a:latin typeface="Arial Rounded MT Bold" panose="020F0704030504030204" pitchFamily="34" charset="0"/>
              </a:rPr>
              <a:t>Akay</a:t>
            </a:r>
            <a:endParaRPr lang="en-US" sz="2400" dirty="0">
              <a:solidFill>
                <a:srgbClr val="006C92"/>
              </a:solidFill>
              <a:latin typeface="Arial Rounded MT Bold" panose="020F0704030504030204" pitchFamily="34" charset="0"/>
            </a:endParaRPr>
          </a:p>
        </p:txBody>
      </p:sp>
      <p:sp>
        <p:nvSpPr>
          <p:cNvPr id="22" name="Freeform 35">
            <a:extLst>
              <a:ext uri="{FF2B5EF4-FFF2-40B4-BE49-F238E27FC236}">
                <a16:creationId xmlns:a16="http://schemas.microsoft.com/office/drawing/2014/main" id="{20B2AE07-46EE-EA24-530E-9D5155122E2E}"/>
              </a:ext>
            </a:extLst>
          </p:cNvPr>
          <p:cNvSpPr>
            <a:spLocks noEditPoints="1"/>
          </p:cNvSpPr>
          <p:nvPr/>
        </p:nvSpPr>
        <p:spPr bwMode="auto">
          <a:xfrm>
            <a:off x="8819605" y="3890806"/>
            <a:ext cx="404438" cy="416501"/>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2 h 96"/>
              <a:gd name="T12" fmla="*/ 53 w 96"/>
              <a:gd name="T13" fmla="*/ 76 h 96"/>
              <a:gd name="T14" fmla="*/ 48 w 96"/>
              <a:gd name="T15" fmla="*/ 77 h 96"/>
              <a:gd name="T16" fmla="*/ 44 w 96"/>
              <a:gd name="T17" fmla="*/ 76 h 96"/>
              <a:gd name="T18" fmla="*/ 43 w 96"/>
              <a:gd name="T19" fmla="*/ 75 h 96"/>
              <a:gd name="T20" fmla="*/ 43 w 96"/>
              <a:gd name="T21" fmla="*/ 66 h 96"/>
              <a:gd name="T22" fmla="*/ 52 w 96"/>
              <a:gd name="T23" fmla="*/ 56 h 96"/>
              <a:gd name="T24" fmla="*/ 22 w 96"/>
              <a:gd name="T25" fmla="*/ 56 h 96"/>
              <a:gd name="T26" fmla="*/ 16 w 96"/>
              <a:gd name="T27" fmla="*/ 50 h 96"/>
              <a:gd name="T28" fmla="*/ 16 w 96"/>
              <a:gd name="T29" fmla="*/ 46 h 96"/>
              <a:gd name="T30" fmla="*/ 22 w 96"/>
              <a:gd name="T31" fmla="*/ 40 h 96"/>
              <a:gd name="T32" fmla="*/ 52 w 96"/>
              <a:gd name="T33" fmla="*/ 40 h 96"/>
              <a:gd name="T34" fmla="*/ 42 w 96"/>
              <a:gd name="T35" fmla="*/ 30 h 96"/>
              <a:gd name="T36" fmla="*/ 43 w 96"/>
              <a:gd name="T37" fmla="*/ 22 h 96"/>
              <a:gd name="T38" fmla="*/ 44 w 96"/>
              <a:gd name="T39" fmla="*/ 20 h 96"/>
              <a:gd name="T40" fmla="*/ 52 w 96"/>
              <a:gd name="T41" fmla="*/ 20 h 96"/>
              <a:gd name="T42" fmla="*/ 75 w 96"/>
              <a:gd name="T43" fmla="*/ 44 h 96"/>
              <a:gd name="T44" fmla="*/ 75 w 96"/>
              <a:gd name="T4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2"/>
                </a:moveTo>
                <a:cubicBezTo>
                  <a:pt x="53" y="76"/>
                  <a:pt x="53" y="76"/>
                  <a:pt x="53" y="76"/>
                </a:cubicBezTo>
                <a:cubicBezTo>
                  <a:pt x="52" y="77"/>
                  <a:pt x="50" y="77"/>
                  <a:pt x="48" y="77"/>
                </a:cubicBezTo>
                <a:cubicBezTo>
                  <a:pt x="47" y="77"/>
                  <a:pt x="45" y="77"/>
                  <a:pt x="44" y="76"/>
                </a:cubicBezTo>
                <a:cubicBezTo>
                  <a:pt x="43" y="75"/>
                  <a:pt x="43" y="75"/>
                  <a:pt x="43" y="75"/>
                </a:cubicBezTo>
                <a:cubicBezTo>
                  <a:pt x="41" y="72"/>
                  <a:pt x="41" y="68"/>
                  <a:pt x="43" y="66"/>
                </a:cubicBezTo>
                <a:cubicBezTo>
                  <a:pt x="52" y="56"/>
                  <a:pt x="52" y="56"/>
                  <a:pt x="52" y="56"/>
                </a:cubicBezTo>
                <a:cubicBezTo>
                  <a:pt x="22" y="56"/>
                  <a:pt x="22" y="56"/>
                  <a:pt x="22" y="56"/>
                </a:cubicBezTo>
                <a:cubicBezTo>
                  <a:pt x="19" y="56"/>
                  <a:pt x="16" y="53"/>
                  <a:pt x="16" y="50"/>
                </a:cubicBezTo>
                <a:cubicBezTo>
                  <a:pt x="16" y="46"/>
                  <a:pt x="16" y="46"/>
                  <a:pt x="16" y="46"/>
                </a:cubicBezTo>
                <a:cubicBezTo>
                  <a:pt x="16" y="43"/>
                  <a:pt x="19" y="40"/>
                  <a:pt x="22" y="40"/>
                </a:cubicBezTo>
                <a:cubicBezTo>
                  <a:pt x="52" y="40"/>
                  <a:pt x="52" y="40"/>
                  <a:pt x="52" y="40"/>
                </a:cubicBezTo>
                <a:cubicBezTo>
                  <a:pt x="42" y="30"/>
                  <a:pt x="42" y="30"/>
                  <a:pt x="42" y="30"/>
                </a:cubicBezTo>
                <a:cubicBezTo>
                  <a:pt x="40" y="28"/>
                  <a:pt x="40" y="24"/>
                  <a:pt x="43" y="22"/>
                </a:cubicBezTo>
                <a:cubicBezTo>
                  <a:pt x="44" y="20"/>
                  <a:pt x="44" y="20"/>
                  <a:pt x="44" y="20"/>
                </a:cubicBezTo>
                <a:cubicBezTo>
                  <a:pt x="46" y="18"/>
                  <a:pt x="50" y="18"/>
                  <a:pt x="52" y="20"/>
                </a:cubicBezTo>
                <a:cubicBezTo>
                  <a:pt x="75" y="44"/>
                  <a:pt x="75" y="44"/>
                  <a:pt x="75" y="44"/>
                </a:cubicBezTo>
                <a:cubicBezTo>
                  <a:pt x="77" y="46"/>
                  <a:pt x="77" y="50"/>
                  <a:pt x="75" y="52"/>
                </a:cubicBezTo>
                <a:close/>
              </a:path>
            </a:pathLst>
          </a:custGeom>
          <a:solidFill>
            <a:srgbClr val="33CCFF"/>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709402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4">
            <a:extLst>
              <a:ext uri="{FF2B5EF4-FFF2-40B4-BE49-F238E27FC236}">
                <a16:creationId xmlns:a16="http://schemas.microsoft.com/office/drawing/2014/main" id="{C0FE1ECD-DE64-4D2C-A3F6-4EB671D6B28F}"/>
              </a:ext>
            </a:extLst>
          </p:cNvPr>
          <p:cNvSpPr>
            <a:spLocks noChangeArrowheads="1"/>
          </p:cNvSpPr>
          <p:nvPr/>
        </p:nvSpPr>
        <p:spPr bwMode="auto">
          <a:xfrm>
            <a:off x="-8472" y="-2329"/>
            <a:ext cx="12200471" cy="6867300"/>
          </a:xfrm>
          <a:prstGeom prst="rect">
            <a:avLst/>
          </a:prstGeom>
          <a:gradFill>
            <a:gsLst>
              <a:gs pos="95000">
                <a:srgbClr val="006C92"/>
              </a:gs>
              <a:gs pos="23000">
                <a:srgbClr val="33CCFF"/>
              </a:gs>
            </a:gsLst>
            <a:path path="circle">
              <a:fillToRect t="100000" r="100000"/>
            </a:path>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45">
            <a:extLst>
              <a:ext uri="{FF2B5EF4-FFF2-40B4-BE49-F238E27FC236}">
                <a16:creationId xmlns:a16="http://schemas.microsoft.com/office/drawing/2014/main" id="{4448A793-8329-49B9-9DE3-21C1DA3A65E7}"/>
              </a:ext>
            </a:extLst>
          </p:cNvPr>
          <p:cNvSpPr>
            <a:spLocks noChangeArrowheads="1"/>
          </p:cNvSpPr>
          <p:nvPr/>
        </p:nvSpPr>
        <p:spPr bwMode="auto">
          <a:xfrm>
            <a:off x="-8472" y="-355205"/>
            <a:ext cx="12200471" cy="7220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407" name="Group 9406">
            <a:extLst>
              <a:ext uri="{FF2B5EF4-FFF2-40B4-BE49-F238E27FC236}">
                <a16:creationId xmlns:a16="http://schemas.microsoft.com/office/drawing/2014/main" id="{5EE74C2B-FEF2-4ABA-8C73-A4CB8B46819F}"/>
              </a:ext>
            </a:extLst>
          </p:cNvPr>
          <p:cNvGrpSpPr/>
          <p:nvPr/>
        </p:nvGrpSpPr>
        <p:grpSpPr>
          <a:xfrm>
            <a:off x="4771608" y="5441181"/>
            <a:ext cx="835889" cy="808360"/>
            <a:chOff x="11233479" y="-2329"/>
            <a:chExt cx="835889" cy="808360"/>
          </a:xfrm>
        </p:grpSpPr>
        <p:sp>
          <p:nvSpPr>
            <p:cNvPr id="22" name="Freeform 46">
              <a:extLst>
                <a:ext uri="{FF2B5EF4-FFF2-40B4-BE49-F238E27FC236}">
                  <a16:creationId xmlns:a16="http://schemas.microsoft.com/office/drawing/2014/main" id="{69B8B4F2-42D4-4D89-8814-FFF526710115}"/>
                </a:ext>
              </a:extLst>
            </p:cNvPr>
            <p:cNvSpPr>
              <a:spLocks/>
            </p:cNvSpPr>
            <p:nvPr/>
          </p:nvSpPr>
          <p:spPr bwMode="auto">
            <a:xfrm>
              <a:off x="11233479" y="-2329"/>
              <a:ext cx="488020" cy="498030"/>
            </a:xfrm>
            <a:custGeom>
              <a:avLst/>
              <a:gdLst>
                <a:gd name="T0" fmla="*/ 73 w 104"/>
                <a:gd name="T1" fmla="*/ 11 h 106"/>
                <a:gd name="T2" fmla="*/ 27 w 104"/>
                <a:gd name="T3" fmla="*/ 8 h 106"/>
                <a:gd name="T4" fmla="*/ 1 w 104"/>
                <a:gd name="T5" fmla="*/ 51 h 106"/>
                <a:gd name="T6" fmla="*/ 11 w 104"/>
                <a:gd name="T7" fmla="*/ 84 h 106"/>
                <a:gd name="T8" fmla="*/ 39 w 104"/>
                <a:gd name="T9" fmla="*/ 103 h 106"/>
                <a:gd name="T10" fmla="*/ 76 w 104"/>
                <a:gd name="T11" fmla="*/ 99 h 106"/>
                <a:gd name="T12" fmla="*/ 102 w 104"/>
                <a:gd name="T13" fmla="*/ 61 h 106"/>
                <a:gd name="T14" fmla="*/ 89 w 104"/>
                <a:gd name="T15" fmla="*/ 19 h 106"/>
                <a:gd name="T16" fmla="*/ 50 w 104"/>
                <a:gd name="T17" fmla="*/ 3 h 106"/>
                <a:gd name="T18" fmla="*/ 73 w 104"/>
                <a:gd name="T19" fmla="*/ 1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6">
                  <a:moveTo>
                    <a:pt x="73" y="11"/>
                  </a:moveTo>
                  <a:cubicBezTo>
                    <a:pt x="61" y="1"/>
                    <a:pt x="42" y="0"/>
                    <a:pt x="27" y="8"/>
                  </a:cubicBezTo>
                  <a:cubicBezTo>
                    <a:pt x="12" y="16"/>
                    <a:pt x="1" y="34"/>
                    <a:pt x="1" y="51"/>
                  </a:cubicBezTo>
                  <a:cubicBezTo>
                    <a:pt x="0" y="63"/>
                    <a:pt x="4" y="75"/>
                    <a:pt x="11" y="84"/>
                  </a:cubicBezTo>
                  <a:cubicBezTo>
                    <a:pt x="18" y="94"/>
                    <a:pt x="28" y="100"/>
                    <a:pt x="39" y="103"/>
                  </a:cubicBezTo>
                  <a:cubicBezTo>
                    <a:pt x="51" y="106"/>
                    <a:pt x="65" y="106"/>
                    <a:pt x="76" y="99"/>
                  </a:cubicBezTo>
                  <a:cubicBezTo>
                    <a:pt x="89" y="92"/>
                    <a:pt x="99" y="77"/>
                    <a:pt x="102" y="61"/>
                  </a:cubicBezTo>
                  <a:cubicBezTo>
                    <a:pt x="104" y="46"/>
                    <a:pt x="99" y="30"/>
                    <a:pt x="89" y="19"/>
                  </a:cubicBezTo>
                  <a:cubicBezTo>
                    <a:pt x="79" y="9"/>
                    <a:pt x="65" y="3"/>
                    <a:pt x="50" y="3"/>
                  </a:cubicBezTo>
                  <a:cubicBezTo>
                    <a:pt x="73" y="11"/>
                    <a:pt x="73" y="11"/>
                    <a:pt x="73" y="11"/>
                  </a:cubicBezTo>
                </a:path>
              </a:pathLst>
            </a:custGeom>
            <a:solidFill>
              <a:srgbClr val="F082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B629582B-F7C7-48BE-976C-61849E59E967}"/>
                </a:ext>
              </a:extLst>
            </p:cNvPr>
            <p:cNvSpPr>
              <a:spLocks/>
            </p:cNvSpPr>
            <p:nvPr/>
          </p:nvSpPr>
          <p:spPr bwMode="auto">
            <a:xfrm>
              <a:off x="11235981" y="120300"/>
              <a:ext cx="475505" cy="197711"/>
            </a:xfrm>
            <a:custGeom>
              <a:avLst/>
              <a:gdLst>
                <a:gd name="T0" fmla="*/ 27 w 101"/>
                <a:gd name="T1" fmla="*/ 0 h 42"/>
                <a:gd name="T2" fmla="*/ 7 w 101"/>
                <a:gd name="T3" fmla="*/ 5 h 42"/>
                <a:gd name="T4" fmla="*/ 4 w 101"/>
                <a:gd name="T5" fmla="*/ 6 h 42"/>
                <a:gd name="T6" fmla="*/ 0 w 101"/>
                <a:gd name="T7" fmla="*/ 25 h 42"/>
                <a:gd name="T8" fmla="*/ 0 w 101"/>
                <a:gd name="T9" fmla="*/ 27 h 42"/>
                <a:gd name="T10" fmla="*/ 1 w 101"/>
                <a:gd name="T11" fmla="*/ 37 h 42"/>
                <a:gd name="T12" fmla="*/ 27 w 101"/>
                <a:gd name="T13" fmla="*/ 24 h 42"/>
                <a:gd name="T14" fmla="*/ 27 w 101"/>
                <a:gd name="T15" fmla="*/ 24 h 42"/>
                <a:gd name="T16" fmla="*/ 61 w 101"/>
                <a:gd name="T17" fmla="*/ 40 h 42"/>
                <a:gd name="T18" fmla="*/ 75 w 101"/>
                <a:gd name="T19" fmla="*/ 42 h 42"/>
                <a:gd name="T20" fmla="*/ 95 w 101"/>
                <a:gd name="T21" fmla="*/ 38 h 42"/>
                <a:gd name="T22" fmla="*/ 101 w 101"/>
                <a:gd name="T23" fmla="*/ 35 h 42"/>
                <a:gd name="T24" fmla="*/ 101 w 101"/>
                <a:gd name="T25" fmla="*/ 28 h 42"/>
                <a:gd name="T26" fmla="*/ 96 w 101"/>
                <a:gd name="T27" fmla="*/ 5 h 42"/>
                <a:gd name="T28" fmla="*/ 76 w 101"/>
                <a:gd name="T29" fmla="*/ 17 h 42"/>
                <a:gd name="T30" fmla="*/ 74 w 101"/>
                <a:gd name="T31" fmla="*/ 17 h 42"/>
                <a:gd name="T32" fmla="*/ 42 w 101"/>
                <a:gd name="T33" fmla="*/ 2 h 42"/>
                <a:gd name="T34" fmla="*/ 27 w 101"/>
                <a:gd name="T3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 h="42">
                  <a:moveTo>
                    <a:pt x="27" y="0"/>
                  </a:moveTo>
                  <a:cubicBezTo>
                    <a:pt x="20" y="0"/>
                    <a:pt x="13" y="2"/>
                    <a:pt x="7" y="5"/>
                  </a:cubicBezTo>
                  <a:cubicBezTo>
                    <a:pt x="6" y="5"/>
                    <a:pt x="5" y="6"/>
                    <a:pt x="4" y="6"/>
                  </a:cubicBezTo>
                  <a:cubicBezTo>
                    <a:pt x="2" y="12"/>
                    <a:pt x="0" y="19"/>
                    <a:pt x="0" y="25"/>
                  </a:cubicBezTo>
                  <a:cubicBezTo>
                    <a:pt x="0" y="26"/>
                    <a:pt x="0" y="27"/>
                    <a:pt x="0" y="27"/>
                  </a:cubicBezTo>
                  <a:cubicBezTo>
                    <a:pt x="0" y="31"/>
                    <a:pt x="0" y="34"/>
                    <a:pt x="1" y="37"/>
                  </a:cubicBezTo>
                  <a:cubicBezTo>
                    <a:pt x="6" y="29"/>
                    <a:pt x="18" y="24"/>
                    <a:pt x="27" y="24"/>
                  </a:cubicBezTo>
                  <a:cubicBezTo>
                    <a:pt x="27" y="24"/>
                    <a:pt x="27" y="24"/>
                    <a:pt x="27" y="24"/>
                  </a:cubicBezTo>
                  <a:cubicBezTo>
                    <a:pt x="40" y="25"/>
                    <a:pt x="49" y="36"/>
                    <a:pt x="61" y="40"/>
                  </a:cubicBezTo>
                  <a:cubicBezTo>
                    <a:pt x="65" y="41"/>
                    <a:pt x="70" y="42"/>
                    <a:pt x="75" y="42"/>
                  </a:cubicBezTo>
                  <a:cubicBezTo>
                    <a:pt x="82" y="42"/>
                    <a:pt x="88" y="41"/>
                    <a:pt x="95" y="38"/>
                  </a:cubicBezTo>
                  <a:cubicBezTo>
                    <a:pt x="96" y="37"/>
                    <a:pt x="99" y="36"/>
                    <a:pt x="101" y="35"/>
                  </a:cubicBezTo>
                  <a:cubicBezTo>
                    <a:pt x="101" y="32"/>
                    <a:pt x="101" y="30"/>
                    <a:pt x="101" y="28"/>
                  </a:cubicBezTo>
                  <a:cubicBezTo>
                    <a:pt x="101" y="20"/>
                    <a:pt x="99" y="12"/>
                    <a:pt x="96" y="5"/>
                  </a:cubicBezTo>
                  <a:cubicBezTo>
                    <a:pt x="90" y="10"/>
                    <a:pt x="84" y="16"/>
                    <a:pt x="76" y="17"/>
                  </a:cubicBezTo>
                  <a:cubicBezTo>
                    <a:pt x="75" y="17"/>
                    <a:pt x="75" y="17"/>
                    <a:pt x="74" y="17"/>
                  </a:cubicBezTo>
                  <a:cubicBezTo>
                    <a:pt x="63" y="17"/>
                    <a:pt x="52" y="6"/>
                    <a:pt x="42" y="2"/>
                  </a:cubicBezTo>
                  <a:cubicBezTo>
                    <a:pt x="37" y="1"/>
                    <a:pt x="32" y="0"/>
                    <a:pt x="27" y="0"/>
                  </a:cubicBezTo>
                </a:path>
              </a:pathLst>
            </a:custGeom>
            <a:solidFill>
              <a:srgbClr val="F39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8">
              <a:extLst>
                <a:ext uri="{FF2B5EF4-FFF2-40B4-BE49-F238E27FC236}">
                  <a16:creationId xmlns:a16="http://schemas.microsoft.com/office/drawing/2014/main" id="{98B990CF-239C-41FD-AC83-98941168CE9B}"/>
                </a:ext>
              </a:extLst>
            </p:cNvPr>
            <p:cNvSpPr>
              <a:spLocks/>
            </p:cNvSpPr>
            <p:nvPr/>
          </p:nvSpPr>
          <p:spPr bwMode="auto">
            <a:xfrm>
              <a:off x="11250997" y="292985"/>
              <a:ext cx="432961" cy="160170"/>
            </a:xfrm>
            <a:custGeom>
              <a:avLst/>
              <a:gdLst>
                <a:gd name="T0" fmla="*/ 21 w 92"/>
                <a:gd name="T1" fmla="*/ 0 h 34"/>
                <a:gd name="T2" fmla="*/ 0 w 92"/>
                <a:gd name="T3" fmla="*/ 8 h 34"/>
                <a:gd name="T4" fmla="*/ 7 w 92"/>
                <a:gd name="T5" fmla="*/ 20 h 34"/>
                <a:gd name="T6" fmla="*/ 24 w 92"/>
                <a:gd name="T7" fmla="*/ 14 h 34"/>
                <a:gd name="T8" fmla="*/ 25 w 92"/>
                <a:gd name="T9" fmla="*/ 14 h 34"/>
                <a:gd name="T10" fmla="*/ 51 w 92"/>
                <a:gd name="T11" fmla="*/ 27 h 34"/>
                <a:gd name="T12" fmla="*/ 76 w 92"/>
                <a:gd name="T13" fmla="*/ 34 h 34"/>
                <a:gd name="T14" fmla="*/ 77 w 92"/>
                <a:gd name="T15" fmla="*/ 34 h 34"/>
                <a:gd name="T16" fmla="*/ 92 w 92"/>
                <a:gd name="T17" fmla="*/ 16 h 34"/>
                <a:gd name="T18" fmla="*/ 72 w 92"/>
                <a:gd name="T19" fmla="*/ 18 h 34"/>
                <a:gd name="T20" fmla="*/ 64 w 92"/>
                <a:gd name="T21" fmla="*/ 17 h 34"/>
                <a:gd name="T22" fmla="*/ 36 w 92"/>
                <a:gd name="T23" fmla="*/ 3 h 34"/>
                <a:gd name="T24" fmla="*/ 21 w 92"/>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34">
                  <a:moveTo>
                    <a:pt x="21" y="0"/>
                  </a:moveTo>
                  <a:cubicBezTo>
                    <a:pt x="13" y="0"/>
                    <a:pt x="5" y="2"/>
                    <a:pt x="0" y="8"/>
                  </a:cubicBezTo>
                  <a:cubicBezTo>
                    <a:pt x="1" y="12"/>
                    <a:pt x="4" y="17"/>
                    <a:pt x="7" y="20"/>
                  </a:cubicBezTo>
                  <a:cubicBezTo>
                    <a:pt x="12" y="18"/>
                    <a:pt x="17" y="14"/>
                    <a:pt x="24" y="14"/>
                  </a:cubicBezTo>
                  <a:cubicBezTo>
                    <a:pt x="25" y="14"/>
                    <a:pt x="25" y="14"/>
                    <a:pt x="25" y="14"/>
                  </a:cubicBezTo>
                  <a:cubicBezTo>
                    <a:pt x="35" y="14"/>
                    <a:pt x="43" y="22"/>
                    <a:pt x="51" y="27"/>
                  </a:cubicBezTo>
                  <a:cubicBezTo>
                    <a:pt x="59" y="31"/>
                    <a:pt x="68" y="34"/>
                    <a:pt x="76" y="34"/>
                  </a:cubicBezTo>
                  <a:cubicBezTo>
                    <a:pt x="76" y="34"/>
                    <a:pt x="76" y="34"/>
                    <a:pt x="77" y="34"/>
                  </a:cubicBezTo>
                  <a:cubicBezTo>
                    <a:pt x="83" y="29"/>
                    <a:pt x="88" y="23"/>
                    <a:pt x="92" y="16"/>
                  </a:cubicBezTo>
                  <a:cubicBezTo>
                    <a:pt x="85" y="16"/>
                    <a:pt x="79" y="18"/>
                    <a:pt x="72" y="18"/>
                  </a:cubicBezTo>
                  <a:cubicBezTo>
                    <a:pt x="70" y="18"/>
                    <a:pt x="67" y="18"/>
                    <a:pt x="64" y="17"/>
                  </a:cubicBezTo>
                  <a:cubicBezTo>
                    <a:pt x="53" y="15"/>
                    <a:pt x="46" y="7"/>
                    <a:pt x="36" y="3"/>
                  </a:cubicBezTo>
                  <a:cubicBezTo>
                    <a:pt x="32" y="1"/>
                    <a:pt x="27" y="0"/>
                    <a:pt x="21" y="0"/>
                  </a:cubicBezTo>
                </a:path>
              </a:pathLst>
            </a:custGeom>
            <a:solidFill>
              <a:srgbClr val="F39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9">
              <a:extLst>
                <a:ext uri="{FF2B5EF4-FFF2-40B4-BE49-F238E27FC236}">
                  <a16:creationId xmlns:a16="http://schemas.microsoft.com/office/drawing/2014/main" id="{EA2C9D7B-A0CB-4FFE-912B-799FAA8C0163}"/>
                </a:ext>
              </a:extLst>
            </p:cNvPr>
            <p:cNvSpPr>
              <a:spLocks/>
            </p:cNvSpPr>
            <p:nvPr/>
          </p:nvSpPr>
          <p:spPr bwMode="auto">
            <a:xfrm>
              <a:off x="11336088" y="10183"/>
              <a:ext cx="332855" cy="137647"/>
            </a:xfrm>
            <a:custGeom>
              <a:avLst/>
              <a:gdLst>
                <a:gd name="T0" fmla="*/ 18 w 71"/>
                <a:gd name="T1" fmla="*/ 0 h 29"/>
                <a:gd name="T2" fmla="*/ 5 w 71"/>
                <a:gd name="T3" fmla="*/ 5 h 29"/>
                <a:gd name="T4" fmla="*/ 0 w 71"/>
                <a:gd name="T5" fmla="*/ 8 h 29"/>
                <a:gd name="T6" fmla="*/ 0 w 71"/>
                <a:gd name="T7" fmla="*/ 8 h 29"/>
                <a:gd name="T8" fmla="*/ 24 w 71"/>
                <a:gd name="T9" fmla="*/ 15 h 29"/>
                <a:gd name="T10" fmla="*/ 49 w 71"/>
                <a:gd name="T11" fmla="*/ 28 h 29"/>
                <a:gd name="T12" fmla="*/ 56 w 71"/>
                <a:gd name="T13" fmla="*/ 29 h 29"/>
                <a:gd name="T14" fmla="*/ 58 w 71"/>
                <a:gd name="T15" fmla="*/ 28 h 29"/>
                <a:gd name="T16" fmla="*/ 62 w 71"/>
                <a:gd name="T17" fmla="*/ 26 h 29"/>
                <a:gd name="T18" fmla="*/ 64 w 71"/>
                <a:gd name="T19" fmla="*/ 27 h 29"/>
                <a:gd name="T20" fmla="*/ 71 w 71"/>
                <a:gd name="T21" fmla="*/ 22 h 29"/>
                <a:gd name="T22" fmla="*/ 68 w 71"/>
                <a:gd name="T23" fmla="*/ 17 h 29"/>
                <a:gd name="T24" fmla="*/ 58 w 71"/>
                <a:gd name="T25" fmla="*/ 19 h 29"/>
                <a:gd name="T26" fmla="*/ 46 w 71"/>
                <a:gd name="T27" fmla="*/ 17 h 29"/>
                <a:gd name="T28" fmla="*/ 27 w 71"/>
                <a:gd name="T29" fmla="*/ 5 h 29"/>
                <a:gd name="T30" fmla="*/ 18 w 71"/>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29">
                  <a:moveTo>
                    <a:pt x="18" y="0"/>
                  </a:moveTo>
                  <a:cubicBezTo>
                    <a:pt x="13" y="1"/>
                    <a:pt x="9" y="3"/>
                    <a:pt x="5" y="5"/>
                  </a:cubicBezTo>
                  <a:cubicBezTo>
                    <a:pt x="3" y="6"/>
                    <a:pt x="2" y="7"/>
                    <a:pt x="0" y="8"/>
                  </a:cubicBezTo>
                  <a:cubicBezTo>
                    <a:pt x="0" y="8"/>
                    <a:pt x="0" y="8"/>
                    <a:pt x="0" y="8"/>
                  </a:cubicBezTo>
                  <a:cubicBezTo>
                    <a:pt x="9" y="9"/>
                    <a:pt x="16" y="11"/>
                    <a:pt x="24" y="15"/>
                  </a:cubicBezTo>
                  <a:cubicBezTo>
                    <a:pt x="32" y="19"/>
                    <a:pt x="39" y="25"/>
                    <a:pt x="49" y="28"/>
                  </a:cubicBezTo>
                  <a:cubicBezTo>
                    <a:pt x="51" y="28"/>
                    <a:pt x="54" y="29"/>
                    <a:pt x="56" y="29"/>
                  </a:cubicBezTo>
                  <a:cubicBezTo>
                    <a:pt x="57" y="29"/>
                    <a:pt x="57" y="29"/>
                    <a:pt x="58" y="28"/>
                  </a:cubicBezTo>
                  <a:cubicBezTo>
                    <a:pt x="59" y="27"/>
                    <a:pt x="60" y="26"/>
                    <a:pt x="62" y="26"/>
                  </a:cubicBezTo>
                  <a:cubicBezTo>
                    <a:pt x="63" y="26"/>
                    <a:pt x="63" y="27"/>
                    <a:pt x="64" y="27"/>
                  </a:cubicBezTo>
                  <a:cubicBezTo>
                    <a:pt x="67" y="26"/>
                    <a:pt x="69" y="24"/>
                    <a:pt x="71" y="22"/>
                  </a:cubicBezTo>
                  <a:cubicBezTo>
                    <a:pt x="70" y="20"/>
                    <a:pt x="69" y="18"/>
                    <a:pt x="68" y="17"/>
                  </a:cubicBezTo>
                  <a:cubicBezTo>
                    <a:pt x="65" y="19"/>
                    <a:pt x="61" y="19"/>
                    <a:pt x="58" y="19"/>
                  </a:cubicBezTo>
                  <a:cubicBezTo>
                    <a:pt x="54" y="19"/>
                    <a:pt x="49" y="18"/>
                    <a:pt x="46" y="17"/>
                  </a:cubicBezTo>
                  <a:cubicBezTo>
                    <a:pt x="39" y="14"/>
                    <a:pt x="33" y="9"/>
                    <a:pt x="27" y="5"/>
                  </a:cubicBezTo>
                  <a:cubicBezTo>
                    <a:pt x="24" y="3"/>
                    <a:pt x="21" y="1"/>
                    <a:pt x="18" y="0"/>
                  </a:cubicBezTo>
                </a:path>
              </a:pathLst>
            </a:custGeom>
            <a:solidFill>
              <a:srgbClr val="F39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50">
              <a:extLst>
                <a:ext uri="{FF2B5EF4-FFF2-40B4-BE49-F238E27FC236}">
                  <a16:creationId xmlns:a16="http://schemas.microsoft.com/office/drawing/2014/main" id="{08CE4A05-93BE-4BD6-A55D-48C8161186B9}"/>
                </a:ext>
              </a:extLst>
            </p:cNvPr>
            <p:cNvSpPr>
              <a:spLocks/>
            </p:cNvSpPr>
            <p:nvPr/>
          </p:nvSpPr>
          <p:spPr bwMode="auto">
            <a:xfrm>
              <a:off x="11331082" y="415614"/>
              <a:ext cx="187700" cy="75080"/>
            </a:xfrm>
            <a:custGeom>
              <a:avLst/>
              <a:gdLst>
                <a:gd name="T0" fmla="*/ 14 w 40"/>
                <a:gd name="T1" fmla="*/ 0 h 16"/>
                <a:gd name="T2" fmla="*/ 8 w 40"/>
                <a:gd name="T3" fmla="*/ 1 h 16"/>
                <a:gd name="T4" fmla="*/ 0 w 40"/>
                <a:gd name="T5" fmla="*/ 5 h 16"/>
                <a:gd name="T6" fmla="*/ 18 w 40"/>
                <a:gd name="T7" fmla="*/ 14 h 16"/>
                <a:gd name="T8" fmla="*/ 33 w 40"/>
                <a:gd name="T9" fmla="*/ 16 h 16"/>
                <a:gd name="T10" fmla="*/ 40 w 40"/>
                <a:gd name="T11" fmla="*/ 15 h 16"/>
                <a:gd name="T12" fmla="*/ 39 w 40"/>
                <a:gd name="T13" fmla="*/ 14 h 16"/>
                <a:gd name="T14" fmla="*/ 19 w 40"/>
                <a:gd name="T15" fmla="*/ 1 h 16"/>
                <a:gd name="T16" fmla="*/ 14 w 4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6">
                  <a:moveTo>
                    <a:pt x="14" y="0"/>
                  </a:moveTo>
                  <a:cubicBezTo>
                    <a:pt x="12" y="0"/>
                    <a:pt x="10" y="1"/>
                    <a:pt x="8" y="1"/>
                  </a:cubicBezTo>
                  <a:cubicBezTo>
                    <a:pt x="4" y="2"/>
                    <a:pt x="2" y="3"/>
                    <a:pt x="0" y="5"/>
                  </a:cubicBezTo>
                  <a:cubicBezTo>
                    <a:pt x="5" y="9"/>
                    <a:pt x="11" y="12"/>
                    <a:pt x="18" y="14"/>
                  </a:cubicBezTo>
                  <a:cubicBezTo>
                    <a:pt x="23" y="15"/>
                    <a:pt x="28" y="16"/>
                    <a:pt x="33" y="16"/>
                  </a:cubicBezTo>
                  <a:cubicBezTo>
                    <a:pt x="35" y="16"/>
                    <a:pt x="38" y="16"/>
                    <a:pt x="40" y="15"/>
                  </a:cubicBezTo>
                  <a:cubicBezTo>
                    <a:pt x="40" y="15"/>
                    <a:pt x="40" y="14"/>
                    <a:pt x="39" y="14"/>
                  </a:cubicBezTo>
                  <a:cubicBezTo>
                    <a:pt x="35" y="6"/>
                    <a:pt x="27" y="2"/>
                    <a:pt x="19" y="1"/>
                  </a:cubicBezTo>
                  <a:cubicBezTo>
                    <a:pt x="17" y="1"/>
                    <a:pt x="16" y="0"/>
                    <a:pt x="14" y="0"/>
                  </a:cubicBezTo>
                </a:path>
              </a:pathLst>
            </a:custGeom>
            <a:solidFill>
              <a:srgbClr val="F39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48" name="Freeform 66">
              <a:extLst>
                <a:ext uri="{FF2B5EF4-FFF2-40B4-BE49-F238E27FC236}">
                  <a16:creationId xmlns:a16="http://schemas.microsoft.com/office/drawing/2014/main" id="{6C74B3B9-2037-4337-8466-F66F038D2FC9}"/>
                </a:ext>
              </a:extLst>
            </p:cNvPr>
            <p:cNvSpPr>
              <a:spLocks/>
            </p:cNvSpPr>
            <p:nvPr/>
          </p:nvSpPr>
          <p:spPr bwMode="auto">
            <a:xfrm>
              <a:off x="11741519" y="778501"/>
              <a:ext cx="37541" cy="27530"/>
            </a:xfrm>
            <a:custGeom>
              <a:avLst/>
              <a:gdLst>
                <a:gd name="T0" fmla="*/ 4 w 8"/>
                <a:gd name="T1" fmla="*/ 0 h 6"/>
                <a:gd name="T2" fmla="*/ 4 w 8"/>
                <a:gd name="T3" fmla="*/ 6 h 6"/>
                <a:gd name="T4" fmla="*/ 4 w 8"/>
                <a:gd name="T5" fmla="*/ 0 h 6"/>
              </a:gdLst>
              <a:ahLst/>
              <a:cxnLst>
                <a:cxn ang="0">
                  <a:pos x="T0" y="T1"/>
                </a:cxn>
                <a:cxn ang="0">
                  <a:pos x="T2" y="T3"/>
                </a:cxn>
                <a:cxn ang="0">
                  <a:pos x="T4" y="T5"/>
                </a:cxn>
              </a:cxnLst>
              <a:rect l="0" t="0" r="r" b="b"/>
              <a:pathLst>
                <a:path w="8" h="6">
                  <a:moveTo>
                    <a:pt x="4" y="0"/>
                  </a:moveTo>
                  <a:cubicBezTo>
                    <a:pt x="0" y="0"/>
                    <a:pt x="0" y="6"/>
                    <a:pt x="4" y="6"/>
                  </a:cubicBezTo>
                  <a:cubicBezTo>
                    <a:pt x="8" y="6"/>
                    <a:pt x="8" y="0"/>
                    <a:pt x="4"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0" name="Freeform 74">
              <a:extLst>
                <a:ext uri="{FF2B5EF4-FFF2-40B4-BE49-F238E27FC236}">
                  <a16:creationId xmlns:a16="http://schemas.microsoft.com/office/drawing/2014/main" id="{7E533844-42E8-408A-BB36-D23FA7EEC462}"/>
                </a:ext>
              </a:extLst>
            </p:cNvPr>
            <p:cNvSpPr>
              <a:spLocks/>
            </p:cNvSpPr>
            <p:nvPr/>
          </p:nvSpPr>
          <p:spPr bwMode="auto">
            <a:xfrm>
              <a:off x="11603873" y="137820"/>
              <a:ext cx="47551" cy="37541"/>
            </a:xfrm>
            <a:custGeom>
              <a:avLst/>
              <a:gdLst>
                <a:gd name="T0" fmla="*/ 7 w 10"/>
                <a:gd name="T1" fmla="*/ 0 h 8"/>
                <a:gd name="T2" fmla="*/ 1 w 10"/>
                <a:gd name="T3" fmla="*/ 1 h 8"/>
                <a:gd name="T4" fmla="*/ 5 w 10"/>
                <a:gd name="T5" fmla="*/ 8 h 8"/>
                <a:gd name="T6" fmla="*/ 7 w 10"/>
                <a:gd name="T7" fmla="*/ 0 h 8"/>
              </a:gdLst>
              <a:ahLst/>
              <a:cxnLst>
                <a:cxn ang="0">
                  <a:pos x="T0" y="T1"/>
                </a:cxn>
                <a:cxn ang="0">
                  <a:pos x="T2" y="T3"/>
                </a:cxn>
                <a:cxn ang="0">
                  <a:pos x="T4" y="T5"/>
                </a:cxn>
                <a:cxn ang="0">
                  <a:pos x="T6" y="T7"/>
                </a:cxn>
              </a:cxnLst>
              <a:rect l="0" t="0" r="r" b="b"/>
              <a:pathLst>
                <a:path w="10" h="8">
                  <a:moveTo>
                    <a:pt x="7" y="0"/>
                  </a:moveTo>
                  <a:cubicBezTo>
                    <a:pt x="5" y="1"/>
                    <a:pt x="3" y="1"/>
                    <a:pt x="1" y="1"/>
                  </a:cubicBezTo>
                  <a:cubicBezTo>
                    <a:pt x="0" y="4"/>
                    <a:pt x="1" y="8"/>
                    <a:pt x="5" y="8"/>
                  </a:cubicBezTo>
                  <a:cubicBezTo>
                    <a:pt x="9" y="8"/>
                    <a:pt x="10" y="2"/>
                    <a:pt x="7" y="0"/>
                  </a:cubicBezTo>
                </a:path>
              </a:pathLst>
            </a:custGeom>
            <a:solidFill>
              <a:srgbClr val="EEBC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1" name="Freeform 75">
              <a:extLst>
                <a:ext uri="{FF2B5EF4-FFF2-40B4-BE49-F238E27FC236}">
                  <a16:creationId xmlns:a16="http://schemas.microsoft.com/office/drawing/2014/main" id="{69DC04AD-CD56-492B-84CC-4FC1C1567C3D}"/>
                </a:ext>
              </a:extLst>
            </p:cNvPr>
            <p:cNvSpPr>
              <a:spLocks/>
            </p:cNvSpPr>
            <p:nvPr/>
          </p:nvSpPr>
          <p:spPr bwMode="auto">
            <a:xfrm>
              <a:off x="11608878" y="132815"/>
              <a:ext cx="27530" cy="10011"/>
            </a:xfrm>
            <a:custGeom>
              <a:avLst/>
              <a:gdLst>
                <a:gd name="T0" fmla="*/ 4 w 6"/>
                <a:gd name="T1" fmla="*/ 0 h 2"/>
                <a:gd name="T2" fmla="*/ 0 w 6"/>
                <a:gd name="T3" fmla="*/ 2 h 2"/>
                <a:gd name="T4" fmla="*/ 6 w 6"/>
                <a:gd name="T5" fmla="*/ 1 h 2"/>
                <a:gd name="T6" fmla="*/ 4 w 6"/>
                <a:gd name="T7" fmla="*/ 0 h 2"/>
              </a:gdLst>
              <a:ahLst/>
              <a:cxnLst>
                <a:cxn ang="0">
                  <a:pos x="T0" y="T1"/>
                </a:cxn>
                <a:cxn ang="0">
                  <a:pos x="T2" y="T3"/>
                </a:cxn>
                <a:cxn ang="0">
                  <a:pos x="T4" y="T5"/>
                </a:cxn>
                <a:cxn ang="0">
                  <a:pos x="T6" y="T7"/>
                </a:cxn>
              </a:cxnLst>
              <a:rect l="0" t="0" r="r" b="b"/>
              <a:pathLst>
                <a:path w="6" h="2">
                  <a:moveTo>
                    <a:pt x="4" y="0"/>
                  </a:moveTo>
                  <a:cubicBezTo>
                    <a:pt x="2" y="0"/>
                    <a:pt x="1" y="1"/>
                    <a:pt x="0" y="2"/>
                  </a:cubicBezTo>
                  <a:cubicBezTo>
                    <a:pt x="2" y="2"/>
                    <a:pt x="4" y="2"/>
                    <a:pt x="6" y="1"/>
                  </a:cubicBezTo>
                  <a:cubicBezTo>
                    <a:pt x="5" y="1"/>
                    <a:pt x="5" y="0"/>
                    <a:pt x="4" y="0"/>
                  </a:cubicBezTo>
                </a:path>
              </a:pathLst>
            </a:custGeom>
            <a:solidFill>
              <a:srgbClr val="F0C2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4" name="Freeform 88">
              <a:extLst>
                <a:ext uri="{FF2B5EF4-FFF2-40B4-BE49-F238E27FC236}">
                  <a16:creationId xmlns:a16="http://schemas.microsoft.com/office/drawing/2014/main" id="{F80A971E-876A-433A-B079-B554D5AAA656}"/>
                </a:ext>
              </a:extLst>
            </p:cNvPr>
            <p:cNvSpPr>
              <a:spLocks/>
            </p:cNvSpPr>
            <p:nvPr/>
          </p:nvSpPr>
          <p:spPr bwMode="auto">
            <a:xfrm>
              <a:off x="12009304" y="77756"/>
              <a:ext cx="60064" cy="70074"/>
            </a:xfrm>
            <a:custGeom>
              <a:avLst/>
              <a:gdLst>
                <a:gd name="T0" fmla="*/ 6 w 13"/>
                <a:gd name="T1" fmla="*/ 0 h 15"/>
                <a:gd name="T2" fmla="*/ 0 w 13"/>
                <a:gd name="T3" fmla="*/ 6 h 15"/>
                <a:gd name="T4" fmla="*/ 1 w 13"/>
                <a:gd name="T5" fmla="*/ 9 h 15"/>
                <a:gd name="T6" fmla="*/ 6 w 13"/>
                <a:gd name="T7" fmla="*/ 15 h 15"/>
                <a:gd name="T8" fmla="*/ 12 w 13"/>
                <a:gd name="T9" fmla="*/ 9 h 15"/>
                <a:gd name="T10" fmla="*/ 13 w 13"/>
                <a:gd name="T11" fmla="*/ 6 h 15"/>
                <a:gd name="T12" fmla="*/ 6 w 13"/>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3" h="15">
                  <a:moveTo>
                    <a:pt x="6" y="0"/>
                  </a:moveTo>
                  <a:cubicBezTo>
                    <a:pt x="3" y="0"/>
                    <a:pt x="0" y="3"/>
                    <a:pt x="0" y="6"/>
                  </a:cubicBezTo>
                  <a:cubicBezTo>
                    <a:pt x="0" y="7"/>
                    <a:pt x="1" y="8"/>
                    <a:pt x="1" y="9"/>
                  </a:cubicBezTo>
                  <a:cubicBezTo>
                    <a:pt x="1" y="12"/>
                    <a:pt x="3" y="15"/>
                    <a:pt x="6" y="15"/>
                  </a:cubicBezTo>
                  <a:cubicBezTo>
                    <a:pt x="10" y="15"/>
                    <a:pt x="12" y="12"/>
                    <a:pt x="12" y="9"/>
                  </a:cubicBezTo>
                  <a:cubicBezTo>
                    <a:pt x="12" y="8"/>
                    <a:pt x="12" y="7"/>
                    <a:pt x="13" y="6"/>
                  </a:cubicBezTo>
                  <a:cubicBezTo>
                    <a:pt x="13" y="3"/>
                    <a:pt x="10" y="0"/>
                    <a:pt x="6"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6" name="Group 235">
            <a:extLst>
              <a:ext uri="{FF2B5EF4-FFF2-40B4-BE49-F238E27FC236}">
                <a16:creationId xmlns:a16="http://schemas.microsoft.com/office/drawing/2014/main" id="{C46FE034-01A2-4911-BCA3-5E7A663A575C}"/>
              </a:ext>
            </a:extLst>
          </p:cNvPr>
          <p:cNvGrpSpPr/>
          <p:nvPr/>
        </p:nvGrpSpPr>
        <p:grpSpPr>
          <a:xfrm flipH="1" flipV="1">
            <a:off x="1" y="485928"/>
            <a:ext cx="5414789" cy="6372069"/>
            <a:chOff x="3898901" y="676275"/>
            <a:chExt cx="4678363" cy="5505450"/>
          </a:xfrm>
          <a:gradFill flip="none" rotWithShape="1">
            <a:gsLst>
              <a:gs pos="100000">
                <a:srgbClr val="A7E8FF">
                  <a:alpha val="12000"/>
                </a:srgbClr>
              </a:gs>
              <a:gs pos="0">
                <a:srgbClr val="33CCFF">
                  <a:alpha val="48000"/>
                </a:srgbClr>
              </a:gs>
            </a:gsLst>
            <a:lin ang="8100000" scaled="1"/>
            <a:tileRect/>
          </a:gradFill>
        </p:grpSpPr>
        <p:sp>
          <p:nvSpPr>
            <p:cNvPr id="238" name="Freeform 6">
              <a:extLst>
                <a:ext uri="{FF2B5EF4-FFF2-40B4-BE49-F238E27FC236}">
                  <a16:creationId xmlns:a16="http://schemas.microsoft.com/office/drawing/2014/main" id="{254F3DD3-B27A-43D8-AEFD-9314B2D9B023}"/>
                </a:ext>
              </a:extLst>
            </p:cNvPr>
            <p:cNvSpPr>
              <a:spLocks/>
            </p:cNvSpPr>
            <p:nvPr/>
          </p:nvSpPr>
          <p:spPr bwMode="auto">
            <a:xfrm>
              <a:off x="8051801" y="5489575"/>
              <a:ext cx="390525" cy="334963"/>
            </a:xfrm>
            <a:custGeom>
              <a:avLst/>
              <a:gdLst>
                <a:gd name="T0" fmla="*/ 67 w 131"/>
                <a:gd name="T1" fmla="*/ 0 h 112"/>
                <a:gd name="T2" fmla="*/ 59 w 131"/>
                <a:gd name="T3" fmla="*/ 0 h 112"/>
                <a:gd name="T4" fmla="*/ 3 w 131"/>
                <a:gd name="T5" fmla="*/ 63 h 112"/>
                <a:gd name="T6" fmla="*/ 64 w 131"/>
                <a:gd name="T7" fmla="*/ 112 h 112"/>
                <a:gd name="T8" fmla="*/ 72 w 131"/>
                <a:gd name="T9" fmla="*/ 111 h 112"/>
                <a:gd name="T10" fmla="*/ 128 w 131"/>
                <a:gd name="T11" fmla="*/ 49 h 112"/>
                <a:gd name="T12" fmla="*/ 67 w 131"/>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31" h="112">
                  <a:moveTo>
                    <a:pt x="67" y="0"/>
                  </a:moveTo>
                  <a:cubicBezTo>
                    <a:pt x="64" y="0"/>
                    <a:pt x="62" y="0"/>
                    <a:pt x="59" y="0"/>
                  </a:cubicBezTo>
                  <a:cubicBezTo>
                    <a:pt x="25" y="4"/>
                    <a:pt x="0" y="32"/>
                    <a:pt x="3" y="63"/>
                  </a:cubicBezTo>
                  <a:cubicBezTo>
                    <a:pt x="7" y="91"/>
                    <a:pt x="33" y="112"/>
                    <a:pt x="64" y="112"/>
                  </a:cubicBezTo>
                  <a:cubicBezTo>
                    <a:pt x="67" y="112"/>
                    <a:pt x="69" y="112"/>
                    <a:pt x="72" y="111"/>
                  </a:cubicBezTo>
                  <a:cubicBezTo>
                    <a:pt x="106" y="108"/>
                    <a:pt x="131" y="80"/>
                    <a:pt x="128" y="49"/>
                  </a:cubicBezTo>
                  <a:cubicBezTo>
                    <a:pt x="124" y="20"/>
                    <a:pt x="98" y="0"/>
                    <a:pt x="67"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7">
              <a:extLst>
                <a:ext uri="{FF2B5EF4-FFF2-40B4-BE49-F238E27FC236}">
                  <a16:creationId xmlns:a16="http://schemas.microsoft.com/office/drawing/2014/main" id="{92D802F2-3A07-40FB-A5B0-D99706DF8190}"/>
                </a:ext>
              </a:extLst>
            </p:cNvPr>
            <p:cNvSpPr>
              <a:spLocks/>
            </p:cNvSpPr>
            <p:nvPr/>
          </p:nvSpPr>
          <p:spPr bwMode="auto">
            <a:xfrm>
              <a:off x="3898901" y="676275"/>
              <a:ext cx="4678363" cy="5505450"/>
            </a:xfrm>
            <a:custGeom>
              <a:avLst/>
              <a:gdLst>
                <a:gd name="T0" fmla="*/ 1567 w 1567"/>
                <a:gd name="T1" fmla="*/ 0 h 1846"/>
                <a:gd name="T2" fmla="*/ 856 w 1567"/>
                <a:gd name="T3" fmla="*/ 0 h 1846"/>
                <a:gd name="T4" fmla="*/ 611 w 1567"/>
                <a:gd name="T5" fmla="*/ 352 h 1846"/>
                <a:gd name="T6" fmla="*/ 250 w 1567"/>
                <a:gd name="T7" fmla="*/ 551 h 1846"/>
                <a:gd name="T8" fmla="*/ 19 w 1567"/>
                <a:gd name="T9" fmla="*/ 1151 h 1846"/>
                <a:gd name="T10" fmla="*/ 749 w 1567"/>
                <a:gd name="T11" fmla="*/ 1846 h 1846"/>
                <a:gd name="T12" fmla="*/ 815 w 1567"/>
                <a:gd name="T13" fmla="*/ 1844 h 1846"/>
                <a:gd name="T14" fmla="*/ 1238 w 1567"/>
                <a:gd name="T15" fmla="*/ 1670 h 1846"/>
                <a:gd name="T16" fmla="*/ 1473 w 1567"/>
                <a:gd name="T17" fmla="*/ 1576 h 1846"/>
                <a:gd name="T18" fmla="*/ 1567 w 1567"/>
                <a:gd name="T19" fmla="*/ 1635 h 1846"/>
                <a:gd name="T20" fmla="*/ 1567 w 1567"/>
                <a:gd name="T21" fmla="*/ 0 h 1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7" h="1846">
                  <a:moveTo>
                    <a:pt x="1567" y="0"/>
                  </a:moveTo>
                  <a:cubicBezTo>
                    <a:pt x="856" y="0"/>
                    <a:pt x="856" y="0"/>
                    <a:pt x="856" y="0"/>
                  </a:cubicBezTo>
                  <a:cubicBezTo>
                    <a:pt x="856" y="0"/>
                    <a:pt x="968" y="204"/>
                    <a:pt x="611" y="352"/>
                  </a:cubicBezTo>
                  <a:cubicBezTo>
                    <a:pt x="494" y="401"/>
                    <a:pt x="361" y="458"/>
                    <a:pt x="250" y="551"/>
                  </a:cubicBezTo>
                  <a:cubicBezTo>
                    <a:pt x="106" y="672"/>
                    <a:pt x="0" y="852"/>
                    <a:pt x="19" y="1151"/>
                  </a:cubicBezTo>
                  <a:cubicBezTo>
                    <a:pt x="52" y="1650"/>
                    <a:pt x="377" y="1846"/>
                    <a:pt x="749" y="1846"/>
                  </a:cubicBezTo>
                  <a:cubicBezTo>
                    <a:pt x="771" y="1846"/>
                    <a:pt x="793" y="1845"/>
                    <a:pt x="815" y="1844"/>
                  </a:cubicBezTo>
                  <a:cubicBezTo>
                    <a:pt x="1018" y="1832"/>
                    <a:pt x="1115" y="1748"/>
                    <a:pt x="1238" y="1670"/>
                  </a:cubicBezTo>
                  <a:cubicBezTo>
                    <a:pt x="1312" y="1622"/>
                    <a:pt x="1403" y="1576"/>
                    <a:pt x="1473" y="1576"/>
                  </a:cubicBezTo>
                  <a:cubicBezTo>
                    <a:pt x="1514" y="1576"/>
                    <a:pt x="1548" y="1592"/>
                    <a:pt x="1567" y="1635"/>
                  </a:cubicBezTo>
                  <a:cubicBezTo>
                    <a:pt x="1567" y="0"/>
                    <a:pt x="1567" y="0"/>
                    <a:pt x="1567" y="0"/>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9236" name="Freeform 62">
            <a:extLst>
              <a:ext uri="{FF2B5EF4-FFF2-40B4-BE49-F238E27FC236}">
                <a16:creationId xmlns:a16="http://schemas.microsoft.com/office/drawing/2014/main" id="{3A21FE92-8D60-4A49-A494-8EE56EF08688}"/>
              </a:ext>
            </a:extLst>
          </p:cNvPr>
          <p:cNvSpPr>
            <a:spLocks/>
          </p:cNvSpPr>
          <p:nvPr/>
        </p:nvSpPr>
        <p:spPr bwMode="auto">
          <a:xfrm>
            <a:off x="4964314" y="1450688"/>
            <a:ext cx="37541" cy="27530"/>
          </a:xfrm>
          <a:custGeom>
            <a:avLst/>
            <a:gdLst>
              <a:gd name="T0" fmla="*/ 4 w 8"/>
              <a:gd name="T1" fmla="*/ 0 h 6"/>
              <a:gd name="T2" fmla="*/ 4 w 8"/>
              <a:gd name="T3" fmla="*/ 6 h 6"/>
              <a:gd name="T4" fmla="*/ 4 w 8"/>
              <a:gd name="T5" fmla="*/ 0 h 6"/>
            </a:gdLst>
            <a:ahLst/>
            <a:cxnLst>
              <a:cxn ang="0">
                <a:pos x="T0" y="T1"/>
              </a:cxn>
              <a:cxn ang="0">
                <a:pos x="T2" y="T3"/>
              </a:cxn>
              <a:cxn ang="0">
                <a:pos x="T4" y="T5"/>
              </a:cxn>
            </a:cxnLst>
            <a:rect l="0" t="0" r="r" b="b"/>
            <a:pathLst>
              <a:path w="8" h="6">
                <a:moveTo>
                  <a:pt x="4" y="0"/>
                </a:moveTo>
                <a:cubicBezTo>
                  <a:pt x="0" y="0"/>
                  <a:pt x="0" y="6"/>
                  <a:pt x="4" y="6"/>
                </a:cubicBezTo>
                <a:cubicBezTo>
                  <a:pt x="8" y="6"/>
                  <a:pt x="8" y="0"/>
                  <a:pt x="4"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42" name="Freeform 63">
            <a:extLst>
              <a:ext uri="{FF2B5EF4-FFF2-40B4-BE49-F238E27FC236}">
                <a16:creationId xmlns:a16="http://schemas.microsoft.com/office/drawing/2014/main" id="{EE91614B-9A06-47DB-80F5-71724205259C}"/>
              </a:ext>
            </a:extLst>
          </p:cNvPr>
          <p:cNvSpPr>
            <a:spLocks/>
          </p:cNvSpPr>
          <p:nvPr/>
        </p:nvSpPr>
        <p:spPr bwMode="auto">
          <a:xfrm>
            <a:off x="4959309" y="2629442"/>
            <a:ext cx="20021" cy="15016"/>
          </a:xfrm>
          <a:custGeom>
            <a:avLst/>
            <a:gdLst>
              <a:gd name="T0" fmla="*/ 2 w 4"/>
              <a:gd name="T1" fmla="*/ 0 h 3"/>
              <a:gd name="T2" fmla="*/ 2 w 4"/>
              <a:gd name="T3" fmla="*/ 3 h 3"/>
              <a:gd name="T4" fmla="*/ 2 w 4"/>
              <a:gd name="T5" fmla="*/ 0 h 3"/>
            </a:gdLst>
            <a:ahLst/>
            <a:cxnLst>
              <a:cxn ang="0">
                <a:pos x="T0" y="T1"/>
              </a:cxn>
              <a:cxn ang="0">
                <a:pos x="T2" y="T3"/>
              </a:cxn>
              <a:cxn ang="0">
                <a:pos x="T4" y="T5"/>
              </a:cxn>
            </a:cxnLst>
            <a:rect l="0" t="0" r="r" b="b"/>
            <a:pathLst>
              <a:path w="4" h="3">
                <a:moveTo>
                  <a:pt x="2" y="0"/>
                </a:moveTo>
                <a:cubicBezTo>
                  <a:pt x="0" y="0"/>
                  <a:pt x="0" y="3"/>
                  <a:pt x="2" y="3"/>
                </a:cubicBezTo>
                <a:cubicBezTo>
                  <a:pt x="4" y="3"/>
                  <a:pt x="4" y="0"/>
                  <a:pt x="2"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0" name="Freeform 67">
            <a:extLst>
              <a:ext uri="{FF2B5EF4-FFF2-40B4-BE49-F238E27FC236}">
                <a16:creationId xmlns:a16="http://schemas.microsoft.com/office/drawing/2014/main" id="{8F38533F-9EC7-4A58-9905-165435F7F4B1}"/>
              </a:ext>
            </a:extLst>
          </p:cNvPr>
          <p:cNvSpPr>
            <a:spLocks/>
          </p:cNvSpPr>
          <p:nvPr/>
        </p:nvSpPr>
        <p:spPr bwMode="auto">
          <a:xfrm>
            <a:off x="4531354" y="4934392"/>
            <a:ext cx="47551" cy="32535"/>
          </a:xfrm>
          <a:custGeom>
            <a:avLst/>
            <a:gdLst>
              <a:gd name="T0" fmla="*/ 3 w 10"/>
              <a:gd name="T1" fmla="*/ 0 h 7"/>
              <a:gd name="T2" fmla="*/ 0 w 10"/>
              <a:gd name="T3" fmla="*/ 3 h 7"/>
              <a:gd name="T4" fmla="*/ 3 w 10"/>
              <a:gd name="T5" fmla="*/ 7 h 7"/>
              <a:gd name="T6" fmla="*/ 3 w 10"/>
              <a:gd name="T7" fmla="*/ 7 h 7"/>
              <a:gd name="T8" fmla="*/ 8 w 10"/>
              <a:gd name="T9" fmla="*/ 6 h 7"/>
              <a:gd name="T10" fmla="*/ 8 w 10"/>
              <a:gd name="T11" fmla="*/ 1 h 7"/>
              <a:gd name="T12" fmla="*/ 3 w 10"/>
              <a:gd name="T13" fmla="*/ 0 h 7"/>
              <a:gd name="T14" fmla="*/ 3 w 1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7">
                <a:moveTo>
                  <a:pt x="3" y="0"/>
                </a:moveTo>
                <a:cubicBezTo>
                  <a:pt x="1" y="0"/>
                  <a:pt x="0" y="2"/>
                  <a:pt x="0" y="3"/>
                </a:cubicBezTo>
                <a:cubicBezTo>
                  <a:pt x="0" y="5"/>
                  <a:pt x="1" y="7"/>
                  <a:pt x="3" y="7"/>
                </a:cubicBezTo>
                <a:cubicBezTo>
                  <a:pt x="3" y="7"/>
                  <a:pt x="3" y="7"/>
                  <a:pt x="3" y="7"/>
                </a:cubicBezTo>
                <a:cubicBezTo>
                  <a:pt x="5" y="6"/>
                  <a:pt x="6" y="6"/>
                  <a:pt x="8" y="6"/>
                </a:cubicBezTo>
                <a:cubicBezTo>
                  <a:pt x="10" y="5"/>
                  <a:pt x="10" y="1"/>
                  <a:pt x="8" y="1"/>
                </a:cubicBezTo>
                <a:cubicBezTo>
                  <a:pt x="6" y="0"/>
                  <a:pt x="5" y="0"/>
                  <a:pt x="3" y="0"/>
                </a:cubicBezTo>
                <a:cubicBezTo>
                  <a:pt x="3" y="0"/>
                  <a:pt x="3" y="0"/>
                  <a:pt x="3"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4" name="Freeform 69">
            <a:extLst>
              <a:ext uri="{FF2B5EF4-FFF2-40B4-BE49-F238E27FC236}">
                <a16:creationId xmlns:a16="http://schemas.microsoft.com/office/drawing/2014/main" id="{9A040EAB-64A7-49E5-B6D4-BE7C435510F4}"/>
              </a:ext>
            </a:extLst>
          </p:cNvPr>
          <p:cNvSpPr>
            <a:spLocks/>
          </p:cNvSpPr>
          <p:nvPr/>
        </p:nvSpPr>
        <p:spPr bwMode="auto">
          <a:xfrm>
            <a:off x="4653984" y="3575448"/>
            <a:ext cx="47551" cy="32535"/>
          </a:xfrm>
          <a:custGeom>
            <a:avLst/>
            <a:gdLst>
              <a:gd name="T0" fmla="*/ 3 w 10"/>
              <a:gd name="T1" fmla="*/ 0 h 7"/>
              <a:gd name="T2" fmla="*/ 0 w 10"/>
              <a:gd name="T3" fmla="*/ 4 h 7"/>
              <a:gd name="T4" fmla="*/ 0 w 10"/>
              <a:gd name="T5" fmla="*/ 4 h 7"/>
              <a:gd name="T6" fmla="*/ 0 w 10"/>
              <a:gd name="T7" fmla="*/ 4 h 7"/>
              <a:gd name="T8" fmla="*/ 3 w 10"/>
              <a:gd name="T9" fmla="*/ 7 h 7"/>
              <a:gd name="T10" fmla="*/ 4 w 10"/>
              <a:gd name="T11" fmla="*/ 7 h 7"/>
              <a:gd name="T12" fmla="*/ 4 w 10"/>
              <a:gd name="T13" fmla="*/ 7 h 7"/>
              <a:gd name="T14" fmla="*/ 6 w 10"/>
              <a:gd name="T15" fmla="*/ 7 h 7"/>
              <a:gd name="T16" fmla="*/ 6 w 10"/>
              <a:gd name="T17" fmla="*/ 0 h 7"/>
              <a:gd name="T18" fmla="*/ 4 w 10"/>
              <a:gd name="T19" fmla="*/ 0 h 7"/>
              <a:gd name="T20" fmla="*/ 4 w 10"/>
              <a:gd name="T21" fmla="*/ 0 h 7"/>
              <a:gd name="T22" fmla="*/ 3 w 10"/>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7">
                <a:moveTo>
                  <a:pt x="3" y="0"/>
                </a:moveTo>
                <a:cubicBezTo>
                  <a:pt x="1" y="0"/>
                  <a:pt x="0" y="2"/>
                  <a:pt x="0" y="4"/>
                </a:cubicBezTo>
                <a:cubicBezTo>
                  <a:pt x="0" y="4"/>
                  <a:pt x="0" y="4"/>
                  <a:pt x="0" y="4"/>
                </a:cubicBezTo>
                <a:cubicBezTo>
                  <a:pt x="0" y="4"/>
                  <a:pt x="0" y="4"/>
                  <a:pt x="0" y="4"/>
                </a:cubicBezTo>
                <a:cubicBezTo>
                  <a:pt x="0" y="5"/>
                  <a:pt x="1" y="7"/>
                  <a:pt x="3" y="7"/>
                </a:cubicBezTo>
                <a:cubicBezTo>
                  <a:pt x="3" y="7"/>
                  <a:pt x="4" y="7"/>
                  <a:pt x="4" y="7"/>
                </a:cubicBezTo>
                <a:cubicBezTo>
                  <a:pt x="4" y="7"/>
                  <a:pt x="4" y="7"/>
                  <a:pt x="4" y="7"/>
                </a:cubicBezTo>
                <a:cubicBezTo>
                  <a:pt x="4" y="7"/>
                  <a:pt x="5" y="7"/>
                  <a:pt x="6" y="7"/>
                </a:cubicBezTo>
                <a:cubicBezTo>
                  <a:pt x="10" y="7"/>
                  <a:pt x="10" y="0"/>
                  <a:pt x="6" y="0"/>
                </a:cubicBezTo>
                <a:cubicBezTo>
                  <a:pt x="5" y="0"/>
                  <a:pt x="4" y="0"/>
                  <a:pt x="4" y="0"/>
                </a:cubicBezTo>
                <a:cubicBezTo>
                  <a:pt x="4" y="0"/>
                  <a:pt x="4" y="0"/>
                  <a:pt x="4" y="0"/>
                </a:cubicBezTo>
                <a:cubicBezTo>
                  <a:pt x="4" y="0"/>
                  <a:pt x="3" y="0"/>
                  <a:pt x="3"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8" name="Freeform 72">
            <a:extLst>
              <a:ext uri="{FF2B5EF4-FFF2-40B4-BE49-F238E27FC236}">
                <a16:creationId xmlns:a16="http://schemas.microsoft.com/office/drawing/2014/main" id="{0486D2BF-08D4-419C-A465-CFE459166417}"/>
              </a:ext>
            </a:extLst>
          </p:cNvPr>
          <p:cNvSpPr>
            <a:spLocks/>
          </p:cNvSpPr>
          <p:nvPr/>
        </p:nvSpPr>
        <p:spPr bwMode="auto">
          <a:xfrm>
            <a:off x="5064420" y="457133"/>
            <a:ext cx="42546" cy="32535"/>
          </a:xfrm>
          <a:custGeom>
            <a:avLst/>
            <a:gdLst>
              <a:gd name="T0" fmla="*/ 4 w 9"/>
              <a:gd name="T1" fmla="*/ 0 h 7"/>
              <a:gd name="T2" fmla="*/ 4 w 9"/>
              <a:gd name="T3" fmla="*/ 7 h 7"/>
              <a:gd name="T4" fmla="*/ 4 w 9"/>
              <a:gd name="T5" fmla="*/ 0 h 7"/>
            </a:gdLst>
            <a:ahLst/>
            <a:cxnLst>
              <a:cxn ang="0">
                <a:pos x="T0" y="T1"/>
              </a:cxn>
              <a:cxn ang="0">
                <a:pos x="T2" y="T3"/>
              </a:cxn>
              <a:cxn ang="0">
                <a:pos x="T4" y="T5"/>
              </a:cxn>
            </a:cxnLst>
            <a:rect l="0" t="0" r="r" b="b"/>
            <a:pathLst>
              <a:path w="9" h="7">
                <a:moveTo>
                  <a:pt x="4" y="0"/>
                </a:moveTo>
                <a:cubicBezTo>
                  <a:pt x="0" y="0"/>
                  <a:pt x="0" y="7"/>
                  <a:pt x="4" y="7"/>
                </a:cubicBezTo>
                <a:cubicBezTo>
                  <a:pt x="9" y="7"/>
                  <a:pt x="9" y="0"/>
                  <a:pt x="4"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412" name="Group 9411">
            <a:extLst>
              <a:ext uri="{FF2B5EF4-FFF2-40B4-BE49-F238E27FC236}">
                <a16:creationId xmlns:a16="http://schemas.microsoft.com/office/drawing/2014/main" id="{1F92B988-8060-449C-B072-19483A0F75FC}"/>
              </a:ext>
            </a:extLst>
          </p:cNvPr>
          <p:cNvGrpSpPr/>
          <p:nvPr/>
        </p:nvGrpSpPr>
        <p:grpSpPr>
          <a:xfrm>
            <a:off x="5001855" y="702276"/>
            <a:ext cx="282801" cy="290309"/>
            <a:chOff x="313120" y="336337"/>
            <a:chExt cx="282801" cy="290309"/>
          </a:xfrm>
        </p:grpSpPr>
        <p:sp>
          <p:nvSpPr>
            <p:cNvPr id="27" name="Freeform 51">
              <a:extLst>
                <a:ext uri="{FF2B5EF4-FFF2-40B4-BE49-F238E27FC236}">
                  <a16:creationId xmlns:a16="http://schemas.microsoft.com/office/drawing/2014/main" id="{6F15C5B2-2338-4D9D-8B00-3590B5EB9149}"/>
                </a:ext>
              </a:extLst>
            </p:cNvPr>
            <p:cNvSpPr>
              <a:spLocks/>
            </p:cNvSpPr>
            <p:nvPr/>
          </p:nvSpPr>
          <p:spPr bwMode="auto">
            <a:xfrm flipH="1" flipV="1">
              <a:off x="313120" y="336337"/>
              <a:ext cx="282801" cy="290309"/>
            </a:xfrm>
            <a:custGeom>
              <a:avLst/>
              <a:gdLst>
                <a:gd name="T0" fmla="*/ 42 w 60"/>
                <a:gd name="T1" fmla="*/ 7 h 62"/>
                <a:gd name="T2" fmla="*/ 15 w 60"/>
                <a:gd name="T3" fmla="*/ 5 h 62"/>
                <a:gd name="T4" fmla="*/ 0 w 60"/>
                <a:gd name="T5" fmla="*/ 30 h 62"/>
                <a:gd name="T6" fmla="*/ 6 w 60"/>
                <a:gd name="T7" fmla="*/ 50 h 62"/>
                <a:gd name="T8" fmla="*/ 22 w 60"/>
                <a:gd name="T9" fmla="*/ 60 h 62"/>
                <a:gd name="T10" fmla="*/ 44 w 60"/>
                <a:gd name="T11" fmla="*/ 58 h 62"/>
                <a:gd name="T12" fmla="*/ 59 w 60"/>
                <a:gd name="T13" fmla="*/ 36 h 62"/>
                <a:gd name="T14" fmla="*/ 51 w 60"/>
                <a:gd name="T15" fmla="*/ 12 h 62"/>
                <a:gd name="T16" fmla="*/ 29 w 60"/>
                <a:gd name="T17" fmla="*/ 2 h 62"/>
                <a:gd name="T18" fmla="*/ 42 w 60"/>
                <a:gd name="T19"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2">
                  <a:moveTo>
                    <a:pt x="42" y="7"/>
                  </a:moveTo>
                  <a:cubicBezTo>
                    <a:pt x="35" y="1"/>
                    <a:pt x="24" y="0"/>
                    <a:pt x="15" y="5"/>
                  </a:cubicBezTo>
                  <a:cubicBezTo>
                    <a:pt x="7" y="10"/>
                    <a:pt x="0" y="20"/>
                    <a:pt x="0" y="30"/>
                  </a:cubicBezTo>
                  <a:cubicBezTo>
                    <a:pt x="0" y="37"/>
                    <a:pt x="2" y="44"/>
                    <a:pt x="6" y="50"/>
                  </a:cubicBezTo>
                  <a:cubicBezTo>
                    <a:pt x="10" y="55"/>
                    <a:pt x="16" y="58"/>
                    <a:pt x="22" y="60"/>
                  </a:cubicBezTo>
                  <a:cubicBezTo>
                    <a:pt x="29" y="62"/>
                    <a:pt x="37" y="62"/>
                    <a:pt x="44" y="58"/>
                  </a:cubicBezTo>
                  <a:cubicBezTo>
                    <a:pt x="52" y="54"/>
                    <a:pt x="57" y="45"/>
                    <a:pt x="59" y="36"/>
                  </a:cubicBezTo>
                  <a:cubicBezTo>
                    <a:pt x="60" y="27"/>
                    <a:pt x="57" y="18"/>
                    <a:pt x="51" y="12"/>
                  </a:cubicBezTo>
                  <a:cubicBezTo>
                    <a:pt x="46" y="5"/>
                    <a:pt x="37" y="2"/>
                    <a:pt x="29" y="2"/>
                  </a:cubicBezTo>
                  <a:cubicBezTo>
                    <a:pt x="42" y="7"/>
                    <a:pt x="42" y="7"/>
                    <a:pt x="42" y="7"/>
                  </a:cubicBezTo>
                </a:path>
              </a:pathLst>
            </a:custGeom>
            <a:solidFill>
              <a:srgbClr val="FDE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52">
              <a:extLst>
                <a:ext uri="{FF2B5EF4-FFF2-40B4-BE49-F238E27FC236}">
                  <a16:creationId xmlns:a16="http://schemas.microsoft.com/office/drawing/2014/main" id="{C5741BB8-3EBD-46AD-89AA-79F8579DE0A0}"/>
                </a:ext>
              </a:extLst>
            </p:cNvPr>
            <p:cNvSpPr>
              <a:spLocks/>
            </p:cNvSpPr>
            <p:nvPr/>
          </p:nvSpPr>
          <p:spPr bwMode="auto">
            <a:xfrm flipH="1" flipV="1">
              <a:off x="318125" y="438946"/>
              <a:ext cx="277796" cy="112621"/>
            </a:xfrm>
            <a:custGeom>
              <a:avLst/>
              <a:gdLst>
                <a:gd name="T0" fmla="*/ 16 w 59"/>
                <a:gd name="T1" fmla="*/ 0 h 24"/>
                <a:gd name="T2" fmla="*/ 4 w 59"/>
                <a:gd name="T3" fmla="*/ 2 h 24"/>
                <a:gd name="T4" fmla="*/ 3 w 59"/>
                <a:gd name="T5" fmla="*/ 3 h 24"/>
                <a:gd name="T6" fmla="*/ 0 w 59"/>
                <a:gd name="T7" fmla="*/ 14 h 24"/>
                <a:gd name="T8" fmla="*/ 0 w 59"/>
                <a:gd name="T9" fmla="*/ 15 h 24"/>
                <a:gd name="T10" fmla="*/ 0 w 59"/>
                <a:gd name="T11" fmla="*/ 21 h 24"/>
                <a:gd name="T12" fmla="*/ 16 w 59"/>
                <a:gd name="T13" fmla="*/ 14 h 24"/>
                <a:gd name="T14" fmla="*/ 16 w 59"/>
                <a:gd name="T15" fmla="*/ 14 h 24"/>
                <a:gd name="T16" fmla="*/ 36 w 59"/>
                <a:gd name="T17" fmla="*/ 23 h 24"/>
                <a:gd name="T18" fmla="*/ 44 w 59"/>
                <a:gd name="T19" fmla="*/ 24 h 24"/>
                <a:gd name="T20" fmla="*/ 55 w 59"/>
                <a:gd name="T21" fmla="*/ 22 h 24"/>
                <a:gd name="T22" fmla="*/ 59 w 59"/>
                <a:gd name="T23" fmla="*/ 20 h 24"/>
                <a:gd name="T24" fmla="*/ 59 w 59"/>
                <a:gd name="T25" fmla="*/ 16 h 24"/>
                <a:gd name="T26" fmla="*/ 56 w 59"/>
                <a:gd name="T27" fmla="*/ 2 h 24"/>
                <a:gd name="T28" fmla="*/ 44 w 59"/>
                <a:gd name="T29" fmla="*/ 9 h 24"/>
                <a:gd name="T30" fmla="*/ 43 w 59"/>
                <a:gd name="T31" fmla="*/ 10 h 24"/>
                <a:gd name="T32" fmla="*/ 24 w 59"/>
                <a:gd name="T33" fmla="*/ 1 h 24"/>
                <a:gd name="T34" fmla="*/ 16 w 59"/>
                <a:gd name="T3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24">
                  <a:moveTo>
                    <a:pt x="16" y="0"/>
                  </a:moveTo>
                  <a:cubicBezTo>
                    <a:pt x="12" y="0"/>
                    <a:pt x="8" y="0"/>
                    <a:pt x="4" y="2"/>
                  </a:cubicBezTo>
                  <a:cubicBezTo>
                    <a:pt x="3" y="2"/>
                    <a:pt x="3" y="3"/>
                    <a:pt x="3" y="3"/>
                  </a:cubicBezTo>
                  <a:cubicBezTo>
                    <a:pt x="1" y="6"/>
                    <a:pt x="0" y="10"/>
                    <a:pt x="0" y="14"/>
                  </a:cubicBezTo>
                  <a:cubicBezTo>
                    <a:pt x="0" y="15"/>
                    <a:pt x="0" y="15"/>
                    <a:pt x="0" y="15"/>
                  </a:cubicBezTo>
                  <a:cubicBezTo>
                    <a:pt x="0" y="17"/>
                    <a:pt x="0" y="19"/>
                    <a:pt x="0" y="21"/>
                  </a:cubicBezTo>
                  <a:cubicBezTo>
                    <a:pt x="4" y="17"/>
                    <a:pt x="10" y="14"/>
                    <a:pt x="16" y="14"/>
                  </a:cubicBezTo>
                  <a:cubicBezTo>
                    <a:pt x="16" y="14"/>
                    <a:pt x="16" y="14"/>
                    <a:pt x="16" y="14"/>
                  </a:cubicBezTo>
                  <a:cubicBezTo>
                    <a:pt x="23" y="14"/>
                    <a:pt x="29" y="20"/>
                    <a:pt x="36" y="23"/>
                  </a:cubicBezTo>
                  <a:cubicBezTo>
                    <a:pt x="38" y="24"/>
                    <a:pt x="41" y="24"/>
                    <a:pt x="44" y="24"/>
                  </a:cubicBezTo>
                  <a:cubicBezTo>
                    <a:pt x="48" y="24"/>
                    <a:pt x="52" y="23"/>
                    <a:pt x="55" y="22"/>
                  </a:cubicBezTo>
                  <a:cubicBezTo>
                    <a:pt x="56" y="21"/>
                    <a:pt x="57" y="20"/>
                    <a:pt x="59" y="20"/>
                  </a:cubicBezTo>
                  <a:cubicBezTo>
                    <a:pt x="59" y="18"/>
                    <a:pt x="59" y="17"/>
                    <a:pt x="59" y="16"/>
                  </a:cubicBezTo>
                  <a:cubicBezTo>
                    <a:pt x="59" y="11"/>
                    <a:pt x="58" y="6"/>
                    <a:pt x="56" y="2"/>
                  </a:cubicBezTo>
                  <a:cubicBezTo>
                    <a:pt x="52" y="5"/>
                    <a:pt x="49" y="9"/>
                    <a:pt x="44" y="9"/>
                  </a:cubicBezTo>
                  <a:cubicBezTo>
                    <a:pt x="44" y="10"/>
                    <a:pt x="44" y="10"/>
                    <a:pt x="43" y="10"/>
                  </a:cubicBezTo>
                  <a:cubicBezTo>
                    <a:pt x="37" y="10"/>
                    <a:pt x="31" y="3"/>
                    <a:pt x="24" y="1"/>
                  </a:cubicBezTo>
                  <a:cubicBezTo>
                    <a:pt x="22" y="0"/>
                    <a:pt x="19" y="0"/>
                    <a:pt x="16" y="0"/>
                  </a:cubicBezTo>
                </a:path>
              </a:pathLst>
            </a:custGeom>
            <a:solidFill>
              <a:srgbClr val="FDE7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53">
              <a:extLst>
                <a:ext uri="{FF2B5EF4-FFF2-40B4-BE49-F238E27FC236}">
                  <a16:creationId xmlns:a16="http://schemas.microsoft.com/office/drawing/2014/main" id="{0DB174B3-51DD-4F86-8FD0-BC29697BF046}"/>
                </a:ext>
              </a:extLst>
            </p:cNvPr>
            <p:cNvSpPr>
              <a:spLocks/>
            </p:cNvSpPr>
            <p:nvPr/>
          </p:nvSpPr>
          <p:spPr bwMode="auto">
            <a:xfrm flipH="1" flipV="1">
              <a:off x="338147" y="358861"/>
              <a:ext cx="250266" cy="95101"/>
            </a:xfrm>
            <a:custGeom>
              <a:avLst/>
              <a:gdLst>
                <a:gd name="T0" fmla="*/ 12 w 53"/>
                <a:gd name="T1" fmla="*/ 0 h 20"/>
                <a:gd name="T2" fmla="*/ 0 w 53"/>
                <a:gd name="T3" fmla="*/ 5 h 20"/>
                <a:gd name="T4" fmla="*/ 4 w 53"/>
                <a:gd name="T5" fmla="*/ 12 h 20"/>
                <a:gd name="T6" fmla="*/ 14 w 53"/>
                <a:gd name="T7" fmla="*/ 8 h 20"/>
                <a:gd name="T8" fmla="*/ 15 w 53"/>
                <a:gd name="T9" fmla="*/ 8 h 20"/>
                <a:gd name="T10" fmla="*/ 30 w 53"/>
                <a:gd name="T11" fmla="*/ 16 h 20"/>
                <a:gd name="T12" fmla="*/ 44 w 53"/>
                <a:gd name="T13" fmla="*/ 20 h 20"/>
                <a:gd name="T14" fmla="*/ 44 w 53"/>
                <a:gd name="T15" fmla="*/ 20 h 20"/>
                <a:gd name="T16" fmla="*/ 53 w 53"/>
                <a:gd name="T17" fmla="*/ 9 h 20"/>
                <a:gd name="T18" fmla="*/ 42 w 53"/>
                <a:gd name="T19" fmla="*/ 10 h 20"/>
                <a:gd name="T20" fmla="*/ 37 w 53"/>
                <a:gd name="T21" fmla="*/ 10 h 20"/>
                <a:gd name="T22" fmla="*/ 21 w 53"/>
                <a:gd name="T23" fmla="*/ 2 h 20"/>
                <a:gd name="T24" fmla="*/ 12 w 53"/>
                <a:gd name="T2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20">
                  <a:moveTo>
                    <a:pt x="12" y="0"/>
                  </a:moveTo>
                  <a:cubicBezTo>
                    <a:pt x="7" y="0"/>
                    <a:pt x="3" y="1"/>
                    <a:pt x="0" y="5"/>
                  </a:cubicBezTo>
                  <a:cubicBezTo>
                    <a:pt x="1" y="7"/>
                    <a:pt x="2" y="10"/>
                    <a:pt x="4" y="12"/>
                  </a:cubicBezTo>
                  <a:cubicBezTo>
                    <a:pt x="7" y="10"/>
                    <a:pt x="10" y="8"/>
                    <a:pt x="14" y="8"/>
                  </a:cubicBezTo>
                  <a:cubicBezTo>
                    <a:pt x="14" y="8"/>
                    <a:pt x="14" y="8"/>
                    <a:pt x="15" y="8"/>
                  </a:cubicBezTo>
                  <a:cubicBezTo>
                    <a:pt x="20" y="8"/>
                    <a:pt x="25" y="13"/>
                    <a:pt x="30" y="16"/>
                  </a:cubicBezTo>
                  <a:cubicBezTo>
                    <a:pt x="34" y="18"/>
                    <a:pt x="39" y="20"/>
                    <a:pt x="44" y="20"/>
                  </a:cubicBezTo>
                  <a:cubicBezTo>
                    <a:pt x="44" y="20"/>
                    <a:pt x="44" y="20"/>
                    <a:pt x="44" y="20"/>
                  </a:cubicBezTo>
                  <a:cubicBezTo>
                    <a:pt x="48" y="17"/>
                    <a:pt x="51" y="13"/>
                    <a:pt x="53" y="9"/>
                  </a:cubicBezTo>
                  <a:cubicBezTo>
                    <a:pt x="49" y="10"/>
                    <a:pt x="46" y="10"/>
                    <a:pt x="42" y="10"/>
                  </a:cubicBezTo>
                  <a:cubicBezTo>
                    <a:pt x="40" y="10"/>
                    <a:pt x="39" y="10"/>
                    <a:pt x="37" y="10"/>
                  </a:cubicBezTo>
                  <a:cubicBezTo>
                    <a:pt x="31" y="9"/>
                    <a:pt x="26" y="4"/>
                    <a:pt x="21" y="2"/>
                  </a:cubicBezTo>
                  <a:cubicBezTo>
                    <a:pt x="18" y="1"/>
                    <a:pt x="15" y="0"/>
                    <a:pt x="12" y="0"/>
                  </a:cubicBezTo>
                </a:path>
              </a:pathLst>
            </a:custGeom>
            <a:solidFill>
              <a:srgbClr val="FDE7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54">
              <a:extLst>
                <a:ext uri="{FF2B5EF4-FFF2-40B4-BE49-F238E27FC236}">
                  <a16:creationId xmlns:a16="http://schemas.microsoft.com/office/drawing/2014/main" id="{7612A9C9-7B0B-4C2E-8E01-1B9C86976A08}"/>
                </a:ext>
              </a:extLst>
            </p:cNvPr>
            <p:cNvSpPr>
              <a:spLocks/>
            </p:cNvSpPr>
            <p:nvPr/>
          </p:nvSpPr>
          <p:spPr bwMode="auto">
            <a:xfrm flipH="1" flipV="1">
              <a:off x="343151" y="536551"/>
              <a:ext cx="197711" cy="80085"/>
            </a:xfrm>
            <a:custGeom>
              <a:avLst/>
              <a:gdLst>
                <a:gd name="T0" fmla="*/ 11 w 42"/>
                <a:gd name="T1" fmla="*/ 0 h 17"/>
                <a:gd name="T2" fmla="*/ 3 w 42"/>
                <a:gd name="T3" fmla="*/ 3 h 17"/>
                <a:gd name="T4" fmla="*/ 0 w 42"/>
                <a:gd name="T5" fmla="*/ 5 h 17"/>
                <a:gd name="T6" fmla="*/ 0 w 42"/>
                <a:gd name="T7" fmla="*/ 5 h 17"/>
                <a:gd name="T8" fmla="*/ 14 w 42"/>
                <a:gd name="T9" fmla="*/ 9 h 17"/>
                <a:gd name="T10" fmla="*/ 29 w 42"/>
                <a:gd name="T11" fmla="*/ 16 h 17"/>
                <a:gd name="T12" fmla="*/ 33 w 42"/>
                <a:gd name="T13" fmla="*/ 17 h 17"/>
                <a:gd name="T14" fmla="*/ 42 w 42"/>
                <a:gd name="T15" fmla="*/ 13 h 17"/>
                <a:gd name="T16" fmla="*/ 40 w 42"/>
                <a:gd name="T17" fmla="*/ 10 h 17"/>
                <a:gd name="T18" fmla="*/ 34 w 42"/>
                <a:gd name="T19" fmla="*/ 11 h 17"/>
                <a:gd name="T20" fmla="*/ 27 w 42"/>
                <a:gd name="T21" fmla="*/ 10 h 17"/>
                <a:gd name="T22" fmla="*/ 16 w 42"/>
                <a:gd name="T23" fmla="*/ 3 h 17"/>
                <a:gd name="T24" fmla="*/ 11 w 42"/>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17">
                  <a:moveTo>
                    <a:pt x="11" y="0"/>
                  </a:moveTo>
                  <a:cubicBezTo>
                    <a:pt x="8" y="1"/>
                    <a:pt x="6" y="2"/>
                    <a:pt x="3" y="3"/>
                  </a:cubicBezTo>
                  <a:cubicBezTo>
                    <a:pt x="2" y="3"/>
                    <a:pt x="1" y="4"/>
                    <a:pt x="0" y="5"/>
                  </a:cubicBezTo>
                  <a:cubicBezTo>
                    <a:pt x="0" y="5"/>
                    <a:pt x="0" y="5"/>
                    <a:pt x="0" y="5"/>
                  </a:cubicBezTo>
                  <a:cubicBezTo>
                    <a:pt x="5" y="5"/>
                    <a:pt x="10" y="7"/>
                    <a:pt x="14" y="9"/>
                  </a:cubicBezTo>
                  <a:cubicBezTo>
                    <a:pt x="19" y="11"/>
                    <a:pt x="23" y="15"/>
                    <a:pt x="29" y="16"/>
                  </a:cubicBezTo>
                  <a:cubicBezTo>
                    <a:pt x="30" y="17"/>
                    <a:pt x="32" y="17"/>
                    <a:pt x="33" y="17"/>
                  </a:cubicBezTo>
                  <a:cubicBezTo>
                    <a:pt x="37" y="17"/>
                    <a:pt x="40" y="15"/>
                    <a:pt x="42" y="13"/>
                  </a:cubicBezTo>
                  <a:cubicBezTo>
                    <a:pt x="41" y="12"/>
                    <a:pt x="40" y="11"/>
                    <a:pt x="40" y="10"/>
                  </a:cubicBezTo>
                  <a:cubicBezTo>
                    <a:pt x="38" y="11"/>
                    <a:pt x="36" y="11"/>
                    <a:pt x="34" y="11"/>
                  </a:cubicBezTo>
                  <a:cubicBezTo>
                    <a:pt x="32" y="11"/>
                    <a:pt x="29" y="11"/>
                    <a:pt x="27" y="10"/>
                  </a:cubicBezTo>
                  <a:cubicBezTo>
                    <a:pt x="23" y="8"/>
                    <a:pt x="20" y="5"/>
                    <a:pt x="16" y="3"/>
                  </a:cubicBezTo>
                  <a:cubicBezTo>
                    <a:pt x="14" y="2"/>
                    <a:pt x="12" y="1"/>
                    <a:pt x="11" y="0"/>
                  </a:cubicBezTo>
                </a:path>
              </a:pathLst>
            </a:custGeom>
            <a:solidFill>
              <a:srgbClr val="FDE7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55">
              <a:extLst>
                <a:ext uri="{FF2B5EF4-FFF2-40B4-BE49-F238E27FC236}">
                  <a16:creationId xmlns:a16="http://schemas.microsoft.com/office/drawing/2014/main" id="{42473756-BD6B-4B19-9031-418FA3DDDE2A}"/>
                </a:ext>
              </a:extLst>
            </p:cNvPr>
            <p:cNvSpPr>
              <a:spLocks/>
            </p:cNvSpPr>
            <p:nvPr/>
          </p:nvSpPr>
          <p:spPr bwMode="auto">
            <a:xfrm flipH="1" flipV="1">
              <a:off x="433247" y="338840"/>
              <a:ext cx="107615" cy="42546"/>
            </a:xfrm>
            <a:custGeom>
              <a:avLst/>
              <a:gdLst>
                <a:gd name="T0" fmla="*/ 8 w 23"/>
                <a:gd name="T1" fmla="*/ 0 h 9"/>
                <a:gd name="T2" fmla="*/ 4 w 23"/>
                <a:gd name="T3" fmla="*/ 1 h 9"/>
                <a:gd name="T4" fmla="*/ 0 w 23"/>
                <a:gd name="T5" fmla="*/ 3 h 9"/>
                <a:gd name="T6" fmla="*/ 10 w 23"/>
                <a:gd name="T7" fmla="*/ 8 h 9"/>
                <a:gd name="T8" fmla="*/ 19 w 23"/>
                <a:gd name="T9" fmla="*/ 9 h 9"/>
                <a:gd name="T10" fmla="*/ 23 w 23"/>
                <a:gd name="T11" fmla="*/ 9 h 9"/>
                <a:gd name="T12" fmla="*/ 23 w 23"/>
                <a:gd name="T13" fmla="*/ 8 h 9"/>
                <a:gd name="T14" fmla="*/ 11 w 23"/>
                <a:gd name="T15" fmla="*/ 1 h 9"/>
                <a:gd name="T16" fmla="*/ 8 w 23"/>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9">
                  <a:moveTo>
                    <a:pt x="8" y="0"/>
                  </a:moveTo>
                  <a:cubicBezTo>
                    <a:pt x="7" y="0"/>
                    <a:pt x="5" y="1"/>
                    <a:pt x="4" y="1"/>
                  </a:cubicBezTo>
                  <a:cubicBezTo>
                    <a:pt x="2" y="1"/>
                    <a:pt x="1" y="2"/>
                    <a:pt x="0" y="3"/>
                  </a:cubicBezTo>
                  <a:cubicBezTo>
                    <a:pt x="3" y="5"/>
                    <a:pt x="6" y="7"/>
                    <a:pt x="10" y="8"/>
                  </a:cubicBezTo>
                  <a:cubicBezTo>
                    <a:pt x="13" y="9"/>
                    <a:pt x="16" y="9"/>
                    <a:pt x="19" y="9"/>
                  </a:cubicBezTo>
                  <a:cubicBezTo>
                    <a:pt x="20" y="9"/>
                    <a:pt x="22" y="9"/>
                    <a:pt x="23" y="9"/>
                  </a:cubicBezTo>
                  <a:cubicBezTo>
                    <a:pt x="23" y="9"/>
                    <a:pt x="23" y="9"/>
                    <a:pt x="23" y="8"/>
                  </a:cubicBezTo>
                  <a:cubicBezTo>
                    <a:pt x="20" y="4"/>
                    <a:pt x="16" y="1"/>
                    <a:pt x="11" y="1"/>
                  </a:cubicBezTo>
                  <a:cubicBezTo>
                    <a:pt x="10" y="1"/>
                    <a:pt x="9" y="0"/>
                    <a:pt x="8" y="0"/>
                  </a:cubicBezTo>
                </a:path>
              </a:pathLst>
            </a:custGeom>
            <a:solidFill>
              <a:srgbClr val="FDDD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257" name="Freeform 71">
            <a:extLst>
              <a:ext uri="{FF2B5EF4-FFF2-40B4-BE49-F238E27FC236}">
                <a16:creationId xmlns:a16="http://schemas.microsoft.com/office/drawing/2014/main" id="{948324DE-D8EE-4384-A5D8-6EF48BF0610D}"/>
              </a:ext>
            </a:extLst>
          </p:cNvPr>
          <p:cNvSpPr>
            <a:spLocks/>
          </p:cNvSpPr>
          <p:nvPr/>
        </p:nvSpPr>
        <p:spPr bwMode="auto">
          <a:xfrm flipH="1" flipV="1">
            <a:off x="911255" y="1162214"/>
            <a:ext cx="52557" cy="37541"/>
          </a:xfrm>
          <a:custGeom>
            <a:avLst/>
            <a:gdLst>
              <a:gd name="T0" fmla="*/ 5 w 11"/>
              <a:gd name="T1" fmla="*/ 0 h 8"/>
              <a:gd name="T2" fmla="*/ 5 w 11"/>
              <a:gd name="T3" fmla="*/ 8 h 8"/>
              <a:gd name="T4" fmla="*/ 5 w 11"/>
              <a:gd name="T5" fmla="*/ 0 h 8"/>
            </a:gdLst>
            <a:ahLst/>
            <a:cxnLst>
              <a:cxn ang="0">
                <a:pos x="T0" y="T1"/>
              </a:cxn>
              <a:cxn ang="0">
                <a:pos x="T2" y="T3"/>
              </a:cxn>
              <a:cxn ang="0">
                <a:pos x="T4" y="T5"/>
              </a:cxn>
            </a:cxnLst>
            <a:rect l="0" t="0" r="r" b="b"/>
            <a:pathLst>
              <a:path w="11" h="8">
                <a:moveTo>
                  <a:pt x="5" y="0"/>
                </a:moveTo>
                <a:cubicBezTo>
                  <a:pt x="0" y="0"/>
                  <a:pt x="0" y="8"/>
                  <a:pt x="5" y="8"/>
                </a:cubicBezTo>
                <a:cubicBezTo>
                  <a:pt x="11" y="8"/>
                  <a:pt x="11" y="0"/>
                  <a:pt x="5"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2" name="Freeform 76">
            <a:extLst>
              <a:ext uri="{FF2B5EF4-FFF2-40B4-BE49-F238E27FC236}">
                <a16:creationId xmlns:a16="http://schemas.microsoft.com/office/drawing/2014/main" id="{23D43804-FD2C-4713-8A5A-6774B50319BF}"/>
              </a:ext>
            </a:extLst>
          </p:cNvPr>
          <p:cNvSpPr>
            <a:spLocks/>
          </p:cNvSpPr>
          <p:nvPr/>
        </p:nvSpPr>
        <p:spPr bwMode="auto">
          <a:xfrm flipH="1" flipV="1">
            <a:off x="393204" y="839372"/>
            <a:ext cx="117626" cy="107615"/>
          </a:xfrm>
          <a:custGeom>
            <a:avLst/>
            <a:gdLst>
              <a:gd name="T0" fmla="*/ 13 w 25"/>
              <a:gd name="T1" fmla="*/ 0 h 23"/>
              <a:gd name="T2" fmla="*/ 11 w 25"/>
              <a:gd name="T3" fmla="*/ 0 h 23"/>
              <a:gd name="T4" fmla="*/ 6 w 25"/>
              <a:gd name="T5" fmla="*/ 3 h 23"/>
              <a:gd name="T6" fmla="*/ 4 w 25"/>
              <a:gd name="T7" fmla="*/ 5 h 23"/>
              <a:gd name="T8" fmla="*/ 4 w 25"/>
              <a:gd name="T9" fmla="*/ 20 h 23"/>
              <a:gd name="T10" fmla="*/ 12 w 25"/>
              <a:gd name="T11" fmla="*/ 23 h 23"/>
              <a:gd name="T12" fmla="*/ 19 w 25"/>
              <a:gd name="T13" fmla="*/ 20 h 23"/>
              <a:gd name="T14" fmla="*/ 20 w 25"/>
              <a:gd name="T15" fmla="*/ 18 h 23"/>
              <a:gd name="T16" fmla="*/ 23 w 25"/>
              <a:gd name="T17" fmla="*/ 13 h 23"/>
              <a:gd name="T18" fmla="*/ 13 w 25"/>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3">
                <a:moveTo>
                  <a:pt x="13" y="0"/>
                </a:moveTo>
                <a:cubicBezTo>
                  <a:pt x="13" y="0"/>
                  <a:pt x="12" y="0"/>
                  <a:pt x="11" y="0"/>
                </a:cubicBezTo>
                <a:cubicBezTo>
                  <a:pt x="9" y="1"/>
                  <a:pt x="7" y="2"/>
                  <a:pt x="6" y="3"/>
                </a:cubicBezTo>
                <a:cubicBezTo>
                  <a:pt x="5" y="4"/>
                  <a:pt x="4" y="4"/>
                  <a:pt x="4" y="5"/>
                </a:cubicBezTo>
                <a:cubicBezTo>
                  <a:pt x="0" y="9"/>
                  <a:pt x="0" y="16"/>
                  <a:pt x="4" y="20"/>
                </a:cubicBezTo>
                <a:cubicBezTo>
                  <a:pt x="6" y="22"/>
                  <a:pt x="9" y="23"/>
                  <a:pt x="12" y="23"/>
                </a:cubicBezTo>
                <a:cubicBezTo>
                  <a:pt x="14" y="23"/>
                  <a:pt x="17" y="22"/>
                  <a:pt x="19" y="20"/>
                </a:cubicBezTo>
                <a:cubicBezTo>
                  <a:pt x="19" y="19"/>
                  <a:pt x="20" y="19"/>
                  <a:pt x="20" y="18"/>
                </a:cubicBezTo>
                <a:cubicBezTo>
                  <a:pt x="22" y="16"/>
                  <a:pt x="22" y="15"/>
                  <a:pt x="23" y="13"/>
                </a:cubicBezTo>
                <a:cubicBezTo>
                  <a:pt x="25" y="7"/>
                  <a:pt x="20" y="0"/>
                  <a:pt x="13"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 name="Group 2">
            <a:extLst>
              <a:ext uri="{FF2B5EF4-FFF2-40B4-BE49-F238E27FC236}">
                <a16:creationId xmlns:a16="http://schemas.microsoft.com/office/drawing/2014/main" id="{30982CDC-3231-474D-B993-E32A0F5DF4CE}"/>
              </a:ext>
            </a:extLst>
          </p:cNvPr>
          <p:cNvGrpSpPr/>
          <p:nvPr/>
        </p:nvGrpSpPr>
        <p:grpSpPr>
          <a:xfrm>
            <a:off x="4914444" y="381962"/>
            <a:ext cx="6884352" cy="5990110"/>
            <a:chOff x="5224591" y="651293"/>
            <a:chExt cx="6516929" cy="5670413"/>
          </a:xfrm>
        </p:grpSpPr>
        <p:sp>
          <p:nvSpPr>
            <p:cNvPr id="9225" name="Freeform 61">
              <a:extLst>
                <a:ext uri="{FF2B5EF4-FFF2-40B4-BE49-F238E27FC236}">
                  <a16:creationId xmlns:a16="http://schemas.microsoft.com/office/drawing/2014/main" id="{5B0C0363-39AA-4ED1-8E70-87A3AFF751C2}"/>
                </a:ext>
              </a:extLst>
            </p:cNvPr>
            <p:cNvSpPr>
              <a:spLocks/>
            </p:cNvSpPr>
            <p:nvPr/>
          </p:nvSpPr>
          <p:spPr bwMode="auto">
            <a:xfrm>
              <a:off x="6017935" y="1848612"/>
              <a:ext cx="80085" cy="80085"/>
            </a:xfrm>
            <a:custGeom>
              <a:avLst/>
              <a:gdLst>
                <a:gd name="T0" fmla="*/ 8 w 17"/>
                <a:gd name="T1" fmla="*/ 0 h 17"/>
                <a:gd name="T2" fmla="*/ 1 w 17"/>
                <a:gd name="T3" fmla="*/ 9 h 17"/>
                <a:gd name="T4" fmla="*/ 2 w 17"/>
                <a:gd name="T5" fmla="*/ 12 h 17"/>
                <a:gd name="T6" fmla="*/ 8 w 17"/>
                <a:gd name="T7" fmla="*/ 17 h 17"/>
                <a:gd name="T8" fmla="*/ 14 w 17"/>
                <a:gd name="T9" fmla="*/ 12 h 17"/>
                <a:gd name="T10" fmla="*/ 15 w 17"/>
                <a:gd name="T11" fmla="*/ 9 h 17"/>
                <a:gd name="T12" fmla="*/ 8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8" y="0"/>
                  </a:moveTo>
                  <a:cubicBezTo>
                    <a:pt x="4" y="0"/>
                    <a:pt x="0" y="4"/>
                    <a:pt x="1" y="9"/>
                  </a:cubicBezTo>
                  <a:cubicBezTo>
                    <a:pt x="2" y="10"/>
                    <a:pt x="2" y="11"/>
                    <a:pt x="2" y="12"/>
                  </a:cubicBezTo>
                  <a:cubicBezTo>
                    <a:pt x="3" y="15"/>
                    <a:pt x="6" y="17"/>
                    <a:pt x="8" y="17"/>
                  </a:cubicBezTo>
                  <a:cubicBezTo>
                    <a:pt x="11" y="17"/>
                    <a:pt x="13" y="15"/>
                    <a:pt x="14" y="12"/>
                  </a:cubicBezTo>
                  <a:cubicBezTo>
                    <a:pt x="14" y="11"/>
                    <a:pt x="15" y="10"/>
                    <a:pt x="15" y="9"/>
                  </a:cubicBezTo>
                  <a:cubicBezTo>
                    <a:pt x="17" y="4"/>
                    <a:pt x="13" y="0"/>
                    <a:pt x="8"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44" name="Freeform 64">
              <a:extLst>
                <a:ext uri="{FF2B5EF4-FFF2-40B4-BE49-F238E27FC236}">
                  <a16:creationId xmlns:a16="http://schemas.microsoft.com/office/drawing/2014/main" id="{888C5758-4EA9-41BB-81BB-D3182123120E}"/>
                </a:ext>
              </a:extLst>
            </p:cNvPr>
            <p:cNvSpPr>
              <a:spLocks/>
            </p:cNvSpPr>
            <p:nvPr/>
          </p:nvSpPr>
          <p:spPr bwMode="auto">
            <a:xfrm>
              <a:off x="7341841" y="792489"/>
              <a:ext cx="50053" cy="37541"/>
            </a:xfrm>
            <a:custGeom>
              <a:avLst/>
              <a:gdLst>
                <a:gd name="T0" fmla="*/ 5 w 11"/>
                <a:gd name="T1" fmla="*/ 0 h 8"/>
                <a:gd name="T2" fmla="*/ 5 w 11"/>
                <a:gd name="T3" fmla="*/ 8 h 8"/>
                <a:gd name="T4" fmla="*/ 5 w 11"/>
                <a:gd name="T5" fmla="*/ 0 h 8"/>
              </a:gdLst>
              <a:ahLst/>
              <a:cxnLst>
                <a:cxn ang="0">
                  <a:pos x="T0" y="T1"/>
                </a:cxn>
                <a:cxn ang="0">
                  <a:pos x="T2" y="T3"/>
                </a:cxn>
                <a:cxn ang="0">
                  <a:pos x="T4" y="T5"/>
                </a:cxn>
              </a:cxnLst>
              <a:rect l="0" t="0" r="r" b="b"/>
              <a:pathLst>
                <a:path w="11" h="8">
                  <a:moveTo>
                    <a:pt x="5" y="0"/>
                  </a:moveTo>
                  <a:cubicBezTo>
                    <a:pt x="0" y="0"/>
                    <a:pt x="0" y="8"/>
                    <a:pt x="5" y="8"/>
                  </a:cubicBezTo>
                  <a:cubicBezTo>
                    <a:pt x="11" y="8"/>
                    <a:pt x="11" y="0"/>
                    <a:pt x="5"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46" name="Freeform 65">
              <a:extLst>
                <a:ext uri="{FF2B5EF4-FFF2-40B4-BE49-F238E27FC236}">
                  <a16:creationId xmlns:a16="http://schemas.microsoft.com/office/drawing/2014/main" id="{2B7431F2-257E-4367-BF60-0B710AD7507C}"/>
                </a:ext>
              </a:extLst>
            </p:cNvPr>
            <p:cNvSpPr>
              <a:spLocks/>
            </p:cNvSpPr>
            <p:nvPr/>
          </p:nvSpPr>
          <p:spPr bwMode="auto">
            <a:xfrm>
              <a:off x="10695406" y="2451753"/>
              <a:ext cx="47551" cy="37541"/>
            </a:xfrm>
            <a:custGeom>
              <a:avLst/>
              <a:gdLst>
                <a:gd name="T0" fmla="*/ 5 w 10"/>
                <a:gd name="T1" fmla="*/ 0 h 8"/>
                <a:gd name="T2" fmla="*/ 5 w 10"/>
                <a:gd name="T3" fmla="*/ 8 h 8"/>
                <a:gd name="T4" fmla="*/ 5 w 10"/>
                <a:gd name="T5" fmla="*/ 0 h 8"/>
              </a:gdLst>
              <a:ahLst/>
              <a:cxnLst>
                <a:cxn ang="0">
                  <a:pos x="T0" y="T1"/>
                </a:cxn>
                <a:cxn ang="0">
                  <a:pos x="T2" y="T3"/>
                </a:cxn>
                <a:cxn ang="0">
                  <a:pos x="T4" y="T5"/>
                </a:cxn>
              </a:cxnLst>
              <a:rect l="0" t="0" r="r" b="b"/>
              <a:pathLst>
                <a:path w="10" h="8">
                  <a:moveTo>
                    <a:pt x="5" y="0"/>
                  </a:moveTo>
                  <a:cubicBezTo>
                    <a:pt x="0" y="0"/>
                    <a:pt x="0" y="8"/>
                    <a:pt x="5" y="8"/>
                  </a:cubicBezTo>
                  <a:cubicBezTo>
                    <a:pt x="10" y="8"/>
                    <a:pt x="10" y="0"/>
                    <a:pt x="5"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6" name="Freeform 70">
              <a:extLst>
                <a:ext uri="{FF2B5EF4-FFF2-40B4-BE49-F238E27FC236}">
                  <a16:creationId xmlns:a16="http://schemas.microsoft.com/office/drawing/2014/main" id="{E44E968A-B720-4CFD-B97A-EAA8DE694FDE}"/>
                </a:ext>
              </a:extLst>
            </p:cNvPr>
            <p:cNvSpPr>
              <a:spLocks/>
            </p:cNvSpPr>
            <p:nvPr/>
          </p:nvSpPr>
          <p:spPr bwMode="auto">
            <a:xfrm>
              <a:off x="5937850" y="2817141"/>
              <a:ext cx="5005" cy="500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9" name="Freeform 73">
              <a:extLst>
                <a:ext uri="{FF2B5EF4-FFF2-40B4-BE49-F238E27FC236}">
                  <a16:creationId xmlns:a16="http://schemas.microsoft.com/office/drawing/2014/main" id="{1B0B41D7-4283-424A-9DE7-60A1F8764A00}"/>
                </a:ext>
              </a:extLst>
            </p:cNvPr>
            <p:cNvSpPr>
              <a:spLocks/>
            </p:cNvSpPr>
            <p:nvPr/>
          </p:nvSpPr>
          <p:spPr bwMode="auto">
            <a:xfrm>
              <a:off x="7769797" y="1313043"/>
              <a:ext cx="32535" cy="47551"/>
            </a:xfrm>
            <a:custGeom>
              <a:avLst/>
              <a:gdLst>
                <a:gd name="T0" fmla="*/ 3 w 7"/>
                <a:gd name="T1" fmla="*/ 0 h 10"/>
                <a:gd name="T2" fmla="*/ 0 w 7"/>
                <a:gd name="T3" fmla="*/ 3 h 10"/>
                <a:gd name="T4" fmla="*/ 0 w 7"/>
                <a:gd name="T5" fmla="*/ 7 h 10"/>
                <a:gd name="T6" fmla="*/ 3 w 7"/>
                <a:gd name="T7" fmla="*/ 10 h 10"/>
                <a:gd name="T8" fmla="*/ 7 w 7"/>
                <a:gd name="T9" fmla="*/ 7 h 10"/>
                <a:gd name="T10" fmla="*/ 7 w 7"/>
                <a:gd name="T11" fmla="*/ 3 h 10"/>
                <a:gd name="T12" fmla="*/ 3 w 7"/>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7" h="10">
                  <a:moveTo>
                    <a:pt x="3" y="0"/>
                  </a:moveTo>
                  <a:cubicBezTo>
                    <a:pt x="2" y="0"/>
                    <a:pt x="0" y="1"/>
                    <a:pt x="0" y="3"/>
                  </a:cubicBezTo>
                  <a:cubicBezTo>
                    <a:pt x="0" y="5"/>
                    <a:pt x="0" y="6"/>
                    <a:pt x="0" y="7"/>
                  </a:cubicBezTo>
                  <a:cubicBezTo>
                    <a:pt x="0" y="9"/>
                    <a:pt x="2" y="10"/>
                    <a:pt x="3" y="10"/>
                  </a:cubicBezTo>
                  <a:cubicBezTo>
                    <a:pt x="5" y="10"/>
                    <a:pt x="7" y="9"/>
                    <a:pt x="7" y="7"/>
                  </a:cubicBezTo>
                  <a:cubicBezTo>
                    <a:pt x="7" y="6"/>
                    <a:pt x="7" y="5"/>
                    <a:pt x="7" y="3"/>
                  </a:cubicBezTo>
                  <a:cubicBezTo>
                    <a:pt x="7" y="1"/>
                    <a:pt x="5" y="0"/>
                    <a:pt x="3"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3" name="Freeform 77">
              <a:extLst>
                <a:ext uri="{FF2B5EF4-FFF2-40B4-BE49-F238E27FC236}">
                  <a16:creationId xmlns:a16="http://schemas.microsoft.com/office/drawing/2014/main" id="{3817F68F-3DDD-4A85-8906-9AAA6674FDD8}"/>
                </a:ext>
              </a:extLst>
            </p:cNvPr>
            <p:cNvSpPr>
              <a:spLocks/>
            </p:cNvSpPr>
            <p:nvPr/>
          </p:nvSpPr>
          <p:spPr bwMode="auto">
            <a:xfrm>
              <a:off x="11351103" y="2714533"/>
              <a:ext cx="120128" cy="107615"/>
            </a:xfrm>
            <a:custGeom>
              <a:avLst/>
              <a:gdLst>
                <a:gd name="T0" fmla="*/ 15 w 26"/>
                <a:gd name="T1" fmla="*/ 0 h 23"/>
                <a:gd name="T2" fmla="*/ 15 w 26"/>
                <a:gd name="T3" fmla="*/ 0 h 23"/>
                <a:gd name="T4" fmla="*/ 4 w 26"/>
                <a:gd name="T5" fmla="*/ 4 h 23"/>
                <a:gd name="T6" fmla="*/ 4 w 26"/>
                <a:gd name="T7" fmla="*/ 19 h 23"/>
                <a:gd name="T8" fmla="*/ 15 w 26"/>
                <a:gd name="T9" fmla="*/ 23 h 23"/>
                <a:gd name="T10" fmla="*/ 15 w 26"/>
                <a:gd name="T11" fmla="*/ 23 h 23"/>
                <a:gd name="T12" fmla="*/ 26 w 26"/>
                <a:gd name="T13" fmla="*/ 11 h 23"/>
                <a:gd name="T14" fmla="*/ 15 w 26"/>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23">
                  <a:moveTo>
                    <a:pt x="15" y="0"/>
                  </a:moveTo>
                  <a:cubicBezTo>
                    <a:pt x="15" y="0"/>
                    <a:pt x="15" y="0"/>
                    <a:pt x="15" y="0"/>
                  </a:cubicBezTo>
                  <a:cubicBezTo>
                    <a:pt x="11" y="0"/>
                    <a:pt x="7" y="1"/>
                    <a:pt x="4" y="4"/>
                  </a:cubicBezTo>
                  <a:cubicBezTo>
                    <a:pt x="0" y="8"/>
                    <a:pt x="0" y="15"/>
                    <a:pt x="4" y="19"/>
                  </a:cubicBezTo>
                  <a:cubicBezTo>
                    <a:pt x="7" y="22"/>
                    <a:pt x="11" y="23"/>
                    <a:pt x="15" y="23"/>
                  </a:cubicBezTo>
                  <a:cubicBezTo>
                    <a:pt x="15" y="23"/>
                    <a:pt x="15" y="23"/>
                    <a:pt x="15" y="23"/>
                  </a:cubicBezTo>
                  <a:cubicBezTo>
                    <a:pt x="21" y="23"/>
                    <a:pt x="26" y="18"/>
                    <a:pt x="26" y="11"/>
                  </a:cubicBezTo>
                  <a:cubicBezTo>
                    <a:pt x="26" y="5"/>
                    <a:pt x="21" y="0"/>
                    <a:pt x="15"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4" name="Freeform 78">
              <a:extLst>
                <a:ext uri="{FF2B5EF4-FFF2-40B4-BE49-F238E27FC236}">
                  <a16:creationId xmlns:a16="http://schemas.microsoft.com/office/drawing/2014/main" id="{27AA141A-9AF5-4241-AFF0-13F28C3A4808}"/>
                </a:ext>
              </a:extLst>
            </p:cNvPr>
            <p:cNvSpPr>
              <a:spLocks/>
            </p:cNvSpPr>
            <p:nvPr/>
          </p:nvSpPr>
          <p:spPr bwMode="auto">
            <a:xfrm>
              <a:off x="11678953" y="1876141"/>
              <a:ext cx="62567" cy="42546"/>
            </a:xfrm>
            <a:custGeom>
              <a:avLst/>
              <a:gdLst>
                <a:gd name="T0" fmla="*/ 6 w 13"/>
                <a:gd name="T1" fmla="*/ 0 h 9"/>
                <a:gd name="T2" fmla="*/ 6 w 13"/>
                <a:gd name="T3" fmla="*/ 9 h 9"/>
                <a:gd name="T4" fmla="*/ 6 w 13"/>
                <a:gd name="T5" fmla="*/ 0 h 9"/>
              </a:gdLst>
              <a:ahLst/>
              <a:cxnLst>
                <a:cxn ang="0">
                  <a:pos x="T0" y="T1"/>
                </a:cxn>
                <a:cxn ang="0">
                  <a:pos x="T2" y="T3"/>
                </a:cxn>
                <a:cxn ang="0">
                  <a:pos x="T4" y="T5"/>
                </a:cxn>
              </a:cxnLst>
              <a:rect l="0" t="0" r="r" b="b"/>
              <a:pathLst>
                <a:path w="13" h="9">
                  <a:moveTo>
                    <a:pt x="6" y="0"/>
                  </a:moveTo>
                  <a:cubicBezTo>
                    <a:pt x="0" y="0"/>
                    <a:pt x="0" y="9"/>
                    <a:pt x="6" y="9"/>
                  </a:cubicBezTo>
                  <a:cubicBezTo>
                    <a:pt x="13" y="9"/>
                    <a:pt x="13" y="0"/>
                    <a:pt x="6"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6" name="Freeform 80">
              <a:extLst>
                <a:ext uri="{FF2B5EF4-FFF2-40B4-BE49-F238E27FC236}">
                  <a16:creationId xmlns:a16="http://schemas.microsoft.com/office/drawing/2014/main" id="{779AD2D7-FB10-4D14-991A-89A66DA56D2C}"/>
                </a:ext>
              </a:extLst>
            </p:cNvPr>
            <p:cNvSpPr>
              <a:spLocks/>
            </p:cNvSpPr>
            <p:nvPr/>
          </p:nvSpPr>
          <p:spPr bwMode="auto">
            <a:xfrm>
              <a:off x="9796952" y="2576886"/>
              <a:ext cx="65069" cy="47551"/>
            </a:xfrm>
            <a:custGeom>
              <a:avLst/>
              <a:gdLst>
                <a:gd name="T0" fmla="*/ 7 w 14"/>
                <a:gd name="T1" fmla="*/ 0 h 10"/>
                <a:gd name="T2" fmla="*/ 7 w 14"/>
                <a:gd name="T3" fmla="*/ 10 h 10"/>
                <a:gd name="T4" fmla="*/ 7 w 14"/>
                <a:gd name="T5" fmla="*/ 0 h 10"/>
              </a:gdLst>
              <a:ahLst/>
              <a:cxnLst>
                <a:cxn ang="0">
                  <a:pos x="T0" y="T1"/>
                </a:cxn>
                <a:cxn ang="0">
                  <a:pos x="T2" y="T3"/>
                </a:cxn>
                <a:cxn ang="0">
                  <a:pos x="T4" y="T5"/>
                </a:cxn>
              </a:cxnLst>
              <a:rect l="0" t="0" r="r" b="b"/>
              <a:pathLst>
                <a:path w="14" h="10">
                  <a:moveTo>
                    <a:pt x="7" y="0"/>
                  </a:moveTo>
                  <a:cubicBezTo>
                    <a:pt x="0" y="0"/>
                    <a:pt x="0" y="10"/>
                    <a:pt x="7" y="10"/>
                  </a:cubicBezTo>
                  <a:cubicBezTo>
                    <a:pt x="14" y="10"/>
                    <a:pt x="14" y="0"/>
                    <a:pt x="7"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408" name="Group 9407">
              <a:extLst>
                <a:ext uri="{FF2B5EF4-FFF2-40B4-BE49-F238E27FC236}">
                  <a16:creationId xmlns:a16="http://schemas.microsoft.com/office/drawing/2014/main" id="{D4733710-19D8-4312-BD00-65109C72F0B4}"/>
                </a:ext>
              </a:extLst>
            </p:cNvPr>
            <p:cNvGrpSpPr/>
            <p:nvPr/>
          </p:nvGrpSpPr>
          <p:grpSpPr>
            <a:xfrm>
              <a:off x="10740457" y="5353176"/>
              <a:ext cx="941000" cy="968530"/>
              <a:chOff x="10813032" y="6236803"/>
              <a:chExt cx="941000" cy="968530"/>
            </a:xfrm>
          </p:grpSpPr>
          <p:sp>
            <p:nvSpPr>
              <p:cNvPr id="9267" name="Freeform 81">
                <a:extLst>
                  <a:ext uri="{FF2B5EF4-FFF2-40B4-BE49-F238E27FC236}">
                    <a16:creationId xmlns:a16="http://schemas.microsoft.com/office/drawing/2014/main" id="{950BF5DC-2C87-4F68-A0BB-745B82C0437B}"/>
                  </a:ext>
                </a:extLst>
              </p:cNvPr>
              <p:cNvSpPr>
                <a:spLocks/>
              </p:cNvSpPr>
              <p:nvPr/>
            </p:nvSpPr>
            <p:spPr bwMode="auto">
              <a:xfrm>
                <a:off x="10813032" y="6236803"/>
                <a:ext cx="941000" cy="968530"/>
              </a:xfrm>
              <a:custGeom>
                <a:avLst/>
                <a:gdLst>
                  <a:gd name="T0" fmla="*/ 141 w 200"/>
                  <a:gd name="T1" fmla="*/ 23 h 206"/>
                  <a:gd name="T2" fmla="*/ 52 w 200"/>
                  <a:gd name="T3" fmla="*/ 16 h 206"/>
                  <a:gd name="T4" fmla="*/ 1 w 200"/>
                  <a:gd name="T5" fmla="*/ 99 h 206"/>
                  <a:gd name="T6" fmla="*/ 22 w 200"/>
                  <a:gd name="T7" fmla="*/ 164 h 206"/>
                  <a:gd name="T8" fmla="*/ 75 w 200"/>
                  <a:gd name="T9" fmla="*/ 199 h 206"/>
                  <a:gd name="T10" fmla="*/ 147 w 200"/>
                  <a:gd name="T11" fmla="*/ 192 h 206"/>
                  <a:gd name="T12" fmla="*/ 196 w 200"/>
                  <a:gd name="T13" fmla="*/ 119 h 206"/>
                  <a:gd name="T14" fmla="*/ 172 w 200"/>
                  <a:gd name="T15" fmla="*/ 38 h 206"/>
                  <a:gd name="T16" fmla="*/ 97 w 200"/>
                  <a:gd name="T17" fmla="*/ 8 h 206"/>
                  <a:gd name="T18" fmla="*/ 141 w 200"/>
                  <a:gd name="T19" fmla="*/ 23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06">
                    <a:moveTo>
                      <a:pt x="141" y="23"/>
                    </a:moveTo>
                    <a:cubicBezTo>
                      <a:pt x="117" y="3"/>
                      <a:pt x="81" y="0"/>
                      <a:pt x="52" y="16"/>
                    </a:cubicBezTo>
                    <a:cubicBezTo>
                      <a:pt x="23" y="32"/>
                      <a:pt x="3" y="66"/>
                      <a:pt x="1" y="99"/>
                    </a:cubicBezTo>
                    <a:cubicBezTo>
                      <a:pt x="0" y="123"/>
                      <a:pt x="8" y="146"/>
                      <a:pt x="22" y="164"/>
                    </a:cubicBezTo>
                    <a:cubicBezTo>
                      <a:pt x="35" y="181"/>
                      <a:pt x="54" y="193"/>
                      <a:pt x="75" y="199"/>
                    </a:cubicBezTo>
                    <a:cubicBezTo>
                      <a:pt x="98" y="206"/>
                      <a:pt x="124" y="205"/>
                      <a:pt x="147" y="192"/>
                    </a:cubicBezTo>
                    <a:cubicBezTo>
                      <a:pt x="172" y="178"/>
                      <a:pt x="191" y="150"/>
                      <a:pt x="196" y="119"/>
                    </a:cubicBezTo>
                    <a:cubicBezTo>
                      <a:pt x="200" y="89"/>
                      <a:pt x="190" y="59"/>
                      <a:pt x="172" y="38"/>
                    </a:cubicBezTo>
                    <a:cubicBezTo>
                      <a:pt x="153" y="17"/>
                      <a:pt x="125" y="7"/>
                      <a:pt x="97" y="8"/>
                    </a:cubicBezTo>
                    <a:cubicBezTo>
                      <a:pt x="141" y="23"/>
                      <a:pt x="141" y="23"/>
                      <a:pt x="141" y="23"/>
                    </a:cubicBezTo>
                  </a:path>
                </a:pathLst>
              </a:cu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8" name="Freeform 82">
                <a:extLst>
                  <a:ext uri="{FF2B5EF4-FFF2-40B4-BE49-F238E27FC236}">
                    <a16:creationId xmlns:a16="http://schemas.microsoft.com/office/drawing/2014/main" id="{C5549DE7-9A66-4434-B2E9-B5E6F9DDF261}"/>
                  </a:ext>
                </a:extLst>
              </p:cNvPr>
              <p:cNvSpPr>
                <a:spLocks/>
              </p:cNvSpPr>
              <p:nvPr/>
            </p:nvSpPr>
            <p:spPr bwMode="auto">
              <a:xfrm>
                <a:off x="10813032" y="6236803"/>
                <a:ext cx="941000" cy="968530"/>
              </a:xfrm>
              <a:custGeom>
                <a:avLst/>
                <a:gdLst>
                  <a:gd name="T0" fmla="*/ 141 w 200"/>
                  <a:gd name="T1" fmla="*/ 23 h 206"/>
                  <a:gd name="T2" fmla="*/ 52 w 200"/>
                  <a:gd name="T3" fmla="*/ 16 h 206"/>
                  <a:gd name="T4" fmla="*/ 1 w 200"/>
                  <a:gd name="T5" fmla="*/ 99 h 206"/>
                  <a:gd name="T6" fmla="*/ 22 w 200"/>
                  <a:gd name="T7" fmla="*/ 164 h 206"/>
                  <a:gd name="T8" fmla="*/ 75 w 200"/>
                  <a:gd name="T9" fmla="*/ 199 h 206"/>
                  <a:gd name="T10" fmla="*/ 147 w 200"/>
                  <a:gd name="T11" fmla="*/ 192 h 206"/>
                  <a:gd name="T12" fmla="*/ 196 w 200"/>
                  <a:gd name="T13" fmla="*/ 119 h 206"/>
                  <a:gd name="T14" fmla="*/ 172 w 200"/>
                  <a:gd name="T15" fmla="*/ 38 h 206"/>
                  <a:gd name="T16" fmla="*/ 97 w 200"/>
                  <a:gd name="T17" fmla="*/ 8 h 206"/>
                  <a:gd name="T18" fmla="*/ 141 w 200"/>
                  <a:gd name="T19" fmla="*/ 23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06">
                    <a:moveTo>
                      <a:pt x="141" y="23"/>
                    </a:moveTo>
                    <a:cubicBezTo>
                      <a:pt x="117" y="3"/>
                      <a:pt x="81" y="0"/>
                      <a:pt x="52" y="16"/>
                    </a:cubicBezTo>
                    <a:cubicBezTo>
                      <a:pt x="23" y="32"/>
                      <a:pt x="3" y="66"/>
                      <a:pt x="1" y="99"/>
                    </a:cubicBezTo>
                    <a:cubicBezTo>
                      <a:pt x="0" y="123"/>
                      <a:pt x="8" y="146"/>
                      <a:pt x="22" y="164"/>
                    </a:cubicBezTo>
                    <a:cubicBezTo>
                      <a:pt x="35" y="181"/>
                      <a:pt x="54" y="193"/>
                      <a:pt x="75" y="199"/>
                    </a:cubicBezTo>
                    <a:cubicBezTo>
                      <a:pt x="98" y="206"/>
                      <a:pt x="124" y="205"/>
                      <a:pt x="147" y="192"/>
                    </a:cubicBezTo>
                    <a:cubicBezTo>
                      <a:pt x="172" y="178"/>
                      <a:pt x="191" y="150"/>
                      <a:pt x="196" y="119"/>
                    </a:cubicBezTo>
                    <a:cubicBezTo>
                      <a:pt x="200" y="89"/>
                      <a:pt x="190" y="59"/>
                      <a:pt x="172" y="38"/>
                    </a:cubicBezTo>
                    <a:cubicBezTo>
                      <a:pt x="153" y="17"/>
                      <a:pt x="125" y="7"/>
                      <a:pt x="97" y="8"/>
                    </a:cubicBezTo>
                    <a:cubicBezTo>
                      <a:pt x="141" y="23"/>
                      <a:pt x="141" y="23"/>
                      <a:pt x="141" y="23"/>
                    </a:cubicBezTo>
                  </a:path>
                </a:pathLst>
              </a:cu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9" name="Freeform 83">
                <a:extLst>
                  <a:ext uri="{FF2B5EF4-FFF2-40B4-BE49-F238E27FC236}">
                    <a16:creationId xmlns:a16="http://schemas.microsoft.com/office/drawing/2014/main" id="{1FA487A4-3E9F-4FB5-A97F-D28DD87F0E4F}"/>
                  </a:ext>
                </a:extLst>
              </p:cNvPr>
              <p:cNvSpPr>
                <a:spLocks/>
              </p:cNvSpPr>
              <p:nvPr/>
            </p:nvSpPr>
            <p:spPr bwMode="auto">
              <a:xfrm>
                <a:off x="10818038" y="6474556"/>
                <a:ext cx="923483" cy="382908"/>
              </a:xfrm>
              <a:custGeom>
                <a:avLst/>
                <a:gdLst>
                  <a:gd name="T0" fmla="*/ 53 w 196"/>
                  <a:gd name="T1" fmla="*/ 0 h 81"/>
                  <a:gd name="T2" fmla="*/ 14 w 196"/>
                  <a:gd name="T3" fmla="*/ 9 h 81"/>
                  <a:gd name="T4" fmla="*/ 9 w 196"/>
                  <a:gd name="T5" fmla="*/ 11 h 81"/>
                  <a:gd name="T6" fmla="*/ 0 w 196"/>
                  <a:gd name="T7" fmla="*/ 48 h 81"/>
                  <a:gd name="T8" fmla="*/ 0 w 196"/>
                  <a:gd name="T9" fmla="*/ 53 h 81"/>
                  <a:gd name="T10" fmla="*/ 2 w 196"/>
                  <a:gd name="T11" fmla="*/ 71 h 81"/>
                  <a:gd name="T12" fmla="*/ 52 w 196"/>
                  <a:gd name="T13" fmla="*/ 47 h 81"/>
                  <a:gd name="T14" fmla="*/ 54 w 196"/>
                  <a:gd name="T15" fmla="*/ 47 h 81"/>
                  <a:gd name="T16" fmla="*/ 118 w 196"/>
                  <a:gd name="T17" fmla="*/ 77 h 81"/>
                  <a:gd name="T18" fmla="*/ 145 w 196"/>
                  <a:gd name="T19" fmla="*/ 81 h 81"/>
                  <a:gd name="T20" fmla="*/ 183 w 196"/>
                  <a:gd name="T21" fmla="*/ 73 h 81"/>
                  <a:gd name="T22" fmla="*/ 195 w 196"/>
                  <a:gd name="T23" fmla="*/ 67 h 81"/>
                  <a:gd name="T24" fmla="*/ 196 w 196"/>
                  <a:gd name="T25" fmla="*/ 54 h 81"/>
                  <a:gd name="T26" fmla="*/ 186 w 196"/>
                  <a:gd name="T27" fmla="*/ 10 h 81"/>
                  <a:gd name="T28" fmla="*/ 147 w 196"/>
                  <a:gd name="T29" fmla="*/ 33 h 81"/>
                  <a:gd name="T30" fmla="*/ 144 w 196"/>
                  <a:gd name="T31" fmla="*/ 33 h 81"/>
                  <a:gd name="T32" fmla="*/ 81 w 196"/>
                  <a:gd name="T33" fmla="*/ 4 h 81"/>
                  <a:gd name="T34" fmla="*/ 53 w 196"/>
                  <a:gd name="T3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81">
                    <a:moveTo>
                      <a:pt x="53" y="0"/>
                    </a:moveTo>
                    <a:cubicBezTo>
                      <a:pt x="39" y="0"/>
                      <a:pt x="26" y="3"/>
                      <a:pt x="14" y="9"/>
                    </a:cubicBezTo>
                    <a:cubicBezTo>
                      <a:pt x="12" y="10"/>
                      <a:pt x="11" y="11"/>
                      <a:pt x="9" y="11"/>
                    </a:cubicBezTo>
                    <a:cubicBezTo>
                      <a:pt x="4" y="23"/>
                      <a:pt x="1" y="36"/>
                      <a:pt x="0" y="48"/>
                    </a:cubicBezTo>
                    <a:cubicBezTo>
                      <a:pt x="0" y="50"/>
                      <a:pt x="0" y="51"/>
                      <a:pt x="0" y="53"/>
                    </a:cubicBezTo>
                    <a:cubicBezTo>
                      <a:pt x="0" y="59"/>
                      <a:pt x="1" y="65"/>
                      <a:pt x="2" y="71"/>
                    </a:cubicBezTo>
                    <a:cubicBezTo>
                      <a:pt x="13" y="56"/>
                      <a:pt x="35" y="47"/>
                      <a:pt x="52" y="47"/>
                    </a:cubicBezTo>
                    <a:cubicBezTo>
                      <a:pt x="53" y="47"/>
                      <a:pt x="53" y="47"/>
                      <a:pt x="54" y="47"/>
                    </a:cubicBezTo>
                    <a:cubicBezTo>
                      <a:pt x="78" y="48"/>
                      <a:pt x="96" y="69"/>
                      <a:pt x="118" y="77"/>
                    </a:cubicBezTo>
                    <a:cubicBezTo>
                      <a:pt x="127" y="80"/>
                      <a:pt x="136" y="81"/>
                      <a:pt x="145" y="81"/>
                    </a:cubicBezTo>
                    <a:cubicBezTo>
                      <a:pt x="158" y="81"/>
                      <a:pt x="171" y="78"/>
                      <a:pt x="183" y="73"/>
                    </a:cubicBezTo>
                    <a:cubicBezTo>
                      <a:pt x="187" y="71"/>
                      <a:pt x="191" y="69"/>
                      <a:pt x="195" y="67"/>
                    </a:cubicBezTo>
                    <a:cubicBezTo>
                      <a:pt x="195" y="63"/>
                      <a:pt x="196" y="58"/>
                      <a:pt x="196" y="54"/>
                    </a:cubicBezTo>
                    <a:cubicBezTo>
                      <a:pt x="196" y="38"/>
                      <a:pt x="192" y="23"/>
                      <a:pt x="186" y="10"/>
                    </a:cubicBezTo>
                    <a:cubicBezTo>
                      <a:pt x="174" y="20"/>
                      <a:pt x="163" y="31"/>
                      <a:pt x="147" y="33"/>
                    </a:cubicBezTo>
                    <a:cubicBezTo>
                      <a:pt x="146" y="33"/>
                      <a:pt x="145" y="33"/>
                      <a:pt x="144" y="33"/>
                    </a:cubicBezTo>
                    <a:cubicBezTo>
                      <a:pt x="122" y="33"/>
                      <a:pt x="102" y="11"/>
                      <a:pt x="81" y="4"/>
                    </a:cubicBezTo>
                    <a:cubicBezTo>
                      <a:pt x="72" y="2"/>
                      <a:pt x="62" y="0"/>
                      <a:pt x="53" y="0"/>
                    </a:cubicBezTo>
                  </a:path>
                </a:pathLst>
              </a:cu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0" name="Freeform 84">
                <a:extLst>
                  <a:ext uri="{FF2B5EF4-FFF2-40B4-BE49-F238E27FC236}">
                    <a16:creationId xmlns:a16="http://schemas.microsoft.com/office/drawing/2014/main" id="{19397DC0-E39F-48F6-B5A9-2FAE4A42FDB0}"/>
                  </a:ext>
                </a:extLst>
              </p:cNvPr>
              <p:cNvSpPr>
                <a:spLocks/>
              </p:cNvSpPr>
              <p:nvPr/>
            </p:nvSpPr>
            <p:spPr bwMode="auto">
              <a:xfrm>
                <a:off x="10865587" y="6809913"/>
                <a:ext cx="370394" cy="55059"/>
              </a:xfrm>
              <a:custGeom>
                <a:avLst/>
                <a:gdLst>
                  <a:gd name="T0" fmla="*/ 38 w 79"/>
                  <a:gd name="T1" fmla="*/ 0 h 12"/>
                  <a:gd name="T2" fmla="*/ 0 w 79"/>
                  <a:gd name="T3" fmla="*/ 12 h 12"/>
                  <a:gd name="T4" fmla="*/ 79 w 79"/>
                  <a:gd name="T5" fmla="*/ 12 h 12"/>
                  <a:gd name="T6" fmla="*/ 65 w 79"/>
                  <a:gd name="T7" fmla="*/ 5 h 12"/>
                  <a:gd name="T8" fmla="*/ 38 w 79"/>
                  <a:gd name="T9" fmla="*/ 0 h 12"/>
                </a:gdLst>
                <a:ahLst/>
                <a:cxnLst>
                  <a:cxn ang="0">
                    <a:pos x="T0" y="T1"/>
                  </a:cxn>
                  <a:cxn ang="0">
                    <a:pos x="T2" y="T3"/>
                  </a:cxn>
                  <a:cxn ang="0">
                    <a:pos x="T4" y="T5"/>
                  </a:cxn>
                  <a:cxn ang="0">
                    <a:pos x="T6" y="T7"/>
                  </a:cxn>
                  <a:cxn ang="0">
                    <a:pos x="T8" y="T9"/>
                  </a:cxn>
                </a:cxnLst>
                <a:rect l="0" t="0" r="r" b="b"/>
                <a:pathLst>
                  <a:path w="79" h="12">
                    <a:moveTo>
                      <a:pt x="38" y="0"/>
                    </a:moveTo>
                    <a:cubicBezTo>
                      <a:pt x="24" y="0"/>
                      <a:pt x="9" y="4"/>
                      <a:pt x="0" y="12"/>
                    </a:cubicBezTo>
                    <a:cubicBezTo>
                      <a:pt x="79" y="12"/>
                      <a:pt x="79" y="12"/>
                      <a:pt x="79" y="12"/>
                    </a:cubicBezTo>
                    <a:cubicBezTo>
                      <a:pt x="74" y="10"/>
                      <a:pt x="70" y="7"/>
                      <a:pt x="65" y="5"/>
                    </a:cubicBezTo>
                    <a:cubicBezTo>
                      <a:pt x="58" y="2"/>
                      <a:pt x="48" y="0"/>
                      <a:pt x="38" y="0"/>
                    </a:cubicBezTo>
                  </a:path>
                </a:pathLst>
              </a:cu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1" name="Freeform 85">
                <a:extLst>
                  <a:ext uri="{FF2B5EF4-FFF2-40B4-BE49-F238E27FC236}">
                    <a16:creationId xmlns:a16="http://schemas.microsoft.com/office/drawing/2014/main" id="{AB767DDE-FCB3-42E0-92F0-EB149B8ACE68}"/>
                  </a:ext>
                </a:extLst>
              </p:cNvPr>
              <p:cNvSpPr>
                <a:spLocks/>
              </p:cNvSpPr>
              <p:nvPr/>
            </p:nvSpPr>
            <p:spPr bwMode="auto">
              <a:xfrm>
                <a:off x="11015747" y="6269338"/>
                <a:ext cx="645686" cy="257775"/>
              </a:xfrm>
              <a:custGeom>
                <a:avLst/>
                <a:gdLst>
                  <a:gd name="T0" fmla="*/ 33 w 137"/>
                  <a:gd name="T1" fmla="*/ 0 h 55"/>
                  <a:gd name="T2" fmla="*/ 9 w 137"/>
                  <a:gd name="T3" fmla="*/ 9 h 55"/>
                  <a:gd name="T4" fmla="*/ 0 w 137"/>
                  <a:gd name="T5" fmla="*/ 15 h 55"/>
                  <a:gd name="T6" fmla="*/ 0 w 137"/>
                  <a:gd name="T7" fmla="*/ 15 h 55"/>
                  <a:gd name="T8" fmla="*/ 45 w 137"/>
                  <a:gd name="T9" fmla="*/ 28 h 55"/>
                  <a:gd name="T10" fmla="*/ 93 w 137"/>
                  <a:gd name="T11" fmla="*/ 53 h 55"/>
                  <a:gd name="T12" fmla="*/ 107 w 137"/>
                  <a:gd name="T13" fmla="*/ 55 h 55"/>
                  <a:gd name="T14" fmla="*/ 137 w 137"/>
                  <a:gd name="T15" fmla="*/ 41 h 55"/>
                  <a:gd name="T16" fmla="*/ 130 w 137"/>
                  <a:gd name="T17" fmla="*/ 32 h 55"/>
                  <a:gd name="T18" fmla="*/ 111 w 137"/>
                  <a:gd name="T19" fmla="*/ 37 h 55"/>
                  <a:gd name="T20" fmla="*/ 88 w 137"/>
                  <a:gd name="T21" fmla="*/ 32 h 55"/>
                  <a:gd name="T22" fmla="*/ 51 w 137"/>
                  <a:gd name="T23" fmla="*/ 9 h 55"/>
                  <a:gd name="T24" fmla="*/ 33 w 137"/>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 h="55">
                    <a:moveTo>
                      <a:pt x="33" y="0"/>
                    </a:moveTo>
                    <a:cubicBezTo>
                      <a:pt x="25" y="2"/>
                      <a:pt x="17" y="5"/>
                      <a:pt x="9" y="9"/>
                    </a:cubicBezTo>
                    <a:cubicBezTo>
                      <a:pt x="6" y="11"/>
                      <a:pt x="3" y="13"/>
                      <a:pt x="0" y="15"/>
                    </a:cubicBezTo>
                    <a:cubicBezTo>
                      <a:pt x="0" y="15"/>
                      <a:pt x="0" y="15"/>
                      <a:pt x="0" y="15"/>
                    </a:cubicBezTo>
                    <a:cubicBezTo>
                      <a:pt x="16" y="17"/>
                      <a:pt x="30" y="21"/>
                      <a:pt x="45" y="28"/>
                    </a:cubicBezTo>
                    <a:cubicBezTo>
                      <a:pt x="61" y="36"/>
                      <a:pt x="75" y="48"/>
                      <a:pt x="93" y="53"/>
                    </a:cubicBezTo>
                    <a:cubicBezTo>
                      <a:pt x="98" y="54"/>
                      <a:pt x="103" y="55"/>
                      <a:pt x="107" y="55"/>
                    </a:cubicBezTo>
                    <a:cubicBezTo>
                      <a:pt x="119" y="55"/>
                      <a:pt x="130" y="50"/>
                      <a:pt x="137" y="41"/>
                    </a:cubicBezTo>
                    <a:cubicBezTo>
                      <a:pt x="135" y="38"/>
                      <a:pt x="132" y="35"/>
                      <a:pt x="130" y="32"/>
                    </a:cubicBezTo>
                    <a:cubicBezTo>
                      <a:pt x="124" y="35"/>
                      <a:pt x="117" y="37"/>
                      <a:pt x="111" y="37"/>
                    </a:cubicBezTo>
                    <a:cubicBezTo>
                      <a:pt x="103" y="37"/>
                      <a:pt x="94" y="35"/>
                      <a:pt x="88" y="32"/>
                    </a:cubicBezTo>
                    <a:cubicBezTo>
                      <a:pt x="74" y="27"/>
                      <a:pt x="63" y="17"/>
                      <a:pt x="51" y="9"/>
                    </a:cubicBezTo>
                    <a:cubicBezTo>
                      <a:pt x="45" y="5"/>
                      <a:pt x="39" y="2"/>
                      <a:pt x="33" y="0"/>
                    </a:cubicBezTo>
                  </a:path>
                </a:pathLst>
              </a:cu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276" name="Freeform 90">
              <a:extLst>
                <a:ext uri="{FF2B5EF4-FFF2-40B4-BE49-F238E27FC236}">
                  <a16:creationId xmlns:a16="http://schemas.microsoft.com/office/drawing/2014/main" id="{89C21729-819E-4BFD-9BDE-57CD83EFD68F}"/>
                </a:ext>
              </a:extLst>
            </p:cNvPr>
            <p:cNvSpPr>
              <a:spLocks/>
            </p:cNvSpPr>
            <p:nvPr/>
          </p:nvSpPr>
          <p:spPr bwMode="auto">
            <a:xfrm>
              <a:off x="11351103" y="3207556"/>
              <a:ext cx="70074" cy="52557"/>
            </a:xfrm>
            <a:custGeom>
              <a:avLst/>
              <a:gdLst>
                <a:gd name="T0" fmla="*/ 8 w 15"/>
                <a:gd name="T1" fmla="*/ 0 h 11"/>
                <a:gd name="T2" fmla="*/ 8 w 15"/>
                <a:gd name="T3" fmla="*/ 11 h 11"/>
                <a:gd name="T4" fmla="*/ 8 w 15"/>
                <a:gd name="T5" fmla="*/ 0 h 11"/>
              </a:gdLst>
              <a:ahLst/>
              <a:cxnLst>
                <a:cxn ang="0">
                  <a:pos x="T0" y="T1"/>
                </a:cxn>
                <a:cxn ang="0">
                  <a:pos x="T2" y="T3"/>
                </a:cxn>
                <a:cxn ang="0">
                  <a:pos x="T4" y="T5"/>
                </a:cxn>
              </a:cxnLst>
              <a:rect l="0" t="0" r="r" b="b"/>
              <a:pathLst>
                <a:path w="15" h="11">
                  <a:moveTo>
                    <a:pt x="8" y="0"/>
                  </a:moveTo>
                  <a:cubicBezTo>
                    <a:pt x="0" y="0"/>
                    <a:pt x="0" y="11"/>
                    <a:pt x="8" y="11"/>
                  </a:cubicBezTo>
                  <a:cubicBezTo>
                    <a:pt x="15" y="11"/>
                    <a:pt x="15" y="0"/>
                    <a:pt x="8"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7" name="Freeform 91">
              <a:extLst>
                <a:ext uri="{FF2B5EF4-FFF2-40B4-BE49-F238E27FC236}">
                  <a16:creationId xmlns:a16="http://schemas.microsoft.com/office/drawing/2014/main" id="{A9568B6C-D860-4D3B-9D8C-5ABC8976AF49}"/>
                </a:ext>
              </a:extLst>
            </p:cNvPr>
            <p:cNvSpPr>
              <a:spLocks/>
            </p:cNvSpPr>
            <p:nvPr/>
          </p:nvSpPr>
          <p:spPr bwMode="auto">
            <a:xfrm>
              <a:off x="10159837" y="2939772"/>
              <a:ext cx="70074" cy="52557"/>
            </a:xfrm>
            <a:custGeom>
              <a:avLst/>
              <a:gdLst>
                <a:gd name="T0" fmla="*/ 7 w 15"/>
                <a:gd name="T1" fmla="*/ 0 h 11"/>
                <a:gd name="T2" fmla="*/ 7 w 15"/>
                <a:gd name="T3" fmla="*/ 11 h 11"/>
                <a:gd name="T4" fmla="*/ 7 w 15"/>
                <a:gd name="T5" fmla="*/ 0 h 11"/>
              </a:gdLst>
              <a:ahLst/>
              <a:cxnLst>
                <a:cxn ang="0">
                  <a:pos x="T0" y="T1"/>
                </a:cxn>
                <a:cxn ang="0">
                  <a:pos x="T2" y="T3"/>
                </a:cxn>
                <a:cxn ang="0">
                  <a:pos x="T4" y="T5"/>
                </a:cxn>
              </a:cxnLst>
              <a:rect l="0" t="0" r="r" b="b"/>
              <a:pathLst>
                <a:path w="15" h="11">
                  <a:moveTo>
                    <a:pt x="7" y="0"/>
                  </a:moveTo>
                  <a:cubicBezTo>
                    <a:pt x="0" y="0"/>
                    <a:pt x="0" y="11"/>
                    <a:pt x="7" y="11"/>
                  </a:cubicBezTo>
                  <a:cubicBezTo>
                    <a:pt x="15" y="11"/>
                    <a:pt x="15" y="0"/>
                    <a:pt x="7"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8" name="Freeform 92">
              <a:extLst>
                <a:ext uri="{FF2B5EF4-FFF2-40B4-BE49-F238E27FC236}">
                  <a16:creationId xmlns:a16="http://schemas.microsoft.com/office/drawing/2014/main" id="{D14C9819-0C87-441E-89A5-598B87BFD5CC}"/>
                </a:ext>
              </a:extLst>
            </p:cNvPr>
            <p:cNvSpPr>
              <a:spLocks/>
            </p:cNvSpPr>
            <p:nvPr/>
          </p:nvSpPr>
          <p:spPr bwMode="auto">
            <a:xfrm>
              <a:off x="6032951" y="5352337"/>
              <a:ext cx="55059" cy="42546"/>
            </a:xfrm>
            <a:custGeom>
              <a:avLst/>
              <a:gdLst>
                <a:gd name="T0" fmla="*/ 6 w 12"/>
                <a:gd name="T1" fmla="*/ 0 h 9"/>
                <a:gd name="T2" fmla="*/ 6 w 12"/>
                <a:gd name="T3" fmla="*/ 9 h 9"/>
                <a:gd name="T4" fmla="*/ 6 w 12"/>
                <a:gd name="T5" fmla="*/ 0 h 9"/>
              </a:gdLst>
              <a:ahLst/>
              <a:cxnLst>
                <a:cxn ang="0">
                  <a:pos x="T0" y="T1"/>
                </a:cxn>
                <a:cxn ang="0">
                  <a:pos x="T2" y="T3"/>
                </a:cxn>
                <a:cxn ang="0">
                  <a:pos x="T4" y="T5"/>
                </a:cxn>
              </a:cxnLst>
              <a:rect l="0" t="0" r="r" b="b"/>
              <a:pathLst>
                <a:path w="12" h="9">
                  <a:moveTo>
                    <a:pt x="6" y="0"/>
                  </a:moveTo>
                  <a:cubicBezTo>
                    <a:pt x="0" y="0"/>
                    <a:pt x="0" y="9"/>
                    <a:pt x="6" y="9"/>
                  </a:cubicBezTo>
                  <a:cubicBezTo>
                    <a:pt x="12" y="9"/>
                    <a:pt x="12" y="0"/>
                    <a:pt x="6"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9" name="Freeform 93">
              <a:extLst>
                <a:ext uri="{FF2B5EF4-FFF2-40B4-BE49-F238E27FC236}">
                  <a16:creationId xmlns:a16="http://schemas.microsoft.com/office/drawing/2014/main" id="{EDEE0F9F-A25E-4963-97E8-72DA2AC99B48}"/>
                </a:ext>
              </a:extLst>
            </p:cNvPr>
            <p:cNvSpPr>
              <a:spLocks/>
            </p:cNvSpPr>
            <p:nvPr/>
          </p:nvSpPr>
          <p:spPr bwMode="auto">
            <a:xfrm>
              <a:off x="10903128" y="3382742"/>
              <a:ext cx="75080" cy="55059"/>
            </a:xfrm>
            <a:custGeom>
              <a:avLst/>
              <a:gdLst>
                <a:gd name="T0" fmla="*/ 8 w 16"/>
                <a:gd name="T1" fmla="*/ 0 h 12"/>
                <a:gd name="T2" fmla="*/ 8 w 16"/>
                <a:gd name="T3" fmla="*/ 12 h 12"/>
                <a:gd name="T4" fmla="*/ 8 w 16"/>
                <a:gd name="T5" fmla="*/ 0 h 12"/>
              </a:gdLst>
              <a:ahLst/>
              <a:cxnLst>
                <a:cxn ang="0">
                  <a:pos x="T0" y="T1"/>
                </a:cxn>
                <a:cxn ang="0">
                  <a:pos x="T2" y="T3"/>
                </a:cxn>
                <a:cxn ang="0">
                  <a:pos x="T4" y="T5"/>
                </a:cxn>
              </a:cxnLst>
              <a:rect l="0" t="0" r="r" b="b"/>
              <a:pathLst>
                <a:path w="16" h="12">
                  <a:moveTo>
                    <a:pt x="8" y="0"/>
                  </a:moveTo>
                  <a:cubicBezTo>
                    <a:pt x="0" y="0"/>
                    <a:pt x="0" y="12"/>
                    <a:pt x="8" y="12"/>
                  </a:cubicBezTo>
                  <a:cubicBezTo>
                    <a:pt x="16" y="12"/>
                    <a:pt x="16" y="0"/>
                    <a:pt x="8"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0" name="Freeform 94">
              <a:extLst>
                <a:ext uri="{FF2B5EF4-FFF2-40B4-BE49-F238E27FC236}">
                  <a16:creationId xmlns:a16="http://schemas.microsoft.com/office/drawing/2014/main" id="{834E4229-264B-4521-8ED9-4972C56CAAD7}"/>
                </a:ext>
              </a:extLst>
            </p:cNvPr>
            <p:cNvSpPr>
              <a:spLocks/>
            </p:cNvSpPr>
            <p:nvPr/>
          </p:nvSpPr>
          <p:spPr bwMode="auto">
            <a:xfrm>
              <a:off x="5332206" y="5722731"/>
              <a:ext cx="6314213" cy="565601"/>
            </a:xfrm>
            <a:custGeom>
              <a:avLst/>
              <a:gdLst>
                <a:gd name="T0" fmla="*/ 64 w 1342"/>
                <a:gd name="T1" fmla="*/ 79 h 120"/>
                <a:gd name="T2" fmla="*/ 149 w 1342"/>
                <a:gd name="T3" fmla="*/ 43 h 120"/>
                <a:gd name="T4" fmla="*/ 465 w 1342"/>
                <a:gd name="T5" fmla="*/ 24 h 120"/>
                <a:gd name="T6" fmla="*/ 846 w 1342"/>
                <a:gd name="T7" fmla="*/ 2 h 120"/>
                <a:gd name="T8" fmla="*/ 1166 w 1342"/>
                <a:gd name="T9" fmla="*/ 13 h 120"/>
                <a:gd name="T10" fmla="*/ 1318 w 1342"/>
                <a:gd name="T11" fmla="*/ 48 h 120"/>
                <a:gd name="T12" fmla="*/ 973 w 1342"/>
                <a:gd name="T13" fmla="*/ 109 h 120"/>
                <a:gd name="T14" fmla="*/ 291 w 1342"/>
                <a:gd name="T15" fmla="*/ 106 h 120"/>
                <a:gd name="T16" fmla="*/ 64 w 1342"/>
                <a:gd name="T17" fmla="*/ 7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2" h="120">
                  <a:moveTo>
                    <a:pt x="64" y="79"/>
                  </a:moveTo>
                  <a:cubicBezTo>
                    <a:pt x="0" y="68"/>
                    <a:pt x="58" y="52"/>
                    <a:pt x="149" y="43"/>
                  </a:cubicBezTo>
                  <a:cubicBezTo>
                    <a:pt x="241" y="34"/>
                    <a:pt x="359" y="30"/>
                    <a:pt x="465" y="24"/>
                  </a:cubicBezTo>
                  <a:cubicBezTo>
                    <a:pt x="591" y="16"/>
                    <a:pt x="705" y="5"/>
                    <a:pt x="846" y="2"/>
                  </a:cubicBezTo>
                  <a:cubicBezTo>
                    <a:pt x="960" y="0"/>
                    <a:pt x="1080" y="5"/>
                    <a:pt x="1166" y="13"/>
                  </a:cubicBezTo>
                  <a:cubicBezTo>
                    <a:pt x="1253" y="22"/>
                    <a:pt x="1306" y="35"/>
                    <a:pt x="1318" y="48"/>
                  </a:cubicBezTo>
                  <a:cubicBezTo>
                    <a:pt x="1342" y="74"/>
                    <a:pt x="1190" y="101"/>
                    <a:pt x="973" y="109"/>
                  </a:cubicBezTo>
                  <a:cubicBezTo>
                    <a:pt x="756" y="117"/>
                    <a:pt x="467" y="120"/>
                    <a:pt x="291" y="106"/>
                  </a:cubicBezTo>
                  <a:cubicBezTo>
                    <a:pt x="222" y="100"/>
                    <a:pt x="64" y="79"/>
                    <a:pt x="64" y="79"/>
                  </a:cubicBezTo>
                  <a:close/>
                </a:path>
              </a:pathLst>
            </a:custGeom>
            <a:solidFill>
              <a:schemeClr val="bg1">
                <a:lumMod val="95000"/>
                <a:alpha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84" name="Freeform 98">
              <a:extLst>
                <a:ext uri="{FF2B5EF4-FFF2-40B4-BE49-F238E27FC236}">
                  <a16:creationId xmlns:a16="http://schemas.microsoft.com/office/drawing/2014/main" id="{E6FF25D7-FCC1-4C20-8994-696776E2355E}"/>
                </a:ext>
              </a:extLst>
            </p:cNvPr>
            <p:cNvSpPr>
              <a:spLocks/>
            </p:cNvSpPr>
            <p:nvPr/>
          </p:nvSpPr>
          <p:spPr bwMode="auto">
            <a:xfrm>
              <a:off x="6931405" y="5582582"/>
              <a:ext cx="262780" cy="225239"/>
            </a:xfrm>
            <a:custGeom>
              <a:avLst/>
              <a:gdLst>
                <a:gd name="T0" fmla="*/ 10 w 56"/>
                <a:gd name="T1" fmla="*/ 4 h 48"/>
                <a:gd name="T2" fmla="*/ 0 w 56"/>
                <a:gd name="T3" fmla="*/ 25 h 48"/>
                <a:gd name="T4" fmla="*/ 8 w 56"/>
                <a:gd name="T5" fmla="*/ 41 h 48"/>
                <a:gd name="T6" fmla="*/ 26 w 56"/>
                <a:gd name="T7" fmla="*/ 47 h 48"/>
                <a:gd name="T8" fmla="*/ 51 w 56"/>
                <a:gd name="T9" fmla="*/ 38 h 48"/>
                <a:gd name="T10" fmla="*/ 50 w 56"/>
                <a:gd name="T11" fmla="*/ 13 h 48"/>
                <a:gd name="T12" fmla="*/ 27 w 56"/>
                <a:gd name="T13" fmla="*/ 0 h 48"/>
                <a:gd name="T14" fmla="*/ 11 w 56"/>
                <a:gd name="T15" fmla="*/ 3 h 48"/>
                <a:gd name="T16" fmla="*/ 1 w 56"/>
                <a:gd name="T17"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48">
                  <a:moveTo>
                    <a:pt x="10" y="4"/>
                  </a:moveTo>
                  <a:cubicBezTo>
                    <a:pt x="2" y="10"/>
                    <a:pt x="0" y="18"/>
                    <a:pt x="0" y="25"/>
                  </a:cubicBezTo>
                  <a:cubicBezTo>
                    <a:pt x="0" y="31"/>
                    <a:pt x="3" y="37"/>
                    <a:pt x="8" y="41"/>
                  </a:cubicBezTo>
                  <a:cubicBezTo>
                    <a:pt x="13" y="45"/>
                    <a:pt x="20" y="47"/>
                    <a:pt x="26" y="47"/>
                  </a:cubicBezTo>
                  <a:cubicBezTo>
                    <a:pt x="35" y="48"/>
                    <a:pt x="45" y="45"/>
                    <a:pt x="51" y="38"/>
                  </a:cubicBezTo>
                  <a:cubicBezTo>
                    <a:pt x="56" y="31"/>
                    <a:pt x="55" y="20"/>
                    <a:pt x="50" y="13"/>
                  </a:cubicBezTo>
                  <a:cubicBezTo>
                    <a:pt x="45" y="5"/>
                    <a:pt x="36" y="1"/>
                    <a:pt x="27" y="0"/>
                  </a:cubicBezTo>
                  <a:cubicBezTo>
                    <a:pt x="21" y="0"/>
                    <a:pt x="16" y="1"/>
                    <a:pt x="11" y="3"/>
                  </a:cubicBezTo>
                  <a:cubicBezTo>
                    <a:pt x="7" y="5"/>
                    <a:pt x="3" y="10"/>
                    <a:pt x="1" y="15"/>
                  </a:cubicBezTo>
                </a:path>
              </a:pathLst>
            </a:custGeom>
            <a:solidFill>
              <a:srgbClr val="FE3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5" name="Freeform 99">
              <a:extLst>
                <a:ext uri="{FF2B5EF4-FFF2-40B4-BE49-F238E27FC236}">
                  <a16:creationId xmlns:a16="http://schemas.microsoft.com/office/drawing/2014/main" id="{33B9743F-CEAA-4791-9486-FA77821024E3}"/>
                </a:ext>
              </a:extLst>
            </p:cNvPr>
            <p:cNvSpPr>
              <a:spLocks/>
            </p:cNvSpPr>
            <p:nvPr/>
          </p:nvSpPr>
          <p:spPr bwMode="auto">
            <a:xfrm>
              <a:off x="7937475" y="5089557"/>
              <a:ext cx="480511" cy="520553"/>
            </a:xfrm>
            <a:custGeom>
              <a:avLst/>
              <a:gdLst>
                <a:gd name="T0" fmla="*/ 9 w 102"/>
                <a:gd name="T1" fmla="*/ 5 h 111"/>
                <a:gd name="T2" fmla="*/ 0 w 102"/>
                <a:gd name="T3" fmla="*/ 106 h 111"/>
                <a:gd name="T4" fmla="*/ 5 w 102"/>
                <a:gd name="T5" fmla="*/ 110 h 111"/>
                <a:gd name="T6" fmla="*/ 52 w 102"/>
                <a:gd name="T7" fmla="*/ 91 h 111"/>
                <a:gd name="T8" fmla="*/ 98 w 102"/>
                <a:gd name="T9" fmla="*/ 71 h 111"/>
                <a:gd name="T10" fmla="*/ 99 w 102"/>
                <a:gd name="T11" fmla="*/ 64 h 111"/>
                <a:gd name="T12" fmla="*/ 56 w 102"/>
                <a:gd name="T13" fmla="*/ 33 h 111"/>
                <a:gd name="T14" fmla="*/ 13 w 102"/>
                <a:gd name="T15" fmla="*/ 4 h 111"/>
                <a:gd name="T16" fmla="*/ 6 w 102"/>
                <a:gd name="T17" fmla="*/ 13 h 111"/>
                <a:gd name="T18" fmla="*/ 94 w 102"/>
                <a:gd name="T19" fmla="*/ 71 h 111"/>
                <a:gd name="T20" fmla="*/ 95 w 102"/>
                <a:gd name="T21" fmla="*/ 63 h 111"/>
                <a:gd name="T22" fmla="*/ 49 w 102"/>
                <a:gd name="T23" fmla="*/ 84 h 111"/>
                <a:gd name="T24" fmla="*/ 2 w 102"/>
                <a:gd name="T25" fmla="*/ 103 h 111"/>
                <a:gd name="T26" fmla="*/ 7 w 102"/>
                <a:gd name="T27" fmla="*/ 107 h 111"/>
                <a:gd name="T28" fmla="*/ 13 w 102"/>
                <a:gd name="T29" fmla="*/ 5 h 111"/>
                <a:gd name="T30" fmla="*/ 9 w 102"/>
                <a:gd name="T31" fmla="*/ 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11">
                  <a:moveTo>
                    <a:pt x="9" y="5"/>
                  </a:moveTo>
                  <a:cubicBezTo>
                    <a:pt x="6" y="39"/>
                    <a:pt x="3" y="72"/>
                    <a:pt x="0" y="106"/>
                  </a:cubicBezTo>
                  <a:cubicBezTo>
                    <a:pt x="0" y="108"/>
                    <a:pt x="2" y="111"/>
                    <a:pt x="5" y="110"/>
                  </a:cubicBezTo>
                  <a:cubicBezTo>
                    <a:pt x="21" y="104"/>
                    <a:pt x="36" y="97"/>
                    <a:pt x="52" y="91"/>
                  </a:cubicBezTo>
                  <a:cubicBezTo>
                    <a:pt x="67" y="85"/>
                    <a:pt x="82" y="77"/>
                    <a:pt x="98" y="71"/>
                  </a:cubicBezTo>
                  <a:cubicBezTo>
                    <a:pt x="101" y="70"/>
                    <a:pt x="102" y="66"/>
                    <a:pt x="99" y="64"/>
                  </a:cubicBezTo>
                  <a:cubicBezTo>
                    <a:pt x="85" y="53"/>
                    <a:pt x="71" y="43"/>
                    <a:pt x="56" y="33"/>
                  </a:cubicBezTo>
                  <a:cubicBezTo>
                    <a:pt x="42" y="23"/>
                    <a:pt x="28" y="13"/>
                    <a:pt x="13" y="4"/>
                  </a:cubicBezTo>
                  <a:cubicBezTo>
                    <a:pt x="7" y="0"/>
                    <a:pt x="0" y="8"/>
                    <a:pt x="6" y="13"/>
                  </a:cubicBezTo>
                  <a:cubicBezTo>
                    <a:pt x="34" y="33"/>
                    <a:pt x="64" y="52"/>
                    <a:pt x="94" y="71"/>
                  </a:cubicBezTo>
                  <a:cubicBezTo>
                    <a:pt x="94" y="68"/>
                    <a:pt x="94" y="66"/>
                    <a:pt x="95" y="63"/>
                  </a:cubicBezTo>
                  <a:cubicBezTo>
                    <a:pt x="80" y="71"/>
                    <a:pt x="64" y="77"/>
                    <a:pt x="49" y="84"/>
                  </a:cubicBezTo>
                  <a:cubicBezTo>
                    <a:pt x="33" y="91"/>
                    <a:pt x="18" y="97"/>
                    <a:pt x="2" y="103"/>
                  </a:cubicBezTo>
                  <a:cubicBezTo>
                    <a:pt x="4" y="104"/>
                    <a:pt x="5" y="105"/>
                    <a:pt x="7" y="107"/>
                  </a:cubicBezTo>
                  <a:cubicBezTo>
                    <a:pt x="9" y="73"/>
                    <a:pt x="11" y="39"/>
                    <a:pt x="13" y="5"/>
                  </a:cubicBezTo>
                  <a:cubicBezTo>
                    <a:pt x="13" y="3"/>
                    <a:pt x="10" y="3"/>
                    <a:pt x="9" y="5"/>
                  </a:cubicBezTo>
                  <a:close/>
                </a:path>
              </a:pathLst>
            </a:custGeom>
            <a:solidFill>
              <a:srgbClr val="EDED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6" name="Freeform 100">
              <a:extLst>
                <a:ext uri="{FF2B5EF4-FFF2-40B4-BE49-F238E27FC236}">
                  <a16:creationId xmlns:a16="http://schemas.microsoft.com/office/drawing/2014/main" id="{BBC82047-03B7-401A-BFAC-F045078C47EB}"/>
                </a:ext>
              </a:extLst>
            </p:cNvPr>
            <p:cNvSpPr>
              <a:spLocks/>
            </p:cNvSpPr>
            <p:nvPr/>
          </p:nvSpPr>
          <p:spPr bwMode="auto">
            <a:xfrm>
              <a:off x="8060106" y="5102071"/>
              <a:ext cx="485516" cy="518052"/>
            </a:xfrm>
            <a:custGeom>
              <a:avLst/>
              <a:gdLst>
                <a:gd name="T0" fmla="*/ 6 w 103"/>
                <a:gd name="T1" fmla="*/ 65 h 110"/>
                <a:gd name="T2" fmla="*/ 98 w 103"/>
                <a:gd name="T3" fmla="*/ 109 h 110"/>
                <a:gd name="T4" fmla="*/ 103 w 103"/>
                <a:gd name="T5" fmla="*/ 105 h 110"/>
                <a:gd name="T6" fmla="*/ 102 w 103"/>
                <a:gd name="T7" fmla="*/ 55 h 110"/>
                <a:gd name="T8" fmla="*/ 99 w 103"/>
                <a:gd name="T9" fmla="*/ 4 h 110"/>
                <a:gd name="T10" fmla="*/ 92 w 103"/>
                <a:gd name="T11" fmla="*/ 1 h 110"/>
                <a:gd name="T12" fmla="*/ 6 w 103"/>
                <a:gd name="T13" fmla="*/ 61 h 110"/>
                <a:gd name="T14" fmla="*/ 13 w 103"/>
                <a:gd name="T15" fmla="*/ 70 h 110"/>
                <a:gd name="T16" fmla="*/ 55 w 103"/>
                <a:gd name="T17" fmla="*/ 39 h 110"/>
                <a:gd name="T18" fmla="*/ 97 w 103"/>
                <a:gd name="T19" fmla="*/ 8 h 110"/>
                <a:gd name="T20" fmla="*/ 90 w 103"/>
                <a:gd name="T21" fmla="*/ 5 h 110"/>
                <a:gd name="T22" fmla="*/ 94 w 103"/>
                <a:gd name="T23" fmla="*/ 55 h 110"/>
                <a:gd name="T24" fmla="*/ 96 w 103"/>
                <a:gd name="T25" fmla="*/ 106 h 110"/>
                <a:gd name="T26" fmla="*/ 101 w 103"/>
                <a:gd name="T27" fmla="*/ 102 h 110"/>
                <a:gd name="T28" fmla="*/ 8 w 103"/>
                <a:gd name="T29" fmla="*/ 62 h 110"/>
                <a:gd name="T30" fmla="*/ 6 w 103"/>
                <a:gd name="T31" fmla="*/ 6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 h="110">
                  <a:moveTo>
                    <a:pt x="6" y="65"/>
                  </a:moveTo>
                  <a:cubicBezTo>
                    <a:pt x="37" y="80"/>
                    <a:pt x="67" y="95"/>
                    <a:pt x="98" y="109"/>
                  </a:cubicBezTo>
                  <a:cubicBezTo>
                    <a:pt x="100" y="110"/>
                    <a:pt x="103" y="108"/>
                    <a:pt x="103" y="105"/>
                  </a:cubicBezTo>
                  <a:cubicBezTo>
                    <a:pt x="103" y="88"/>
                    <a:pt x="102" y="71"/>
                    <a:pt x="102" y="55"/>
                  </a:cubicBezTo>
                  <a:cubicBezTo>
                    <a:pt x="101" y="38"/>
                    <a:pt x="99" y="21"/>
                    <a:pt x="99" y="4"/>
                  </a:cubicBezTo>
                  <a:cubicBezTo>
                    <a:pt x="99" y="1"/>
                    <a:pt x="94" y="0"/>
                    <a:pt x="92" y="1"/>
                  </a:cubicBezTo>
                  <a:cubicBezTo>
                    <a:pt x="63" y="20"/>
                    <a:pt x="33" y="40"/>
                    <a:pt x="6" y="61"/>
                  </a:cubicBezTo>
                  <a:cubicBezTo>
                    <a:pt x="0" y="66"/>
                    <a:pt x="7" y="74"/>
                    <a:pt x="13" y="70"/>
                  </a:cubicBezTo>
                  <a:cubicBezTo>
                    <a:pt x="27" y="61"/>
                    <a:pt x="41" y="50"/>
                    <a:pt x="55" y="39"/>
                  </a:cubicBezTo>
                  <a:cubicBezTo>
                    <a:pt x="69" y="29"/>
                    <a:pt x="83" y="19"/>
                    <a:pt x="97" y="8"/>
                  </a:cubicBezTo>
                  <a:cubicBezTo>
                    <a:pt x="95" y="7"/>
                    <a:pt x="93" y="6"/>
                    <a:pt x="90" y="5"/>
                  </a:cubicBezTo>
                  <a:cubicBezTo>
                    <a:pt x="93" y="22"/>
                    <a:pt x="93" y="39"/>
                    <a:pt x="94" y="55"/>
                  </a:cubicBezTo>
                  <a:cubicBezTo>
                    <a:pt x="95" y="72"/>
                    <a:pt x="95" y="89"/>
                    <a:pt x="96" y="106"/>
                  </a:cubicBezTo>
                  <a:cubicBezTo>
                    <a:pt x="97" y="105"/>
                    <a:pt x="99" y="103"/>
                    <a:pt x="101" y="102"/>
                  </a:cubicBezTo>
                  <a:cubicBezTo>
                    <a:pt x="70" y="88"/>
                    <a:pt x="39" y="75"/>
                    <a:pt x="8" y="62"/>
                  </a:cubicBezTo>
                  <a:cubicBezTo>
                    <a:pt x="6" y="61"/>
                    <a:pt x="4" y="64"/>
                    <a:pt x="6" y="65"/>
                  </a:cubicBezTo>
                  <a:close/>
                </a:path>
              </a:pathLst>
            </a:custGeom>
            <a:solidFill>
              <a:srgbClr val="EDED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7" name="Freeform 101">
              <a:extLst>
                <a:ext uri="{FF2B5EF4-FFF2-40B4-BE49-F238E27FC236}">
                  <a16:creationId xmlns:a16="http://schemas.microsoft.com/office/drawing/2014/main" id="{AD926F3F-40D7-458C-8E8D-9F6C08159B5E}"/>
                </a:ext>
              </a:extLst>
            </p:cNvPr>
            <p:cNvSpPr>
              <a:spLocks/>
            </p:cNvSpPr>
            <p:nvPr/>
          </p:nvSpPr>
          <p:spPr bwMode="auto">
            <a:xfrm>
              <a:off x="7321820" y="1600848"/>
              <a:ext cx="583121" cy="1146219"/>
            </a:xfrm>
            <a:custGeom>
              <a:avLst/>
              <a:gdLst>
                <a:gd name="T0" fmla="*/ 106 w 124"/>
                <a:gd name="T1" fmla="*/ 244 h 244"/>
                <a:gd name="T2" fmla="*/ 60 w 124"/>
                <a:gd name="T3" fmla="*/ 231 h 244"/>
                <a:gd name="T4" fmla="*/ 30 w 124"/>
                <a:gd name="T5" fmla="*/ 183 h 244"/>
                <a:gd name="T6" fmla="*/ 15 w 124"/>
                <a:gd name="T7" fmla="*/ 120 h 244"/>
                <a:gd name="T8" fmla="*/ 29 w 124"/>
                <a:gd name="T9" fmla="*/ 89 h 244"/>
                <a:gd name="T10" fmla="*/ 55 w 124"/>
                <a:gd name="T11" fmla="*/ 26 h 244"/>
                <a:gd name="T12" fmla="*/ 91 w 124"/>
                <a:gd name="T13" fmla="*/ 54 h 244"/>
                <a:gd name="T14" fmla="*/ 96 w 124"/>
                <a:gd name="T15" fmla="*/ 68 h 244"/>
                <a:gd name="T16" fmla="*/ 109 w 124"/>
                <a:gd name="T17" fmla="*/ 69 h 244"/>
                <a:gd name="T18" fmla="*/ 98 w 124"/>
                <a:gd name="T19" fmla="*/ 134 h 244"/>
                <a:gd name="T20" fmla="*/ 122 w 124"/>
                <a:gd name="T21" fmla="*/ 153 h 244"/>
                <a:gd name="T22" fmla="*/ 106 w 124"/>
                <a:gd name="T23"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244">
                  <a:moveTo>
                    <a:pt x="106" y="244"/>
                  </a:moveTo>
                  <a:cubicBezTo>
                    <a:pt x="106" y="243"/>
                    <a:pt x="82" y="242"/>
                    <a:pt x="60" y="231"/>
                  </a:cubicBezTo>
                  <a:cubicBezTo>
                    <a:pt x="38" y="221"/>
                    <a:pt x="19" y="202"/>
                    <a:pt x="30" y="183"/>
                  </a:cubicBezTo>
                  <a:cubicBezTo>
                    <a:pt x="46" y="157"/>
                    <a:pt x="0" y="135"/>
                    <a:pt x="15" y="120"/>
                  </a:cubicBezTo>
                  <a:cubicBezTo>
                    <a:pt x="31" y="107"/>
                    <a:pt x="35" y="118"/>
                    <a:pt x="29" y="89"/>
                  </a:cubicBezTo>
                  <a:cubicBezTo>
                    <a:pt x="24" y="60"/>
                    <a:pt x="44" y="53"/>
                    <a:pt x="55" y="26"/>
                  </a:cubicBezTo>
                  <a:cubicBezTo>
                    <a:pt x="68" y="0"/>
                    <a:pt x="98" y="20"/>
                    <a:pt x="91" y="54"/>
                  </a:cubicBezTo>
                  <a:cubicBezTo>
                    <a:pt x="87" y="75"/>
                    <a:pt x="90" y="71"/>
                    <a:pt x="96" y="68"/>
                  </a:cubicBezTo>
                  <a:cubicBezTo>
                    <a:pt x="99" y="65"/>
                    <a:pt x="104" y="62"/>
                    <a:pt x="109" y="69"/>
                  </a:cubicBezTo>
                  <a:cubicBezTo>
                    <a:pt x="117" y="82"/>
                    <a:pt x="83" y="139"/>
                    <a:pt x="98" y="134"/>
                  </a:cubicBezTo>
                  <a:cubicBezTo>
                    <a:pt x="112" y="128"/>
                    <a:pt x="124" y="137"/>
                    <a:pt x="122" y="153"/>
                  </a:cubicBezTo>
                  <a:cubicBezTo>
                    <a:pt x="117" y="189"/>
                    <a:pt x="105" y="243"/>
                    <a:pt x="106" y="244"/>
                  </a:cubicBezTo>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8" name="Freeform 102">
              <a:extLst>
                <a:ext uri="{FF2B5EF4-FFF2-40B4-BE49-F238E27FC236}">
                  <a16:creationId xmlns:a16="http://schemas.microsoft.com/office/drawing/2014/main" id="{C69E0869-D535-4F8A-8288-E0A28AE858B1}"/>
                </a:ext>
              </a:extLst>
            </p:cNvPr>
            <p:cNvSpPr>
              <a:spLocks/>
            </p:cNvSpPr>
            <p:nvPr/>
          </p:nvSpPr>
          <p:spPr bwMode="auto">
            <a:xfrm>
              <a:off x="7466974" y="1821082"/>
              <a:ext cx="405431" cy="996059"/>
            </a:xfrm>
            <a:custGeom>
              <a:avLst/>
              <a:gdLst>
                <a:gd name="T0" fmla="*/ 86 w 86"/>
                <a:gd name="T1" fmla="*/ 212 h 212"/>
                <a:gd name="T2" fmla="*/ 85 w 86"/>
                <a:gd name="T3" fmla="*/ 211 h 212"/>
                <a:gd name="T4" fmla="*/ 35 w 86"/>
                <a:gd name="T5" fmla="*/ 117 h 212"/>
                <a:gd name="T6" fmla="*/ 35 w 86"/>
                <a:gd name="T7" fmla="*/ 117 h 212"/>
                <a:gd name="T8" fmla="*/ 35 w 86"/>
                <a:gd name="T9" fmla="*/ 117 h 212"/>
                <a:gd name="T10" fmla="*/ 8 w 86"/>
                <a:gd name="T11" fmla="*/ 94 h 212"/>
                <a:gd name="T12" fmla="*/ 0 w 86"/>
                <a:gd name="T13" fmla="*/ 86 h 212"/>
                <a:gd name="T14" fmla="*/ 0 w 86"/>
                <a:gd name="T15" fmla="*/ 85 h 212"/>
                <a:gd name="T16" fmla="*/ 0 w 86"/>
                <a:gd name="T17" fmla="*/ 85 h 212"/>
                <a:gd name="T18" fmla="*/ 1 w 86"/>
                <a:gd name="T19" fmla="*/ 85 h 212"/>
                <a:gd name="T20" fmla="*/ 8 w 86"/>
                <a:gd name="T21" fmla="*/ 94 h 212"/>
                <a:gd name="T22" fmla="*/ 33 w 86"/>
                <a:gd name="T23" fmla="*/ 115 h 212"/>
                <a:gd name="T24" fmla="*/ 34 w 86"/>
                <a:gd name="T25" fmla="*/ 115 h 212"/>
                <a:gd name="T26" fmla="*/ 34 w 86"/>
                <a:gd name="T27" fmla="*/ 114 h 212"/>
                <a:gd name="T28" fmla="*/ 27 w 86"/>
                <a:gd name="T29" fmla="*/ 61 h 212"/>
                <a:gd name="T30" fmla="*/ 27 w 86"/>
                <a:gd name="T31" fmla="*/ 61 h 212"/>
                <a:gd name="T32" fmla="*/ 26 w 86"/>
                <a:gd name="T33" fmla="*/ 60 h 212"/>
                <a:gd name="T34" fmla="*/ 26 w 86"/>
                <a:gd name="T35" fmla="*/ 60 h 212"/>
                <a:gd name="T36" fmla="*/ 10 w 86"/>
                <a:gd name="T37" fmla="*/ 25 h 212"/>
                <a:gd name="T38" fmla="*/ 10 w 86"/>
                <a:gd name="T39" fmla="*/ 24 h 212"/>
                <a:gd name="T40" fmla="*/ 10 w 86"/>
                <a:gd name="T41" fmla="*/ 24 h 212"/>
                <a:gd name="T42" fmla="*/ 11 w 86"/>
                <a:gd name="T43" fmla="*/ 25 h 212"/>
                <a:gd name="T44" fmla="*/ 25 w 86"/>
                <a:gd name="T45" fmla="*/ 57 h 212"/>
                <a:gd name="T46" fmla="*/ 27 w 86"/>
                <a:gd name="T47" fmla="*/ 59 h 212"/>
                <a:gd name="T48" fmla="*/ 27 w 86"/>
                <a:gd name="T49" fmla="*/ 57 h 212"/>
                <a:gd name="T50" fmla="*/ 32 w 86"/>
                <a:gd name="T51" fmla="*/ 1 h 212"/>
                <a:gd name="T52" fmla="*/ 32 w 86"/>
                <a:gd name="T53" fmla="*/ 0 h 212"/>
                <a:gd name="T54" fmla="*/ 33 w 86"/>
                <a:gd name="T55" fmla="*/ 0 h 212"/>
                <a:gd name="T56" fmla="*/ 33 w 86"/>
                <a:gd name="T57" fmla="*/ 1 h 212"/>
                <a:gd name="T58" fmla="*/ 29 w 86"/>
                <a:gd name="T59" fmla="*/ 76 h 212"/>
                <a:gd name="T60" fmla="*/ 29 w 86"/>
                <a:gd name="T61" fmla="*/ 78 h 212"/>
                <a:gd name="T62" fmla="*/ 30 w 86"/>
                <a:gd name="T63" fmla="*/ 77 h 212"/>
                <a:gd name="T64" fmla="*/ 59 w 86"/>
                <a:gd name="T65" fmla="*/ 42 h 212"/>
                <a:gd name="T66" fmla="*/ 59 w 86"/>
                <a:gd name="T67" fmla="*/ 42 h 212"/>
                <a:gd name="T68" fmla="*/ 60 w 86"/>
                <a:gd name="T69" fmla="*/ 42 h 212"/>
                <a:gd name="T70" fmla="*/ 60 w 86"/>
                <a:gd name="T71" fmla="*/ 42 h 212"/>
                <a:gd name="T72" fmla="*/ 29 w 86"/>
                <a:gd name="T73" fmla="*/ 79 h 212"/>
                <a:gd name="T74" fmla="*/ 29 w 86"/>
                <a:gd name="T75" fmla="*/ 79 h 212"/>
                <a:gd name="T76" fmla="*/ 29 w 86"/>
                <a:gd name="T77" fmla="*/ 80 h 212"/>
                <a:gd name="T78" fmla="*/ 36 w 86"/>
                <a:gd name="T79" fmla="*/ 116 h 212"/>
                <a:gd name="T80" fmla="*/ 36 w 86"/>
                <a:gd name="T81" fmla="*/ 116 h 212"/>
                <a:gd name="T82" fmla="*/ 36 w 86"/>
                <a:gd name="T83" fmla="*/ 116 h 212"/>
                <a:gd name="T84" fmla="*/ 36 w 86"/>
                <a:gd name="T85" fmla="*/ 117 h 212"/>
                <a:gd name="T86" fmla="*/ 36 w 86"/>
                <a:gd name="T87" fmla="*/ 117 h 212"/>
                <a:gd name="T88" fmla="*/ 36 w 86"/>
                <a:gd name="T89" fmla="*/ 117 h 212"/>
                <a:gd name="T90" fmla="*/ 47 w 86"/>
                <a:gd name="T91" fmla="*/ 149 h 212"/>
                <a:gd name="T92" fmla="*/ 48 w 86"/>
                <a:gd name="T93" fmla="*/ 150 h 212"/>
                <a:gd name="T94" fmla="*/ 48 w 86"/>
                <a:gd name="T95" fmla="*/ 148 h 212"/>
                <a:gd name="T96" fmla="*/ 69 w 86"/>
                <a:gd name="T97" fmla="*/ 100 h 212"/>
                <a:gd name="T98" fmla="*/ 70 w 86"/>
                <a:gd name="T99" fmla="*/ 100 h 212"/>
                <a:gd name="T100" fmla="*/ 70 w 86"/>
                <a:gd name="T101" fmla="*/ 100 h 212"/>
                <a:gd name="T102" fmla="*/ 70 w 86"/>
                <a:gd name="T103" fmla="*/ 101 h 212"/>
                <a:gd name="T104" fmla="*/ 48 w 86"/>
                <a:gd name="T105" fmla="*/ 151 h 212"/>
                <a:gd name="T106" fmla="*/ 48 w 86"/>
                <a:gd name="T107" fmla="*/ 152 h 212"/>
                <a:gd name="T108" fmla="*/ 49 w 86"/>
                <a:gd name="T109" fmla="*/ 152 h 212"/>
                <a:gd name="T110" fmla="*/ 86 w 86"/>
                <a:gd name="T111" fmla="*/ 211 h 212"/>
                <a:gd name="T112" fmla="*/ 86 w 86"/>
                <a:gd name="T113" fmla="*/ 211 h 212"/>
                <a:gd name="T114" fmla="*/ 86 w 86"/>
                <a:gd name="T115"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 h="212">
                  <a:moveTo>
                    <a:pt x="86" y="212"/>
                  </a:moveTo>
                  <a:cubicBezTo>
                    <a:pt x="85" y="211"/>
                    <a:pt x="85" y="211"/>
                    <a:pt x="85" y="211"/>
                  </a:cubicBezTo>
                  <a:cubicBezTo>
                    <a:pt x="67" y="190"/>
                    <a:pt x="45" y="156"/>
                    <a:pt x="35" y="117"/>
                  </a:cubicBezTo>
                  <a:cubicBezTo>
                    <a:pt x="35" y="117"/>
                    <a:pt x="35" y="117"/>
                    <a:pt x="35" y="117"/>
                  </a:cubicBezTo>
                  <a:cubicBezTo>
                    <a:pt x="35" y="117"/>
                    <a:pt x="35" y="117"/>
                    <a:pt x="35" y="117"/>
                  </a:cubicBezTo>
                  <a:cubicBezTo>
                    <a:pt x="25" y="111"/>
                    <a:pt x="16" y="103"/>
                    <a:pt x="8" y="94"/>
                  </a:cubicBezTo>
                  <a:cubicBezTo>
                    <a:pt x="5" y="92"/>
                    <a:pt x="2" y="89"/>
                    <a:pt x="0" y="86"/>
                  </a:cubicBezTo>
                  <a:cubicBezTo>
                    <a:pt x="0" y="85"/>
                    <a:pt x="0" y="85"/>
                    <a:pt x="0" y="85"/>
                  </a:cubicBezTo>
                  <a:cubicBezTo>
                    <a:pt x="0" y="85"/>
                    <a:pt x="0" y="85"/>
                    <a:pt x="0" y="85"/>
                  </a:cubicBezTo>
                  <a:cubicBezTo>
                    <a:pt x="1" y="85"/>
                    <a:pt x="1" y="85"/>
                    <a:pt x="1" y="85"/>
                  </a:cubicBezTo>
                  <a:cubicBezTo>
                    <a:pt x="3" y="88"/>
                    <a:pt x="6" y="91"/>
                    <a:pt x="8" y="94"/>
                  </a:cubicBezTo>
                  <a:cubicBezTo>
                    <a:pt x="16" y="101"/>
                    <a:pt x="24" y="109"/>
                    <a:pt x="33" y="115"/>
                  </a:cubicBezTo>
                  <a:cubicBezTo>
                    <a:pt x="33" y="115"/>
                    <a:pt x="34" y="115"/>
                    <a:pt x="34" y="115"/>
                  </a:cubicBezTo>
                  <a:cubicBezTo>
                    <a:pt x="34" y="115"/>
                    <a:pt x="34" y="114"/>
                    <a:pt x="34" y="114"/>
                  </a:cubicBezTo>
                  <a:cubicBezTo>
                    <a:pt x="30" y="97"/>
                    <a:pt x="27" y="80"/>
                    <a:pt x="27" y="61"/>
                  </a:cubicBezTo>
                  <a:cubicBezTo>
                    <a:pt x="27" y="61"/>
                    <a:pt x="27" y="61"/>
                    <a:pt x="27" y="61"/>
                  </a:cubicBezTo>
                  <a:cubicBezTo>
                    <a:pt x="26" y="60"/>
                    <a:pt x="26" y="60"/>
                    <a:pt x="26" y="60"/>
                  </a:cubicBezTo>
                  <a:cubicBezTo>
                    <a:pt x="26" y="60"/>
                    <a:pt x="26" y="60"/>
                    <a:pt x="26" y="60"/>
                  </a:cubicBezTo>
                  <a:cubicBezTo>
                    <a:pt x="19" y="50"/>
                    <a:pt x="14" y="38"/>
                    <a:pt x="10" y="25"/>
                  </a:cubicBezTo>
                  <a:cubicBezTo>
                    <a:pt x="10" y="24"/>
                    <a:pt x="10" y="24"/>
                    <a:pt x="10" y="24"/>
                  </a:cubicBezTo>
                  <a:cubicBezTo>
                    <a:pt x="10" y="24"/>
                    <a:pt x="10" y="24"/>
                    <a:pt x="10" y="24"/>
                  </a:cubicBezTo>
                  <a:cubicBezTo>
                    <a:pt x="11" y="25"/>
                    <a:pt x="11" y="25"/>
                    <a:pt x="11" y="25"/>
                  </a:cubicBezTo>
                  <a:cubicBezTo>
                    <a:pt x="14" y="36"/>
                    <a:pt x="19" y="47"/>
                    <a:pt x="25" y="57"/>
                  </a:cubicBezTo>
                  <a:cubicBezTo>
                    <a:pt x="26" y="58"/>
                    <a:pt x="26" y="59"/>
                    <a:pt x="27" y="59"/>
                  </a:cubicBezTo>
                  <a:cubicBezTo>
                    <a:pt x="27" y="59"/>
                    <a:pt x="27" y="58"/>
                    <a:pt x="27" y="57"/>
                  </a:cubicBezTo>
                  <a:cubicBezTo>
                    <a:pt x="26" y="39"/>
                    <a:pt x="28" y="21"/>
                    <a:pt x="32" y="1"/>
                  </a:cubicBezTo>
                  <a:cubicBezTo>
                    <a:pt x="32" y="0"/>
                    <a:pt x="32" y="0"/>
                    <a:pt x="32" y="0"/>
                  </a:cubicBezTo>
                  <a:cubicBezTo>
                    <a:pt x="33" y="0"/>
                    <a:pt x="33" y="0"/>
                    <a:pt x="33" y="0"/>
                  </a:cubicBezTo>
                  <a:cubicBezTo>
                    <a:pt x="33" y="1"/>
                    <a:pt x="33" y="1"/>
                    <a:pt x="33" y="1"/>
                  </a:cubicBezTo>
                  <a:cubicBezTo>
                    <a:pt x="27" y="28"/>
                    <a:pt x="26" y="53"/>
                    <a:pt x="29" y="76"/>
                  </a:cubicBezTo>
                  <a:cubicBezTo>
                    <a:pt x="29" y="77"/>
                    <a:pt x="29" y="77"/>
                    <a:pt x="29" y="78"/>
                  </a:cubicBezTo>
                  <a:cubicBezTo>
                    <a:pt x="30" y="77"/>
                    <a:pt x="30" y="77"/>
                    <a:pt x="30" y="77"/>
                  </a:cubicBezTo>
                  <a:cubicBezTo>
                    <a:pt x="41" y="66"/>
                    <a:pt x="51" y="54"/>
                    <a:pt x="59" y="42"/>
                  </a:cubicBezTo>
                  <a:cubicBezTo>
                    <a:pt x="59" y="42"/>
                    <a:pt x="59" y="42"/>
                    <a:pt x="59" y="42"/>
                  </a:cubicBezTo>
                  <a:cubicBezTo>
                    <a:pt x="60" y="42"/>
                    <a:pt x="60" y="42"/>
                    <a:pt x="60" y="42"/>
                  </a:cubicBezTo>
                  <a:cubicBezTo>
                    <a:pt x="60" y="42"/>
                    <a:pt x="60" y="42"/>
                    <a:pt x="60" y="42"/>
                  </a:cubicBezTo>
                  <a:cubicBezTo>
                    <a:pt x="51" y="56"/>
                    <a:pt x="41" y="68"/>
                    <a:pt x="29" y="79"/>
                  </a:cubicBezTo>
                  <a:cubicBezTo>
                    <a:pt x="29" y="79"/>
                    <a:pt x="29" y="79"/>
                    <a:pt x="29" y="79"/>
                  </a:cubicBezTo>
                  <a:cubicBezTo>
                    <a:pt x="29" y="80"/>
                    <a:pt x="29" y="80"/>
                    <a:pt x="29" y="80"/>
                  </a:cubicBezTo>
                  <a:cubicBezTo>
                    <a:pt x="30" y="93"/>
                    <a:pt x="32" y="105"/>
                    <a:pt x="36" y="116"/>
                  </a:cubicBezTo>
                  <a:cubicBezTo>
                    <a:pt x="36" y="116"/>
                    <a:pt x="36" y="116"/>
                    <a:pt x="36" y="116"/>
                  </a:cubicBezTo>
                  <a:cubicBezTo>
                    <a:pt x="36" y="116"/>
                    <a:pt x="36" y="116"/>
                    <a:pt x="36" y="116"/>
                  </a:cubicBezTo>
                  <a:cubicBezTo>
                    <a:pt x="36" y="117"/>
                    <a:pt x="36" y="117"/>
                    <a:pt x="36" y="117"/>
                  </a:cubicBezTo>
                  <a:cubicBezTo>
                    <a:pt x="36" y="117"/>
                    <a:pt x="36" y="117"/>
                    <a:pt x="36" y="117"/>
                  </a:cubicBezTo>
                  <a:cubicBezTo>
                    <a:pt x="36" y="117"/>
                    <a:pt x="36" y="117"/>
                    <a:pt x="36" y="117"/>
                  </a:cubicBezTo>
                  <a:cubicBezTo>
                    <a:pt x="39" y="127"/>
                    <a:pt x="42" y="138"/>
                    <a:pt x="47" y="149"/>
                  </a:cubicBezTo>
                  <a:cubicBezTo>
                    <a:pt x="47" y="149"/>
                    <a:pt x="48" y="150"/>
                    <a:pt x="48" y="150"/>
                  </a:cubicBezTo>
                  <a:cubicBezTo>
                    <a:pt x="48" y="150"/>
                    <a:pt x="48" y="149"/>
                    <a:pt x="48" y="148"/>
                  </a:cubicBezTo>
                  <a:cubicBezTo>
                    <a:pt x="53" y="131"/>
                    <a:pt x="60" y="115"/>
                    <a:pt x="69" y="100"/>
                  </a:cubicBezTo>
                  <a:cubicBezTo>
                    <a:pt x="70" y="100"/>
                    <a:pt x="70" y="100"/>
                    <a:pt x="70" y="100"/>
                  </a:cubicBezTo>
                  <a:cubicBezTo>
                    <a:pt x="70" y="100"/>
                    <a:pt x="70" y="100"/>
                    <a:pt x="70" y="100"/>
                  </a:cubicBezTo>
                  <a:cubicBezTo>
                    <a:pt x="70" y="101"/>
                    <a:pt x="70" y="101"/>
                    <a:pt x="70" y="101"/>
                  </a:cubicBezTo>
                  <a:cubicBezTo>
                    <a:pt x="61" y="116"/>
                    <a:pt x="53" y="133"/>
                    <a:pt x="48" y="151"/>
                  </a:cubicBezTo>
                  <a:cubicBezTo>
                    <a:pt x="48" y="152"/>
                    <a:pt x="48" y="152"/>
                    <a:pt x="48" y="152"/>
                  </a:cubicBezTo>
                  <a:cubicBezTo>
                    <a:pt x="49" y="152"/>
                    <a:pt x="49" y="152"/>
                    <a:pt x="49" y="152"/>
                  </a:cubicBezTo>
                  <a:cubicBezTo>
                    <a:pt x="57" y="171"/>
                    <a:pt x="69" y="190"/>
                    <a:pt x="86" y="211"/>
                  </a:cubicBezTo>
                  <a:cubicBezTo>
                    <a:pt x="86" y="211"/>
                    <a:pt x="86" y="211"/>
                    <a:pt x="86" y="211"/>
                  </a:cubicBezTo>
                  <a:cubicBezTo>
                    <a:pt x="86" y="212"/>
                    <a:pt x="86" y="212"/>
                    <a:pt x="86" y="212"/>
                  </a:cubicBezTo>
                </a:path>
              </a:pathLst>
            </a:custGeom>
            <a:solidFill>
              <a:srgbClr val="379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9" name="Freeform 103">
              <a:extLst>
                <a:ext uri="{FF2B5EF4-FFF2-40B4-BE49-F238E27FC236}">
                  <a16:creationId xmlns:a16="http://schemas.microsoft.com/office/drawing/2014/main" id="{DAE62973-71B3-4879-A100-2851EE6C125E}"/>
                </a:ext>
              </a:extLst>
            </p:cNvPr>
            <p:cNvSpPr>
              <a:spLocks/>
            </p:cNvSpPr>
            <p:nvPr/>
          </p:nvSpPr>
          <p:spPr bwMode="auto">
            <a:xfrm>
              <a:off x="6450894" y="2586896"/>
              <a:ext cx="1116187" cy="598137"/>
            </a:xfrm>
            <a:custGeom>
              <a:avLst/>
              <a:gdLst>
                <a:gd name="T0" fmla="*/ 234 w 237"/>
                <a:gd name="T1" fmla="*/ 123 h 127"/>
                <a:gd name="T2" fmla="*/ 230 w 237"/>
                <a:gd name="T3" fmla="*/ 72 h 127"/>
                <a:gd name="T4" fmla="*/ 187 w 237"/>
                <a:gd name="T5" fmla="*/ 32 h 127"/>
                <a:gd name="T6" fmla="*/ 153 w 237"/>
                <a:gd name="T7" fmla="*/ 19 h 127"/>
                <a:gd name="T8" fmla="*/ 127 w 237"/>
                <a:gd name="T9" fmla="*/ 7 h 127"/>
                <a:gd name="T10" fmla="*/ 95 w 237"/>
                <a:gd name="T11" fmla="*/ 17 h 127"/>
                <a:gd name="T12" fmla="*/ 28 w 237"/>
                <a:gd name="T13" fmla="*/ 35 h 127"/>
                <a:gd name="T14" fmla="*/ 50 w 237"/>
                <a:gd name="T15" fmla="*/ 78 h 127"/>
                <a:gd name="T16" fmla="*/ 61 w 237"/>
                <a:gd name="T17" fmla="*/ 100 h 127"/>
                <a:gd name="T18" fmla="*/ 99 w 237"/>
                <a:gd name="T19" fmla="*/ 98 h 127"/>
                <a:gd name="T20" fmla="*/ 127 w 237"/>
                <a:gd name="T21" fmla="*/ 99 h 127"/>
                <a:gd name="T22" fmla="*/ 142 w 237"/>
                <a:gd name="T23" fmla="*/ 127 h 127"/>
                <a:gd name="T24" fmla="*/ 234 w 237"/>
                <a:gd name="T25" fmla="*/ 12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127">
                  <a:moveTo>
                    <a:pt x="234" y="123"/>
                  </a:moveTo>
                  <a:cubicBezTo>
                    <a:pt x="234" y="124"/>
                    <a:pt x="237" y="97"/>
                    <a:pt x="230" y="72"/>
                  </a:cubicBezTo>
                  <a:cubicBezTo>
                    <a:pt x="223" y="47"/>
                    <a:pt x="208" y="23"/>
                    <a:pt x="187" y="32"/>
                  </a:cubicBezTo>
                  <a:cubicBezTo>
                    <a:pt x="173" y="39"/>
                    <a:pt x="162" y="29"/>
                    <a:pt x="153" y="19"/>
                  </a:cubicBezTo>
                  <a:cubicBezTo>
                    <a:pt x="144" y="10"/>
                    <a:pt x="136" y="0"/>
                    <a:pt x="127" y="7"/>
                  </a:cubicBezTo>
                  <a:cubicBezTo>
                    <a:pt x="112" y="22"/>
                    <a:pt x="122" y="28"/>
                    <a:pt x="95" y="17"/>
                  </a:cubicBezTo>
                  <a:cubicBezTo>
                    <a:pt x="66" y="6"/>
                    <a:pt x="56" y="27"/>
                    <a:pt x="28" y="35"/>
                  </a:cubicBezTo>
                  <a:cubicBezTo>
                    <a:pt x="0" y="45"/>
                    <a:pt x="14" y="80"/>
                    <a:pt x="50" y="78"/>
                  </a:cubicBezTo>
                  <a:cubicBezTo>
                    <a:pt x="86" y="77"/>
                    <a:pt x="47" y="86"/>
                    <a:pt x="61" y="100"/>
                  </a:cubicBezTo>
                  <a:cubicBezTo>
                    <a:pt x="67" y="105"/>
                    <a:pt x="84" y="102"/>
                    <a:pt x="99" y="98"/>
                  </a:cubicBezTo>
                  <a:cubicBezTo>
                    <a:pt x="116" y="94"/>
                    <a:pt x="131" y="91"/>
                    <a:pt x="127" y="99"/>
                  </a:cubicBezTo>
                  <a:cubicBezTo>
                    <a:pt x="119" y="113"/>
                    <a:pt x="125" y="127"/>
                    <a:pt x="142" y="127"/>
                  </a:cubicBezTo>
                  <a:cubicBezTo>
                    <a:pt x="179" y="127"/>
                    <a:pt x="234" y="123"/>
                    <a:pt x="234" y="123"/>
                  </a:cubicBezTo>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0" name="Freeform 104">
              <a:extLst>
                <a:ext uri="{FF2B5EF4-FFF2-40B4-BE49-F238E27FC236}">
                  <a16:creationId xmlns:a16="http://schemas.microsoft.com/office/drawing/2014/main" id="{1A766D71-769F-4C00-A603-7C6ECE66B65E}"/>
                </a:ext>
              </a:extLst>
            </p:cNvPr>
            <p:cNvSpPr>
              <a:spLocks/>
            </p:cNvSpPr>
            <p:nvPr/>
          </p:nvSpPr>
          <p:spPr bwMode="auto">
            <a:xfrm>
              <a:off x="6678637" y="2704522"/>
              <a:ext cx="935995" cy="530564"/>
            </a:xfrm>
            <a:custGeom>
              <a:avLst/>
              <a:gdLst>
                <a:gd name="T0" fmla="*/ 199 w 199"/>
                <a:gd name="T1" fmla="*/ 113 h 113"/>
                <a:gd name="T2" fmla="*/ 199 w 199"/>
                <a:gd name="T3" fmla="*/ 112 h 113"/>
                <a:gd name="T4" fmla="*/ 115 w 199"/>
                <a:gd name="T5" fmla="*/ 43 h 113"/>
                <a:gd name="T6" fmla="*/ 114 w 199"/>
                <a:gd name="T7" fmla="*/ 43 h 113"/>
                <a:gd name="T8" fmla="*/ 114 w 199"/>
                <a:gd name="T9" fmla="*/ 43 h 113"/>
                <a:gd name="T10" fmla="*/ 97 w 199"/>
                <a:gd name="T11" fmla="*/ 11 h 113"/>
                <a:gd name="T12" fmla="*/ 90 w 199"/>
                <a:gd name="T13" fmla="*/ 1 h 113"/>
                <a:gd name="T14" fmla="*/ 89 w 199"/>
                <a:gd name="T15" fmla="*/ 0 h 113"/>
                <a:gd name="T16" fmla="*/ 89 w 199"/>
                <a:gd name="T17" fmla="*/ 1 h 113"/>
                <a:gd name="T18" fmla="*/ 89 w 199"/>
                <a:gd name="T19" fmla="*/ 1 h 113"/>
                <a:gd name="T20" fmla="*/ 96 w 199"/>
                <a:gd name="T21" fmla="*/ 11 h 113"/>
                <a:gd name="T22" fmla="*/ 112 w 199"/>
                <a:gd name="T23" fmla="*/ 41 h 113"/>
                <a:gd name="T24" fmla="*/ 113 w 199"/>
                <a:gd name="T25" fmla="*/ 43 h 113"/>
                <a:gd name="T26" fmla="*/ 111 w 199"/>
                <a:gd name="T27" fmla="*/ 42 h 113"/>
                <a:gd name="T28" fmla="*/ 61 w 199"/>
                <a:gd name="T29" fmla="*/ 26 h 113"/>
                <a:gd name="T30" fmla="*/ 60 w 199"/>
                <a:gd name="T31" fmla="*/ 26 h 113"/>
                <a:gd name="T32" fmla="*/ 60 w 199"/>
                <a:gd name="T33" fmla="*/ 25 h 113"/>
                <a:gd name="T34" fmla="*/ 60 w 199"/>
                <a:gd name="T35" fmla="*/ 25 h 113"/>
                <a:gd name="T36" fmla="*/ 28 w 199"/>
                <a:gd name="T37" fmla="*/ 2 h 113"/>
                <a:gd name="T38" fmla="*/ 27 w 199"/>
                <a:gd name="T39" fmla="*/ 2 h 113"/>
                <a:gd name="T40" fmla="*/ 27 w 199"/>
                <a:gd name="T41" fmla="*/ 3 h 113"/>
                <a:gd name="T42" fmla="*/ 27 w 199"/>
                <a:gd name="T43" fmla="*/ 3 h 113"/>
                <a:gd name="T44" fmla="*/ 57 w 199"/>
                <a:gd name="T45" fmla="*/ 24 h 113"/>
                <a:gd name="T46" fmla="*/ 59 w 199"/>
                <a:gd name="T47" fmla="*/ 25 h 113"/>
                <a:gd name="T48" fmla="*/ 56 w 199"/>
                <a:gd name="T49" fmla="*/ 25 h 113"/>
                <a:gd name="T50" fmla="*/ 0 w 199"/>
                <a:gd name="T51" fmla="*/ 22 h 113"/>
                <a:gd name="T52" fmla="*/ 0 w 199"/>
                <a:gd name="T53" fmla="*/ 22 h 113"/>
                <a:gd name="T54" fmla="*/ 0 w 199"/>
                <a:gd name="T55" fmla="*/ 23 h 113"/>
                <a:gd name="T56" fmla="*/ 0 w 199"/>
                <a:gd name="T57" fmla="*/ 23 h 113"/>
                <a:gd name="T58" fmla="*/ 75 w 199"/>
                <a:gd name="T59" fmla="*/ 30 h 113"/>
                <a:gd name="T60" fmla="*/ 77 w 199"/>
                <a:gd name="T61" fmla="*/ 31 h 113"/>
                <a:gd name="T62" fmla="*/ 76 w 199"/>
                <a:gd name="T63" fmla="*/ 31 h 113"/>
                <a:gd name="T64" fmla="*/ 36 w 199"/>
                <a:gd name="T65" fmla="*/ 57 h 113"/>
                <a:gd name="T66" fmla="*/ 36 w 199"/>
                <a:gd name="T67" fmla="*/ 58 h 113"/>
                <a:gd name="T68" fmla="*/ 36 w 199"/>
                <a:gd name="T69" fmla="*/ 58 h 113"/>
                <a:gd name="T70" fmla="*/ 36 w 199"/>
                <a:gd name="T71" fmla="*/ 58 h 113"/>
                <a:gd name="T72" fmla="*/ 78 w 199"/>
                <a:gd name="T73" fmla="*/ 31 h 113"/>
                <a:gd name="T74" fmla="*/ 78 w 199"/>
                <a:gd name="T75" fmla="*/ 31 h 113"/>
                <a:gd name="T76" fmla="*/ 78 w 199"/>
                <a:gd name="T77" fmla="*/ 31 h 113"/>
                <a:gd name="T78" fmla="*/ 113 w 199"/>
                <a:gd name="T79" fmla="*/ 44 h 113"/>
                <a:gd name="T80" fmla="*/ 113 w 199"/>
                <a:gd name="T81" fmla="*/ 44 h 113"/>
                <a:gd name="T82" fmla="*/ 114 w 199"/>
                <a:gd name="T83" fmla="*/ 44 h 113"/>
                <a:gd name="T84" fmla="*/ 114 w 199"/>
                <a:gd name="T85" fmla="*/ 44 h 113"/>
                <a:gd name="T86" fmla="*/ 114 w 199"/>
                <a:gd name="T87" fmla="*/ 44 h 113"/>
                <a:gd name="T88" fmla="*/ 114 w 199"/>
                <a:gd name="T89" fmla="*/ 44 h 113"/>
                <a:gd name="T90" fmla="*/ 143 w 199"/>
                <a:gd name="T91" fmla="*/ 61 h 113"/>
                <a:gd name="T92" fmla="*/ 145 w 199"/>
                <a:gd name="T93" fmla="*/ 62 h 113"/>
                <a:gd name="T94" fmla="*/ 143 w 199"/>
                <a:gd name="T95" fmla="*/ 63 h 113"/>
                <a:gd name="T96" fmla="*/ 92 w 199"/>
                <a:gd name="T97" fmla="*/ 78 h 113"/>
                <a:gd name="T98" fmla="*/ 92 w 199"/>
                <a:gd name="T99" fmla="*/ 78 h 113"/>
                <a:gd name="T100" fmla="*/ 92 w 199"/>
                <a:gd name="T101" fmla="*/ 79 h 113"/>
                <a:gd name="T102" fmla="*/ 92 w 199"/>
                <a:gd name="T103" fmla="*/ 79 h 113"/>
                <a:gd name="T104" fmla="*/ 146 w 199"/>
                <a:gd name="T105" fmla="*/ 63 h 113"/>
                <a:gd name="T106" fmla="*/ 146 w 199"/>
                <a:gd name="T107" fmla="*/ 63 h 113"/>
                <a:gd name="T108" fmla="*/ 147 w 199"/>
                <a:gd name="T109" fmla="*/ 63 h 113"/>
                <a:gd name="T110" fmla="*/ 198 w 199"/>
                <a:gd name="T111" fmla="*/ 113 h 113"/>
                <a:gd name="T112" fmla="*/ 199 w 199"/>
                <a:gd name="T113" fmla="*/ 113 h 113"/>
                <a:gd name="T114" fmla="*/ 199 w 199"/>
                <a:gd name="T11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9" h="113">
                  <a:moveTo>
                    <a:pt x="199" y="113"/>
                  </a:moveTo>
                  <a:cubicBezTo>
                    <a:pt x="199" y="112"/>
                    <a:pt x="199" y="112"/>
                    <a:pt x="199" y="112"/>
                  </a:cubicBezTo>
                  <a:cubicBezTo>
                    <a:pt x="181" y="89"/>
                    <a:pt x="151" y="61"/>
                    <a:pt x="115" y="43"/>
                  </a:cubicBezTo>
                  <a:cubicBezTo>
                    <a:pt x="114" y="43"/>
                    <a:pt x="114" y="43"/>
                    <a:pt x="114" y="43"/>
                  </a:cubicBezTo>
                  <a:cubicBezTo>
                    <a:pt x="114" y="43"/>
                    <a:pt x="114" y="43"/>
                    <a:pt x="114" y="43"/>
                  </a:cubicBezTo>
                  <a:cubicBezTo>
                    <a:pt x="110" y="31"/>
                    <a:pt x="104" y="21"/>
                    <a:pt x="97" y="11"/>
                  </a:cubicBezTo>
                  <a:cubicBezTo>
                    <a:pt x="94" y="7"/>
                    <a:pt x="92" y="4"/>
                    <a:pt x="90" y="1"/>
                  </a:cubicBezTo>
                  <a:cubicBezTo>
                    <a:pt x="89" y="0"/>
                    <a:pt x="89" y="0"/>
                    <a:pt x="89" y="0"/>
                  </a:cubicBezTo>
                  <a:cubicBezTo>
                    <a:pt x="89" y="1"/>
                    <a:pt x="89" y="1"/>
                    <a:pt x="89" y="1"/>
                  </a:cubicBezTo>
                  <a:cubicBezTo>
                    <a:pt x="89" y="1"/>
                    <a:pt x="89" y="1"/>
                    <a:pt x="89" y="1"/>
                  </a:cubicBezTo>
                  <a:cubicBezTo>
                    <a:pt x="91" y="5"/>
                    <a:pt x="93" y="8"/>
                    <a:pt x="96" y="11"/>
                  </a:cubicBezTo>
                  <a:cubicBezTo>
                    <a:pt x="102" y="20"/>
                    <a:pt x="108" y="30"/>
                    <a:pt x="112" y="41"/>
                  </a:cubicBezTo>
                  <a:cubicBezTo>
                    <a:pt x="112" y="41"/>
                    <a:pt x="113" y="42"/>
                    <a:pt x="113" y="43"/>
                  </a:cubicBezTo>
                  <a:cubicBezTo>
                    <a:pt x="112" y="42"/>
                    <a:pt x="112" y="42"/>
                    <a:pt x="111" y="42"/>
                  </a:cubicBezTo>
                  <a:cubicBezTo>
                    <a:pt x="96" y="35"/>
                    <a:pt x="79" y="29"/>
                    <a:pt x="61" y="26"/>
                  </a:cubicBezTo>
                  <a:cubicBezTo>
                    <a:pt x="60" y="26"/>
                    <a:pt x="60" y="26"/>
                    <a:pt x="60" y="26"/>
                  </a:cubicBezTo>
                  <a:cubicBezTo>
                    <a:pt x="60" y="25"/>
                    <a:pt x="60" y="25"/>
                    <a:pt x="60" y="25"/>
                  </a:cubicBezTo>
                  <a:cubicBezTo>
                    <a:pt x="60" y="25"/>
                    <a:pt x="60" y="25"/>
                    <a:pt x="60" y="25"/>
                  </a:cubicBezTo>
                  <a:cubicBezTo>
                    <a:pt x="51" y="16"/>
                    <a:pt x="40" y="8"/>
                    <a:pt x="28" y="2"/>
                  </a:cubicBezTo>
                  <a:cubicBezTo>
                    <a:pt x="27" y="2"/>
                    <a:pt x="27" y="2"/>
                    <a:pt x="27" y="2"/>
                  </a:cubicBezTo>
                  <a:cubicBezTo>
                    <a:pt x="27" y="3"/>
                    <a:pt x="27" y="3"/>
                    <a:pt x="27" y="3"/>
                  </a:cubicBezTo>
                  <a:cubicBezTo>
                    <a:pt x="27" y="3"/>
                    <a:pt x="27" y="3"/>
                    <a:pt x="27" y="3"/>
                  </a:cubicBezTo>
                  <a:cubicBezTo>
                    <a:pt x="38" y="8"/>
                    <a:pt x="48" y="15"/>
                    <a:pt x="57" y="24"/>
                  </a:cubicBezTo>
                  <a:cubicBezTo>
                    <a:pt x="58" y="24"/>
                    <a:pt x="58" y="25"/>
                    <a:pt x="59" y="25"/>
                  </a:cubicBezTo>
                  <a:cubicBezTo>
                    <a:pt x="58" y="25"/>
                    <a:pt x="57" y="25"/>
                    <a:pt x="56" y="25"/>
                  </a:cubicBezTo>
                  <a:cubicBezTo>
                    <a:pt x="39" y="22"/>
                    <a:pt x="20" y="21"/>
                    <a:pt x="0" y="22"/>
                  </a:cubicBezTo>
                  <a:cubicBezTo>
                    <a:pt x="0" y="22"/>
                    <a:pt x="0" y="22"/>
                    <a:pt x="0" y="22"/>
                  </a:cubicBezTo>
                  <a:cubicBezTo>
                    <a:pt x="0" y="23"/>
                    <a:pt x="0" y="23"/>
                    <a:pt x="0" y="23"/>
                  </a:cubicBezTo>
                  <a:cubicBezTo>
                    <a:pt x="0" y="23"/>
                    <a:pt x="0" y="23"/>
                    <a:pt x="0" y="23"/>
                  </a:cubicBezTo>
                  <a:cubicBezTo>
                    <a:pt x="28" y="21"/>
                    <a:pt x="53" y="24"/>
                    <a:pt x="75" y="30"/>
                  </a:cubicBezTo>
                  <a:cubicBezTo>
                    <a:pt x="76" y="30"/>
                    <a:pt x="76" y="30"/>
                    <a:pt x="77" y="31"/>
                  </a:cubicBezTo>
                  <a:cubicBezTo>
                    <a:pt x="76" y="31"/>
                    <a:pt x="76" y="31"/>
                    <a:pt x="76" y="31"/>
                  </a:cubicBezTo>
                  <a:cubicBezTo>
                    <a:pt x="63" y="42"/>
                    <a:pt x="50" y="51"/>
                    <a:pt x="36" y="57"/>
                  </a:cubicBezTo>
                  <a:cubicBezTo>
                    <a:pt x="36" y="58"/>
                    <a:pt x="36" y="58"/>
                    <a:pt x="36" y="58"/>
                  </a:cubicBezTo>
                  <a:cubicBezTo>
                    <a:pt x="36" y="58"/>
                    <a:pt x="36" y="58"/>
                    <a:pt x="36" y="58"/>
                  </a:cubicBezTo>
                  <a:cubicBezTo>
                    <a:pt x="36" y="58"/>
                    <a:pt x="36" y="58"/>
                    <a:pt x="36" y="58"/>
                  </a:cubicBezTo>
                  <a:cubicBezTo>
                    <a:pt x="51" y="51"/>
                    <a:pt x="65" y="42"/>
                    <a:pt x="78" y="31"/>
                  </a:cubicBezTo>
                  <a:cubicBezTo>
                    <a:pt x="78" y="31"/>
                    <a:pt x="78" y="31"/>
                    <a:pt x="78" y="31"/>
                  </a:cubicBezTo>
                  <a:cubicBezTo>
                    <a:pt x="78" y="31"/>
                    <a:pt x="78" y="31"/>
                    <a:pt x="78" y="31"/>
                  </a:cubicBezTo>
                  <a:cubicBezTo>
                    <a:pt x="91" y="34"/>
                    <a:pt x="103" y="39"/>
                    <a:pt x="113" y="44"/>
                  </a:cubicBezTo>
                  <a:cubicBezTo>
                    <a:pt x="113" y="44"/>
                    <a:pt x="113" y="44"/>
                    <a:pt x="113" y="44"/>
                  </a:cubicBezTo>
                  <a:cubicBezTo>
                    <a:pt x="114" y="44"/>
                    <a:pt x="114" y="44"/>
                    <a:pt x="114" y="44"/>
                  </a:cubicBezTo>
                  <a:cubicBezTo>
                    <a:pt x="114" y="44"/>
                    <a:pt x="114" y="44"/>
                    <a:pt x="114" y="44"/>
                  </a:cubicBezTo>
                  <a:cubicBezTo>
                    <a:pt x="114" y="44"/>
                    <a:pt x="114" y="44"/>
                    <a:pt x="114" y="44"/>
                  </a:cubicBezTo>
                  <a:cubicBezTo>
                    <a:pt x="114" y="44"/>
                    <a:pt x="114" y="44"/>
                    <a:pt x="114" y="44"/>
                  </a:cubicBezTo>
                  <a:cubicBezTo>
                    <a:pt x="124" y="49"/>
                    <a:pt x="133" y="54"/>
                    <a:pt x="143" y="61"/>
                  </a:cubicBezTo>
                  <a:cubicBezTo>
                    <a:pt x="144" y="62"/>
                    <a:pt x="145" y="62"/>
                    <a:pt x="145" y="62"/>
                  </a:cubicBezTo>
                  <a:cubicBezTo>
                    <a:pt x="144" y="62"/>
                    <a:pt x="144" y="63"/>
                    <a:pt x="143" y="63"/>
                  </a:cubicBezTo>
                  <a:cubicBezTo>
                    <a:pt x="125" y="65"/>
                    <a:pt x="108" y="70"/>
                    <a:pt x="92" y="78"/>
                  </a:cubicBezTo>
                  <a:cubicBezTo>
                    <a:pt x="92" y="78"/>
                    <a:pt x="92" y="78"/>
                    <a:pt x="92" y="78"/>
                  </a:cubicBezTo>
                  <a:cubicBezTo>
                    <a:pt x="92" y="79"/>
                    <a:pt x="92" y="79"/>
                    <a:pt x="92" y="79"/>
                  </a:cubicBezTo>
                  <a:cubicBezTo>
                    <a:pt x="92" y="79"/>
                    <a:pt x="92" y="79"/>
                    <a:pt x="92" y="79"/>
                  </a:cubicBezTo>
                  <a:cubicBezTo>
                    <a:pt x="109" y="71"/>
                    <a:pt x="127" y="66"/>
                    <a:pt x="146" y="63"/>
                  </a:cubicBezTo>
                  <a:cubicBezTo>
                    <a:pt x="146" y="63"/>
                    <a:pt x="146" y="63"/>
                    <a:pt x="146" y="63"/>
                  </a:cubicBezTo>
                  <a:cubicBezTo>
                    <a:pt x="147" y="63"/>
                    <a:pt x="147" y="63"/>
                    <a:pt x="147" y="63"/>
                  </a:cubicBezTo>
                  <a:cubicBezTo>
                    <a:pt x="164" y="76"/>
                    <a:pt x="181" y="91"/>
                    <a:pt x="198" y="113"/>
                  </a:cubicBezTo>
                  <a:cubicBezTo>
                    <a:pt x="199" y="113"/>
                    <a:pt x="199" y="113"/>
                    <a:pt x="199" y="113"/>
                  </a:cubicBezTo>
                  <a:cubicBezTo>
                    <a:pt x="199" y="113"/>
                    <a:pt x="199" y="113"/>
                    <a:pt x="199" y="113"/>
                  </a:cubicBezTo>
                </a:path>
              </a:pathLst>
            </a:custGeom>
            <a:solidFill>
              <a:srgbClr val="379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1" name="Freeform 105">
              <a:extLst>
                <a:ext uri="{FF2B5EF4-FFF2-40B4-BE49-F238E27FC236}">
                  <a16:creationId xmlns:a16="http://schemas.microsoft.com/office/drawing/2014/main" id="{9A4DCD1E-FC16-4F6E-85A1-E09BC0E4A46C}"/>
                </a:ext>
              </a:extLst>
            </p:cNvPr>
            <p:cNvSpPr>
              <a:spLocks/>
            </p:cNvSpPr>
            <p:nvPr/>
          </p:nvSpPr>
          <p:spPr bwMode="auto">
            <a:xfrm>
              <a:off x="6520969" y="1848612"/>
              <a:ext cx="1106176" cy="1076144"/>
            </a:xfrm>
            <a:custGeom>
              <a:avLst/>
              <a:gdLst>
                <a:gd name="T0" fmla="*/ 203 w 235"/>
                <a:gd name="T1" fmla="*/ 229 h 229"/>
                <a:gd name="T2" fmla="*/ 228 w 235"/>
                <a:gd name="T3" fmla="*/ 176 h 229"/>
                <a:gd name="T4" fmla="*/ 206 w 235"/>
                <a:gd name="T5" fmla="*/ 110 h 229"/>
                <a:gd name="T6" fmla="*/ 159 w 235"/>
                <a:gd name="T7" fmla="*/ 47 h 229"/>
                <a:gd name="T8" fmla="*/ 120 w 235"/>
                <a:gd name="T9" fmla="*/ 34 h 229"/>
                <a:gd name="T10" fmla="*/ 40 w 235"/>
                <a:gd name="T11" fmla="*/ 9 h 229"/>
                <a:gd name="T12" fmla="*/ 38 w 235"/>
                <a:gd name="T13" fmla="*/ 65 h 229"/>
                <a:gd name="T14" fmla="*/ 37 w 235"/>
                <a:gd name="T15" fmla="*/ 93 h 229"/>
                <a:gd name="T16" fmla="*/ 106 w 235"/>
                <a:gd name="T17" fmla="*/ 135 h 229"/>
                <a:gd name="T18" fmla="*/ 105 w 235"/>
                <a:gd name="T19" fmla="*/ 172 h 229"/>
                <a:gd name="T20" fmla="*/ 203 w 235"/>
                <a:gd name="T21"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229">
                  <a:moveTo>
                    <a:pt x="203" y="229"/>
                  </a:moveTo>
                  <a:cubicBezTo>
                    <a:pt x="203" y="229"/>
                    <a:pt x="220" y="205"/>
                    <a:pt x="228" y="176"/>
                  </a:cubicBezTo>
                  <a:cubicBezTo>
                    <a:pt x="235" y="148"/>
                    <a:pt x="233" y="115"/>
                    <a:pt x="206" y="110"/>
                  </a:cubicBezTo>
                  <a:cubicBezTo>
                    <a:pt x="169" y="104"/>
                    <a:pt x="185" y="43"/>
                    <a:pt x="159" y="47"/>
                  </a:cubicBezTo>
                  <a:cubicBezTo>
                    <a:pt x="134" y="51"/>
                    <a:pt x="142" y="63"/>
                    <a:pt x="120" y="34"/>
                  </a:cubicBezTo>
                  <a:cubicBezTo>
                    <a:pt x="96" y="6"/>
                    <a:pt x="74" y="20"/>
                    <a:pt x="40" y="9"/>
                  </a:cubicBezTo>
                  <a:cubicBezTo>
                    <a:pt x="5" y="0"/>
                    <a:pt x="0" y="44"/>
                    <a:pt x="38" y="65"/>
                  </a:cubicBezTo>
                  <a:cubicBezTo>
                    <a:pt x="76" y="87"/>
                    <a:pt x="30" y="71"/>
                    <a:pt x="37" y="93"/>
                  </a:cubicBezTo>
                  <a:cubicBezTo>
                    <a:pt x="43" y="112"/>
                    <a:pt x="123" y="126"/>
                    <a:pt x="106" y="135"/>
                  </a:cubicBezTo>
                  <a:cubicBezTo>
                    <a:pt x="90" y="143"/>
                    <a:pt x="88" y="162"/>
                    <a:pt x="105" y="172"/>
                  </a:cubicBezTo>
                  <a:cubicBezTo>
                    <a:pt x="143" y="197"/>
                    <a:pt x="203" y="228"/>
                    <a:pt x="203" y="229"/>
                  </a:cubicBezTo>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2" name="Freeform 106">
              <a:extLst>
                <a:ext uri="{FF2B5EF4-FFF2-40B4-BE49-F238E27FC236}">
                  <a16:creationId xmlns:a16="http://schemas.microsoft.com/office/drawing/2014/main" id="{A777E0A1-5BBE-4B87-9895-EB03EB95DC50}"/>
                </a:ext>
              </a:extLst>
            </p:cNvPr>
            <p:cNvSpPr>
              <a:spLocks/>
            </p:cNvSpPr>
            <p:nvPr/>
          </p:nvSpPr>
          <p:spPr bwMode="auto">
            <a:xfrm>
              <a:off x="6771235" y="1998772"/>
              <a:ext cx="730777" cy="1036101"/>
            </a:xfrm>
            <a:custGeom>
              <a:avLst/>
              <a:gdLst>
                <a:gd name="T0" fmla="*/ 155 w 155"/>
                <a:gd name="T1" fmla="*/ 219 h 220"/>
                <a:gd name="T2" fmla="*/ 155 w 155"/>
                <a:gd name="T3" fmla="*/ 219 h 220"/>
                <a:gd name="T4" fmla="*/ 107 w 155"/>
                <a:gd name="T5" fmla="*/ 97 h 220"/>
                <a:gd name="T6" fmla="*/ 107 w 155"/>
                <a:gd name="T7" fmla="*/ 97 h 220"/>
                <a:gd name="T8" fmla="*/ 107 w 155"/>
                <a:gd name="T9" fmla="*/ 96 h 220"/>
                <a:gd name="T10" fmla="*/ 107 w 155"/>
                <a:gd name="T11" fmla="*/ 53 h 220"/>
                <a:gd name="T12" fmla="*/ 106 w 155"/>
                <a:gd name="T13" fmla="*/ 39 h 220"/>
                <a:gd name="T14" fmla="*/ 105 w 155"/>
                <a:gd name="T15" fmla="*/ 39 h 220"/>
                <a:gd name="T16" fmla="*/ 105 w 155"/>
                <a:gd name="T17" fmla="*/ 39 h 220"/>
                <a:gd name="T18" fmla="*/ 105 w 155"/>
                <a:gd name="T19" fmla="*/ 39 h 220"/>
                <a:gd name="T20" fmla="*/ 106 w 155"/>
                <a:gd name="T21" fmla="*/ 53 h 220"/>
                <a:gd name="T22" fmla="*/ 106 w 155"/>
                <a:gd name="T23" fmla="*/ 93 h 220"/>
                <a:gd name="T24" fmla="*/ 106 w 155"/>
                <a:gd name="T25" fmla="*/ 95 h 220"/>
                <a:gd name="T26" fmla="*/ 105 w 155"/>
                <a:gd name="T27" fmla="*/ 93 h 220"/>
                <a:gd name="T28" fmla="*/ 61 w 155"/>
                <a:gd name="T29" fmla="*/ 45 h 220"/>
                <a:gd name="T30" fmla="*/ 61 w 155"/>
                <a:gd name="T31" fmla="*/ 44 h 220"/>
                <a:gd name="T32" fmla="*/ 61 w 155"/>
                <a:gd name="T33" fmla="*/ 44 h 220"/>
                <a:gd name="T34" fmla="*/ 61 w 155"/>
                <a:gd name="T35" fmla="*/ 43 h 220"/>
                <a:gd name="T36" fmla="*/ 41 w 155"/>
                <a:gd name="T37" fmla="*/ 0 h 220"/>
                <a:gd name="T38" fmla="*/ 40 w 155"/>
                <a:gd name="T39" fmla="*/ 0 h 220"/>
                <a:gd name="T40" fmla="*/ 40 w 155"/>
                <a:gd name="T41" fmla="*/ 0 h 220"/>
                <a:gd name="T42" fmla="*/ 40 w 155"/>
                <a:gd name="T43" fmla="*/ 1 h 220"/>
                <a:gd name="T44" fmla="*/ 59 w 155"/>
                <a:gd name="T45" fmla="*/ 40 h 220"/>
                <a:gd name="T46" fmla="*/ 60 w 155"/>
                <a:gd name="T47" fmla="*/ 43 h 220"/>
                <a:gd name="T48" fmla="*/ 57 w 155"/>
                <a:gd name="T49" fmla="*/ 41 h 220"/>
                <a:gd name="T50" fmla="*/ 1 w 155"/>
                <a:gd name="T51" fmla="*/ 2 h 220"/>
                <a:gd name="T52" fmla="*/ 0 w 155"/>
                <a:gd name="T53" fmla="*/ 1 h 220"/>
                <a:gd name="T54" fmla="*/ 0 w 155"/>
                <a:gd name="T55" fmla="*/ 2 h 220"/>
                <a:gd name="T56" fmla="*/ 0 w 155"/>
                <a:gd name="T57" fmla="*/ 3 h 220"/>
                <a:gd name="T58" fmla="*/ 74 w 155"/>
                <a:gd name="T59" fmla="*/ 59 h 220"/>
                <a:gd name="T60" fmla="*/ 75 w 155"/>
                <a:gd name="T61" fmla="*/ 60 h 220"/>
                <a:gd name="T62" fmla="*/ 74 w 155"/>
                <a:gd name="T63" fmla="*/ 60 h 220"/>
                <a:gd name="T64" fmla="*/ 18 w 155"/>
                <a:gd name="T65" fmla="*/ 59 h 220"/>
                <a:gd name="T66" fmla="*/ 17 w 155"/>
                <a:gd name="T67" fmla="*/ 59 h 220"/>
                <a:gd name="T68" fmla="*/ 17 w 155"/>
                <a:gd name="T69" fmla="*/ 60 h 220"/>
                <a:gd name="T70" fmla="*/ 18 w 155"/>
                <a:gd name="T71" fmla="*/ 60 h 220"/>
                <a:gd name="T72" fmla="*/ 76 w 155"/>
                <a:gd name="T73" fmla="*/ 61 h 220"/>
                <a:gd name="T74" fmla="*/ 77 w 155"/>
                <a:gd name="T75" fmla="*/ 61 h 220"/>
                <a:gd name="T76" fmla="*/ 77 w 155"/>
                <a:gd name="T77" fmla="*/ 61 h 220"/>
                <a:gd name="T78" fmla="*/ 106 w 155"/>
                <a:gd name="T79" fmla="*/ 97 h 220"/>
                <a:gd name="T80" fmla="*/ 106 w 155"/>
                <a:gd name="T81" fmla="*/ 97 h 220"/>
                <a:gd name="T82" fmla="*/ 106 w 155"/>
                <a:gd name="T83" fmla="*/ 97 h 220"/>
                <a:gd name="T84" fmla="*/ 106 w 155"/>
                <a:gd name="T85" fmla="*/ 98 h 220"/>
                <a:gd name="T86" fmla="*/ 106 w 155"/>
                <a:gd name="T87" fmla="*/ 98 h 220"/>
                <a:gd name="T88" fmla="*/ 107 w 155"/>
                <a:gd name="T89" fmla="*/ 98 h 220"/>
                <a:gd name="T90" fmla="*/ 127 w 155"/>
                <a:gd name="T91" fmla="*/ 133 h 220"/>
                <a:gd name="T92" fmla="*/ 128 w 155"/>
                <a:gd name="T93" fmla="*/ 135 h 220"/>
                <a:gd name="T94" fmla="*/ 126 w 155"/>
                <a:gd name="T95" fmla="*/ 134 h 220"/>
                <a:gd name="T96" fmla="*/ 64 w 155"/>
                <a:gd name="T97" fmla="*/ 115 h 220"/>
                <a:gd name="T98" fmla="*/ 64 w 155"/>
                <a:gd name="T99" fmla="*/ 116 h 220"/>
                <a:gd name="T100" fmla="*/ 64 w 155"/>
                <a:gd name="T101" fmla="*/ 116 h 220"/>
                <a:gd name="T102" fmla="*/ 64 w 155"/>
                <a:gd name="T103" fmla="*/ 117 h 220"/>
                <a:gd name="T104" fmla="*/ 129 w 155"/>
                <a:gd name="T105" fmla="*/ 137 h 220"/>
                <a:gd name="T106" fmla="*/ 129 w 155"/>
                <a:gd name="T107" fmla="*/ 137 h 220"/>
                <a:gd name="T108" fmla="*/ 129 w 155"/>
                <a:gd name="T109" fmla="*/ 137 h 220"/>
                <a:gd name="T110" fmla="*/ 154 w 155"/>
                <a:gd name="T111" fmla="*/ 219 h 220"/>
                <a:gd name="T112" fmla="*/ 154 w 155"/>
                <a:gd name="T113" fmla="*/ 220 h 220"/>
                <a:gd name="T114" fmla="*/ 155 w 155"/>
                <a:gd name="T115" fmla="*/ 21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5" h="220">
                  <a:moveTo>
                    <a:pt x="155" y="219"/>
                  </a:moveTo>
                  <a:cubicBezTo>
                    <a:pt x="155" y="219"/>
                    <a:pt x="155" y="219"/>
                    <a:pt x="155" y="219"/>
                  </a:cubicBezTo>
                  <a:cubicBezTo>
                    <a:pt x="150" y="184"/>
                    <a:pt x="135" y="138"/>
                    <a:pt x="107" y="97"/>
                  </a:cubicBezTo>
                  <a:cubicBezTo>
                    <a:pt x="107" y="97"/>
                    <a:pt x="107" y="97"/>
                    <a:pt x="107" y="97"/>
                  </a:cubicBezTo>
                  <a:cubicBezTo>
                    <a:pt x="107" y="96"/>
                    <a:pt x="107" y="96"/>
                    <a:pt x="107" y="96"/>
                  </a:cubicBezTo>
                  <a:cubicBezTo>
                    <a:pt x="109" y="82"/>
                    <a:pt x="109" y="68"/>
                    <a:pt x="107" y="53"/>
                  </a:cubicBezTo>
                  <a:cubicBezTo>
                    <a:pt x="107" y="49"/>
                    <a:pt x="106" y="44"/>
                    <a:pt x="106" y="39"/>
                  </a:cubicBezTo>
                  <a:cubicBezTo>
                    <a:pt x="105" y="39"/>
                    <a:pt x="105" y="39"/>
                    <a:pt x="105" y="39"/>
                  </a:cubicBezTo>
                  <a:cubicBezTo>
                    <a:pt x="105" y="39"/>
                    <a:pt x="105" y="39"/>
                    <a:pt x="105" y="39"/>
                  </a:cubicBezTo>
                  <a:cubicBezTo>
                    <a:pt x="105" y="39"/>
                    <a:pt x="105" y="39"/>
                    <a:pt x="105" y="39"/>
                  </a:cubicBezTo>
                  <a:cubicBezTo>
                    <a:pt x="105" y="44"/>
                    <a:pt x="106" y="49"/>
                    <a:pt x="106" y="53"/>
                  </a:cubicBezTo>
                  <a:cubicBezTo>
                    <a:pt x="107" y="67"/>
                    <a:pt x="108" y="80"/>
                    <a:pt x="106" y="93"/>
                  </a:cubicBezTo>
                  <a:cubicBezTo>
                    <a:pt x="106" y="94"/>
                    <a:pt x="106" y="94"/>
                    <a:pt x="106" y="95"/>
                  </a:cubicBezTo>
                  <a:cubicBezTo>
                    <a:pt x="106" y="94"/>
                    <a:pt x="105" y="94"/>
                    <a:pt x="105" y="93"/>
                  </a:cubicBezTo>
                  <a:cubicBezTo>
                    <a:pt x="93" y="76"/>
                    <a:pt x="79" y="60"/>
                    <a:pt x="61" y="45"/>
                  </a:cubicBezTo>
                  <a:cubicBezTo>
                    <a:pt x="61" y="44"/>
                    <a:pt x="61" y="44"/>
                    <a:pt x="61" y="44"/>
                  </a:cubicBezTo>
                  <a:cubicBezTo>
                    <a:pt x="61" y="44"/>
                    <a:pt x="61" y="44"/>
                    <a:pt x="61" y="44"/>
                  </a:cubicBezTo>
                  <a:cubicBezTo>
                    <a:pt x="61" y="43"/>
                    <a:pt x="61" y="43"/>
                    <a:pt x="61" y="43"/>
                  </a:cubicBezTo>
                  <a:cubicBezTo>
                    <a:pt x="57" y="29"/>
                    <a:pt x="50" y="14"/>
                    <a:pt x="41" y="0"/>
                  </a:cubicBezTo>
                  <a:cubicBezTo>
                    <a:pt x="40" y="0"/>
                    <a:pt x="40" y="0"/>
                    <a:pt x="40" y="0"/>
                  </a:cubicBezTo>
                  <a:cubicBezTo>
                    <a:pt x="40" y="0"/>
                    <a:pt x="40" y="0"/>
                    <a:pt x="40" y="0"/>
                  </a:cubicBezTo>
                  <a:cubicBezTo>
                    <a:pt x="40" y="1"/>
                    <a:pt x="40" y="1"/>
                    <a:pt x="40" y="1"/>
                  </a:cubicBezTo>
                  <a:cubicBezTo>
                    <a:pt x="48" y="13"/>
                    <a:pt x="55" y="27"/>
                    <a:pt x="59" y="40"/>
                  </a:cubicBezTo>
                  <a:cubicBezTo>
                    <a:pt x="59" y="41"/>
                    <a:pt x="59" y="42"/>
                    <a:pt x="60" y="43"/>
                  </a:cubicBezTo>
                  <a:cubicBezTo>
                    <a:pt x="59" y="42"/>
                    <a:pt x="58" y="42"/>
                    <a:pt x="57" y="41"/>
                  </a:cubicBezTo>
                  <a:cubicBezTo>
                    <a:pt x="41" y="27"/>
                    <a:pt x="22" y="14"/>
                    <a:pt x="1" y="2"/>
                  </a:cubicBezTo>
                  <a:cubicBezTo>
                    <a:pt x="0" y="1"/>
                    <a:pt x="0" y="1"/>
                    <a:pt x="0" y="1"/>
                  </a:cubicBezTo>
                  <a:cubicBezTo>
                    <a:pt x="0" y="2"/>
                    <a:pt x="0" y="2"/>
                    <a:pt x="0" y="2"/>
                  </a:cubicBezTo>
                  <a:cubicBezTo>
                    <a:pt x="0" y="3"/>
                    <a:pt x="0" y="3"/>
                    <a:pt x="0" y="3"/>
                  </a:cubicBezTo>
                  <a:cubicBezTo>
                    <a:pt x="30" y="19"/>
                    <a:pt x="54" y="38"/>
                    <a:pt x="74" y="59"/>
                  </a:cubicBezTo>
                  <a:cubicBezTo>
                    <a:pt x="75" y="59"/>
                    <a:pt x="75" y="59"/>
                    <a:pt x="75" y="60"/>
                  </a:cubicBezTo>
                  <a:cubicBezTo>
                    <a:pt x="75" y="60"/>
                    <a:pt x="74" y="60"/>
                    <a:pt x="74" y="60"/>
                  </a:cubicBezTo>
                  <a:cubicBezTo>
                    <a:pt x="55" y="62"/>
                    <a:pt x="36" y="62"/>
                    <a:pt x="18" y="59"/>
                  </a:cubicBezTo>
                  <a:cubicBezTo>
                    <a:pt x="17" y="59"/>
                    <a:pt x="17" y="59"/>
                    <a:pt x="17" y="59"/>
                  </a:cubicBezTo>
                  <a:cubicBezTo>
                    <a:pt x="17" y="60"/>
                    <a:pt x="17" y="60"/>
                    <a:pt x="17" y="60"/>
                  </a:cubicBezTo>
                  <a:cubicBezTo>
                    <a:pt x="18" y="60"/>
                    <a:pt x="18" y="60"/>
                    <a:pt x="18" y="60"/>
                  </a:cubicBezTo>
                  <a:cubicBezTo>
                    <a:pt x="37" y="63"/>
                    <a:pt x="56" y="63"/>
                    <a:pt x="76" y="61"/>
                  </a:cubicBezTo>
                  <a:cubicBezTo>
                    <a:pt x="77" y="61"/>
                    <a:pt x="77" y="61"/>
                    <a:pt x="77" y="61"/>
                  </a:cubicBezTo>
                  <a:cubicBezTo>
                    <a:pt x="77" y="61"/>
                    <a:pt x="77" y="61"/>
                    <a:pt x="77" y="61"/>
                  </a:cubicBezTo>
                  <a:cubicBezTo>
                    <a:pt x="88" y="73"/>
                    <a:pt x="97" y="85"/>
                    <a:pt x="106" y="97"/>
                  </a:cubicBezTo>
                  <a:cubicBezTo>
                    <a:pt x="106" y="97"/>
                    <a:pt x="106" y="97"/>
                    <a:pt x="106" y="97"/>
                  </a:cubicBezTo>
                  <a:cubicBezTo>
                    <a:pt x="106" y="97"/>
                    <a:pt x="106" y="97"/>
                    <a:pt x="106" y="97"/>
                  </a:cubicBezTo>
                  <a:cubicBezTo>
                    <a:pt x="106" y="98"/>
                    <a:pt x="106" y="98"/>
                    <a:pt x="106" y="98"/>
                  </a:cubicBezTo>
                  <a:cubicBezTo>
                    <a:pt x="106" y="98"/>
                    <a:pt x="106" y="98"/>
                    <a:pt x="106" y="98"/>
                  </a:cubicBezTo>
                  <a:cubicBezTo>
                    <a:pt x="107" y="98"/>
                    <a:pt x="107" y="98"/>
                    <a:pt x="107" y="98"/>
                  </a:cubicBezTo>
                  <a:cubicBezTo>
                    <a:pt x="114" y="108"/>
                    <a:pt x="121" y="120"/>
                    <a:pt x="127" y="133"/>
                  </a:cubicBezTo>
                  <a:cubicBezTo>
                    <a:pt x="127" y="134"/>
                    <a:pt x="128" y="135"/>
                    <a:pt x="128" y="135"/>
                  </a:cubicBezTo>
                  <a:cubicBezTo>
                    <a:pt x="127" y="135"/>
                    <a:pt x="127" y="135"/>
                    <a:pt x="126" y="134"/>
                  </a:cubicBezTo>
                  <a:cubicBezTo>
                    <a:pt x="106" y="125"/>
                    <a:pt x="85" y="118"/>
                    <a:pt x="64" y="115"/>
                  </a:cubicBezTo>
                  <a:cubicBezTo>
                    <a:pt x="64" y="116"/>
                    <a:pt x="64" y="116"/>
                    <a:pt x="64" y="116"/>
                  </a:cubicBezTo>
                  <a:cubicBezTo>
                    <a:pt x="64" y="116"/>
                    <a:pt x="64" y="116"/>
                    <a:pt x="64" y="116"/>
                  </a:cubicBezTo>
                  <a:cubicBezTo>
                    <a:pt x="64" y="117"/>
                    <a:pt x="64" y="117"/>
                    <a:pt x="64" y="117"/>
                  </a:cubicBezTo>
                  <a:cubicBezTo>
                    <a:pt x="85" y="120"/>
                    <a:pt x="107" y="127"/>
                    <a:pt x="129" y="137"/>
                  </a:cubicBezTo>
                  <a:cubicBezTo>
                    <a:pt x="129" y="137"/>
                    <a:pt x="129" y="137"/>
                    <a:pt x="129" y="137"/>
                  </a:cubicBezTo>
                  <a:cubicBezTo>
                    <a:pt x="129" y="137"/>
                    <a:pt x="129" y="137"/>
                    <a:pt x="129" y="137"/>
                  </a:cubicBezTo>
                  <a:cubicBezTo>
                    <a:pt x="140" y="161"/>
                    <a:pt x="149" y="187"/>
                    <a:pt x="154" y="219"/>
                  </a:cubicBezTo>
                  <a:cubicBezTo>
                    <a:pt x="154" y="220"/>
                    <a:pt x="154" y="220"/>
                    <a:pt x="154" y="220"/>
                  </a:cubicBezTo>
                  <a:cubicBezTo>
                    <a:pt x="155" y="219"/>
                    <a:pt x="155" y="219"/>
                    <a:pt x="155" y="219"/>
                  </a:cubicBezTo>
                </a:path>
              </a:pathLst>
            </a:custGeom>
            <a:solidFill>
              <a:srgbClr val="2481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3" name="Freeform 107">
              <a:extLst>
                <a:ext uri="{FF2B5EF4-FFF2-40B4-BE49-F238E27FC236}">
                  <a16:creationId xmlns:a16="http://schemas.microsoft.com/office/drawing/2014/main" id="{954CEAAC-A684-41B1-AAA0-0F87849018FA}"/>
                </a:ext>
              </a:extLst>
            </p:cNvPr>
            <p:cNvSpPr>
              <a:spLocks/>
            </p:cNvSpPr>
            <p:nvPr/>
          </p:nvSpPr>
          <p:spPr bwMode="auto">
            <a:xfrm>
              <a:off x="7369371" y="2506811"/>
              <a:ext cx="1904525" cy="3433650"/>
            </a:xfrm>
            <a:custGeom>
              <a:avLst/>
              <a:gdLst>
                <a:gd name="T0" fmla="*/ 352 w 405"/>
                <a:gd name="T1" fmla="*/ 0 h 730"/>
                <a:gd name="T2" fmla="*/ 53 w 405"/>
                <a:gd name="T3" fmla="*/ 0 h 730"/>
                <a:gd name="T4" fmla="*/ 0 w 405"/>
                <a:gd name="T5" fmla="*/ 52 h 730"/>
                <a:gd name="T6" fmla="*/ 0 w 405"/>
                <a:gd name="T7" fmla="*/ 678 h 730"/>
                <a:gd name="T8" fmla="*/ 53 w 405"/>
                <a:gd name="T9" fmla="*/ 730 h 730"/>
                <a:gd name="T10" fmla="*/ 352 w 405"/>
                <a:gd name="T11" fmla="*/ 730 h 730"/>
                <a:gd name="T12" fmla="*/ 405 w 405"/>
                <a:gd name="T13" fmla="*/ 678 h 730"/>
                <a:gd name="T14" fmla="*/ 405 w 405"/>
                <a:gd name="T15" fmla="*/ 52 h 730"/>
                <a:gd name="T16" fmla="*/ 352 w 405"/>
                <a:gd name="T17" fmla="*/ 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730">
                  <a:moveTo>
                    <a:pt x="352" y="0"/>
                  </a:moveTo>
                  <a:cubicBezTo>
                    <a:pt x="53" y="0"/>
                    <a:pt x="53" y="0"/>
                    <a:pt x="53" y="0"/>
                  </a:cubicBezTo>
                  <a:cubicBezTo>
                    <a:pt x="24" y="0"/>
                    <a:pt x="0" y="23"/>
                    <a:pt x="0" y="52"/>
                  </a:cubicBezTo>
                  <a:cubicBezTo>
                    <a:pt x="0" y="678"/>
                    <a:pt x="0" y="678"/>
                    <a:pt x="0" y="678"/>
                  </a:cubicBezTo>
                  <a:cubicBezTo>
                    <a:pt x="0" y="707"/>
                    <a:pt x="24" y="730"/>
                    <a:pt x="53" y="730"/>
                  </a:cubicBezTo>
                  <a:cubicBezTo>
                    <a:pt x="352" y="730"/>
                    <a:pt x="352" y="730"/>
                    <a:pt x="352" y="730"/>
                  </a:cubicBezTo>
                  <a:cubicBezTo>
                    <a:pt x="381" y="730"/>
                    <a:pt x="405" y="707"/>
                    <a:pt x="405" y="678"/>
                  </a:cubicBezTo>
                  <a:cubicBezTo>
                    <a:pt x="405" y="52"/>
                    <a:pt x="405" y="52"/>
                    <a:pt x="405" y="52"/>
                  </a:cubicBezTo>
                  <a:cubicBezTo>
                    <a:pt x="405" y="23"/>
                    <a:pt x="381" y="0"/>
                    <a:pt x="352" y="0"/>
                  </a:cubicBezTo>
                </a:path>
              </a:pathLst>
            </a:custGeom>
            <a:solidFill>
              <a:srgbClr val="0A4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4" name="Freeform 108">
              <a:extLst>
                <a:ext uri="{FF2B5EF4-FFF2-40B4-BE49-F238E27FC236}">
                  <a16:creationId xmlns:a16="http://schemas.microsoft.com/office/drawing/2014/main" id="{64C28BC7-A82F-4F7C-A482-D8CC2C870F4F}"/>
                </a:ext>
              </a:extLst>
            </p:cNvPr>
            <p:cNvSpPr>
              <a:spLocks/>
            </p:cNvSpPr>
            <p:nvPr/>
          </p:nvSpPr>
          <p:spPr bwMode="auto">
            <a:xfrm>
              <a:off x="7369371" y="2506811"/>
              <a:ext cx="1887006" cy="3381095"/>
            </a:xfrm>
            <a:custGeom>
              <a:avLst/>
              <a:gdLst>
                <a:gd name="T0" fmla="*/ 352 w 401"/>
                <a:gd name="T1" fmla="*/ 0 h 719"/>
                <a:gd name="T2" fmla="*/ 53 w 401"/>
                <a:gd name="T3" fmla="*/ 0 h 719"/>
                <a:gd name="T4" fmla="*/ 0 w 401"/>
                <a:gd name="T5" fmla="*/ 52 h 719"/>
                <a:gd name="T6" fmla="*/ 0 w 401"/>
                <a:gd name="T7" fmla="*/ 678 h 719"/>
                <a:gd name="T8" fmla="*/ 21 w 401"/>
                <a:gd name="T9" fmla="*/ 719 h 719"/>
                <a:gd name="T10" fmla="*/ 401 w 401"/>
                <a:gd name="T11" fmla="*/ 31 h 719"/>
                <a:gd name="T12" fmla="*/ 352 w 401"/>
                <a:gd name="T13" fmla="*/ 0 h 719"/>
              </a:gdLst>
              <a:ahLst/>
              <a:cxnLst>
                <a:cxn ang="0">
                  <a:pos x="T0" y="T1"/>
                </a:cxn>
                <a:cxn ang="0">
                  <a:pos x="T2" y="T3"/>
                </a:cxn>
                <a:cxn ang="0">
                  <a:pos x="T4" y="T5"/>
                </a:cxn>
                <a:cxn ang="0">
                  <a:pos x="T6" y="T7"/>
                </a:cxn>
                <a:cxn ang="0">
                  <a:pos x="T8" y="T9"/>
                </a:cxn>
                <a:cxn ang="0">
                  <a:pos x="T10" y="T11"/>
                </a:cxn>
                <a:cxn ang="0">
                  <a:pos x="T12" y="T13"/>
                </a:cxn>
              </a:cxnLst>
              <a:rect l="0" t="0" r="r" b="b"/>
              <a:pathLst>
                <a:path w="401" h="719">
                  <a:moveTo>
                    <a:pt x="352" y="0"/>
                  </a:moveTo>
                  <a:cubicBezTo>
                    <a:pt x="53" y="0"/>
                    <a:pt x="53" y="0"/>
                    <a:pt x="53" y="0"/>
                  </a:cubicBezTo>
                  <a:cubicBezTo>
                    <a:pt x="24" y="0"/>
                    <a:pt x="0" y="23"/>
                    <a:pt x="0" y="52"/>
                  </a:cubicBezTo>
                  <a:cubicBezTo>
                    <a:pt x="0" y="678"/>
                    <a:pt x="0" y="678"/>
                    <a:pt x="0" y="678"/>
                  </a:cubicBezTo>
                  <a:cubicBezTo>
                    <a:pt x="0" y="695"/>
                    <a:pt x="8" y="709"/>
                    <a:pt x="21" y="719"/>
                  </a:cubicBezTo>
                  <a:cubicBezTo>
                    <a:pt x="401" y="31"/>
                    <a:pt x="401" y="31"/>
                    <a:pt x="401" y="31"/>
                  </a:cubicBezTo>
                  <a:cubicBezTo>
                    <a:pt x="393" y="13"/>
                    <a:pt x="374" y="0"/>
                    <a:pt x="352" y="0"/>
                  </a:cubicBezTo>
                </a:path>
              </a:pathLst>
            </a:custGeom>
            <a:solidFill>
              <a:srgbClr val="0839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5" name="Freeform 109">
              <a:extLst>
                <a:ext uri="{FF2B5EF4-FFF2-40B4-BE49-F238E27FC236}">
                  <a16:creationId xmlns:a16="http://schemas.microsoft.com/office/drawing/2014/main" id="{C55167A5-7D61-489D-9DBE-DC2F528FA7A3}"/>
                </a:ext>
              </a:extLst>
            </p:cNvPr>
            <p:cNvSpPr>
              <a:spLocks/>
            </p:cNvSpPr>
            <p:nvPr/>
          </p:nvSpPr>
          <p:spPr bwMode="auto">
            <a:xfrm>
              <a:off x="8047592" y="2624437"/>
              <a:ext cx="578115" cy="52557"/>
            </a:xfrm>
            <a:custGeom>
              <a:avLst/>
              <a:gdLst>
                <a:gd name="T0" fmla="*/ 117 w 123"/>
                <a:gd name="T1" fmla="*/ 0 h 11"/>
                <a:gd name="T2" fmla="*/ 6 w 123"/>
                <a:gd name="T3" fmla="*/ 0 h 11"/>
                <a:gd name="T4" fmla="*/ 0 w 123"/>
                <a:gd name="T5" fmla="*/ 6 h 11"/>
                <a:gd name="T6" fmla="*/ 6 w 123"/>
                <a:gd name="T7" fmla="*/ 11 h 11"/>
                <a:gd name="T8" fmla="*/ 117 w 123"/>
                <a:gd name="T9" fmla="*/ 11 h 11"/>
                <a:gd name="T10" fmla="*/ 123 w 123"/>
                <a:gd name="T11" fmla="*/ 6 h 11"/>
                <a:gd name="T12" fmla="*/ 117 w 123"/>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23" h="11">
                  <a:moveTo>
                    <a:pt x="117" y="0"/>
                  </a:moveTo>
                  <a:cubicBezTo>
                    <a:pt x="6" y="0"/>
                    <a:pt x="6" y="0"/>
                    <a:pt x="6" y="0"/>
                  </a:cubicBezTo>
                  <a:cubicBezTo>
                    <a:pt x="3" y="0"/>
                    <a:pt x="0" y="3"/>
                    <a:pt x="0" y="6"/>
                  </a:cubicBezTo>
                  <a:cubicBezTo>
                    <a:pt x="0" y="9"/>
                    <a:pt x="3" y="11"/>
                    <a:pt x="6" y="11"/>
                  </a:cubicBezTo>
                  <a:cubicBezTo>
                    <a:pt x="117" y="11"/>
                    <a:pt x="117" y="11"/>
                    <a:pt x="117" y="11"/>
                  </a:cubicBezTo>
                  <a:cubicBezTo>
                    <a:pt x="120" y="11"/>
                    <a:pt x="123" y="9"/>
                    <a:pt x="123" y="6"/>
                  </a:cubicBezTo>
                  <a:cubicBezTo>
                    <a:pt x="123" y="3"/>
                    <a:pt x="120" y="0"/>
                    <a:pt x="11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6" name="Freeform 110">
              <a:extLst>
                <a:ext uri="{FF2B5EF4-FFF2-40B4-BE49-F238E27FC236}">
                  <a16:creationId xmlns:a16="http://schemas.microsoft.com/office/drawing/2014/main" id="{A50FC595-704C-4C18-8B53-266A217CD4E9}"/>
                </a:ext>
              </a:extLst>
            </p:cNvPr>
            <p:cNvSpPr>
              <a:spLocks/>
            </p:cNvSpPr>
            <p:nvPr/>
          </p:nvSpPr>
          <p:spPr bwMode="auto">
            <a:xfrm>
              <a:off x="7464472" y="2596907"/>
              <a:ext cx="1716825" cy="3253459"/>
            </a:xfrm>
            <a:custGeom>
              <a:avLst/>
              <a:gdLst>
                <a:gd name="T0" fmla="*/ 332 w 365"/>
                <a:gd name="T1" fmla="*/ 0 h 692"/>
                <a:gd name="T2" fmla="*/ 288 w 365"/>
                <a:gd name="T3" fmla="*/ 0 h 692"/>
                <a:gd name="T4" fmla="*/ 273 w 365"/>
                <a:gd name="T5" fmla="*/ 30 h 692"/>
                <a:gd name="T6" fmla="*/ 242 w 365"/>
                <a:gd name="T7" fmla="*/ 49 h 692"/>
                <a:gd name="T8" fmla="*/ 123 w 365"/>
                <a:gd name="T9" fmla="*/ 49 h 692"/>
                <a:gd name="T10" fmla="*/ 93 w 365"/>
                <a:gd name="T11" fmla="*/ 30 h 692"/>
                <a:gd name="T12" fmla="*/ 77 w 365"/>
                <a:gd name="T13" fmla="*/ 0 h 692"/>
                <a:gd name="T14" fmla="*/ 33 w 365"/>
                <a:gd name="T15" fmla="*/ 0 h 692"/>
                <a:gd name="T16" fmla="*/ 0 w 365"/>
                <a:gd name="T17" fmla="*/ 33 h 692"/>
                <a:gd name="T18" fmla="*/ 0 w 365"/>
                <a:gd name="T19" fmla="*/ 659 h 692"/>
                <a:gd name="T20" fmla="*/ 33 w 365"/>
                <a:gd name="T21" fmla="*/ 692 h 692"/>
                <a:gd name="T22" fmla="*/ 332 w 365"/>
                <a:gd name="T23" fmla="*/ 692 h 692"/>
                <a:gd name="T24" fmla="*/ 365 w 365"/>
                <a:gd name="T25" fmla="*/ 659 h 692"/>
                <a:gd name="T26" fmla="*/ 365 w 365"/>
                <a:gd name="T27" fmla="*/ 33 h 692"/>
                <a:gd name="T28" fmla="*/ 332 w 365"/>
                <a:gd name="T29" fmla="*/ 0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92">
                  <a:moveTo>
                    <a:pt x="332" y="0"/>
                  </a:moveTo>
                  <a:cubicBezTo>
                    <a:pt x="288" y="0"/>
                    <a:pt x="288" y="0"/>
                    <a:pt x="288" y="0"/>
                  </a:cubicBezTo>
                  <a:cubicBezTo>
                    <a:pt x="273" y="30"/>
                    <a:pt x="273" y="30"/>
                    <a:pt x="273" y="30"/>
                  </a:cubicBezTo>
                  <a:cubicBezTo>
                    <a:pt x="267" y="42"/>
                    <a:pt x="255" y="49"/>
                    <a:pt x="242" y="49"/>
                  </a:cubicBezTo>
                  <a:cubicBezTo>
                    <a:pt x="123" y="49"/>
                    <a:pt x="123" y="49"/>
                    <a:pt x="123" y="49"/>
                  </a:cubicBezTo>
                  <a:cubicBezTo>
                    <a:pt x="110" y="49"/>
                    <a:pt x="99" y="42"/>
                    <a:pt x="93" y="30"/>
                  </a:cubicBezTo>
                  <a:cubicBezTo>
                    <a:pt x="77" y="0"/>
                    <a:pt x="77" y="0"/>
                    <a:pt x="77" y="0"/>
                  </a:cubicBezTo>
                  <a:cubicBezTo>
                    <a:pt x="33" y="0"/>
                    <a:pt x="33" y="0"/>
                    <a:pt x="33" y="0"/>
                  </a:cubicBezTo>
                  <a:cubicBezTo>
                    <a:pt x="15" y="0"/>
                    <a:pt x="0" y="15"/>
                    <a:pt x="0" y="33"/>
                  </a:cubicBezTo>
                  <a:cubicBezTo>
                    <a:pt x="0" y="659"/>
                    <a:pt x="0" y="659"/>
                    <a:pt x="0" y="659"/>
                  </a:cubicBezTo>
                  <a:cubicBezTo>
                    <a:pt x="0" y="677"/>
                    <a:pt x="15" y="692"/>
                    <a:pt x="33" y="692"/>
                  </a:cubicBezTo>
                  <a:cubicBezTo>
                    <a:pt x="332" y="692"/>
                    <a:pt x="332" y="692"/>
                    <a:pt x="332" y="692"/>
                  </a:cubicBezTo>
                  <a:cubicBezTo>
                    <a:pt x="351" y="692"/>
                    <a:pt x="365" y="677"/>
                    <a:pt x="365" y="659"/>
                  </a:cubicBezTo>
                  <a:cubicBezTo>
                    <a:pt x="365" y="33"/>
                    <a:pt x="365" y="33"/>
                    <a:pt x="365" y="33"/>
                  </a:cubicBezTo>
                  <a:cubicBezTo>
                    <a:pt x="365" y="15"/>
                    <a:pt x="351" y="0"/>
                    <a:pt x="332" y="0"/>
                  </a:cubicBezTo>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7" name="Freeform 111">
              <a:extLst>
                <a:ext uri="{FF2B5EF4-FFF2-40B4-BE49-F238E27FC236}">
                  <a16:creationId xmlns:a16="http://schemas.microsoft.com/office/drawing/2014/main" id="{CDAC8767-D3CB-4076-808D-37C6BD08731F}"/>
                </a:ext>
              </a:extLst>
            </p:cNvPr>
            <p:cNvSpPr>
              <a:spLocks noEditPoints="1"/>
            </p:cNvSpPr>
            <p:nvPr/>
          </p:nvSpPr>
          <p:spPr bwMode="auto">
            <a:xfrm>
              <a:off x="7464472" y="2596907"/>
              <a:ext cx="1674281" cy="3210914"/>
            </a:xfrm>
            <a:custGeom>
              <a:avLst/>
              <a:gdLst>
                <a:gd name="T0" fmla="*/ 8 w 356"/>
                <a:gd name="T1" fmla="*/ 680 h 683"/>
                <a:gd name="T2" fmla="*/ 10 w 356"/>
                <a:gd name="T3" fmla="*/ 683 h 683"/>
                <a:gd name="T4" fmla="*/ 10 w 356"/>
                <a:gd name="T5" fmla="*/ 683 h 683"/>
                <a:gd name="T6" fmla="*/ 8 w 356"/>
                <a:gd name="T7" fmla="*/ 680 h 683"/>
                <a:gd name="T8" fmla="*/ 0 w 356"/>
                <a:gd name="T9" fmla="*/ 659 h 683"/>
                <a:gd name="T10" fmla="*/ 0 w 356"/>
                <a:gd name="T11" fmla="*/ 659 h 683"/>
                <a:gd name="T12" fmla="*/ 0 w 356"/>
                <a:gd name="T13" fmla="*/ 659 h 683"/>
                <a:gd name="T14" fmla="*/ 0 w 356"/>
                <a:gd name="T15" fmla="*/ 659 h 683"/>
                <a:gd name="T16" fmla="*/ 0 w 356"/>
                <a:gd name="T17" fmla="*/ 659 h 683"/>
                <a:gd name="T18" fmla="*/ 0 w 356"/>
                <a:gd name="T19" fmla="*/ 659 h 683"/>
                <a:gd name="T20" fmla="*/ 77 w 356"/>
                <a:gd name="T21" fmla="*/ 0 h 683"/>
                <a:gd name="T22" fmla="*/ 33 w 356"/>
                <a:gd name="T23" fmla="*/ 0 h 683"/>
                <a:gd name="T24" fmla="*/ 8 w 356"/>
                <a:gd name="T25" fmla="*/ 12 h 683"/>
                <a:gd name="T26" fmla="*/ 33 w 356"/>
                <a:gd name="T27" fmla="*/ 0 h 683"/>
                <a:gd name="T28" fmla="*/ 77 w 356"/>
                <a:gd name="T29" fmla="*/ 0 h 683"/>
                <a:gd name="T30" fmla="*/ 81 w 356"/>
                <a:gd name="T31" fmla="*/ 7 h 683"/>
                <a:gd name="T32" fmla="*/ 77 w 356"/>
                <a:gd name="T33" fmla="*/ 0 h 683"/>
                <a:gd name="T34" fmla="*/ 332 w 356"/>
                <a:gd name="T35" fmla="*/ 0 h 683"/>
                <a:gd name="T36" fmla="*/ 288 w 356"/>
                <a:gd name="T37" fmla="*/ 0 h 683"/>
                <a:gd name="T38" fmla="*/ 285 w 356"/>
                <a:gd name="T39" fmla="*/ 7 h 683"/>
                <a:gd name="T40" fmla="*/ 288 w 356"/>
                <a:gd name="T41" fmla="*/ 0 h 683"/>
                <a:gd name="T42" fmla="*/ 332 w 356"/>
                <a:gd name="T43" fmla="*/ 0 h 683"/>
                <a:gd name="T44" fmla="*/ 356 w 356"/>
                <a:gd name="T45" fmla="*/ 11 h 683"/>
                <a:gd name="T46" fmla="*/ 332 w 356"/>
                <a:gd name="T47" fmla="*/ 0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6" h="683">
                  <a:moveTo>
                    <a:pt x="8" y="680"/>
                  </a:moveTo>
                  <a:cubicBezTo>
                    <a:pt x="9" y="681"/>
                    <a:pt x="9" y="682"/>
                    <a:pt x="10" y="683"/>
                  </a:cubicBezTo>
                  <a:cubicBezTo>
                    <a:pt x="10" y="683"/>
                    <a:pt x="10" y="683"/>
                    <a:pt x="10" y="683"/>
                  </a:cubicBezTo>
                  <a:cubicBezTo>
                    <a:pt x="9" y="682"/>
                    <a:pt x="9" y="681"/>
                    <a:pt x="8" y="680"/>
                  </a:cubicBezTo>
                  <a:moveTo>
                    <a:pt x="0" y="659"/>
                  </a:moveTo>
                  <a:cubicBezTo>
                    <a:pt x="0" y="659"/>
                    <a:pt x="0" y="659"/>
                    <a:pt x="0" y="659"/>
                  </a:cubicBezTo>
                  <a:cubicBezTo>
                    <a:pt x="0" y="659"/>
                    <a:pt x="0" y="659"/>
                    <a:pt x="0" y="659"/>
                  </a:cubicBezTo>
                  <a:moveTo>
                    <a:pt x="0" y="659"/>
                  </a:moveTo>
                  <a:cubicBezTo>
                    <a:pt x="0" y="659"/>
                    <a:pt x="0" y="659"/>
                    <a:pt x="0" y="659"/>
                  </a:cubicBezTo>
                  <a:cubicBezTo>
                    <a:pt x="0" y="659"/>
                    <a:pt x="0" y="659"/>
                    <a:pt x="0" y="659"/>
                  </a:cubicBezTo>
                  <a:moveTo>
                    <a:pt x="77" y="0"/>
                  </a:moveTo>
                  <a:cubicBezTo>
                    <a:pt x="33" y="0"/>
                    <a:pt x="33" y="0"/>
                    <a:pt x="33" y="0"/>
                  </a:cubicBezTo>
                  <a:cubicBezTo>
                    <a:pt x="23" y="0"/>
                    <a:pt x="14" y="5"/>
                    <a:pt x="8" y="12"/>
                  </a:cubicBezTo>
                  <a:cubicBezTo>
                    <a:pt x="14" y="5"/>
                    <a:pt x="23" y="0"/>
                    <a:pt x="33" y="0"/>
                  </a:cubicBezTo>
                  <a:cubicBezTo>
                    <a:pt x="77" y="0"/>
                    <a:pt x="77" y="0"/>
                    <a:pt x="77" y="0"/>
                  </a:cubicBezTo>
                  <a:cubicBezTo>
                    <a:pt x="81" y="7"/>
                    <a:pt x="81" y="7"/>
                    <a:pt x="81" y="7"/>
                  </a:cubicBezTo>
                  <a:cubicBezTo>
                    <a:pt x="77" y="0"/>
                    <a:pt x="77" y="0"/>
                    <a:pt x="77" y="0"/>
                  </a:cubicBezTo>
                  <a:moveTo>
                    <a:pt x="332" y="0"/>
                  </a:moveTo>
                  <a:cubicBezTo>
                    <a:pt x="288" y="0"/>
                    <a:pt x="288" y="0"/>
                    <a:pt x="288" y="0"/>
                  </a:cubicBezTo>
                  <a:cubicBezTo>
                    <a:pt x="285" y="7"/>
                    <a:pt x="285" y="7"/>
                    <a:pt x="285" y="7"/>
                  </a:cubicBezTo>
                  <a:cubicBezTo>
                    <a:pt x="288" y="0"/>
                    <a:pt x="288" y="0"/>
                    <a:pt x="288" y="0"/>
                  </a:cubicBezTo>
                  <a:cubicBezTo>
                    <a:pt x="332" y="0"/>
                    <a:pt x="332" y="0"/>
                    <a:pt x="332" y="0"/>
                  </a:cubicBezTo>
                  <a:cubicBezTo>
                    <a:pt x="342" y="0"/>
                    <a:pt x="350" y="4"/>
                    <a:pt x="356" y="11"/>
                  </a:cubicBezTo>
                  <a:cubicBezTo>
                    <a:pt x="350" y="4"/>
                    <a:pt x="342" y="0"/>
                    <a:pt x="332" y="0"/>
                  </a:cubicBezTo>
                </a:path>
              </a:pathLst>
            </a:custGeom>
            <a:solidFill>
              <a:srgbClr val="0634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8" name="Freeform 112">
              <a:extLst>
                <a:ext uri="{FF2B5EF4-FFF2-40B4-BE49-F238E27FC236}">
                  <a16:creationId xmlns:a16="http://schemas.microsoft.com/office/drawing/2014/main" id="{42B12B8D-D04A-4F4B-8B61-141555BB5D7B}"/>
                </a:ext>
              </a:extLst>
            </p:cNvPr>
            <p:cNvSpPr>
              <a:spLocks/>
            </p:cNvSpPr>
            <p:nvPr/>
          </p:nvSpPr>
          <p:spPr bwMode="auto">
            <a:xfrm>
              <a:off x="7464472" y="2596907"/>
              <a:ext cx="1716825" cy="3210914"/>
            </a:xfrm>
            <a:custGeom>
              <a:avLst/>
              <a:gdLst>
                <a:gd name="T0" fmla="*/ 332 w 365"/>
                <a:gd name="T1" fmla="*/ 0 h 683"/>
                <a:gd name="T2" fmla="*/ 288 w 365"/>
                <a:gd name="T3" fmla="*/ 0 h 683"/>
                <a:gd name="T4" fmla="*/ 285 w 365"/>
                <a:gd name="T5" fmla="*/ 7 h 683"/>
                <a:gd name="T6" fmla="*/ 273 w 365"/>
                <a:gd name="T7" fmla="*/ 30 h 683"/>
                <a:gd name="T8" fmla="*/ 242 w 365"/>
                <a:gd name="T9" fmla="*/ 49 h 683"/>
                <a:gd name="T10" fmla="*/ 123 w 365"/>
                <a:gd name="T11" fmla="*/ 49 h 683"/>
                <a:gd name="T12" fmla="*/ 93 w 365"/>
                <a:gd name="T13" fmla="*/ 30 h 683"/>
                <a:gd name="T14" fmla="*/ 81 w 365"/>
                <a:gd name="T15" fmla="*/ 7 h 683"/>
                <a:gd name="T16" fmla="*/ 77 w 365"/>
                <a:gd name="T17" fmla="*/ 0 h 683"/>
                <a:gd name="T18" fmla="*/ 33 w 365"/>
                <a:gd name="T19" fmla="*/ 0 h 683"/>
                <a:gd name="T20" fmla="*/ 8 w 365"/>
                <a:gd name="T21" fmla="*/ 12 h 683"/>
                <a:gd name="T22" fmla="*/ 0 w 365"/>
                <a:gd name="T23" fmla="*/ 33 h 683"/>
                <a:gd name="T24" fmla="*/ 0 w 365"/>
                <a:gd name="T25" fmla="*/ 659 h 683"/>
                <a:gd name="T26" fmla="*/ 0 w 365"/>
                <a:gd name="T27" fmla="*/ 659 h 683"/>
                <a:gd name="T28" fmla="*/ 0 w 365"/>
                <a:gd name="T29" fmla="*/ 659 h 683"/>
                <a:gd name="T30" fmla="*/ 0 w 365"/>
                <a:gd name="T31" fmla="*/ 659 h 683"/>
                <a:gd name="T32" fmla="*/ 0 w 365"/>
                <a:gd name="T33" fmla="*/ 659 h 683"/>
                <a:gd name="T34" fmla="*/ 8 w 365"/>
                <a:gd name="T35" fmla="*/ 680 h 683"/>
                <a:gd name="T36" fmla="*/ 10 w 365"/>
                <a:gd name="T37" fmla="*/ 683 h 683"/>
                <a:gd name="T38" fmla="*/ 365 w 365"/>
                <a:gd name="T39" fmla="*/ 40 h 683"/>
                <a:gd name="T40" fmla="*/ 365 w 365"/>
                <a:gd name="T41" fmla="*/ 33 h 683"/>
                <a:gd name="T42" fmla="*/ 356 w 365"/>
                <a:gd name="T43" fmla="*/ 11 h 683"/>
                <a:gd name="T44" fmla="*/ 332 w 365"/>
                <a:gd name="T45" fmla="*/ 0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5" h="683">
                  <a:moveTo>
                    <a:pt x="332" y="0"/>
                  </a:moveTo>
                  <a:cubicBezTo>
                    <a:pt x="288" y="0"/>
                    <a:pt x="288" y="0"/>
                    <a:pt x="288" y="0"/>
                  </a:cubicBezTo>
                  <a:cubicBezTo>
                    <a:pt x="285" y="7"/>
                    <a:pt x="285" y="7"/>
                    <a:pt x="285" y="7"/>
                  </a:cubicBezTo>
                  <a:cubicBezTo>
                    <a:pt x="273" y="30"/>
                    <a:pt x="273" y="30"/>
                    <a:pt x="273" y="30"/>
                  </a:cubicBezTo>
                  <a:cubicBezTo>
                    <a:pt x="267" y="42"/>
                    <a:pt x="255" y="49"/>
                    <a:pt x="242" y="49"/>
                  </a:cubicBezTo>
                  <a:cubicBezTo>
                    <a:pt x="123" y="49"/>
                    <a:pt x="123" y="49"/>
                    <a:pt x="123" y="49"/>
                  </a:cubicBezTo>
                  <a:cubicBezTo>
                    <a:pt x="110" y="49"/>
                    <a:pt x="99" y="42"/>
                    <a:pt x="93" y="30"/>
                  </a:cubicBezTo>
                  <a:cubicBezTo>
                    <a:pt x="81" y="7"/>
                    <a:pt x="81" y="7"/>
                    <a:pt x="81" y="7"/>
                  </a:cubicBezTo>
                  <a:cubicBezTo>
                    <a:pt x="77" y="0"/>
                    <a:pt x="77" y="0"/>
                    <a:pt x="77" y="0"/>
                  </a:cubicBezTo>
                  <a:cubicBezTo>
                    <a:pt x="33" y="0"/>
                    <a:pt x="33" y="0"/>
                    <a:pt x="33" y="0"/>
                  </a:cubicBezTo>
                  <a:cubicBezTo>
                    <a:pt x="23" y="0"/>
                    <a:pt x="14" y="5"/>
                    <a:pt x="8" y="12"/>
                  </a:cubicBezTo>
                  <a:cubicBezTo>
                    <a:pt x="3" y="18"/>
                    <a:pt x="0" y="25"/>
                    <a:pt x="0" y="33"/>
                  </a:cubicBezTo>
                  <a:cubicBezTo>
                    <a:pt x="0" y="659"/>
                    <a:pt x="0" y="659"/>
                    <a:pt x="0" y="659"/>
                  </a:cubicBezTo>
                  <a:cubicBezTo>
                    <a:pt x="0" y="659"/>
                    <a:pt x="0" y="659"/>
                    <a:pt x="0" y="659"/>
                  </a:cubicBezTo>
                  <a:cubicBezTo>
                    <a:pt x="0" y="659"/>
                    <a:pt x="0" y="659"/>
                    <a:pt x="0" y="659"/>
                  </a:cubicBezTo>
                  <a:cubicBezTo>
                    <a:pt x="0" y="659"/>
                    <a:pt x="0" y="659"/>
                    <a:pt x="0" y="659"/>
                  </a:cubicBezTo>
                  <a:cubicBezTo>
                    <a:pt x="0" y="659"/>
                    <a:pt x="0" y="659"/>
                    <a:pt x="0" y="659"/>
                  </a:cubicBezTo>
                  <a:cubicBezTo>
                    <a:pt x="0" y="667"/>
                    <a:pt x="3" y="674"/>
                    <a:pt x="8" y="680"/>
                  </a:cubicBezTo>
                  <a:cubicBezTo>
                    <a:pt x="9" y="681"/>
                    <a:pt x="9" y="682"/>
                    <a:pt x="10" y="683"/>
                  </a:cubicBezTo>
                  <a:cubicBezTo>
                    <a:pt x="365" y="40"/>
                    <a:pt x="365" y="40"/>
                    <a:pt x="365" y="40"/>
                  </a:cubicBezTo>
                  <a:cubicBezTo>
                    <a:pt x="365" y="33"/>
                    <a:pt x="365" y="33"/>
                    <a:pt x="365" y="33"/>
                  </a:cubicBezTo>
                  <a:cubicBezTo>
                    <a:pt x="365" y="24"/>
                    <a:pt x="362" y="16"/>
                    <a:pt x="356" y="11"/>
                  </a:cubicBezTo>
                  <a:cubicBezTo>
                    <a:pt x="350" y="4"/>
                    <a:pt x="342" y="0"/>
                    <a:pt x="332" y="0"/>
                  </a:cubicBezTo>
                </a:path>
              </a:pathLst>
            </a:custGeom>
            <a:solidFill>
              <a:srgbClr val="9BD9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9" name="Freeform 113">
              <a:extLst>
                <a:ext uri="{FF2B5EF4-FFF2-40B4-BE49-F238E27FC236}">
                  <a16:creationId xmlns:a16="http://schemas.microsoft.com/office/drawing/2014/main" id="{02EA0461-0B60-4AD7-9223-0E9E6F6095F7}"/>
                </a:ext>
              </a:extLst>
            </p:cNvPr>
            <p:cNvSpPr>
              <a:spLocks/>
            </p:cNvSpPr>
            <p:nvPr/>
          </p:nvSpPr>
          <p:spPr bwMode="auto">
            <a:xfrm>
              <a:off x="7622139" y="3042380"/>
              <a:ext cx="2357506" cy="743291"/>
            </a:xfrm>
            <a:custGeom>
              <a:avLst/>
              <a:gdLst>
                <a:gd name="T0" fmla="*/ 472 w 501"/>
                <a:gd name="T1" fmla="*/ 0 h 158"/>
                <a:gd name="T2" fmla="*/ 29 w 501"/>
                <a:gd name="T3" fmla="*/ 0 h 158"/>
                <a:gd name="T4" fmla="*/ 0 w 501"/>
                <a:gd name="T5" fmla="*/ 29 h 158"/>
                <a:gd name="T6" fmla="*/ 0 w 501"/>
                <a:gd name="T7" fmla="*/ 129 h 158"/>
                <a:gd name="T8" fmla="*/ 29 w 501"/>
                <a:gd name="T9" fmla="*/ 158 h 158"/>
                <a:gd name="T10" fmla="*/ 472 w 501"/>
                <a:gd name="T11" fmla="*/ 158 h 158"/>
                <a:gd name="T12" fmla="*/ 501 w 501"/>
                <a:gd name="T13" fmla="*/ 129 h 158"/>
                <a:gd name="T14" fmla="*/ 501 w 501"/>
                <a:gd name="T15" fmla="*/ 29 h 158"/>
                <a:gd name="T16" fmla="*/ 472 w 501"/>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158">
                  <a:moveTo>
                    <a:pt x="472" y="0"/>
                  </a:moveTo>
                  <a:cubicBezTo>
                    <a:pt x="29" y="0"/>
                    <a:pt x="29" y="0"/>
                    <a:pt x="29" y="0"/>
                  </a:cubicBezTo>
                  <a:cubicBezTo>
                    <a:pt x="13" y="0"/>
                    <a:pt x="0" y="13"/>
                    <a:pt x="0" y="29"/>
                  </a:cubicBezTo>
                  <a:cubicBezTo>
                    <a:pt x="0" y="129"/>
                    <a:pt x="0" y="129"/>
                    <a:pt x="0" y="129"/>
                  </a:cubicBezTo>
                  <a:cubicBezTo>
                    <a:pt x="0" y="145"/>
                    <a:pt x="13" y="158"/>
                    <a:pt x="29" y="158"/>
                  </a:cubicBezTo>
                  <a:cubicBezTo>
                    <a:pt x="472" y="158"/>
                    <a:pt x="472" y="158"/>
                    <a:pt x="472" y="158"/>
                  </a:cubicBezTo>
                  <a:cubicBezTo>
                    <a:pt x="488" y="158"/>
                    <a:pt x="501" y="145"/>
                    <a:pt x="501" y="129"/>
                  </a:cubicBezTo>
                  <a:cubicBezTo>
                    <a:pt x="501" y="29"/>
                    <a:pt x="501" y="29"/>
                    <a:pt x="501" y="29"/>
                  </a:cubicBezTo>
                  <a:cubicBezTo>
                    <a:pt x="501" y="13"/>
                    <a:pt x="488" y="0"/>
                    <a:pt x="47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0" name="Freeform 114">
              <a:extLst>
                <a:ext uri="{FF2B5EF4-FFF2-40B4-BE49-F238E27FC236}">
                  <a16:creationId xmlns:a16="http://schemas.microsoft.com/office/drawing/2014/main" id="{8FC81AF8-793D-451B-9AC7-CCFD775890B2}"/>
                </a:ext>
              </a:extLst>
            </p:cNvPr>
            <p:cNvSpPr>
              <a:spLocks/>
            </p:cNvSpPr>
            <p:nvPr/>
          </p:nvSpPr>
          <p:spPr bwMode="auto">
            <a:xfrm>
              <a:off x="8568145" y="3282636"/>
              <a:ext cx="175186" cy="165176"/>
            </a:xfrm>
            <a:custGeom>
              <a:avLst/>
              <a:gdLst>
                <a:gd name="T0" fmla="*/ 20 w 37"/>
                <a:gd name="T1" fmla="*/ 2 h 35"/>
                <a:gd name="T2" fmla="*/ 23 w 37"/>
                <a:gd name="T3" fmla="*/ 11 h 35"/>
                <a:gd name="T4" fmla="*/ 25 w 37"/>
                <a:gd name="T5" fmla="*/ 12 h 35"/>
                <a:gd name="T6" fmla="*/ 35 w 37"/>
                <a:gd name="T7" fmla="*/ 12 h 35"/>
                <a:gd name="T8" fmla="*/ 36 w 37"/>
                <a:gd name="T9" fmla="*/ 15 h 35"/>
                <a:gd name="T10" fmla="*/ 28 w 37"/>
                <a:gd name="T11" fmla="*/ 21 h 35"/>
                <a:gd name="T12" fmla="*/ 27 w 37"/>
                <a:gd name="T13" fmla="*/ 23 h 35"/>
                <a:gd name="T14" fmla="*/ 30 w 37"/>
                <a:gd name="T15" fmla="*/ 32 h 35"/>
                <a:gd name="T16" fmla="*/ 28 w 37"/>
                <a:gd name="T17" fmla="*/ 34 h 35"/>
                <a:gd name="T18" fmla="*/ 20 w 37"/>
                <a:gd name="T19" fmla="*/ 28 h 35"/>
                <a:gd name="T20" fmla="*/ 18 w 37"/>
                <a:gd name="T21" fmla="*/ 28 h 35"/>
                <a:gd name="T22" fmla="*/ 10 w 37"/>
                <a:gd name="T23" fmla="*/ 34 h 35"/>
                <a:gd name="T24" fmla="*/ 7 w 37"/>
                <a:gd name="T25" fmla="*/ 32 h 35"/>
                <a:gd name="T26" fmla="*/ 10 w 37"/>
                <a:gd name="T27" fmla="*/ 23 h 35"/>
                <a:gd name="T28" fmla="*/ 10 w 37"/>
                <a:gd name="T29" fmla="*/ 21 h 35"/>
                <a:gd name="T30" fmla="*/ 2 w 37"/>
                <a:gd name="T31" fmla="*/ 15 h 35"/>
                <a:gd name="T32" fmla="*/ 3 w 37"/>
                <a:gd name="T33" fmla="*/ 12 h 35"/>
                <a:gd name="T34" fmla="*/ 13 w 37"/>
                <a:gd name="T35" fmla="*/ 12 h 35"/>
                <a:gd name="T36" fmla="*/ 14 w 37"/>
                <a:gd name="T37" fmla="*/ 11 h 35"/>
                <a:gd name="T38" fmla="*/ 17 w 37"/>
                <a:gd name="T39" fmla="*/ 2 h 35"/>
                <a:gd name="T40" fmla="*/ 20 w 37"/>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5">
                  <a:moveTo>
                    <a:pt x="20" y="2"/>
                  </a:moveTo>
                  <a:cubicBezTo>
                    <a:pt x="23" y="11"/>
                    <a:pt x="23" y="11"/>
                    <a:pt x="23" y="11"/>
                  </a:cubicBezTo>
                  <a:cubicBezTo>
                    <a:pt x="24" y="12"/>
                    <a:pt x="24" y="12"/>
                    <a:pt x="25" y="12"/>
                  </a:cubicBezTo>
                  <a:cubicBezTo>
                    <a:pt x="35" y="12"/>
                    <a:pt x="35" y="12"/>
                    <a:pt x="35" y="12"/>
                  </a:cubicBezTo>
                  <a:cubicBezTo>
                    <a:pt x="36" y="12"/>
                    <a:pt x="37" y="14"/>
                    <a:pt x="36" y="15"/>
                  </a:cubicBezTo>
                  <a:cubicBezTo>
                    <a:pt x="28" y="21"/>
                    <a:pt x="28" y="21"/>
                    <a:pt x="28" y="21"/>
                  </a:cubicBezTo>
                  <a:cubicBezTo>
                    <a:pt x="27" y="21"/>
                    <a:pt x="27" y="22"/>
                    <a:pt x="27" y="23"/>
                  </a:cubicBezTo>
                  <a:cubicBezTo>
                    <a:pt x="30" y="32"/>
                    <a:pt x="30" y="32"/>
                    <a:pt x="30" y="32"/>
                  </a:cubicBezTo>
                  <a:cubicBezTo>
                    <a:pt x="31" y="34"/>
                    <a:pt x="29" y="35"/>
                    <a:pt x="28" y="34"/>
                  </a:cubicBezTo>
                  <a:cubicBezTo>
                    <a:pt x="20" y="28"/>
                    <a:pt x="20" y="28"/>
                    <a:pt x="20" y="28"/>
                  </a:cubicBezTo>
                  <a:cubicBezTo>
                    <a:pt x="19" y="28"/>
                    <a:pt x="18" y="28"/>
                    <a:pt x="18" y="28"/>
                  </a:cubicBezTo>
                  <a:cubicBezTo>
                    <a:pt x="10" y="34"/>
                    <a:pt x="10" y="34"/>
                    <a:pt x="10" y="34"/>
                  </a:cubicBezTo>
                  <a:cubicBezTo>
                    <a:pt x="9" y="35"/>
                    <a:pt x="7" y="34"/>
                    <a:pt x="7" y="32"/>
                  </a:cubicBezTo>
                  <a:cubicBezTo>
                    <a:pt x="10" y="23"/>
                    <a:pt x="10" y="23"/>
                    <a:pt x="10" y="23"/>
                  </a:cubicBezTo>
                  <a:cubicBezTo>
                    <a:pt x="11" y="22"/>
                    <a:pt x="10" y="21"/>
                    <a:pt x="10" y="21"/>
                  </a:cubicBezTo>
                  <a:cubicBezTo>
                    <a:pt x="2" y="15"/>
                    <a:pt x="2" y="15"/>
                    <a:pt x="2" y="15"/>
                  </a:cubicBezTo>
                  <a:cubicBezTo>
                    <a:pt x="0" y="14"/>
                    <a:pt x="1" y="12"/>
                    <a:pt x="3" y="12"/>
                  </a:cubicBezTo>
                  <a:cubicBezTo>
                    <a:pt x="13" y="12"/>
                    <a:pt x="13" y="12"/>
                    <a:pt x="13" y="12"/>
                  </a:cubicBezTo>
                  <a:cubicBezTo>
                    <a:pt x="13" y="12"/>
                    <a:pt x="14" y="12"/>
                    <a:pt x="14" y="11"/>
                  </a:cubicBezTo>
                  <a:cubicBezTo>
                    <a:pt x="17" y="2"/>
                    <a:pt x="17" y="2"/>
                    <a:pt x="17" y="2"/>
                  </a:cubicBezTo>
                  <a:cubicBezTo>
                    <a:pt x="18" y="0"/>
                    <a:pt x="20"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1" name="Freeform 115">
              <a:extLst>
                <a:ext uri="{FF2B5EF4-FFF2-40B4-BE49-F238E27FC236}">
                  <a16:creationId xmlns:a16="http://schemas.microsoft.com/office/drawing/2014/main" id="{9AAC9D21-85A5-445E-879E-7AAF2E6722E7}"/>
                </a:ext>
              </a:extLst>
            </p:cNvPr>
            <p:cNvSpPr>
              <a:spLocks/>
            </p:cNvSpPr>
            <p:nvPr/>
          </p:nvSpPr>
          <p:spPr bwMode="auto">
            <a:xfrm>
              <a:off x="8833427" y="3282636"/>
              <a:ext cx="172684" cy="165176"/>
            </a:xfrm>
            <a:custGeom>
              <a:avLst/>
              <a:gdLst>
                <a:gd name="T0" fmla="*/ 20 w 37"/>
                <a:gd name="T1" fmla="*/ 2 h 35"/>
                <a:gd name="T2" fmla="*/ 23 w 37"/>
                <a:gd name="T3" fmla="*/ 11 h 35"/>
                <a:gd name="T4" fmla="*/ 24 w 37"/>
                <a:gd name="T5" fmla="*/ 12 h 35"/>
                <a:gd name="T6" fmla="*/ 34 w 37"/>
                <a:gd name="T7" fmla="*/ 12 h 35"/>
                <a:gd name="T8" fmla="*/ 35 w 37"/>
                <a:gd name="T9" fmla="*/ 15 h 35"/>
                <a:gd name="T10" fmla="*/ 27 w 37"/>
                <a:gd name="T11" fmla="*/ 21 h 35"/>
                <a:gd name="T12" fmla="*/ 27 w 37"/>
                <a:gd name="T13" fmla="*/ 23 h 35"/>
                <a:gd name="T14" fmla="*/ 30 w 37"/>
                <a:gd name="T15" fmla="*/ 32 h 35"/>
                <a:gd name="T16" fmla="*/ 27 w 37"/>
                <a:gd name="T17" fmla="*/ 34 h 35"/>
                <a:gd name="T18" fmla="*/ 19 w 37"/>
                <a:gd name="T19" fmla="*/ 28 h 35"/>
                <a:gd name="T20" fmla="*/ 17 w 37"/>
                <a:gd name="T21" fmla="*/ 28 h 35"/>
                <a:gd name="T22" fmla="*/ 9 w 37"/>
                <a:gd name="T23" fmla="*/ 34 h 35"/>
                <a:gd name="T24" fmla="*/ 7 w 37"/>
                <a:gd name="T25" fmla="*/ 32 h 35"/>
                <a:gd name="T26" fmla="*/ 10 w 37"/>
                <a:gd name="T27" fmla="*/ 23 h 35"/>
                <a:gd name="T28" fmla="*/ 9 w 37"/>
                <a:gd name="T29" fmla="*/ 21 h 35"/>
                <a:gd name="T30" fmla="*/ 1 w 37"/>
                <a:gd name="T31" fmla="*/ 15 h 35"/>
                <a:gd name="T32" fmla="*/ 2 w 37"/>
                <a:gd name="T33" fmla="*/ 12 h 35"/>
                <a:gd name="T34" fmla="*/ 12 w 37"/>
                <a:gd name="T35" fmla="*/ 12 h 35"/>
                <a:gd name="T36" fmla="*/ 14 w 37"/>
                <a:gd name="T37" fmla="*/ 11 h 35"/>
                <a:gd name="T38" fmla="*/ 17 w 37"/>
                <a:gd name="T39" fmla="*/ 2 h 35"/>
                <a:gd name="T40" fmla="*/ 20 w 37"/>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5">
                  <a:moveTo>
                    <a:pt x="20" y="2"/>
                  </a:moveTo>
                  <a:cubicBezTo>
                    <a:pt x="23" y="11"/>
                    <a:pt x="23" y="11"/>
                    <a:pt x="23" y="11"/>
                  </a:cubicBezTo>
                  <a:cubicBezTo>
                    <a:pt x="23" y="12"/>
                    <a:pt x="24" y="12"/>
                    <a:pt x="24" y="12"/>
                  </a:cubicBezTo>
                  <a:cubicBezTo>
                    <a:pt x="34" y="12"/>
                    <a:pt x="34" y="12"/>
                    <a:pt x="34" y="12"/>
                  </a:cubicBezTo>
                  <a:cubicBezTo>
                    <a:pt x="36" y="12"/>
                    <a:pt x="37" y="14"/>
                    <a:pt x="35" y="15"/>
                  </a:cubicBezTo>
                  <a:cubicBezTo>
                    <a:pt x="27" y="21"/>
                    <a:pt x="27" y="21"/>
                    <a:pt x="27" y="21"/>
                  </a:cubicBezTo>
                  <a:cubicBezTo>
                    <a:pt x="27" y="21"/>
                    <a:pt x="26" y="22"/>
                    <a:pt x="27" y="23"/>
                  </a:cubicBezTo>
                  <a:cubicBezTo>
                    <a:pt x="30" y="32"/>
                    <a:pt x="30" y="32"/>
                    <a:pt x="30" y="32"/>
                  </a:cubicBezTo>
                  <a:cubicBezTo>
                    <a:pt x="30" y="34"/>
                    <a:pt x="28" y="35"/>
                    <a:pt x="27" y="34"/>
                  </a:cubicBezTo>
                  <a:cubicBezTo>
                    <a:pt x="19" y="28"/>
                    <a:pt x="19" y="28"/>
                    <a:pt x="19" y="28"/>
                  </a:cubicBezTo>
                  <a:cubicBezTo>
                    <a:pt x="19" y="28"/>
                    <a:pt x="18" y="28"/>
                    <a:pt x="17" y="28"/>
                  </a:cubicBezTo>
                  <a:cubicBezTo>
                    <a:pt x="9" y="34"/>
                    <a:pt x="9" y="34"/>
                    <a:pt x="9" y="34"/>
                  </a:cubicBezTo>
                  <a:cubicBezTo>
                    <a:pt x="8" y="35"/>
                    <a:pt x="6" y="34"/>
                    <a:pt x="7" y="32"/>
                  </a:cubicBezTo>
                  <a:cubicBezTo>
                    <a:pt x="10" y="23"/>
                    <a:pt x="10" y="23"/>
                    <a:pt x="10" y="23"/>
                  </a:cubicBezTo>
                  <a:cubicBezTo>
                    <a:pt x="10" y="22"/>
                    <a:pt x="10" y="21"/>
                    <a:pt x="9" y="21"/>
                  </a:cubicBezTo>
                  <a:cubicBezTo>
                    <a:pt x="1" y="15"/>
                    <a:pt x="1" y="15"/>
                    <a:pt x="1" y="15"/>
                  </a:cubicBezTo>
                  <a:cubicBezTo>
                    <a:pt x="0" y="14"/>
                    <a:pt x="1" y="12"/>
                    <a:pt x="2" y="12"/>
                  </a:cubicBezTo>
                  <a:cubicBezTo>
                    <a:pt x="12" y="12"/>
                    <a:pt x="12" y="12"/>
                    <a:pt x="12" y="12"/>
                  </a:cubicBezTo>
                  <a:cubicBezTo>
                    <a:pt x="13" y="12"/>
                    <a:pt x="13" y="12"/>
                    <a:pt x="14" y="11"/>
                  </a:cubicBezTo>
                  <a:cubicBezTo>
                    <a:pt x="17" y="2"/>
                    <a:pt x="17" y="2"/>
                    <a:pt x="17" y="2"/>
                  </a:cubicBezTo>
                  <a:cubicBezTo>
                    <a:pt x="17" y="0"/>
                    <a:pt x="19"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2" name="Freeform 116">
              <a:extLst>
                <a:ext uri="{FF2B5EF4-FFF2-40B4-BE49-F238E27FC236}">
                  <a16:creationId xmlns:a16="http://schemas.microsoft.com/office/drawing/2014/main" id="{D741B841-7DDA-42BC-A3D9-9C839D4172AB}"/>
                </a:ext>
              </a:extLst>
            </p:cNvPr>
            <p:cNvSpPr>
              <a:spLocks/>
            </p:cNvSpPr>
            <p:nvPr/>
          </p:nvSpPr>
          <p:spPr bwMode="auto">
            <a:xfrm>
              <a:off x="9091202" y="3282636"/>
              <a:ext cx="175186" cy="165176"/>
            </a:xfrm>
            <a:custGeom>
              <a:avLst/>
              <a:gdLst>
                <a:gd name="T0" fmla="*/ 20 w 37"/>
                <a:gd name="T1" fmla="*/ 2 h 35"/>
                <a:gd name="T2" fmla="*/ 23 w 37"/>
                <a:gd name="T3" fmla="*/ 11 h 35"/>
                <a:gd name="T4" fmla="*/ 25 w 37"/>
                <a:gd name="T5" fmla="*/ 12 h 35"/>
                <a:gd name="T6" fmla="*/ 35 w 37"/>
                <a:gd name="T7" fmla="*/ 12 h 35"/>
                <a:gd name="T8" fmla="*/ 36 w 37"/>
                <a:gd name="T9" fmla="*/ 15 h 35"/>
                <a:gd name="T10" fmla="*/ 28 w 37"/>
                <a:gd name="T11" fmla="*/ 21 h 35"/>
                <a:gd name="T12" fmla="*/ 27 w 37"/>
                <a:gd name="T13" fmla="*/ 23 h 35"/>
                <a:gd name="T14" fmla="*/ 30 w 37"/>
                <a:gd name="T15" fmla="*/ 32 h 35"/>
                <a:gd name="T16" fmla="*/ 28 w 37"/>
                <a:gd name="T17" fmla="*/ 34 h 35"/>
                <a:gd name="T18" fmla="*/ 20 w 37"/>
                <a:gd name="T19" fmla="*/ 28 h 35"/>
                <a:gd name="T20" fmla="*/ 18 w 37"/>
                <a:gd name="T21" fmla="*/ 28 h 35"/>
                <a:gd name="T22" fmla="*/ 10 w 37"/>
                <a:gd name="T23" fmla="*/ 34 h 35"/>
                <a:gd name="T24" fmla="*/ 7 w 37"/>
                <a:gd name="T25" fmla="*/ 32 h 35"/>
                <a:gd name="T26" fmla="*/ 10 w 37"/>
                <a:gd name="T27" fmla="*/ 23 h 35"/>
                <a:gd name="T28" fmla="*/ 10 w 37"/>
                <a:gd name="T29" fmla="*/ 21 h 35"/>
                <a:gd name="T30" fmla="*/ 2 w 37"/>
                <a:gd name="T31" fmla="*/ 15 h 35"/>
                <a:gd name="T32" fmla="*/ 2 w 37"/>
                <a:gd name="T33" fmla="*/ 12 h 35"/>
                <a:gd name="T34" fmla="*/ 12 w 37"/>
                <a:gd name="T35" fmla="*/ 12 h 35"/>
                <a:gd name="T36" fmla="*/ 14 w 37"/>
                <a:gd name="T37" fmla="*/ 11 h 35"/>
                <a:gd name="T38" fmla="*/ 17 w 37"/>
                <a:gd name="T39" fmla="*/ 2 h 35"/>
                <a:gd name="T40" fmla="*/ 20 w 37"/>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5">
                  <a:moveTo>
                    <a:pt x="20" y="2"/>
                  </a:moveTo>
                  <a:cubicBezTo>
                    <a:pt x="23" y="11"/>
                    <a:pt x="23" y="11"/>
                    <a:pt x="23" y="11"/>
                  </a:cubicBezTo>
                  <a:cubicBezTo>
                    <a:pt x="23" y="12"/>
                    <a:pt x="24" y="12"/>
                    <a:pt x="25" y="12"/>
                  </a:cubicBezTo>
                  <a:cubicBezTo>
                    <a:pt x="35" y="12"/>
                    <a:pt x="35" y="12"/>
                    <a:pt x="35" y="12"/>
                  </a:cubicBezTo>
                  <a:cubicBezTo>
                    <a:pt x="36" y="12"/>
                    <a:pt x="37" y="14"/>
                    <a:pt x="36" y="15"/>
                  </a:cubicBezTo>
                  <a:cubicBezTo>
                    <a:pt x="28" y="21"/>
                    <a:pt x="28" y="21"/>
                    <a:pt x="28" y="21"/>
                  </a:cubicBezTo>
                  <a:cubicBezTo>
                    <a:pt x="27" y="21"/>
                    <a:pt x="27" y="22"/>
                    <a:pt x="27" y="23"/>
                  </a:cubicBezTo>
                  <a:cubicBezTo>
                    <a:pt x="30" y="32"/>
                    <a:pt x="30" y="32"/>
                    <a:pt x="30" y="32"/>
                  </a:cubicBezTo>
                  <a:cubicBezTo>
                    <a:pt x="31" y="34"/>
                    <a:pt x="29" y="35"/>
                    <a:pt x="28" y="34"/>
                  </a:cubicBezTo>
                  <a:cubicBezTo>
                    <a:pt x="20" y="28"/>
                    <a:pt x="20" y="28"/>
                    <a:pt x="20" y="28"/>
                  </a:cubicBezTo>
                  <a:cubicBezTo>
                    <a:pt x="19" y="28"/>
                    <a:pt x="18" y="28"/>
                    <a:pt x="18" y="28"/>
                  </a:cubicBezTo>
                  <a:cubicBezTo>
                    <a:pt x="10" y="34"/>
                    <a:pt x="10" y="34"/>
                    <a:pt x="10" y="34"/>
                  </a:cubicBezTo>
                  <a:cubicBezTo>
                    <a:pt x="8" y="35"/>
                    <a:pt x="7" y="34"/>
                    <a:pt x="7" y="32"/>
                  </a:cubicBezTo>
                  <a:cubicBezTo>
                    <a:pt x="10" y="23"/>
                    <a:pt x="10" y="23"/>
                    <a:pt x="10" y="23"/>
                  </a:cubicBezTo>
                  <a:cubicBezTo>
                    <a:pt x="10" y="22"/>
                    <a:pt x="10" y="21"/>
                    <a:pt x="10" y="21"/>
                  </a:cubicBezTo>
                  <a:cubicBezTo>
                    <a:pt x="2" y="15"/>
                    <a:pt x="2" y="15"/>
                    <a:pt x="2" y="15"/>
                  </a:cubicBezTo>
                  <a:cubicBezTo>
                    <a:pt x="0" y="14"/>
                    <a:pt x="1" y="12"/>
                    <a:pt x="2" y="12"/>
                  </a:cubicBezTo>
                  <a:cubicBezTo>
                    <a:pt x="12" y="12"/>
                    <a:pt x="12" y="12"/>
                    <a:pt x="12" y="12"/>
                  </a:cubicBezTo>
                  <a:cubicBezTo>
                    <a:pt x="13" y="12"/>
                    <a:pt x="14" y="12"/>
                    <a:pt x="14" y="11"/>
                  </a:cubicBezTo>
                  <a:cubicBezTo>
                    <a:pt x="17" y="2"/>
                    <a:pt x="17" y="2"/>
                    <a:pt x="17" y="2"/>
                  </a:cubicBezTo>
                  <a:cubicBezTo>
                    <a:pt x="18" y="0"/>
                    <a:pt x="20"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3" name="Freeform 117">
              <a:extLst>
                <a:ext uri="{FF2B5EF4-FFF2-40B4-BE49-F238E27FC236}">
                  <a16:creationId xmlns:a16="http://schemas.microsoft.com/office/drawing/2014/main" id="{9FE3A0AD-9373-4412-9228-FB3335F0D2E4}"/>
                </a:ext>
              </a:extLst>
            </p:cNvPr>
            <p:cNvSpPr>
              <a:spLocks/>
            </p:cNvSpPr>
            <p:nvPr/>
          </p:nvSpPr>
          <p:spPr bwMode="auto">
            <a:xfrm>
              <a:off x="9353980" y="3282636"/>
              <a:ext cx="170181" cy="165176"/>
            </a:xfrm>
            <a:custGeom>
              <a:avLst/>
              <a:gdLst>
                <a:gd name="T0" fmla="*/ 20 w 36"/>
                <a:gd name="T1" fmla="*/ 2 h 35"/>
                <a:gd name="T2" fmla="*/ 23 w 36"/>
                <a:gd name="T3" fmla="*/ 11 h 35"/>
                <a:gd name="T4" fmla="*/ 24 w 36"/>
                <a:gd name="T5" fmla="*/ 12 h 35"/>
                <a:gd name="T6" fmla="*/ 34 w 36"/>
                <a:gd name="T7" fmla="*/ 12 h 35"/>
                <a:gd name="T8" fmla="*/ 35 w 36"/>
                <a:gd name="T9" fmla="*/ 15 h 35"/>
                <a:gd name="T10" fmla="*/ 27 w 36"/>
                <a:gd name="T11" fmla="*/ 21 h 35"/>
                <a:gd name="T12" fmla="*/ 26 w 36"/>
                <a:gd name="T13" fmla="*/ 23 h 35"/>
                <a:gd name="T14" fmla="*/ 29 w 36"/>
                <a:gd name="T15" fmla="*/ 32 h 35"/>
                <a:gd name="T16" fmla="*/ 27 w 36"/>
                <a:gd name="T17" fmla="*/ 34 h 35"/>
                <a:gd name="T18" fmla="*/ 19 w 36"/>
                <a:gd name="T19" fmla="*/ 28 h 35"/>
                <a:gd name="T20" fmla="*/ 17 w 36"/>
                <a:gd name="T21" fmla="*/ 28 h 35"/>
                <a:gd name="T22" fmla="*/ 9 w 36"/>
                <a:gd name="T23" fmla="*/ 34 h 35"/>
                <a:gd name="T24" fmla="*/ 7 w 36"/>
                <a:gd name="T25" fmla="*/ 32 h 35"/>
                <a:gd name="T26" fmla="*/ 10 w 36"/>
                <a:gd name="T27" fmla="*/ 23 h 35"/>
                <a:gd name="T28" fmla="*/ 9 w 36"/>
                <a:gd name="T29" fmla="*/ 21 h 35"/>
                <a:gd name="T30" fmla="*/ 1 w 36"/>
                <a:gd name="T31" fmla="*/ 15 h 35"/>
                <a:gd name="T32" fmla="*/ 2 w 36"/>
                <a:gd name="T33" fmla="*/ 12 h 35"/>
                <a:gd name="T34" fmla="*/ 12 w 36"/>
                <a:gd name="T35" fmla="*/ 12 h 35"/>
                <a:gd name="T36" fmla="*/ 13 w 36"/>
                <a:gd name="T37" fmla="*/ 11 h 35"/>
                <a:gd name="T38" fmla="*/ 16 w 36"/>
                <a:gd name="T39" fmla="*/ 2 h 35"/>
                <a:gd name="T40" fmla="*/ 20 w 36"/>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35">
                  <a:moveTo>
                    <a:pt x="20" y="2"/>
                  </a:moveTo>
                  <a:cubicBezTo>
                    <a:pt x="23" y="11"/>
                    <a:pt x="23" y="11"/>
                    <a:pt x="23" y="11"/>
                  </a:cubicBezTo>
                  <a:cubicBezTo>
                    <a:pt x="23" y="12"/>
                    <a:pt x="23" y="12"/>
                    <a:pt x="24" y="12"/>
                  </a:cubicBezTo>
                  <a:cubicBezTo>
                    <a:pt x="34" y="12"/>
                    <a:pt x="34" y="12"/>
                    <a:pt x="34" y="12"/>
                  </a:cubicBezTo>
                  <a:cubicBezTo>
                    <a:pt x="36" y="12"/>
                    <a:pt x="36" y="14"/>
                    <a:pt x="35" y="15"/>
                  </a:cubicBezTo>
                  <a:cubicBezTo>
                    <a:pt x="27" y="21"/>
                    <a:pt x="27" y="21"/>
                    <a:pt x="27" y="21"/>
                  </a:cubicBezTo>
                  <a:cubicBezTo>
                    <a:pt x="26" y="21"/>
                    <a:pt x="26" y="22"/>
                    <a:pt x="26" y="23"/>
                  </a:cubicBezTo>
                  <a:cubicBezTo>
                    <a:pt x="29" y="32"/>
                    <a:pt x="29" y="32"/>
                    <a:pt x="29" y="32"/>
                  </a:cubicBezTo>
                  <a:cubicBezTo>
                    <a:pt x="30" y="34"/>
                    <a:pt x="28" y="35"/>
                    <a:pt x="27" y="34"/>
                  </a:cubicBezTo>
                  <a:cubicBezTo>
                    <a:pt x="19" y="28"/>
                    <a:pt x="19" y="28"/>
                    <a:pt x="19" y="28"/>
                  </a:cubicBezTo>
                  <a:cubicBezTo>
                    <a:pt x="18" y="28"/>
                    <a:pt x="18" y="28"/>
                    <a:pt x="17" y="28"/>
                  </a:cubicBezTo>
                  <a:cubicBezTo>
                    <a:pt x="9" y="34"/>
                    <a:pt x="9" y="34"/>
                    <a:pt x="9" y="34"/>
                  </a:cubicBezTo>
                  <a:cubicBezTo>
                    <a:pt x="8" y="35"/>
                    <a:pt x="6" y="34"/>
                    <a:pt x="7" y="32"/>
                  </a:cubicBezTo>
                  <a:cubicBezTo>
                    <a:pt x="10" y="23"/>
                    <a:pt x="10" y="23"/>
                    <a:pt x="10" y="23"/>
                  </a:cubicBezTo>
                  <a:cubicBezTo>
                    <a:pt x="10" y="22"/>
                    <a:pt x="10" y="21"/>
                    <a:pt x="9" y="21"/>
                  </a:cubicBezTo>
                  <a:cubicBezTo>
                    <a:pt x="1" y="15"/>
                    <a:pt x="1" y="15"/>
                    <a:pt x="1" y="15"/>
                  </a:cubicBezTo>
                  <a:cubicBezTo>
                    <a:pt x="0" y="14"/>
                    <a:pt x="0" y="12"/>
                    <a:pt x="2" y="12"/>
                  </a:cubicBezTo>
                  <a:cubicBezTo>
                    <a:pt x="12" y="12"/>
                    <a:pt x="12" y="12"/>
                    <a:pt x="12" y="12"/>
                  </a:cubicBezTo>
                  <a:cubicBezTo>
                    <a:pt x="13" y="12"/>
                    <a:pt x="13" y="12"/>
                    <a:pt x="13" y="11"/>
                  </a:cubicBezTo>
                  <a:cubicBezTo>
                    <a:pt x="16" y="2"/>
                    <a:pt x="16" y="2"/>
                    <a:pt x="16" y="2"/>
                  </a:cubicBezTo>
                  <a:cubicBezTo>
                    <a:pt x="17" y="0"/>
                    <a:pt x="19"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4" name="Freeform 118">
              <a:extLst>
                <a:ext uri="{FF2B5EF4-FFF2-40B4-BE49-F238E27FC236}">
                  <a16:creationId xmlns:a16="http://schemas.microsoft.com/office/drawing/2014/main" id="{069D84C3-DACC-4DB8-99F8-BAED4AC7A38C}"/>
                </a:ext>
              </a:extLst>
            </p:cNvPr>
            <p:cNvSpPr>
              <a:spLocks/>
            </p:cNvSpPr>
            <p:nvPr/>
          </p:nvSpPr>
          <p:spPr bwMode="auto">
            <a:xfrm>
              <a:off x="9614257" y="3282636"/>
              <a:ext cx="172684" cy="165176"/>
            </a:xfrm>
            <a:custGeom>
              <a:avLst/>
              <a:gdLst>
                <a:gd name="T0" fmla="*/ 20 w 37"/>
                <a:gd name="T1" fmla="*/ 2 h 35"/>
                <a:gd name="T2" fmla="*/ 23 w 37"/>
                <a:gd name="T3" fmla="*/ 11 h 35"/>
                <a:gd name="T4" fmla="*/ 25 w 37"/>
                <a:gd name="T5" fmla="*/ 12 h 35"/>
                <a:gd name="T6" fmla="*/ 35 w 37"/>
                <a:gd name="T7" fmla="*/ 12 h 35"/>
                <a:gd name="T8" fmla="*/ 35 w 37"/>
                <a:gd name="T9" fmla="*/ 15 h 35"/>
                <a:gd name="T10" fmla="*/ 27 w 37"/>
                <a:gd name="T11" fmla="*/ 21 h 35"/>
                <a:gd name="T12" fmla="*/ 27 w 37"/>
                <a:gd name="T13" fmla="*/ 23 h 35"/>
                <a:gd name="T14" fmla="*/ 30 w 37"/>
                <a:gd name="T15" fmla="*/ 32 h 35"/>
                <a:gd name="T16" fmla="*/ 27 w 37"/>
                <a:gd name="T17" fmla="*/ 34 h 35"/>
                <a:gd name="T18" fmla="*/ 19 w 37"/>
                <a:gd name="T19" fmla="*/ 28 h 35"/>
                <a:gd name="T20" fmla="*/ 17 w 37"/>
                <a:gd name="T21" fmla="*/ 28 h 35"/>
                <a:gd name="T22" fmla="*/ 9 w 37"/>
                <a:gd name="T23" fmla="*/ 34 h 35"/>
                <a:gd name="T24" fmla="*/ 7 w 37"/>
                <a:gd name="T25" fmla="*/ 32 h 35"/>
                <a:gd name="T26" fmla="*/ 10 w 37"/>
                <a:gd name="T27" fmla="*/ 23 h 35"/>
                <a:gd name="T28" fmla="*/ 9 w 37"/>
                <a:gd name="T29" fmla="*/ 21 h 35"/>
                <a:gd name="T30" fmla="*/ 1 w 37"/>
                <a:gd name="T31" fmla="*/ 15 h 35"/>
                <a:gd name="T32" fmla="*/ 2 w 37"/>
                <a:gd name="T33" fmla="*/ 12 h 35"/>
                <a:gd name="T34" fmla="*/ 12 w 37"/>
                <a:gd name="T35" fmla="*/ 12 h 35"/>
                <a:gd name="T36" fmla="*/ 14 w 37"/>
                <a:gd name="T37" fmla="*/ 11 h 35"/>
                <a:gd name="T38" fmla="*/ 17 w 37"/>
                <a:gd name="T39" fmla="*/ 2 h 35"/>
                <a:gd name="T40" fmla="*/ 20 w 37"/>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5">
                  <a:moveTo>
                    <a:pt x="20" y="2"/>
                  </a:moveTo>
                  <a:cubicBezTo>
                    <a:pt x="23" y="11"/>
                    <a:pt x="23" y="11"/>
                    <a:pt x="23" y="11"/>
                  </a:cubicBezTo>
                  <a:cubicBezTo>
                    <a:pt x="23" y="12"/>
                    <a:pt x="24" y="12"/>
                    <a:pt x="25" y="12"/>
                  </a:cubicBezTo>
                  <a:cubicBezTo>
                    <a:pt x="35" y="12"/>
                    <a:pt x="35" y="12"/>
                    <a:pt x="35" y="12"/>
                  </a:cubicBezTo>
                  <a:cubicBezTo>
                    <a:pt x="36" y="12"/>
                    <a:pt x="37" y="14"/>
                    <a:pt x="35" y="15"/>
                  </a:cubicBezTo>
                  <a:cubicBezTo>
                    <a:pt x="27" y="21"/>
                    <a:pt x="27" y="21"/>
                    <a:pt x="27" y="21"/>
                  </a:cubicBezTo>
                  <a:cubicBezTo>
                    <a:pt x="27" y="21"/>
                    <a:pt x="27" y="22"/>
                    <a:pt x="27" y="23"/>
                  </a:cubicBezTo>
                  <a:cubicBezTo>
                    <a:pt x="30" y="32"/>
                    <a:pt x="30" y="32"/>
                    <a:pt x="30" y="32"/>
                  </a:cubicBezTo>
                  <a:cubicBezTo>
                    <a:pt x="30" y="34"/>
                    <a:pt x="29" y="35"/>
                    <a:pt x="27" y="34"/>
                  </a:cubicBezTo>
                  <a:cubicBezTo>
                    <a:pt x="19" y="28"/>
                    <a:pt x="19" y="28"/>
                    <a:pt x="19" y="28"/>
                  </a:cubicBezTo>
                  <a:cubicBezTo>
                    <a:pt x="19" y="28"/>
                    <a:pt x="18" y="28"/>
                    <a:pt x="17" y="28"/>
                  </a:cubicBezTo>
                  <a:cubicBezTo>
                    <a:pt x="9" y="34"/>
                    <a:pt x="9" y="34"/>
                    <a:pt x="9" y="34"/>
                  </a:cubicBezTo>
                  <a:cubicBezTo>
                    <a:pt x="8" y="35"/>
                    <a:pt x="6" y="34"/>
                    <a:pt x="7" y="32"/>
                  </a:cubicBezTo>
                  <a:cubicBezTo>
                    <a:pt x="10" y="23"/>
                    <a:pt x="10" y="23"/>
                    <a:pt x="10" y="23"/>
                  </a:cubicBezTo>
                  <a:cubicBezTo>
                    <a:pt x="10" y="22"/>
                    <a:pt x="10" y="21"/>
                    <a:pt x="9" y="21"/>
                  </a:cubicBezTo>
                  <a:cubicBezTo>
                    <a:pt x="1" y="15"/>
                    <a:pt x="1" y="15"/>
                    <a:pt x="1" y="15"/>
                  </a:cubicBezTo>
                  <a:cubicBezTo>
                    <a:pt x="0" y="14"/>
                    <a:pt x="1" y="12"/>
                    <a:pt x="2" y="12"/>
                  </a:cubicBezTo>
                  <a:cubicBezTo>
                    <a:pt x="12" y="12"/>
                    <a:pt x="12" y="12"/>
                    <a:pt x="12" y="12"/>
                  </a:cubicBezTo>
                  <a:cubicBezTo>
                    <a:pt x="13" y="12"/>
                    <a:pt x="14" y="12"/>
                    <a:pt x="14" y="11"/>
                  </a:cubicBezTo>
                  <a:cubicBezTo>
                    <a:pt x="17" y="2"/>
                    <a:pt x="17" y="2"/>
                    <a:pt x="17" y="2"/>
                  </a:cubicBezTo>
                  <a:cubicBezTo>
                    <a:pt x="17" y="0"/>
                    <a:pt x="19" y="0"/>
                    <a:pt x="20" y="2"/>
                  </a:cubicBezTo>
                  <a:close/>
                </a:path>
              </a:pathLst>
            </a:custGeom>
            <a:solidFill>
              <a:srgbClr val="B1D7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5" name="Rectangle 119">
              <a:extLst>
                <a:ext uri="{FF2B5EF4-FFF2-40B4-BE49-F238E27FC236}">
                  <a16:creationId xmlns:a16="http://schemas.microsoft.com/office/drawing/2014/main" id="{8CDBF90B-9D30-4EDA-B214-F400959712BA}"/>
                </a:ext>
              </a:extLst>
            </p:cNvPr>
            <p:cNvSpPr>
              <a:spLocks noChangeArrowheads="1"/>
            </p:cNvSpPr>
            <p:nvPr/>
          </p:nvSpPr>
          <p:spPr bwMode="auto">
            <a:xfrm>
              <a:off x="8573150" y="3517886"/>
              <a:ext cx="758307" cy="20021"/>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6" name="Rectangle 120">
              <a:extLst>
                <a:ext uri="{FF2B5EF4-FFF2-40B4-BE49-F238E27FC236}">
                  <a16:creationId xmlns:a16="http://schemas.microsoft.com/office/drawing/2014/main" id="{40B868F0-F92F-4DC6-8937-F8C74DE28DD3}"/>
                </a:ext>
              </a:extLst>
            </p:cNvPr>
            <p:cNvSpPr>
              <a:spLocks noChangeArrowheads="1"/>
            </p:cNvSpPr>
            <p:nvPr/>
          </p:nvSpPr>
          <p:spPr bwMode="auto">
            <a:xfrm>
              <a:off x="8573150" y="3170017"/>
              <a:ext cx="758307" cy="42546"/>
            </a:xfrm>
            <a:prstGeom prst="rect">
              <a:avLst/>
            </a:prstGeom>
            <a:solidFill>
              <a:srgbClr val="379C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7" name="Rectangle 121">
              <a:extLst>
                <a:ext uri="{FF2B5EF4-FFF2-40B4-BE49-F238E27FC236}">
                  <a16:creationId xmlns:a16="http://schemas.microsoft.com/office/drawing/2014/main" id="{80DC9EA4-A4DA-4039-8570-99A190F64F33}"/>
                </a:ext>
              </a:extLst>
            </p:cNvPr>
            <p:cNvSpPr>
              <a:spLocks noChangeArrowheads="1"/>
            </p:cNvSpPr>
            <p:nvPr/>
          </p:nvSpPr>
          <p:spPr bwMode="auto">
            <a:xfrm>
              <a:off x="8573150" y="3597971"/>
              <a:ext cx="758307" cy="20021"/>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8" name="Rectangle 122">
              <a:extLst>
                <a:ext uri="{FF2B5EF4-FFF2-40B4-BE49-F238E27FC236}">
                  <a16:creationId xmlns:a16="http://schemas.microsoft.com/office/drawing/2014/main" id="{6F7D7136-6B1F-4A01-97CE-1F7FC39C86CC}"/>
                </a:ext>
              </a:extLst>
            </p:cNvPr>
            <p:cNvSpPr>
              <a:spLocks noChangeArrowheads="1"/>
            </p:cNvSpPr>
            <p:nvPr/>
          </p:nvSpPr>
          <p:spPr bwMode="auto">
            <a:xfrm>
              <a:off x="8573150" y="3673051"/>
              <a:ext cx="347871" cy="20021"/>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9" name="Oval 123">
              <a:extLst>
                <a:ext uri="{FF2B5EF4-FFF2-40B4-BE49-F238E27FC236}">
                  <a16:creationId xmlns:a16="http://schemas.microsoft.com/office/drawing/2014/main" id="{91E711A9-752A-41E8-B03C-CB6A8E65090D}"/>
                </a:ext>
              </a:extLst>
            </p:cNvPr>
            <p:cNvSpPr>
              <a:spLocks noChangeArrowheads="1"/>
            </p:cNvSpPr>
            <p:nvPr/>
          </p:nvSpPr>
          <p:spPr bwMode="auto">
            <a:xfrm>
              <a:off x="7802331" y="3122466"/>
              <a:ext cx="605644" cy="608147"/>
            </a:xfrm>
            <a:prstGeom prst="ellipse">
              <a:avLst/>
            </a:prstGeom>
            <a:solidFill>
              <a:srgbClr val="7BC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0" name="Freeform 124">
              <a:extLst>
                <a:ext uri="{FF2B5EF4-FFF2-40B4-BE49-F238E27FC236}">
                  <a16:creationId xmlns:a16="http://schemas.microsoft.com/office/drawing/2014/main" id="{3CF4AF60-8142-4BB8-B61F-61682215FB2F}"/>
                </a:ext>
              </a:extLst>
            </p:cNvPr>
            <p:cNvSpPr>
              <a:spLocks/>
            </p:cNvSpPr>
            <p:nvPr/>
          </p:nvSpPr>
          <p:spPr bwMode="auto">
            <a:xfrm>
              <a:off x="7942480" y="3192540"/>
              <a:ext cx="310330" cy="420447"/>
            </a:xfrm>
            <a:custGeom>
              <a:avLst/>
              <a:gdLst>
                <a:gd name="T0" fmla="*/ 66 w 66"/>
                <a:gd name="T1" fmla="*/ 88 h 89"/>
                <a:gd name="T2" fmla="*/ 61 w 66"/>
                <a:gd name="T3" fmla="*/ 29 h 89"/>
                <a:gd name="T4" fmla="*/ 39 w 66"/>
                <a:gd name="T5" fmla="*/ 4 h 89"/>
                <a:gd name="T6" fmla="*/ 16 w 66"/>
                <a:gd name="T7" fmla="*/ 6 h 89"/>
                <a:gd name="T8" fmla="*/ 7 w 66"/>
                <a:gd name="T9" fmla="*/ 31 h 89"/>
                <a:gd name="T10" fmla="*/ 0 w 66"/>
                <a:gd name="T11" fmla="*/ 89 h 89"/>
                <a:gd name="T12" fmla="*/ 66 w 66"/>
                <a:gd name="T13" fmla="*/ 88 h 89"/>
              </a:gdLst>
              <a:ahLst/>
              <a:cxnLst>
                <a:cxn ang="0">
                  <a:pos x="T0" y="T1"/>
                </a:cxn>
                <a:cxn ang="0">
                  <a:pos x="T2" y="T3"/>
                </a:cxn>
                <a:cxn ang="0">
                  <a:pos x="T4" y="T5"/>
                </a:cxn>
                <a:cxn ang="0">
                  <a:pos x="T6" y="T7"/>
                </a:cxn>
                <a:cxn ang="0">
                  <a:pos x="T8" y="T9"/>
                </a:cxn>
                <a:cxn ang="0">
                  <a:pos x="T10" y="T11"/>
                </a:cxn>
                <a:cxn ang="0">
                  <a:pos x="T12" y="T13"/>
                </a:cxn>
              </a:cxnLst>
              <a:rect l="0" t="0" r="r" b="b"/>
              <a:pathLst>
                <a:path w="66" h="89">
                  <a:moveTo>
                    <a:pt x="66" y="88"/>
                  </a:moveTo>
                  <a:cubicBezTo>
                    <a:pt x="61" y="29"/>
                    <a:pt x="61" y="29"/>
                    <a:pt x="61" y="29"/>
                  </a:cubicBezTo>
                  <a:cubicBezTo>
                    <a:pt x="61" y="14"/>
                    <a:pt x="55" y="0"/>
                    <a:pt x="39" y="4"/>
                  </a:cubicBezTo>
                  <a:cubicBezTo>
                    <a:pt x="31" y="0"/>
                    <a:pt x="22" y="1"/>
                    <a:pt x="16" y="6"/>
                  </a:cubicBezTo>
                  <a:cubicBezTo>
                    <a:pt x="10" y="12"/>
                    <a:pt x="7" y="22"/>
                    <a:pt x="7" y="31"/>
                  </a:cubicBezTo>
                  <a:cubicBezTo>
                    <a:pt x="0" y="89"/>
                    <a:pt x="0" y="89"/>
                    <a:pt x="0" y="89"/>
                  </a:cubicBezTo>
                  <a:lnTo>
                    <a:pt x="66" y="88"/>
                  </a:lnTo>
                  <a:close/>
                </a:path>
              </a:pathLst>
            </a:custGeom>
            <a:solidFill>
              <a:srgbClr val="0A4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1" name="Freeform 125">
              <a:extLst>
                <a:ext uri="{FF2B5EF4-FFF2-40B4-BE49-F238E27FC236}">
                  <a16:creationId xmlns:a16="http://schemas.microsoft.com/office/drawing/2014/main" id="{902EF03B-CE2C-4D7D-8866-848D16AE5BFD}"/>
                </a:ext>
              </a:extLst>
            </p:cNvPr>
            <p:cNvSpPr>
              <a:spLocks/>
            </p:cNvSpPr>
            <p:nvPr/>
          </p:nvSpPr>
          <p:spPr bwMode="auto">
            <a:xfrm>
              <a:off x="8052597" y="3465331"/>
              <a:ext cx="97605" cy="117626"/>
            </a:xfrm>
            <a:custGeom>
              <a:avLst/>
              <a:gdLst>
                <a:gd name="T0" fmla="*/ 21 w 21"/>
                <a:gd name="T1" fmla="*/ 0 h 25"/>
                <a:gd name="T2" fmla="*/ 21 w 21"/>
                <a:gd name="T3" fmla="*/ 13 h 25"/>
                <a:gd name="T4" fmla="*/ 11 w 21"/>
                <a:gd name="T5" fmla="*/ 25 h 25"/>
                <a:gd name="T6" fmla="*/ 0 w 21"/>
                <a:gd name="T7" fmla="*/ 13 h 25"/>
                <a:gd name="T8" fmla="*/ 0 w 21"/>
                <a:gd name="T9" fmla="*/ 0 h 25"/>
                <a:gd name="T10" fmla="*/ 21 w 21"/>
                <a:gd name="T11" fmla="*/ 0 h 25"/>
              </a:gdLst>
              <a:ahLst/>
              <a:cxnLst>
                <a:cxn ang="0">
                  <a:pos x="T0" y="T1"/>
                </a:cxn>
                <a:cxn ang="0">
                  <a:pos x="T2" y="T3"/>
                </a:cxn>
                <a:cxn ang="0">
                  <a:pos x="T4" y="T5"/>
                </a:cxn>
                <a:cxn ang="0">
                  <a:pos x="T6" y="T7"/>
                </a:cxn>
                <a:cxn ang="0">
                  <a:pos x="T8" y="T9"/>
                </a:cxn>
                <a:cxn ang="0">
                  <a:pos x="T10" y="T11"/>
                </a:cxn>
              </a:cxnLst>
              <a:rect l="0" t="0" r="r" b="b"/>
              <a:pathLst>
                <a:path w="21" h="25">
                  <a:moveTo>
                    <a:pt x="21" y="0"/>
                  </a:moveTo>
                  <a:cubicBezTo>
                    <a:pt x="21" y="13"/>
                    <a:pt x="21" y="13"/>
                    <a:pt x="21" y="13"/>
                  </a:cubicBezTo>
                  <a:cubicBezTo>
                    <a:pt x="21" y="13"/>
                    <a:pt x="19" y="23"/>
                    <a:pt x="11" y="25"/>
                  </a:cubicBezTo>
                  <a:cubicBezTo>
                    <a:pt x="2" y="22"/>
                    <a:pt x="0" y="13"/>
                    <a:pt x="0" y="13"/>
                  </a:cubicBezTo>
                  <a:cubicBezTo>
                    <a:pt x="0" y="0"/>
                    <a:pt x="0" y="0"/>
                    <a:pt x="0" y="0"/>
                  </a:cubicBezTo>
                  <a:lnTo>
                    <a:pt x="21" y="0"/>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2" name="Freeform 126">
              <a:extLst>
                <a:ext uri="{FF2B5EF4-FFF2-40B4-BE49-F238E27FC236}">
                  <a16:creationId xmlns:a16="http://schemas.microsoft.com/office/drawing/2014/main" id="{2F4459A8-6860-4E28-85CD-BA1F18868BFC}"/>
                </a:ext>
              </a:extLst>
            </p:cNvPr>
            <p:cNvSpPr>
              <a:spLocks/>
            </p:cNvSpPr>
            <p:nvPr/>
          </p:nvSpPr>
          <p:spPr bwMode="auto">
            <a:xfrm>
              <a:off x="8052597" y="3457822"/>
              <a:ext cx="97605" cy="50053"/>
            </a:xfrm>
            <a:custGeom>
              <a:avLst/>
              <a:gdLst>
                <a:gd name="T0" fmla="*/ 21 w 21"/>
                <a:gd name="T1" fmla="*/ 0 h 11"/>
                <a:gd name="T2" fmla="*/ 21 w 21"/>
                <a:gd name="T3" fmla="*/ 8 h 11"/>
                <a:gd name="T4" fmla="*/ 11 w 21"/>
                <a:gd name="T5" fmla="*/ 11 h 11"/>
                <a:gd name="T6" fmla="*/ 0 w 21"/>
                <a:gd name="T7" fmla="*/ 8 h 11"/>
                <a:gd name="T8" fmla="*/ 0 w 21"/>
                <a:gd name="T9" fmla="*/ 0 h 11"/>
                <a:gd name="T10" fmla="*/ 21 w 21"/>
                <a:gd name="T11" fmla="*/ 0 h 11"/>
              </a:gdLst>
              <a:ahLst/>
              <a:cxnLst>
                <a:cxn ang="0">
                  <a:pos x="T0" y="T1"/>
                </a:cxn>
                <a:cxn ang="0">
                  <a:pos x="T2" y="T3"/>
                </a:cxn>
                <a:cxn ang="0">
                  <a:pos x="T4" y="T5"/>
                </a:cxn>
                <a:cxn ang="0">
                  <a:pos x="T6" y="T7"/>
                </a:cxn>
                <a:cxn ang="0">
                  <a:pos x="T8" y="T9"/>
                </a:cxn>
                <a:cxn ang="0">
                  <a:pos x="T10" y="T11"/>
                </a:cxn>
              </a:cxnLst>
              <a:rect l="0" t="0" r="r" b="b"/>
              <a:pathLst>
                <a:path w="21" h="11">
                  <a:moveTo>
                    <a:pt x="21" y="0"/>
                  </a:moveTo>
                  <a:cubicBezTo>
                    <a:pt x="21" y="8"/>
                    <a:pt x="21" y="8"/>
                    <a:pt x="21" y="8"/>
                  </a:cubicBezTo>
                  <a:cubicBezTo>
                    <a:pt x="18" y="10"/>
                    <a:pt x="14" y="11"/>
                    <a:pt x="11" y="11"/>
                  </a:cubicBezTo>
                  <a:cubicBezTo>
                    <a:pt x="7" y="11"/>
                    <a:pt x="3" y="10"/>
                    <a:pt x="0" y="8"/>
                  </a:cubicBezTo>
                  <a:cubicBezTo>
                    <a:pt x="0" y="0"/>
                    <a:pt x="0" y="0"/>
                    <a:pt x="0" y="0"/>
                  </a:cubicBezTo>
                  <a:lnTo>
                    <a:pt x="21" y="0"/>
                  </a:lnTo>
                  <a:close/>
                </a:path>
              </a:pathLst>
            </a:custGeom>
            <a:solidFill>
              <a:srgbClr val="E57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3" name="Freeform 127">
              <a:extLst>
                <a:ext uri="{FF2B5EF4-FFF2-40B4-BE49-F238E27FC236}">
                  <a16:creationId xmlns:a16="http://schemas.microsoft.com/office/drawing/2014/main" id="{56A66071-8413-45A5-9578-ED0C4F20999B}"/>
                </a:ext>
              </a:extLst>
            </p:cNvPr>
            <p:cNvSpPr>
              <a:spLocks/>
            </p:cNvSpPr>
            <p:nvPr/>
          </p:nvSpPr>
          <p:spPr bwMode="auto">
            <a:xfrm>
              <a:off x="8005047" y="3297652"/>
              <a:ext cx="197711" cy="197711"/>
            </a:xfrm>
            <a:custGeom>
              <a:avLst/>
              <a:gdLst>
                <a:gd name="T0" fmla="*/ 42 w 42"/>
                <a:gd name="T1" fmla="*/ 8 h 42"/>
                <a:gd name="T2" fmla="*/ 26 w 42"/>
                <a:gd name="T3" fmla="*/ 0 h 42"/>
                <a:gd name="T4" fmla="*/ 0 w 42"/>
                <a:gd name="T5" fmla="*/ 8 h 42"/>
                <a:gd name="T6" fmla="*/ 0 w 42"/>
                <a:gd name="T7" fmla="*/ 16 h 42"/>
                <a:gd name="T8" fmla="*/ 6 w 42"/>
                <a:gd name="T9" fmla="*/ 35 h 42"/>
                <a:gd name="T10" fmla="*/ 21 w 42"/>
                <a:gd name="T11" fmla="*/ 42 h 42"/>
                <a:gd name="T12" fmla="*/ 35 w 42"/>
                <a:gd name="T13" fmla="*/ 35 h 42"/>
                <a:gd name="T14" fmla="*/ 42 w 42"/>
                <a:gd name="T15" fmla="*/ 16 h 42"/>
                <a:gd name="T16" fmla="*/ 42 w 42"/>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42">
                  <a:moveTo>
                    <a:pt x="42" y="8"/>
                  </a:moveTo>
                  <a:cubicBezTo>
                    <a:pt x="32" y="7"/>
                    <a:pt x="26" y="0"/>
                    <a:pt x="26" y="0"/>
                  </a:cubicBezTo>
                  <a:cubicBezTo>
                    <a:pt x="20" y="5"/>
                    <a:pt x="0" y="8"/>
                    <a:pt x="0" y="8"/>
                  </a:cubicBezTo>
                  <a:cubicBezTo>
                    <a:pt x="0" y="16"/>
                    <a:pt x="0" y="16"/>
                    <a:pt x="0" y="16"/>
                  </a:cubicBezTo>
                  <a:cubicBezTo>
                    <a:pt x="0" y="22"/>
                    <a:pt x="2" y="29"/>
                    <a:pt x="6" y="35"/>
                  </a:cubicBezTo>
                  <a:cubicBezTo>
                    <a:pt x="10" y="39"/>
                    <a:pt x="15" y="42"/>
                    <a:pt x="21" y="42"/>
                  </a:cubicBezTo>
                  <a:cubicBezTo>
                    <a:pt x="26" y="42"/>
                    <a:pt x="32" y="39"/>
                    <a:pt x="35" y="35"/>
                  </a:cubicBezTo>
                  <a:cubicBezTo>
                    <a:pt x="39" y="29"/>
                    <a:pt x="42" y="22"/>
                    <a:pt x="42" y="16"/>
                  </a:cubicBezTo>
                  <a:lnTo>
                    <a:pt x="42" y="8"/>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4" name="Freeform 128">
              <a:extLst>
                <a:ext uri="{FF2B5EF4-FFF2-40B4-BE49-F238E27FC236}">
                  <a16:creationId xmlns:a16="http://schemas.microsoft.com/office/drawing/2014/main" id="{9B9EE70C-45B8-4805-8651-C9A0CD806AEF}"/>
                </a:ext>
              </a:extLst>
            </p:cNvPr>
            <p:cNvSpPr>
              <a:spLocks/>
            </p:cNvSpPr>
            <p:nvPr/>
          </p:nvSpPr>
          <p:spPr bwMode="auto">
            <a:xfrm>
              <a:off x="7812342" y="3527897"/>
              <a:ext cx="578115" cy="460490"/>
            </a:xfrm>
            <a:custGeom>
              <a:avLst/>
              <a:gdLst>
                <a:gd name="T0" fmla="*/ 113 w 123"/>
                <a:gd name="T1" fmla="*/ 22 h 98"/>
                <a:gd name="T2" fmla="*/ 70 w 123"/>
                <a:gd name="T3" fmla="*/ 0 h 98"/>
                <a:gd name="T4" fmla="*/ 61 w 123"/>
                <a:gd name="T5" fmla="*/ 3 h 98"/>
                <a:gd name="T6" fmla="*/ 52 w 123"/>
                <a:gd name="T7" fmla="*/ 0 h 98"/>
                <a:gd name="T8" fmla="*/ 10 w 123"/>
                <a:gd name="T9" fmla="*/ 22 h 98"/>
                <a:gd name="T10" fmla="*/ 0 w 123"/>
                <a:gd name="T11" fmla="*/ 97 h 98"/>
                <a:gd name="T12" fmla="*/ 16 w 123"/>
                <a:gd name="T13" fmla="*/ 97 h 98"/>
                <a:gd name="T14" fmla="*/ 25 w 123"/>
                <a:gd name="T15" fmla="*/ 34 h 98"/>
                <a:gd name="T16" fmla="*/ 30 w 123"/>
                <a:gd name="T17" fmla="*/ 66 h 98"/>
                <a:gd name="T18" fmla="*/ 26 w 123"/>
                <a:gd name="T19" fmla="*/ 98 h 98"/>
                <a:gd name="T20" fmla="*/ 60 w 123"/>
                <a:gd name="T21" fmla="*/ 98 h 98"/>
                <a:gd name="T22" fmla="*/ 62 w 123"/>
                <a:gd name="T23" fmla="*/ 98 h 98"/>
                <a:gd name="T24" fmla="*/ 96 w 123"/>
                <a:gd name="T25" fmla="*/ 98 h 98"/>
                <a:gd name="T26" fmla="*/ 92 w 123"/>
                <a:gd name="T27" fmla="*/ 66 h 98"/>
                <a:gd name="T28" fmla="*/ 98 w 123"/>
                <a:gd name="T29" fmla="*/ 34 h 98"/>
                <a:gd name="T30" fmla="*/ 107 w 123"/>
                <a:gd name="T31" fmla="*/ 97 h 98"/>
                <a:gd name="T32" fmla="*/ 123 w 123"/>
                <a:gd name="T33" fmla="*/ 97 h 98"/>
                <a:gd name="T34" fmla="*/ 113 w 123"/>
                <a:gd name="T35" fmla="*/ 2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 h="98">
                  <a:moveTo>
                    <a:pt x="113" y="22"/>
                  </a:moveTo>
                  <a:cubicBezTo>
                    <a:pt x="105" y="8"/>
                    <a:pt x="70" y="0"/>
                    <a:pt x="70" y="0"/>
                  </a:cubicBezTo>
                  <a:cubicBezTo>
                    <a:pt x="61" y="3"/>
                    <a:pt x="61" y="3"/>
                    <a:pt x="61" y="3"/>
                  </a:cubicBezTo>
                  <a:cubicBezTo>
                    <a:pt x="52" y="0"/>
                    <a:pt x="52" y="0"/>
                    <a:pt x="52" y="0"/>
                  </a:cubicBezTo>
                  <a:cubicBezTo>
                    <a:pt x="52" y="0"/>
                    <a:pt x="18" y="8"/>
                    <a:pt x="10" y="22"/>
                  </a:cubicBezTo>
                  <a:cubicBezTo>
                    <a:pt x="0" y="97"/>
                    <a:pt x="0" y="97"/>
                    <a:pt x="0" y="97"/>
                  </a:cubicBezTo>
                  <a:cubicBezTo>
                    <a:pt x="16" y="97"/>
                    <a:pt x="16" y="97"/>
                    <a:pt x="16" y="97"/>
                  </a:cubicBezTo>
                  <a:cubicBezTo>
                    <a:pt x="25" y="34"/>
                    <a:pt x="25" y="34"/>
                    <a:pt x="25" y="34"/>
                  </a:cubicBezTo>
                  <a:cubicBezTo>
                    <a:pt x="25" y="34"/>
                    <a:pt x="31" y="54"/>
                    <a:pt x="30" y="66"/>
                  </a:cubicBezTo>
                  <a:cubicBezTo>
                    <a:pt x="30" y="78"/>
                    <a:pt x="26" y="98"/>
                    <a:pt x="26" y="98"/>
                  </a:cubicBezTo>
                  <a:cubicBezTo>
                    <a:pt x="60" y="98"/>
                    <a:pt x="60" y="98"/>
                    <a:pt x="60" y="98"/>
                  </a:cubicBezTo>
                  <a:cubicBezTo>
                    <a:pt x="62" y="98"/>
                    <a:pt x="62" y="98"/>
                    <a:pt x="62" y="98"/>
                  </a:cubicBezTo>
                  <a:cubicBezTo>
                    <a:pt x="96" y="98"/>
                    <a:pt x="96" y="98"/>
                    <a:pt x="96" y="98"/>
                  </a:cubicBezTo>
                  <a:cubicBezTo>
                    <a:pt x="96" y="98"/>
                    <a:pt x="93" y="78"/>
                    <a:pt x="92" y="66"/>
                  </a:cubicBezTo>
                  <a:cubicBezTo>
                    <a:pt x="92" y="54"/>
                    <a:pt x="98" y="34"/>
                    <a:pt x="98" y="34"/>
                  </a:cubicBezTo>
                  <a:cubicBezTo>
                    <a:pt x="107" y="97"/>
                    <a:pt x="107" y="97"/>
                    <a:pt x="107" y="97"/>
                  </a:cubicBezTo>
                  <a:cubicBezTo>
                    <a:pt x="123" y="97"/>
                    <a:pt x="123" y="97"/>
                    <a:pt x="123" y="97"/>
                  </a:cubicBezTo>
                  <a:lnTo>
                    <a:pt x="113" y="22"/>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5" name="Freeform 129">
              <a:extLst>
                <a:ext uri="{FF2B5EF4-FFF2-40B4-BE49-F238E27FC236}">
                  <a16:creationId xmlns:a16="http://schemas.microsoft.com/office/drawing/2014/main" id="{FEF57D1E-EC8D-4C7E-8075-343C98DB674F}"/>
                </a:ext>
              </a:extLst>
            </p:cNvPr>
            <p:cNvSpPr>
              <a:spLocks/>
            </p:cNvSpPr>
            <p:nvPr/>
          </p:nvSpPr>
          <p:spPr bwMode="auto">
            <a:xfrm>
              <a:off x="7894930" y="3555427"/>
              <a:ext cx="410436" cy="432961"/>
            </a:xfrm>
            <a:custGeom>
              <a:avLst/>
              <a:gdLst>
                <a:gd name="T0" fmla="*/ 71 w 87"/>
                <a:gd name="T1" fmla="*/ 0 h 92"/>
                <a:gd name="T2" fmla="*/ 44 w 87"/>
                <a:gd name="T3" fmla="*/ 20 h 92"/>
                <a:gd name="T4" fmla="*/ 16 w 87"/>
                <a:gd name="T5" fmla="*/ 0 h 92"/>
                <a:gd name="T6" fmla="*/ 0 w 87"/>
                <a:gd name="T7" fmla="*/ 7 h 92"/>
                <a:gd name="T8" fmla="*/ 6 w 87"/>
                <a:gd name="T9" fmla="*/ 28 h 92"/>
                <a:gd name="T10" fmla="*/ 7 w 87"/>
                <a:gd name="T11" fmla="*/ 28 h 92"/>
                <a:gd name="T12" fmla="*/ 7 w 87"/>
                <a:gd name="T13" fmla="*/ 28 h 92"/>
                <a:gd name="T14" fmla="*/ 7 w 87"/>
                <a:gd name="T15" fmla="*/ 30 h 92"/>
                <a:gd name="T16" fmla="*/ 8 w 87"/>
                <a:gd name="T17" fmla="*/ 31 h 92"/>
                <a:gd name="T18" fmla="*/ 12 w 87"/>
                <a:gd name="T19" fmla="*/ 60 h 92"/>
                <a:gd name="T20" fmla="*/ 8 w 87"/>
                <a:gd name="T21" fmla="*/ 92 h 92"/>
                <a:gd name="T22" fmla="*/ 42 w 87"/>
                <a:gd name="T23" fmla="*/ 92 h 92"/>
                <a:gd name="T24" fmla="*/ 44 w 87"/>
                <a:gd name="T25" fmla="*/ 92 h 92"/>
                <a:gd name="T26" fmla="*/ 78 w 87"/>
                <a:gd name="T27" fmla="*/ 92 h 92"/>
                <a:gd name="T28" fmla="*/ 74 w 87"/>
                <a:gd name="T29" fmla="*/ 60 h 92"/>
                <a:gd name="T30" fmla="*/ 80 w 87"/>
                <a:gd name="T31" fmla="*/ 28 h 92"/>
                <a:gd name="T32" fmla="*/ 80 w 87"/>
                <a:gd name="T33" fmla="*/ 29 h 92"/>
                <a:gd name="T34" fmla="*/ 81 w 87"/>
                <a:gd name="T35" fmla="*/ 28 h 92"/>
                <a:gd name="T36" fmla="*/ 87 w 87"/>
                <a:gd name="T37" fmla="*/ 7 h 92"/>
                <a:gd name="T38" fmla="*/ 71 w 87"/>
                <a:gd name="T3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92">
                  <a:moveTo>
                    <a:pt x="71" y="0"/>
                  </a:moveTo>
                  <a:cubicBezTo>
                    <a:pt x="69" y="8"/>
                    <a:pt x="61" y="20"/>
                    <a:pt x="44" y="20"/>
                  </a:cubicBezTo>
                  <a:cubicBezTo>
                    <a:pt x="25" y="20"/>
                    <a:pt x="18" y="7"/>
                    <a:pt x="16" y="0"/>
                  </a:cubicBezTo>
                  <a:cubicBezTo>
                    <a:pt x="10" y="2"/>
                    <a:pt x="5" y="4"/>
                    <a:pt x="0" y="7"/>
                  </a:cubicBezTo>
                  <a:cubicBezTo>
                    <a:pt x="6" y="28"/>
                    <a:pt x="6" y="28"/>
                    <a:pt x="6" y="28"/>
                  </a:cubicBezTo>
                  <a:cubicBezTo>
                    <a:pt x="7" y="28"/>
                    <a:pt x="7" y="28"/>
                    <a:pt x="7" y="28"/>
                  </a:cubicBezTo>
                  <a:cubicBezTo>
                    <a:pt x="7" y="28"/>
                    <a:pt x="7" y="28"/>
                    <a:pt x="7" y="28"/>
                  </a:cubicBezTo>
                  <a:cubicBezTo>
                    <a:pt x="7" y="28"/>
                    <a:pt x="7" y="29"/>
                    <a:pt x="7" y="30"/>
                  </a:cubicBezTo>
                  <a:cubicBezTo>
                    <a:pt x="8" y="31"/>
                    <a:pt x="8" y="31"/>
                    <a:pt x="8" y="31"/>
                  </a:cubicBezTo>
                  <a:cubicBezTo>
                    <a:pt x="9" y="37"/>
                    <a:pt x="13" y="51"/>
                    <a:pt x="12" y="60"/>
                  </a:cubicBezTo>
                  <a:cubicBezTo>
                    <a:pt x="12" y="72"/>
                    <a:pt x="8" y="92"/>
                    <a:pt x="8" y="92"/>
                  </a:cubicBezTo>
                  <a:cubicBezTo>
                    <a:pt x="42" y="92"/>
                    <a:pt x="42" y="92"/>
                    <a:pt x="42" y="92"/>
                  </a:cubicBezTo>
                  <a:cubicBezTo>
                    <a:pt x="44" y="92"/>
                    <a:pt x="44" y="92"/>
                    <a:pt x="44" y="92"/>
                  </a:cubicBezTo>
                  <a:cubicBezTo>
                    <a:pt x="78" y="92"/>
                    <a:pt x="78" y="92"/>
                    <a:pt x="78" y="92"/>
                  </a:cubicBezTo>
                  <a:cubicBezTo>
                    <a:pt x="78" y="92"/>
                    <a:pt x="75" y="72"/>
                    <a:pt x="74" y="60"/>
                  </a:cubicBezTo>
                  <a:cubicBezTo>
                    <a:pt x="74" y="48"/>
                    <a:pt x="80" y="28"/>
                    <a:pt x="80" y="28"/>
                  </a:cubicBezTo>
                  <a:cubicBezTo>
                    <a:pt x="80" y="29"/>
                    <a:pt x="80" y="29"/>
                    <a:pt x="80" y="29"/>
                  </a:cubicBezTo>
                  <a:cubicBezTo>
                    <a:pt x="81" y="28"/>
                    <a:pt x="81" y="28"/>
                    <a:pt x="81" y="28"/>
                  </a:cubicBezTo>
                  <a:cubicBezTo>
                    <a:pt x="87" y="7"/>
                    <a:pt x="87" y="7"/>
                    <a:pt x="87" y="7"/>
                  </a:cubicBezTo>
                  <a:cubicBezTo>
                    <a:pt x="82" y="4"/>
                    <a:pt x="77" y="2"/>
                    <a:pt x="71" y="0"/>
                  </a:cubicBezTo>
                  <a:close/>
                </a:path>
              </a:pathLst>
            </a:custGeom>
            <a:solidFill>
              <a:srgbClr val="379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6" name="Freeform 130">
              <a:extLst>
                <a:ext uri="{FF2B5EF4-FFF2-40B4-BE49-F238E27FC236}">
                  <a16:creationId xmlns:a16="http://schemas.microsoft.com/office/drawing/2014/main" id="{F9A3A893-B913-429A-97B9-41B5000E34EE}"/>
                </a:ext>
              </a:extLst>
            </p:cNvPr>
            <p:cNvSpPr>
              <a:spLocks/>
            </p:cNvSpPr>
            <p:nvPr/>
          </p:nvSpPr>
          <p:spPr bwMode="auto">
            <a:xfrm>
              <a:off x="9972138" y="3507875"/>
              <a:ext cx="563099" cy="583121"/>
            </a:xfrm>
            <a:custGeom>
              <a:avLst/>
              <a:gdLst>
                <a:gd name="T0" fmla="*/ 48 w 120"/>
                <a:gd name="T1" fmla="*/ 85 h 124"/>
                <a:gd name="T2" fmla="*/ 42 w 120"/>
                <a:gd name="T3" fmla="*/ 81 h 124"/>
                <a:gd name="T4" fmla="*/ 9 w 120"/>
                <a:gd name="T5" fmla="*/ 16 h 124"/>
                <a:gd name="T6" fmla="*/ 1 w 120"/>
                <a:gd name="T7" fmla="*/ 0 h 124"/>
                <a:gd name="T8" fmla="*/ 0 w 120"/>
                <a:gd name="T9" fmla="*/ 21 h 124"/>
                <a:gd name="T10" fmla="*/ 22 w 120"/>
                <a:gd name="T11" fmla="*/ 102 h 124"/>
                <a:gd name="T12" fmla="*/ 33 w 120"/>
                <a:gd name="T13" fmla="*/ 111 h 124"/>
                <a:gd name="T14" fmla="*/ 88 w 120"/>
                <a:gd name="T15" fmla="*/ 120 h 124"/>
                <a:gd name="T16" fmla="*/ 119 w 120"/>
                <a:gd name="T17" fmla="*/ 120 h 124"/>
                <a:gd name="T18" fmla="*/ 48 w 120"/>
                <a:gd name="T19" fmla="*/ 8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4">
                  <a:moveTo>
                    <a:pt x="48" y="85"/>
                  </a:moveTo>
                  <a:cubicBezTo>
                    <a:pt x="45" y="85"/>
                    <a:pt x="43" y="83"/>
                    <a:pt x="42" y="81"/>
                  </a:cubicBezTo>
                  <a:cubicBezTo>
                    <a:pt x="9" y="16"/>
                    <a:pt x="9" y="16"/>
                    <a:pt x="9" y="16"/>
                  </a:cubicBezTo>
                  <a:cubicBezTo>
                    <a:pt x="9" y="16"/>
                    <a:pt x="5" y="0"/>
                    <a:pt x="1" y="0"/>
                  </a:cubicBezTo>
                  <a:cubicBezTo>
                    <a:pt x="0" y="21"/>
                    <a:pt x="0" y="21"/>
                    <a:pt x="0" y="21"/>
                  </a:cubicBezTo>
                  <a:cubicBezTo>
                    <a:pt x="22" y="102"/>
                    <a:pt x="22" y="102"/>
                    <a:pt x="22" y="102"/>
                  </a:cubicBezTo>
                  <a:cubicBezTo>
                    <a:pt x="24" y="107"/>
                    <a:pt x="26" y="111"/>
                    <a:pt x="33" y="111"/>
                  </a:cubicBezTo>
                  <a:cubicBezTo>
                    <a:pt x="47" y="111"/>
                    <a:pt x="72" y="116"/>
                    <a:pt x="88" y="120"/>
                  </a:cubicBezTo>
                  <a:cubicBezTo>
                    <a:pt x="105" y="124"/>
                    <a:pt x="119" y="120"/>
                    <a:pt x="119" y="120"/>
                  </a:cubicBezTo>
                  <a:cubicBezTo>
                    <a:pt x="120" y="83"/>
                    <a:pt x="62" y="85"/>
                    <a:pt x="48" y="85"/>
                  </a:cubicBezTo>
                  <a:close/>
                </a:path>
              </a:pathLst>
            </a:custGeom>
            <a:solidFill>
              <a:srgbClr val="FDB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7" name="Freeform 131">
              <a:extLst>
                <a:ext uri="{FF2B5EF4-FFF2-40B4-BE49-F238E27FC236}">
                  <a16:creationId xmlns:a16="http://schemas.microsoft.com/office/drawing/2014/main" id="{2C962B42-DEB2-4E43-8B79-D0855D6515C9}"/>
                </a:ext>
              </a:extLst>
            </p:cNvPr>
            <p:cNvSpPr>
              <a:spLocks/>
            </p:cNvSpPr>
            <p:nvPr/>
          </p:nvSpPr>
          <p:spPr bwMode="auto">
            <a:xfrm>
              <a:off x="10207388" y="3678056"/>
              <a:ext cx="220234" cy="277796"/>
            </a:xfrm>
            <a:custGeom>
              <a:avLst/>
              <a:gdLst>
                <a:gd name="T0" fmla="*/ 47 w 47"/>
                <a:gd name="T1" fmla="*/ 41 h 59"/>
                <a:gd name="T2" fmla="*/ 47 w 47"/>
                <a:gd name="T3" fmla="*/ 59 h 59"/>
                <a:gd name="T4" fmla="*/ 19 w 47"/>
                <a:gd name="T5" fmla="*/ 59 h 59"/>
                <a:gd name="T6" fmla="*/ 19 w 47"/>
                <a:gd name="T7" fmla="*/ 49 h 59"/>
                <a:gd name="T8" fmla="*/ 1 w 47"/>
                <a:gd name="T9" fmla="*/ 27 h 59"/>
                <a:gd name="T10" fmla="*/ 14 w 47"/>
                <a:gd name="T11" fmla="*/ 1 h 59"/>
                <a:gd name="T12" fmla="*/ 39 w 47"/>
                <a:gd name="T13" fmla="*/ 9 h 59"/>
                <a:gd name="T14" fmla="*/ 42 w 47"/>
                <a:gd name="T15" fmla="*/ 28 h 59"/>
                <a:gd name="T16" fmla="*/ 47 w 47"/>
                <a:gd name="T17" fmla="*/ 4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59">
                  <a:moveTo>
                    <a:pt x="47" y="41"/>
                  </a:moveTo>
                  <a:cubicBezTo>
                    <a:pt x="47" y="59"/>
                    <a:pt x="47" y="59"/>
                    <a:pt x="47" y="59"/>
                  </a:cubicBezTo>
                  <a:cubicBezTo>
                    <a:pt x="19" y="59"/>
                    <a:pt x="19" y="59"/>
                    <a:pt x="19" y="59"/>
                  </a:cubicBezTo>
                  <a:cubicBezTo>
                    <a:pt x="19" y="49"/>
                    <a:pt x="19" y="49"/>
                    <a:pt x="19" y="49"/>
                  </a:cubicBezTo>
                  <a:cubicBezTo>
                    <a:pt x="19" y="49"/>
                    <a:pt x="0" y="44"/>
                    <a:pt x="1" y="27"/>
                  </a:cubicBezTo>
                  <a:cubicBezTo>
                    <a:pt x="2" y="11"/>
                    <a:pt x="10" y="3"/>
                    <a:pt x="14" y="1"/>
                  </a:cubicBezTo>
                  <a:cubicBezTo>
                    <a:pt x="18" y="0"/>
                    <a:pt x="39" y="8"/>
                    <a:pt x="39" y="9"/>
                  </a:cubicBezTo>
                  <a:cubicBezTo>
                    <a:pt x="39" y="10"/>
                    <a:pt x="42" y="28"/>
                    <a:pt x="42" y="28"/>
                  </a:cubicBezTo>
                  <a:lnTo>
                    <a:pt x="47" y="41"/>
                  </a:lnTo>
                  <a:close/>
                </a:path>
              </a:pathLst>
            </a:custGeom>
            <a:solidFill>
              <a:srgbClr val="FDB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8" name="Freeform 132">
              <a:extLst>
                <a:ext uri="{FF2B5EF4-FFF2-40B4-BE49-F238E27FC236}">
                  <a16:creationId xmlns:a16="http://schemas.microsoft.com/office/drawing/2014/main" id="{82C93778-FE61-4A85-8DF4-9A3AAC95161E}"/>
                </a:ext>
              </a:extLst>
            </p:cNvPr>
            <p:cNvSpPr>
              <a:spLocks/>
            </p:cNvSpPr>
            <p:nvPr/>
          </p:nvSpPr>
          <p:spPr bwMode="auto">
            <a:xfrm>
              <a:off x="10202383" y="3580453"/>
              <a:ext cx="325346" cy="310330"/>
            </a:xfrm>
            <a:custGeom>
              <a:avLst/>
              <a:gdLst>
                <a:gd name="T0" fmla="*/ 18 w 69"/>
                <a:gd name="T1" fmla="*/ 36 h 66"/>
                <a:gd name="T2" fmla="*/ 28 w 69"/>
                <a:gd name="T3" fmla="*/ 32 h 66"/>
                <a:gd name="T4" fmla="*/ 24 w 69"/>
                <a:gd name="T5" fmla="*/ 47 h 66"/>
                <a:gd name="T6" fmla="*/ 42 w 69"/>
                <a:gd name="T7" fmla="*/ 65 h 66"/>
                <a:gd name="T8" fmla="*/ 67 w 69"/>
                <a:gd name="T9" fmla="*/ 32 h 66"/>
                <a:gd name="T10" fmla="*/ 27 w 69"/>
                <a:gd name="T11" fmla="*/ 2 h 66"/>
                <a:gd name="T12" fmla="*/ 18 w 69"/>
                <a:gd name="T13" fmla="*/ 36 h 66"/>
              </a:gdLst>
              <a:ahLst/>
              <a:cxnLst>
                <a:cxn ang="0">
                  <a:pos x="T0" y="T1"/>
                </a:cxn>
                <a:cxn ang="0">
                  <a:pos x="T2" y="T3"/>
                </a:cxn>
                <a:cxn ang="0">
                  <a:pos x="T4" y="T5"/>
                </a:cxn>
                <a:cxn ang="0">
                  <a:pos x="T6" y="T7"/>
                </a:cxn>
                <a:cxn ang="0">
                  <a:pos x="T8" y="T9"/>
                </a:cxn>
                <a:cxn ang="0">
                  <a:pos x="T10" y="T11"/>
                </a:cxn>
                <a:cxn ang="0">
                  <a:pos x="T12" y="T13"/>
                </a:cxn>
              </a:cxnLst>
              <a:rect l="0" t="0" r="r" b="b"/>
              <a:pathLst>
                <a:path w="69" h="66">
                  <a:moveTo>
                    <a:pt x="18" y="36"/>
                  </a:moveTo>
                  <a:cubicBezTo>
                    <a:pt x="18" y="36"/>
                    <a:pt x="23" y="29"/>
                    <a:pt x="28" y="32"/>
                  </a:cubicBezTo>
                  <a:cubicBezTo>
                    <a:pt x="32" y="36"/>
                    <a:pt x="30" y="43"/>
                    <a:pt x="24" y="47"/>
                  </a:cubicBezTo>
                  <a:cubicBezTo>
                    <a:pt x="24" y="47"/>
                    <a:pt x="30" y="66"/>
                    <a:pt x="42" y="65"/>
                  </a:cubicBezTo>
                  <a:cubicBezTo>
                    <a:pt x="54" y="64"/>
                    <a:pt x="69" y="52"/>
                    <a:pt x="67" y="32"/>
                  </a:cubicBezTo>
                  <a:cubicBezTo>
                    <a:pt x="66" y="13"/>
                    <a:pt x="41" y="0"/>
                    <a:pt x="27" y="2"/>
                  </a:cubicBezTo>
                  <a:cubicBezTo>
                    <a:pt x="13" y="5"/>
                    <a:pt x="0" y="20"/>
                    <a:pt x="18" y="36"/>
                  </a:cubicBezTo>
                  <a:close/>
                </a:path>
              </a:pathLst>
            </a:custGeom>
            <a:solidFill>
              <a:srgbClr val="1E1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9" name="Freeform 133">
              <a:extLst>
                <a:ext uri="{FF2B5EF4-FFF2-40B4-BE49-F238E27FC236}">
                  <a16:creationId xmlns:a16="http://schemas.microsoft.com/office/drawing/2014/main" id="{F1B9D68F-B870-4F1D-A975-EE188732E941}"/>
                </a:ext>
              </a:extLst>
            </p:cNvPr>
            <p:cNvSpPr>
              <a:spLocks/>
            </p:cNvSpPr>
            <p:nvPr/>
          </p:nvSpPr>
          <p:spPr bwMode="auto">
            <a:xfrm>
              <a:off x="10517718" y="3582955"/>
              <a:ext cx="325346" cy="320341"/>
            </a:xfrm>
            <a:custGeom>
              <a:avLst/>
              <a:gdLst>
                <a:gd name="T0" fmla="*/ 0 w 69"/>
                <a:gd name="T1" fmla="*/ 19 h 68"/>
                <a:gd name="T2" fmla="*/ 31 w 69"/>
                <a:gd name="T3" fmla="*/ 17 h 68"/>
                <a:gd name="T4" fmla="*/ 62 w 69"/>
                <a:gd name="T5" fmla="*/ 56 h 68"/>
                <a:gd name="T6" fmla="*/ 40 w 69"/>
                <a:gd name="T7" fmla="*/ 63 h 68"/>
                <a:gd name="T8" fmla="*/ 0 w 69"/>
                <a:gd name="T9" fmla="*/ 19 h 68"/>
              </a:gdLst>
              <a:ahLst/>
              <a:cxnLst>
                <a:cxn ang="0">
                  <a:pos x="T0" y="T1"/>
                </a:cxn>
                <a:cxn ang="0">
                  <a:pos x="T2" y="T3"/>
                </a:cxn>
                <a:cxn ang="0">
                  <a:pos x="T4" y="T5"/>
                </a:cxn>
                <a:cxn ang="0">
                  <a:pos x="T6" y="T7"/>
                </a:cxn>
                <a:cxn ang="0">
                  <a:pos x="T8" y="T9"/>
                </a:cxn>
              </a:cxnLst>
              <a:rect l="0" t="0" r="r" b="b"/>
              <a:pathLst>
                <a:path w="69" h="68">
                  <a:moveTo>
                    <a:pt x="0" y="19"/>
                  </a:moveTo>
                  <a:cubicBezTo>
                    <a:pt x="0" y="19"/>
                    <a:pt x="15" y="0"/>
                    <a:pt x="31" y="17"/>
                  </a:cubicBezTo>
                  <a:cubicBezTo>
                    <a:pt x="46" y="34"/>
                    <a:pt x="55" y="52"/>
                    <a:pt x="62" y="56"/>
                  </a:cubicBezTo>
                  <a:cubicBezTo>
                    <a:pt x="69" y="60"/>
                    <a:pt x="56" y="68"/>
                    <a:pt x="40" y="63"/>
                  </a:cubicBezTo>
                  <a:cubicBezTo>
                    <a:pt x="23" y="58"/>
                    <a:pt x="1" y="37"/>
                    <a:pt x="0" y="19"/>
                  </a:cubicBezTo>
                  <a:close/>
                </a:path>
              </a:pathLst>
            </a:custGeom>
            <a:solidFill>
              <a:srgbClr val="1E1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0" name="Freeform 134">
              <a:extLst>
                <a:ext uri="{FF2B5EF4-FFF2-40B4-BE49-F238E27FC236}">
                  <a16:creationId xmlns:a16="http://schemas.microsoft.com/office/drawing/2014/main" id="{0B4CF0F6-9EEF-4B3A-9F18-991CE83E8F30}"/>
                </a:ext>
              </a:extLst>
            </p:cNvPr>
            <p:cNvSpPr>
              <a:spLocks/>
            </p:cNvSpPr>
            <p:nvPr/>
          </p:nvSpPr>
          <p:spPr bwMode="auto">
            <a:xfrm>
              <a:off x="10294981" y="3890783"/>
              <a:ext cx="75080" cy="65069"/>
            </a:xfrm>
            <a:custGeom>
              <a:avLst/>
              <a:gdLst>
                <a:gd name="T0" fmla="*/ 0 w 16"/>
                <a:gd name="T1" fmla="*/ 14 h 14"/>
                <a:gd name="T2" fmla="*/ 0 w 16"/>
                <a:gd name="T3" fmla="*/ 4 h 14"/>
                <a:gd name="T4" fmla="*/ 16 w 16"/>
                <a:gd name="T5" fmla="*/ 0 h 14"/>
                <a:gd name="T6" fmla="*/ 5 w 16"/>
                <a:gd name="T7" fmla="*/ 8 h 14"/>
                <a:gd name="T8" fmla="*/ 5 w 16"/>
                <a:gd name="T9" fmla="*/ 14 h 14"/>
                <a:gd name="T10" fmla="*/ 0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0" y="14"/>
                  </a:moveTo>
                  <a:cubicBezTo>
                    <a:pt x="0" y="4"/>
                    <a:pt x="0" y="4"/>
                    <a:pt x="0" y="4"/>
                  </a:cubicBezTo>
                  <a:cubicBezTo>
                    <a:pt x="0" y="4"/>
                    <a:pt x="11" y="4"/>
                    <a:pt x="16" y="0"/>
                  </a:cubicBezTo>
                  <a:cubicBezTo>
                    <a:pt x="16" y="0"/>
                    <a:pt x="13" y="8"/>
                    <a:pt x="5" y="8"/>
                  </a:cubicBezTo>
                  <a:cubicBezTo>
                    <a:pt x="5" y="14"/>
                    <a:pt x="5" y="14"/>
                    <a:pt x="5" y="14"/>
                  </a:cubicBezTo>
                  <a:lnTo>
                    <a:pt x="0" y="14"/>
                  </a:lnTo>
                  <a:close/>
                </a:path>
              </a:pathLst>
            </a:custGeom>
            <a:solidFill>
              <a:srgbClr val="F8A0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1" name="Freeform 135">
              <a:extLst>
                <a:ext uri="{FF2B5EF4-FFF2-40B4-BE49-F238E27FC236}">
                  <a16:creationId xmlns:a16="http://schemas.microsoft.com/office/drawing/2014/main" id="{ECCFBD4C-F494-4DBF-94CA-C84B407AAFF1}"/>
                </a:ext>
              </a:extLst>
            </p:cNvPr>
            <p:cNvSpPr>
              <a:spLocks/>
            </p:cNvSpPr>
            <p:nvPr/>
          </p:nvSpPr>
          <p:spPr bwMode="auto">
            <a:xfrm>
              <a:off x="10212394" y="4656597"/>
              <a:ext cx="515548" cy="1166240"/>
            </a:xfrm>
            <a:custGeom>
              <a:avLst/>
              <a:gdLst>
                <a:gd name="T0" fmla="*/ 5 w 110"/>
                <a:gd name="T1" fmla="*/ 0 h 248"/>
                <a:gd name="T2" fmla="*/ 20 w 110"/>
                <a:gd name="T3" fmla="*/ 126 h 248"/>
                <a:gd name="T4" fmla="*/ 82 w 110"/>
                <a:gd name="T5" fmla="*/ 248 h 248"/>
                <a:gd name="T6" fmla="*/ 110 w 110"/>
                <a:gd name="T7" fmla="*/ 241 h 248"/>
                <a:gd name="T8" fmla="*/ 71 w 110"/>
                <a:gd name="T9" fmla="*/ 123 h 248"/>
                <a:gd name="T10" fmla="*/ 75 w 110"/>
                <a:gd name="T11" fmla="*/ 61 h 248"/>
                <a:gd name="T12" fmla="*/ 70 w 110"/>
                <a:gd name="T13" fmla="*/ 1 h 248"/>
                <a:gd name="T14" fmla="*/ 0 w 110"/>
                <a:gd name="T15" fmla="*/ 0 h 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248">
                  <a:moveTo>
                    <a:pt x="5" y="0"/>
                  </a:moveTo>
                  <a:cubicBezTo>
                    <a:pt x="5" y="0"/>
                    <a:pt x="12" y="105"/>
                    <a:pt x="20" y="126"/>
                  </a:cubicBezTo>
                  <a:cubicBezTo>
                    <a:pt x="29" y="148"/>
                    <a:pt x="82" y="248"/>
                    <a:pt x="82" y="248"/>
                  </a:cubicBezTo>
                  <a:cubicBezTo>
                    <a:pt x="110" y="241"/>
                    <a:pt x="110" y="241"/>
                    <a:pt x="110" y="241"/>
                  </a:cubicBezTo>
                  <a:cubicBezTo>
                    <a:pt x="71" y="123"/>
                    <a:pt x="71" y="123"/>
                    <a:pt x="71" y="123"/>
                  </a:cubicBezTo>
                  <a:cubicBezTo>
                    <a:pt x="70" y="130"/>
                    <a:pt x="65" y="96"/>
                    <a:pt x="75" y="61"/>
                  </a:cubicBezTo>
                  <a:cubicBezTo>
                    <a:pt x="81" y="41"/>
                    <a:pt x="78" y="19"/>
                    <a:pt x="70" y="1"/>
                  </a:cubicBezTo>
                  <a:cubicBezTo>
                    <a:pt x="0" y="0"/>
                    <a:pt x="0" y="0"/>
                    <a:pt x="0" y="0"/>
                  </a:cubicBezTo>
                </a:path>
              </a:pathLst>
            </a:custGeom>
            <a:solidFill>
              <a:srgbClr val="006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2" name="Freeform 136">
              <a:extLst>
                <a:ext uri="{FF2B5EF4-FFF2-40B4-BE49-F238E27FC236}">
                  <a16:creationId xmlns:a16="http://schemas.microsoft.com/office/drawing/2014/main" id="{EB587E88-4B54-45F5-AE63-320043A8AEB4}"/>
                </a:ext>
              </a:extLst>
            </p:cNvPr>
            <p:cNvSpPr>
              <a:spLocks/>
            </p:cNvSpPr>
            <p:nvPr/>
          </p:nvSpPr>
          <p:spPr bwMode="auto">
            <a:xfrm>
              <a:off x="9914576" y="4556491"/>
              <a:ext cx="620660" cy="1308892"/>
            </a:xfrm>
            <a:custGeom>
              <a:avLst/>
              <a:gdLst>
                <a:gd name="T0" fmla="*/ 132 w 132"/>
                <a:gd name="T1" fmla="*/ 17 h 278"/>
                <a:gd name="T2" fmla="*/ 96 w 132"/>
                <a:gd name="T3" fmla="*/ 79 h 278"/>
                <a:gd name="T4" fmla="*/ 49 w 132"/>
                <a:gd name="T5" fmla="*/ 134 h 278"/>
                <a:gd name="T6" fmla="*/ 44 w 132"/>
                <a:gd name="T7" fmla="*/ 278 h 278"/>
                <a:gd name="T8" fmla="*/ 17 w 132"/>
                <a:gd name="T9" fmla="*/ 278 h 278"/>
                <a:gd name="T10" fmla="*/ 1 w 132"/>
                <a:gd name="T11" fmla="*/ 121 h 278"/>
                <a:gd name="T12" fmla="*/ 53 w 132"/>
                <a:gd name="T13" fmla="*/ 8 h 278"/>
                <a:gd name="T14" fmla="*/ 132 w 132"/>
                <a:gd name="T15" fmla="*/ 17 h 2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278">
                  <a:moveTo>
                    <a:pt x="132" y="17"/>
                  </a:moveTo>
                  <a:cubicBezTo>
                    <a:pt x="132" y="17"/>
                    <a:pt x="130" y="46"/>
                    <a:pt x="96" y="79"/>
                  </a:cubicBezTo>
                  <a:cubicBezTo>
                    <a:pt x="63" y="112"/>
                    <a:pt x="49" y="134"/>
                    <a:pt x="49" y="134"/>
                  </a:cubicBezTo>
                  <a:cubicBezTo>
                    <a:pt x="44" y="278"/>
                    <a:pt x="44" y="278"/>
                    <a:pt x="44" y="278"/>
                  </a:cubicBezTo>
                  <a:cubicBezTo>
                    <a:pt x="17" y="278"/>
                    <a:pt x="17" y="278"/>
                    <a:pt x="17" y="278"/>
                  </a:cubicBezTo>
                  <a:cubicBezTo>
                    <a:pt x="17" y="278"/>
                    <a:pt x="0" y="127"/>
                    <a:pt x="1" y="121"/>
                  </a:cubicBezTo>
                  <a:cubicBezTo>
                    <a:pt x="1" y="116"/>
                    <a:pt x="47" y="17"/>
                    <a:pt x="53" y="8"/>
                  </a:cubicBezTo>
                  <a:cubicBezTo>
                    <a:pt x="58" y="0"/>
                    <a:pt x="132" y="17"/>
                    <a:pt x="132" y="17"/>
                  </a:cubicBezTo>
                  <a:close/>
                </a:path>
              </a:pathLst>
            </a:custGeom>
            <a:solidFill>
              <a:srgbClr val="379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3" name="Freeform 137">
              <a:extLst>
                <a:ext uri="{FF2B5EF4-FFF2-40B4-BE49-F238E27FC236}">
                  <a16:creationId xmlns:a16="http://schemas.microsoft.com/office/drawing/2014/main" id="{5A06906A-FE27-4B75-B365-F830E1770F36}"/>
                </a:ext>
              </a:extLst>
            </p:cNvPr>
            <p:cNvSpPr>
              <a:spLocks/>
            </p:cNvSpPr>
            <p:nvPr/>
          </p:nvSpPr>
          <p:spPr bwMode="auto">
            <a:xfrm>
              <a:off x="10102277" y="3950847"/>
              <a:ext cx="480511" cy="770819"/>
            </a:xfrm>
            <a:custGeom>
              <a:avLst/>
              <a:gdLst>
                <a:gd name="T0" fmla="*/ 72 w 102"/>
                <a:gd name="T1" fmla="*/ 0 h 164"/>
                <a:gd name="T2" fmla="*/ 91 w 102"/>
                <a:gd name="T3" fmla="*/ 39 h 164"/>
                <a:gd name="T4" fmla="*/ 95 w 102"/>
                <a:gd name="T5" fmla="*/ 150 h 164"/>
                <a:gd name="T6" fmla="*/ 86 w 102"/>
                <a:gd name="T7" fmla="*/ 154 h 164"/>
                <a:gd name="T8" fmla="*/ 4 w 102"/>
                <a:gd name="T9" fmla="*/ 152 h 164"/>
                <a:gd name="T10" fmla="*/ 4 w 102"/>
                <a:gd name="T11" fmla="*/ 152 h 164"/>
                <a:gd name="T12" fmla="*/ 10 w 102"/>
                <a:gd name="T13" fmla="*/ 73 h 164"/>
                <a:gd name="T14" fmla="*/ 15 w 102"/>
                <a:gd name="T15" fmla="*/ 22 h 164"/>
                <a:gd name="T16" fmla="*/ 38 w 102"/>
                <a:gd name="T17" fmla="*/ 1 h 164"/>
                <a:gd name="T18" fmla="*/ 72 w 102"/>
                <a:gd name="T19"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64">
                  <a:moveTo>
                    <a:pt x="72" y="0"/>
                  </a:moveTo>
                  <a:cubicBezTo>
                    <a:pt x="72" y="0"/>
                    <a:pt x="102" y="2"/>
                    <a:pt x="91" y="39"/>
                  </a:cubicBezTo>
                  <a:cubicBezTo>
                    <a:pt x="79" y="79"/>
                    <a:pt x="92" y="144"/>
                    <a:pt x="95" y="150"/>
                  </a:cubicBezTo>
                  <a:cubicBezTo>
                    <a:pt x="86" y="154"/>
                    <a:pt x="86" y="154"/>
                    <a:pt x="86" y="154"/>
                  </a:cubicBezTo>
                  <a:cubicBezTo>
                    <a:pt x="59" y="164"/>
                    <a:pt x="30" y="163"/>
                    <a:pt x="4" y="152"/>
                  </a:cubicBezTo>
                  <a:cubicBezTo>
                    <a:pt x="4" y="152"/>
                    <a:pt x="4" y="152"/>
                    <a:pt x="4" y="152"/>
                  </a:cubicBezTo>
                  <a:cubicBezTo>
                    <a:pt x="4" y="152"/>
                    <a:pt x="27" y="100"/>
                    <a:pt x="10" y="73"/>
                  </a:cubicBezTo>
                  <a:cubicBezTo>
                    <a:pt x="0" y="55"/>
                    <a:pt x="3" y="37"/>
                    <a:pt x="15" y="22"/>
                  </a:cubicBezTo>
                  <a:cubicBezTo>
                    <a:pt x="24" y="12"/>
                    <a:pt x="34" y="1"/>
                    <a:pt x="38" y="1"/>
                  </a:cubicBezTo>
                  <a:lnTo>
                    <a:pt x="72" y="0"/>
                  </a:lnTo>
                  <a:close/>
                </a:path>
              </a:pathLst>
            </a:custGeom>
            <a:solidFill>
              <a:srgbClr val="FE3D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4" name="Freeform 138">
              <a:extLst>
                <a:ext uri="{FF2B5EF4-FFF2-40B4-BE49-F238E27FC236}">
                  <a16:creationId xmlns:a16="http://schemas.microsoft.com/office/drawing/2014/main" id="{03B6F704-4B11-4C67-9E6A-5641B9D0EC6A}"/>
                </a:ext>
              </a:extLst>
            </p:cNvPr>
            <p:cNvSpPr>
              <a:spLocks/>
            </p:cNvSpPr>
            <p:nvPr/>
          </p:nvSpPr>
          <p:spPr bwMode="auto">
            <a:xfrm>
              <a:off x="9914576" y="4669110"/>
              <a:ext cx="262780" cy="1196272"/>
            </a:xfrm>
            <a:custGeom>
              <a:avLst/>
              <a:gdLst>
                <a:gd name="T0" fmla="*/ 17 w 56"/>
                <a:gd name="T1" fmla="*/ 254 h 254"/>
                <a:gd name="T2" fmla="*/ 23 w 56"/>
                <a:gd name="T3" fmla="*/ 254 h 254"/>
                <a:gd name="T4" fmla="*/ 11 w 56"/>
                <a:gd name="T5" fmla="*/ 98 h 254"/>
                <a:gd name="T6" fmla="*/ 40 w 56"/>
                <a:gd name="T7" fmla="*/ 43 h 254"/>
                <a:gd name="T8" fmla="*/ 56 w 56"/>
                <a:gd name="T9" fmla="*/ 4 h 254"/>
                <a:gd name="T10" fmla="*/ 45 w 56"/>
                <a:gd name="T11" fmla="*/ 0 h 254"/>
                <a:gd name="T12" fmla="*/ 1 w 56"/>
                <a:gd name="T13" fmla="*/ 97 h 254"/>
                <a:gd name="T14" fmla="*/ 17 w 56"/>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54">
                  <a:moveTo>
                    <a:pt x="17" y="254"/>
                  </a:moveTo>
                  <a:cubicBezTo>
                    <a:pt x="23" y="254"/>
                    <a:pt x="23" y="254"/>
                    <a:pt x="23" y="254"/>
                  </a:cubicBezTo>
                  <a:cubicBezTo>
                    <a:pt x="11" y="98"/>
                    <a:pt x="11" y="98"/>
                    <a:pt x="11" y="98"/>
                  </a:cubicBezTo>
                  <a:cubicBezTo>
                    <a:pt x="13" y="95"/>
                    <a:pt x="19" y="83"/>
                    <a:pt x="40" y="43"/>
                  </a:cubicBezTo>
                  <a:cubicBezTo>
                    <a:pt x="47" y="29"/>
                    <a:pt x="52" y="16"/>
                    <a:pt x="56" y="4"/>
                  </a:cubicBezTo>
                  <a:cubicBezTo>
                    <a:pt x="52" y="2"/>
                    <a:pt x="48" y="1"/>
                    <a:pt x="45" y="0"/>
                  </a:cubicBezTo>
                  <a:cubicBezTo>
                    <a:pt x="30" y="30"/>
                    <a:pt x="1" y="93"/>
                    <a:pt x="1" y="97"/>
                  </a:cubicBezTo>
                  <a:cubicBezTo>
                    <a:pt x="0" y="103"/>
                    <a:pt x="17" y="254"/>
                    <a:pt x="17" y="254"/>
                  </a:cubicBezTo>
                  <a:close/>
                </a:path>
              </a:pathLst>
            </a:custGeom>
            <a:solidFill>
              <a:srgbClr val="2481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5" name="Freeform 139">
              <a:extLst>
                <a:ext uri="{FF2B5EF4-FFF2-40B4-BE49-F238E27FC236}">
                  <a16:creationId xmlns:a16="http://schemas.microsoft.com/office/drawing/2014/main" id="{7D8671C4-9D57-4247-A62C-0C6E9EB61E02}"/>
                </a:ext>
              </a:extLst>
            </p:cNvPr>
            <p:cNvSpPr>
              <a:spLocks/>
            </p:cNvSpPr>
            <p:nvPr/>
          </p:nvSpPr>
          <p:spPr bwMode="auto">
            <a:xfrm>
              <a:off x="10117293" y="4111017"/>
              <a:ext cx="282801" cy="578115"/>
            </a:xfrm>
            <a:custGeom>
              <a:avLst/>
              <a:gdLst>
                <a:gd name="T0" fmla="*/ 31 w 60"/>
                <a:gd name="T1" fmla="*/ 29 h 123"/>
                <a:gd name="T2" fmla="*/ 13 w 60"/>
                <a:gd name="T3" fmla="*/ 123 h 123"/>
                <a:gd name="T4" fmla="*/ 1 w 60"/>
                <a:gd name="T5" fmla="*/ 118 h 123"/>
                <a:gd name="T6" fmla="*/ 1 w 60"/>
                <a:gd name="T7" fmla="*/ 118 h 123"/>
                <a:gd name="T8" fmla="*/ 7 w 60"/>
                <a:gd name="T9" fmla="*/ 39 h 123"/>
                <a:gd name="T10" fmla="*/ 1 w 60"/>
                <a:gd name="T11" fmla="*/ 13 h 123"/>
                <a:gd name="T12" fmla="*/ 60 w 60"/>
                <a:gd name="T13" fmla="*/ 0 h 123"/>
                <a:gd name="T14" fmla="*/ 31 w 60"/>
                <a:gd name="T15" fmla="*/ 2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123">
                  <a:moveTo>
                    <a:pt x="31" y="29"/>
                  </a:moveTo>
                  <a:cubicBezTo>
                    <a:pt x="17" y="34"/>
                    <a:pt x="28" y="71"/>
                    <a:pt x="13" y="123"/>
                  </a:cubicBezTo>
                  <a:cubicBezTo>
                    <a:pt x="9" y="121"/>
                    <a:pt x="5" y="120"/>
                    <a:pt x="1" y="118"/>
                  </a:cubicBezTo>
                  <a:cubicBezTo>
                    <a:pt x="1" y="118"/>
                    <a:pt x="1" y="118"/>
                    <a:pt x="1" y="118"/>
                  </a:cubicBezTo>
                  <a:cubicBezTo>
                    <a:pt x="1" y="118"/>
                    <a:pt x="24" y="66"/>
                    <a:pt x="7" y="39"/>
                  </a:cubicBezTo>
                  <a:cubicBezTo>
                    <a:pt x="2" y="30"/>
                    <a:pt x="0" y="21"/>
                    <a:pt x="1" y="13"/>
                  </a:cubicBezTo>
                  <a:cubicBezTo>
                    <a:pt x="60" y="0"/>
                    <a:pt x="60" y="0"/>
                    <a:pt x="60" y="0"/>
                  </a:cubicBezTo>
                  <a:cubicBezTo>
                    <a:pt x="60" y="0"/>
                    <a:pt x="50" y="22"/>
                    <a:pt x="31" y="29"/>
                  </a:cubicBezTo>
                  <a:close/>
                </a:path>
              </a:pathLst>
            </a:custGeom>
            <a:solidFill>
              <a:srgbClr val="ED14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6" name="Freeform 140">
              <a:extLst>
                <a:ext uri="{FF2B5EF4-FFF2-40B4-BE49-F238E27FC236}">
                  <a16:creationId xmlns:a16="http://schemas.microsoft.com/office/drawing/2014/main" id="{D3AC54E1-DA09-4FE5-84C7-C4DD16C44100}"/>
                </a:ext>
              </a:extLst>
            </p:cNvPr>
            <p:cNvSpPr>
              <a:spLocks/>
            </p:cNvSpPr>
            <p:nvPr/>
          </p:nvSpPr>
          <p:spPr bwMode="auto">
            <a:xfrm>
              <a:off x="9609252" y="3700581"/>
              <a:ext cx="790841" cy="570607"/>
            </a:xfrm>
            <a:custGeom>
              <a:avLst/>
              <a:gdLst>
                <a:gd name="T0" fmla="*/ 12 w 168"/>
                <a:gd name="T1" fmla="*/ 24 h 121"/>
                <a:gd name="T2" fmla="*/ 82 w 168"/>
                <a:gd name="T3" fmla="*/ 118 h 121"/>
                <a:gd name="T4" fmla="*/ 151 w 168"/>
                <a:gd name="T5" fmla="*/ 101 h 121"/>
                <a:gd name="T6" fmla="*/ 167 w 168"/>
                <a:gd name="T7" fmla="*/ 80 h 121"/>
                <a:gd name="T8" fmla="*/ 142 w 168"/>
                <a:gd name="T9" fmla="*/ 61 h 121"/>
                <a:gd name="T10" fmla="*/ 81 w 168"/>
                <a:gd name="T11" fmla="*/ 80 h 121"/>
                <a:gd name="T12" fmla="*/ 18 w 168"/>
                <a:gd name="T13" fmla="*/ 15 h 121"/>
                <a:gd name="T14" fmla="*/ 6 w 168"/>
                <a:gd name="T15" fmla="*/ 0 h 121"/>
                <a:gd name="T16" fmla="*/ 12 w 168"/>
                <a:gd name="T17" fmla="*/ 2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21">
                  <a:moveTo>
                    <a:pt x="12" y="24"/>
                  </a:moveTo>
                  <a:cubicBezTo>
                    <a:pt x="12" y="24"/>
                    <a:pt x="66" y="113"/>
                    <a:pt x="82" y="118"/>
                  </a:cubicBezTo>
                  <a:cubicBezTo>
                    <a:pt x="89" y="121"/>
                    <a:pt x="133" y="104"/>
                    <a:pt x="151" y="101"/>
                  </a:cubicBezTo>
                  <a:cubicBezTo>
                    <a:pt x="161" y="99"/>
                    <a:pt x="168" y="90"/>
                    <a:pt x="167" y="80"/>
                  </a:cubicBezTo>
                  <a:cubicBezTo>
                    <a:pt x="166" y="68"/>
                    <a:pt x="153" y="59"/>
                    <a:pt x="142" y="61"/>
                  </a:cubicBezTo>
                  <a:cubicBezTo>
                    <a:pt x="81" y="80"/>
                    <a:pt x="81" y="80"/>
                    <a:pt x="81" y="80"/>
                  </a:cubicBezTo>
                  <a:cubicBezTo>
                    <a:pt x="81" y="80"/>
                    <a:pt x="30" y="27"/>
                    <a:pt x="18" y="15"/>
                  </a:cubicBezTo>
                  <a:cubicBezTo>
                    <a:pt x="18" y="15"/>
                    <a:pt x="13" y="0"/>
                    <a:pt x="6" y="0"/>
                  </a:cubicBezTo>
                  <a:cubicBezTo>
                    <a:pt x="0" y="0"/>
                    <a:pt x="10" y="18"/>
                    <a:pt x="12" y="24"/>
                  </a:cubicBezTo>
                  <a:close/>
                </a:path>
              </a:pathLst>
            </a:custGeom>
            <a:solidFill>
              <a:srgbClr val="FDB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7" name="Freeform 141">
              <a:extLst>
                <a:ext uri="{FF2B5EF4-FFF2-40B4-BE49-F238E27FC236}">
                  <a16:creationId xmlns:a16="http://schemas.microsoft.com/office/drawing/2014/main" id="{11EEE4CF-3E8C-43B8-B04C-CB0FBABEACA7}"/>
                </a:ext>
              </a:extLst>
            </p:cNvPr>
            <p:cNvSpPr>
              <a:spLocks/>
            </p:cNvSpPr>
            <p:nvPr/>
          </p:nvSpPr>
          <p:spPr bwMode="auto">
            <a:xfrm>
              <a:off x="9824481" y="5865381"/>
              <a:ext cx="297817" cy="82589"/>
            </a:xfrm>
            <a:custGeom>
              <a:avLst/>
              <a:gdLst>
                <a:gd name="T0" fmla="*/ 9 w 63"/>
                <a:gd name="T1" fmla="*/ 9 h 18"/>
                <a:gd name="T2" fmla="*/ 36 w 63"/>
                <a:gd name="T3" fmla="*/ 0 h 18"/>
                <a:gd name="T4" fmla="*/ 63 w 63"/>
                <a:gd name="T5" fmla="*/ 0 h 18"/>
                <a:gd name="T6" fmla="*/ 63 w 63"/>
                <a:gd name="T7" fmla="*/ 14 h 18"/>
                <a:gd name="T8" fmla="*/ 59 w 63"/>
                <a:gd name="T9" fmla="*/ 18 h 18"/>
                <a:gd name="T10" fmla="*/ 5 w 63"/>
                <a:gd name="T11" fmla="*/ 18 h 18"/>
                <a:gd name="T12" fmla="*/ 3 w 63"/>
                <a:gd name="T13" fmla="*/ 12 h 18"/>
                <a:gd name="T14" fmla="*/ 9 w 63"/>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8">
                  <a:moveTo>
                    <a:pt x="9" y="9"/>
                  </a:moveTo>
                  <a:cubicBezTo>
                    <a:pt x="17" y="7"/>
                    <a:pt x="31" y="4"/>
                    <a:pt x="36" y="0"/>
                  </a:cubicBezTo>
                  <a:cubicBezTo>
                    <a:pt x="63" y="0"/>
                    <a:pt x="63" y="0"/>
                    <a:pt x="63" y="0"/>
                  </a:cubicBezTo>
                  <a:cubicBezTo>
                    <a:pt x="63" y="5"/>
                    <a:pt x="63" y="11"/>
                    <a:pt x="63" y="14"/>
                  </a:cubicBezTo>
                  <a:cubicBezTo>
                    <a:pt x="63" y="16"/>
                    <a:pt x="61" y="18"/>
                    <a:pt x="59" y="18"/>
                  </a:cubicBezTo>
                  <a:cubicBezTo>
                    <a:pt x="5" y="18"/>
                    <a:pt x="5" y="18"/>
                    <a:pt x="5" y="18"/>
                  </a:cubicBezTo>
                  <a:cubicBezTo>
                    <a:pt x="1" y="18"/>
                    <a:pt x="0" y="14"/>
                    <a:pt x="3" y="12"/>
                  </a:cubicBezTo>
                  <a:cubicBezTo>
                    <a:pt x="5" y="11"/>
                    <a:pt x="7" y="10"/>
                    <a:pt x="9" y="9"/>
                  </a:cubicBezTo>
                  <a:close/>
                </a:path>
              </a:pathLst>
            </a:custGeom>
            <a:solidFill>
              <a:srgbClr val="004C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8" name="Freeform 142">
              <a:extLst>
                <a:ext uri="{FF2B5EF4-FFF2-40B4-BE49-F238E27FC236}">
                  <a16:creationId xmlns:a16="http://schemas.microsoft.com/office/drawing/2014/main" id="{3996BBAF-FCA2-47DE-9472-1BE7443DC1D1}"/>
                </a:ext>
              </a:extLst>
            </p:cNvPr>
            <p:cNvSpPr>
              <a:spLocks/>
            </p:cNvSpPr>
            <p:nvPr/>
          </p:nvSpPr>
          <p:spPr bwMode="auto">
            <a:xfrm>
              <a:off x="10450146" y="5792805"/>
              <a:ext cx="287807" cy="147658"/>
            </a:xfrm>
            <a:custGeom>
              <a:avLst/>
              <a:gdLst>
                <a:gd name="T0" fmla="*/ 8 w 61"/>
                <a:gd name="T1" fmla="*/ 21 h 31"/>
                <a:gd name="T2" fmla="*/ 32 w 61"/>
                <a:gd name="T3" fmla="*/ 6 h 31"/>
                <a:gd name="T4" fmla="*/ 58 w 61"/>
                <a:gd name="T5" fmla="*/ 0 h 31"/>
                <a:gd name="T6" fmla="*/ 61 w 61"/>
                <a:gd name="T7" fmla="*/ 13 h 31"/>
                <a:gd name="T8" fmla="*/ 58 w 61"/>
                <a:gd name="T9" fmla="*/ 18 h 31"/>
                <a:gd name="T10" fmla="*/ 5 w 61"/>
                <a:gd name="T11" fmla="*/ 31 h 31"/>
                <a:gd name="T12" fmla="*/ 2 w 61"/>
                <a:gd name="T13" fmla="*/ 25 h 31"/>
                <a:gd name="T14" fmla="*/ 8 w 61"/>
                <a:gd name="T15" fmla="*/ 2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31">
                  <a:moveTo>
                    <a:pt x="8" y="21"/>
                  </a:moveTo>
                  <a:cubicBezTo>
                    <a:pt x="15" y="17"/>
                    <a:pt x="28" y="10"/>
                    <a:pt x="32" y="6"/>
                  </a:cubicBezTo>
                  <a:cubicBezTo>
                    <a:pt x="58" y="0"/>
                    <a:pt x="58" y="0"/>
                    <a:pt x="58" y="0"/>
                  </a:cubicBezTo>
                  <a:cubicBezTo>
                    <a:pt x="59" y="5"/>
                    <a:pt x="60" y="10"/>
                    <a:pt x="61" y="13"/>
                  </a:cubicBezTo>
                  <a:cubicBezTo>
                    <a:pt x="61" y="16"/>
                    <a:pt x="60" y="18"/>
                    <a:pt x="58" y="18"/>
                  </a:cubicBezTo>
                  <a:cubicBezTo>
                    <a:pt x="5" y="31"/>
                    <a:pt x="5" y="31"/>
                    <a:pt x="5" y="31"/>
                  </a:cubicBezTo>
                  <a:cubicBezTo>
                    <a:pt x="2" y="31"/>
                    <a:pt x="0" y="27"/>
                    <a:pt x="2" y="25"/>
                  </a:cubicBezTo>
                  <a:cubicBezTo>
                    <a:pt x="4" y="23"/>
                    <a:pt x="5" y="22"/>
                    <a:pt x="8" y="21"/>
                  </a:cubicBezTo>
                  <a:close/>
                </a:path>
              </a:pathLst>
            </a:custGeom>
            <a:solidFill>
              <a:srgbClr val="004C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9" name="Freeform 143">
              <a:extLst>
                <a:ext uri="{FF2B5EF4-FFF2-40B4-BE49-F238E27FC236}">
                  <a16:creationId xmlns:a16="http://schemas.microsoft.com/office/drawing/2014/main" id="{B47C9FF9-66AB-43B6-9566-42FC172FF087}"/>
                </a:ext>
              </a:extLst>
            </p:cNvPr>
            <p:cNvSpPr>
              <a:spLocks/>
            </p:cNvSpPr>
            <p:nvPr/>
          </p:nvSpPr>
          <p:spPr bwMode="auto">
            <a:xfrm>
              <a:off x="9694342" y="3773157"/>
              <a:ext cx="695740" cy="342865"/>
            </a:xfrm>
            <a:custGeom>
              <a:avLst/>
              <a:gdLst>
                <a:gd name="T0" fmla="*/ 64 w 148"/>
                <a:gd name="T1" fmla="*/ 73 h 73"/>
                <a:gd name="T2" fmla="*/ 148 w 148"/>
                <a:gd name="T3" fmla="*/ 62 h 73"/>
                <a:gd name="T4" fmla="*/ 124 w 148"/>
                <a:gd name="T5" fmla="*/ 46 h 73"/>
                <a:gd name="T6" fmla="*/ 63 w 148"/>
                <a:gd name="T7" fmla="*/ 65 h 73"/>
                <a:gd name="T8" fmla="*/ 0 w 148"/>
                <a:gd name="T9" fmla="*/ 0 h 73"/>
                <a:gd name="T10" fmla="*/ 64 w 148"/>
                <a:gd name="T11" fmla="*/ 73 h 73"/>
              </a:gdLst>
              <a:ahLst/>
              <a:cxnLst>
                <a:cxn ang="0">
                  <a:pos x="T0" y="T1"/>
                </a:cxn>
                <a:cxn ang="0">
                  <a:pos x="T2" y="T3"/>
                </a:cxn>
                <a:cxn ang="0">
                  <a:pos x="T4" y="T5"/>
                </a:cxn>
                <a:cxn ang="0">
                  <a:pos x="T6" y="T7"/>
                </a:cxn>
                <a:cxn ang="0">
                  <a:pos x="T8" y="T9"/>
                </a:cxn>
                <a:cxn ang="0">
                  <a:pos x="T10" y="T11"/>
                </a:cxn>
              </a:cxnLst>
              <a:rect l="0" t="0" r="r" b="b"/>
              <a:pathLst>
                <a:path w="148" h="73">
                  <a:moveTo>
                    <a:pt x="64" y="73"/>
                  </a:moveTo>
                  <a:cubicBezTo>
                    <a:pt x="77" y="73"/>
                    <a:pt x="133" y="52"/>
                    <a:pt x="148" y="62"/>
                  </a:cubicBezTo>
                  <a:cubicBezTo>
                    <a:pt x="146" y="52"/>
                    <a:pt x="134" y="44"/>
                    <a:pt x="124" y="46"/>
                  </a:cubicBezTo>
                  <a:cubicBezTo>
                    <a:pt x="63" y="65"/>
                    <a:pt x="63" y="65"/>
                    <a:pt x="63" y="65"/>
                  </a:cubicBezTo>
                  <a:cubicBezTo>
                    <a:pt x="63" y="65"/>
                    <a:pt x="12" y="12"/>
                    <a:pt x="0" y="0"/>
                  </a:cubicBezTo>
                  <a:cubicBezTo>
                    <a:pt x="0" y="0"/>
                    <a:pt x="50" y="72"/>
                    <a:pt x="64" y="73"/>
                  </a:cubicBezTo>
                  <a:close/>
                </a:path>
              </a:pathLst>
            </a:custGeom>
            <a:solidFill>
              <a:srgbClr val="F8A0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0" name="Freeform 144">
              <a:extLst>
                <a:ext uri="{FF2B5EF4-FFF2-40B4-BE49-F238E27FC236}">
                  <a16:creationId xmlns:a16="http://schemas.microsoft.com/office/drawing/2014/main" id="{4A6C99F5-C00A-4E61-9CFF-6B58C7FEBB20}"/>
                </a:ext>
              </a:extLst>
            </p:cNvPr>
            <p:cNvSpPr>
              <a:spLocks/>
            </p:cNvSpPr>
            <p:nvPr/>
          </p:nvSpPr>
          <p:spPr bwMode="auto">
            <a:xfrm>
              <a:off x="10497697" y="3668046"/>
              <a:ext cx="42546" cy="80085"/>
            </a:xfrm>
            <a:custGeom>
              <a:avLst/>
              <a:gdLst>
                <a:gd name="T0" fmla="*/ 4 w 9"/>
                <a:gd name="T1" fmla="*/ 0 h 17"/>
                <a:gd name="T2" fmla="*/ 0 w 9"/>
                <a:gd name="T3" fmla="*/ 1 h 17"/>
                <a:gd name="T4" fmla="*/ 4 w 9"/>
                <a:gd name="T5" fmla="*/ 17 h 17"/>
                <a:gd name="T6" fmla="*/ 9 w 9"/>
                <a:gd name="T7" fmla="*/ 16 h 17"/>
                <a:gd name="T8" fmla="*/ 4 w 9"/>
                <a:gd name="T9" fmla="*/ 0 h 17"/>
              </a:gdLst>
              <a:ahLst/>
              <a:cxnLst>
                <a:cxn ang="0">
                  <a:pos x="T0" y="T1"/>
                </a:cxn>
                <a:cxn ang="0">
                  <a:pos x="T2" y="T3"/>
                </a:cxn>
                <a:cxn ang="0">
                  <a:pos x="T4" y="T5"/>
                </a:cxn>
                <a:cxn ang="0">
                  <a:pos x="T6" y="T7"/>
                </a:cxn>
                <a:cxn ang="0">
                  <a:pos x="T8" y="T9"/>
                </a:cxn>
              </a:cxnLst>
              <a:rect l="0" t="0" r="r" b="b"/>
              <a:pathLst>
                <a:path w="9" h="17">
                  <a:moveTo>
                    <a:pt x="4" y="0"/>
                  </a:moveTo>
                  <a:cubicBezTo>
                    <a:pt x="0" y="1"/>
                    <a:pt x="0" y="1"/>
                    <a:pt x="0" y="1"/>
                  </a:cubicBezTo>
                  <a:cubicBezTo>
                    <a:pt x="0" y="1"/>
                    <a:pt x="5" y="9"/>
                    <a:pt x="4" y="17"/>
                  </a:cubicBezTo>
                  <a:cubicBezTo>
                    <a:pt x="9" y="16"/>
                    <a:pt x="9" y="16"/>
                    <a:pt x="9" y="16"/>
                  </a:cubicBezTo>
                  <a:cubicBezTo>
                    <a:pt x="9" y="16"/>
                    <a:pt x="8" y="2"/>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1" name="Freeform 145">
              <a:extLst>
                <a:ext uri="{FF2B5EF4-FFF2-40B4-BE49-F238E27FC236}">
                  <a16:creationId xmlns:a16="http://schemas.microsoft.com/office/drawing/2014/main" id="{ED59D55D-AD25-49E9-964B-C75EE819C130}"/>
                </a:ext>
              </a:extLst>
            </p:cNvPr>
            <p:cNvSpPr>
              <a:spLocks/>
            </p:cNvSpPr>
            <p:nvPr/>
          </p:nvSpPr>
          <p:spPr bwMode="auto">
            <a:xfrm>
              <a:off x="6593547" y="3960858"/>
              <a:ext cx="2357506" cy="745793"/>
            </a:xfrm>
            <a:custGeom>
              <a:avLst/>
              <a:gdLst>
                <a:gd name="T0" fmla="*/ 472 w 501"/>
                <a:gd name="T1" fmla="*/ 0 h 159"/>
                <a:gd name="T2" fmla="*/ 29 w 501"/>
                <a:gd name="T3" fmla="*/ 0 h 159"/>
                <a:gd name="T4" fmla="*/ 0 w 501"/>
                <a:gd name="T5" fmla="*/ 29 h 159"/>
                <a:gd name="T6" fmla="*/ 0 w 501"/>
                <a:gd name="T7" fmla="*/ 129 h 159"/>
                <a:gd name="T8" fmla="*/ 29 w 501"/>
                <a:gd name="T9" fmla="*/ 159 h 159"/>
                <a:gd name="T10" fmla="*/ 472 w 501"/>
                <a:gd name="T11" fmla="*/ 159 h 159"/>
                <a:gd name="T12" fmla="*/ 501 w 501"/>
                <a:gd name="T13" fmla="*/ 129 h 159"/>
                <a:gd name="T14" fmla="*/ 501 w 501"/>
                <a:gd name="T15" fmla="*/ 29 h 159"/>
                <a:gd name="T16" fmla="*/ 472 w 501"/>
                <a:gd name="T1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159">
                  <a:moveTo>
                    <a:pt x="472" y="0"/>
                  </a:moveTo>
                  <a:cubicBezTo>
                    <a:pt x="29" y="0"/>
                    <a:pt x="29" y="0"/>
                    <a:pt x="29" y="0"/>
                  </a:cubicBezTo>
                  <a:cubicBezTo>
                    <a:pt x="13" y="0"/>
                    <a:pt x="0" y="13"/>
                    <a:pt x="0" y="29"/>
                  </a:cubicBezTo>
                  <a:cubicBezTo>
                    <a:pt x="0" y="129"/>
                    <a:pt x="0" y="129"/>
                    <a:pt x="0" y="129"/>
                  </a:cubicBezTo>
                  <a:cubicBezTo>
                    <a:pt x="0" y="146"/>
                    <a:pt x="13" y="159"/>
                    <a:pt x="29" y="159"/>
                  </a:cubicBezTo>
                  <a:cubicBezTo>
                    <a:pt x="472" y="159"/>
                    <a:pt x="472" y="159"/>
                    <a:pt x="472" y="159"/>
                  </a:cubicBezTo>
                  <a:cubicBezTo>
                    <a:pt x="488" y="159"/>
                    <a:pt x="501" y="146"/>
                    <a:pt x="501" y="129"/>
                  </a:cubicBezTo>
                  <a:cubicBezTo>
                    <a:pt x="501" y="29"/>
                    <a:pt x="501" y="29"/>
                    <a:pt x="501" y="29"/>
                  </a:cubicBezTo>
                  <a:cubicBezTo>
                    <a:pt x="501" y="13"/>
                    <a:pt x="488" y="0"/>
                    <a:pt x="47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2" name="Freeform 146">
              <a:extLst>
                <a:ext uri="{FF2B5EF4-FFF2-40B4-BE49-F238E27FC236}">
                  <a16:creationId xmlns:a16="http://schemas.microsoft.com/office/drawing/2014/main" id="{DD4422CF-97C0-4030-9DFA-56C48EA70D2E}"/>
                </a:ext>
              </a:extLst>
            </p:cNvPr>
            <p:cNvSpPr>
              <a:spLocks/>
            </p:cNvSpPr>
            <p:nvPr/>
          </p:nvSpPr>
          <p:spPr bwMode="auto">
            <a:xfrm>
              <a:off x="7542054" y="4201113"/>
              <a:ext cx="170181" cy="162674"/>
            </a:xfrm>
            <a:custGeom>
              <a:avLst/>
              <a:gdLst>
                <a:gd name="T0" fmla="*/ 19 w 36"/>
                <a:gd name="T1" fmla="*/ 2 h 35"/>
                <a:gd name="T2" fmla="*/ 22 w 36"/>
                <a:gd name="T3" fmla="*/ 11 h 35"/>
                <a:gd name="T4" fmla="*/ 24 w 36"/>
                <a:gd name="T5" fmla="*/ 12 h 35"/>
                <a:gd name="T6" fmla="*/ 34 w 36"/>
                <a:gd name="T7" fmla="*/ 12 h 35"/>
                <a:gd name="T8" fmla="*/ 35 w 36"/>
                <a:gd name="T9" fmla="*/ 15 h 35"/>
                <a:gd name="T10" fmla="*/ 27 w 36"/>
                <a:gd name="T11" fmla="*/ 21 h 35"/>
                <a:gd name="T12" fmla="*/ 26 w 36"/>
                <a:gd name="T13" fmla="*/ 23 h 35"/>
                <a:gd name="T14" fmla="*/ 29 w 36"/>
                <a:gd name="T15" fmla="*/ 33 h 35"/>
                <a:gd name="T16" fmla="*/ 27 w 36"/>
                <a:gd name="T17" fmla="*/ 34 h 35"/>
                <a:gd name="T18" fmla="*/ 19 w 36"/>
                <a:gd name="T19" fmla="*/ 28 h 35"/>
                <a:gd name="T20" fmla="*/ 17 w 36"/>
                <a:gd name="T21" fmla="*/ 28 h 35"/>
                <a:gd name="T22" fmla="*/ 9 w 36"/>
                <a:gd name="T23" fmla="*/ 34 h 35"/>
                <a:gd name="T24" fmla="*/ 6 w 36"/>
                <a:gd name="T25" fmla="*/ 33 h 35"/>
                <a:gd name="T26" fmla="*/ 9 w 36"/>
                <a:gd name="T27" fmla="*/ 23 h 35"/>
                <a:gd name="T28" fmla="*/ 9 w 36"/>
                <a:gd name="T29" fmla="*/ 21 h 35"/>
                <a:gd name="T30" fmla="*/ 1 w 36"/>
                <a:gd name="T31" fmla="*/ 15 h 35"/>
                <a:gd name="T32" fmla="*/ 2 w 36"/>
                <a:gd name="T33" fmla="*/ 12 h 35"/>
                <a:gd name="T34" fmla="*/ 12 w 36"/>
                <a:gd name="T35" fmla="*/ 12 h 35"/>
                <a:gd name="T36" fmla="*/ 13 w 36"/>
                <a:gd name="T37" fmla="*/ 11 h 35"/>
                <a:gd name="T38" fmla="*/ 16 w 36"/>
                <a:gd name="T39" fmla="*/ 2 h 35"/>
                <a:gd name="T40" fmla="*/ 19 w 36"/>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35">
                  <a:moveTo>
                    <a:pt x="19" y="2"/>
                  </a:moveTo>
                  <a:cubicBezTo>
                    <a:pt x="22" y="11"/>
                    <a:pt x="22" y="11"/>
                    <a:pt x="22" y="11"/>
                  </a:cubicBezTo>
                  <a:cubicBezTo>
                    <a:pt x="23" y="12"/>
                    <a:pt x="23" y="12"/>
                    <a:pt x="24" y="12"/>
                  </a:cubicBezTo>
                  <a:cubicBezTo>
                    <a:pt x="34" y="12"/>
                    <a:pt x="34" y="12"/>
                    <a:pt x="34" y="12"/>
                  </a:cubicBezTo>
                  <a:cubicBezTo>
                    <a:pt x="36" y="12"/>
                    <a:pt x="36" y="14"/>
                    <a:pt x="35" y="15"/>
                  </a:cubicBezTo>
                  <a:cubicBezTo>
                    <a:pt x="27" y="21"/>
                    <a:pt x="27" y="21"/>
                    <a:pt x="27" y="21"/>
                  </a:cubicBezTo>
                  <a:cubicBezTo>
                    <a:pt x="26" y="22"/>
                    <a:pt x="26" y="22"/>
                    <a:pt x="26" y="23"/>
                  </a:cubicBezTo>
                  <a:cubicBezTo>
                    <a:pt x="29" y="33"/>
                    <a:pt x="29" y="33"/>
                    <a:pt x="29" y="33"/>
                  </a:cubicBezTo>
                  <a:cubicBezTo>
                    <a:pt x="30" y="34"/>
                    <a:pt x="28" y="35"/>
                    <a:pt x="27" y="34"/>
                  </a:cubicBezTo>
                  <a:cubicBezTo>
                    <a:pt x="19" y="28"/>
                    <a:pt x="19" y="28"/>
                    <a:pt x="19" y="28"/>
                  </a:cubicBezTo>
                  <a:cubicBezTo>
                    <a:pt x="18" y="28"/>
                    <a:pt x="17" y="28"/>
                    <a:pt x="17" y="28"/>
                  </a:cubicBezTo>
                  <a:cubicBezTo>
                    <a:pt x="9" y="34"/>
                    <a:pt x="9" y="34"/>
                    <a:pt x="9" y="34"/>
                  </a:cubicBezTo>
                  <a:cubicBezTo>
                    <a:pt x="8" y="35"/>
                    <a:pt x="6" y="34"/>
                    <a:pt x="6" y="33"/>
                  </a:cubicBezTo>
                  <a:cubicBezTo>
                    <a:pt x="9" y="23"/>
                    <a:pt x="9" y="23"/>
                    <a:pt x="9" y="23"/>
                  </a:cubicBezTo>
                  <a:cubicBezTo>
                    <a:pt x="10" y="22"/>
                    <a:pt x="9" y="22"/>
                    <a:pt x="9" y="21"/>
                  </a:cubicBezTo>
                  <a:cubicBezTo>
                    <a:pt x="1" y="15"/>
                    <a:pt x="1" y="15"/>
                    <a:pt x="1" y="15"/>
                  </a:cubicBezTo>
                  <a:cubicBezTo>
                    <a:pt x="0" y="14"/>
                    <a:pt x="0" y="12"/>
                    <a:pt x="2" y="12"/>
                  </a:cubicBezTo>
                  <a:cubicBezTo>
                    <a:pt x="12" y="12"/>
                    <a:pt x="12" y="12"/>
                    <a:pt x="12" y="12"/>
                  </a:cubicBezTo>
                  <a:cubicBezTo>
                    <a:pt x="12" y="12"/>
                    <a:pt x="13" y="12"/>
                    <a:pt x="13" y="11"/>
                  </a:cubicBezTo>
                  <a:cubicBezTo>
                    <a:pt x="16" y="2"/>
                    <a:pt x="16" y="2"/>
                    <a:pt x="16" y="2"/>
                  </a:cubicBezTo>
                  <a:cubicBezTo>
                    <a:pt x="17" y="0"/>
                    <a:pt x="19" y="0"/>
                    <a:pt x="19"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3" name="Freeform 147">
              <a:extLst>
                <a:ext uri="{FF2B5EF4-FFF2-40B4-BE49-F238E27FC236}">
                  <a16:creationId xmlns:a16="http://schemas.microsoft.com/office/drawing/2014/main" id="{FE9F14C1-8850-4AC3-990D-E29096738188}"/>
                </a:ext>
              </a:extLst>
            </p:cNvPr>
            <p:cNvSpPr>
              <a:spLocks/>
            </p:cNvSpPr>
            <p:nvPr/>
          </p:nvSpPr>
          <p:spPr bwMode="auto">
            <a:xfrm>
              <a:off x="7802331" y="4201113"/>
              <a:ext cx="172684" cy="162674"/>
            </a:xfrm>
            <a:custGeom>
              <a:avLst/>
              <a:gdLst>
                <a:gd name="T0" fmla="*/ 20 w 37"/>
                <a:gd name="T1" fmla="*/ 2 h 35"/>
                <a:gd name="T2" fmla="*/ 23 w 37"/>
                <a:gd name="T3" fmla="*/ 11 h 35"/>
                <a:gd name="T4" fmla="*/ 24 w 37"/>
                <a:gd name="T5" fmla="*/ 12 h 35"/>
                <a:gd name="T6" fmla="*/ 34 w 37"/>
                <a:gd name="T7" fmla="*/ 12 h 35"/>
                <a:gd name="T8" fmla="*/ 35 w 37"/>
                <a:gd name="T9" fmla="*/ 15 h 35"/>
                <a:gd name="T10" fmla="*/ 27 w 37"/>
                <a:gd name="T11" fmla="*/ 21 h 35"/>
                <a:gd name="T12" fmla="*/ 27 w 37"/>
                <a:gd name="T13" fmla="*/ 23 h 35"/>
                <a:gd name="T14" fmla="*/ 30 w 37"/>
                <a:gd name="T15" fmla="*/ 33 h 35"/>
                <a:gd name="T16" fmla="*/ 27 w 37"/>
                <a:gd name="T17" fmla="*/ 34 h 35"/>
                <a:gd name="T18" fmla="*/ 19 w 37"/>
                <a:gd name="T19" fmla="*/ 28 h 35"/>
                <a:gd name="T20" fmla="*/ 17 w 37"/>
                <a:gd name="T21" fmla="*/ 28 h 35"/>
                <a:gd name="T22" fmla="*/ 9 w 37"/>
                <a:gd name="T23" fmla="*/ 34 h 35"/>
                <a:gd name="T24" fmla="*/ 7 w 37"/>
                <a:gd name="T25" fmla="*/ 33 h 35"/>
                <a:gd name="T26" fmla="*/ 10 w 37"/>
                <a:gd name="T27" fmla="*/ 23 h 35"/>
                <a:gd name="T28" fmla="*/ 9 w 37"/>
                <a:gd name="T29" fmla="*/ 21 h 35"/>
                <a:gd name="T30" fmla="*/ 1 w 37"/>
                <a:gd name="T31" fmla="*/ 15 h 35"/>
                <a:gd name="T32" fmla="*/ 2 w 37"/>
                <a:gd name="T33" fmla="*/ 12 h 35"/>
                <a:gd name="T34" fmla="*/ 12 w 37"/>
                <a:gd name="T35" fmla="*/ 12 h 35"/>
                <a:gd name="T36" fmla="*/ 14 w 37"/>
                <a:gd name="T37" fmla="*/ 11 h 35"/>
                <a:gd name="T38" fmla="*/ 17 w 37"/>
                <a:gd name="T39" fmla="*/ 2 h 35"/>
                <a:gd name="T40" fmla="*/ 20 w 37"/>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5">
                  <a:moveTo>
                    <a:pt x="20" y="2"/>
                  </a:moveTo>
                  <a:cubicBezTo>
                    <a:pt x="23" y="11"/>
                    <a:pt x="23" y="11"/>
                    <a:pt x="23" y="11"/>
                  </a:cubicBezTo>
                  <a:cubicBezTo>
                    <a:pt x="23" y="12"/>
                    <a:pt x="24" y="12"/>
                    <a:pt x="24" y="12"/>
                  </a:cubicBezTo>
                  <a:cubicBezTo>
                    <a:pt x="34" y="12"/>
                    <a:pt x="34" y="12"/>
                    <a:pt x="34" y="12"/>
                  </a:cubicBezTo>
                  <a:cubicBezTo>
                    <a:pt x="36" y="12"/>
                    <a:pt x="37" y="14"/>
                    <a:pt x="35" y="15"/>
                  </a:cubicBezTo>
                  <a:cubicBezTo>
                    <a:pt x="27" y="21"/>
                    <a:pt x="27" y="21"/>
                    <a:pt x="27" y="21"/>
                  </a:cubicBezTo>
                  <a:cubicBezTo>
                    <a:pt x="27" y="22"/>
                    <a:pt x="26" y="22"/>
                    <a:pt x="27" y="23"/>
                  </a:cubicBezTo>
                  <a:cubicBezTo>
                    <a:pt x="30" y="33"/>
                    <a:pt x="30" y="33"/>
                    <a:pt x="30" y="33"/>
                  </a:cubicBezTo>
                  <a:cubicBezTo>
                    <a:pt x="30" y="34"/>
                    <a:pt x="29" y="35"/>
                    <a:pt x="27" y="34"/>
                  </a:cubicBezTo>
                  <a:cubicBezTo>
                    <a:pt x="19" y="28"/>
                    <a:pt x="19" y="28"/>
                    <a:pt x="19" y="28"/>
                  </a:cubicBezTo>
                  <a:cubicBezTo>
                    <a:pt x="19" y="28"/>
                    <a:pt x="18" y="28"/>
                    <a:pt x="17" y="28"/>
                  </a:cubicBezTo>
                  <a:cubicBezTo>
                    <a:pt x="9" y="34"/>
                    <a:pt x="9" y="34"/>
                    <a:pt x="9" y="34"/>
                  </a:cubicBezTo>
                  <a:cubicBezTo>
                    <a:pt x="8" y="35"/>
                    <a:pt x="6" y="34"/>
                    <a:pt x="7" y="33"/>
                  </a:cubicBezTo>
                  <a:cubicBezTo>
                    <a:pt x="10" y="23"/>
                    <a:pt x="10" y="23"/>
                    <a:pt x="10" y="23"/>
                  </a:cubicBezTo>
                  <a:cubicBezTo>
                    <a:pt x="10" y="22"/>
                    <a:pt x="10" y="22"/>
                    <a:pt x="9" y="21"/>
                  </a:cubicBezTo>
                  <a:cubicBezTo>
                    <a:pt x="1" y="15"/>
                    <a:pt x="1" y="15"/>
                    <a:pt x="1" y="15"/>
                  </a:cubicBezTo>
                  <a:cubicBezTo>
                    <a:pt x="0" y="14"/>
                    <a:pt x="1" y="12"/>
                    <a:pt x="2" y="12"/>
                  </a:cubicBezTo>
                  <a:cubicBezTo>
                    <a:pt x="12" y="12"/>
                    <a:pt x="12" y="12"/>
                    <a:pt x="12" y="12"/>
                  </a:cubicBezTo>
                  <a:cubicBezTo>
                    <a:pt x="13" y="12"/>
                    <a:pt x="13" y="12"/>
                    <a:pt x="14" y="11"/>
                  </a:cubicBezTo>
                  <a:cubicBezTo>
                    <a:pt x="17" y="2"/>
                    <a:pt x="17" y="2"/>
                    <a:pt x="17" y="2"/>
                  </a:cubicBezTo>
                  <a:cubicBezTo>
                    <a:pt x="17" y="0"/>
                    <a:pt x="19"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4" name="Freeform 148">
              <a:extLst>
                <a:ext uri="{FF2B5EF4-FFF2-40B4-BE49-F238E27FC236}">
                  <a16:creationId xmlns:a16="http://schemas.microsoft.com/office/drawing/2014/main" id="{9D715CA5-3D36-42CE-8868-777CC1BFA290}"/>
                </a:ext>
              </a:extLst>
            </p:cNvPr>
            <p:cNvSpPr>
              <a:spLocks/>
            </p:cNvSpPr>
            <p:nvPr/>
          </p:nvSpPr>
          <p:spPr bwMode="auto">
            <a:xfrm>
              <a:off x="8060106" y="4201113"/>
              <a:ext cx="175186" cy="162674"/>
            </a:xfrm>
            <a:custGeom>
              <a:avLst/>
              <a:gdLst>
                <a:gd name="T0" fmla="*/ 20 w 37"/>
                <a:gd name="T1" fmla="*/ 2 h 35"/>
                <a:gd name="T2" fmla="*/ 23 w 37"/>
                <a:gd name="T3" fmla="*/ 11 h 35"/>
                <a:gd name="T4" fmla="*/ 25 w 37"/>
                <a:gd name="T5" fmla="*/ 12 h 35"/>
                <a:gd name="T6" fmla="*/ 35 w 37"/>
                <a:gd name="T7" fmla="*/ 12 h 35"/>
                <a:gd name="T8" fmla="*/ 36 w 37"/>
                <a:gd name="T9" fmla="*/ 15 h 35"/>
                <a:gd name="T10" fmla="*/ 28 w 37"/>
                <a:gd name="T11" fmla="*/ 21 h 35"/>
                <a:gd name="T12" fmla="*/ 27 w 37"/>
                <a:gd name="T13" fmla="*/ 23 h 35"/>
                <a:gd name="T14" fmla="*/ 30 w 37"/>
                <a:gd name="T15" fmla="*/ 33 h 35"/>
                <a:gd name="T16" fmla="*/ 28 w 37"/>
                <a:gd name="T17" fmla="*/ 34 h 35"/>
                <a:gd name="T18" fmla="*/ 20 w 37"/>
                <a:gd name="T19" fmla="*/ 28 h 35"/>
                <a:gd name="T20" fmla="*/ 18 w 37"/>
                <a:gd name="T21" fmla="*/ 28 h 35"/>
                <a:gd name="T22" fmla="*/ 10 w 37"/>
                <a:gd name="T23" fmla="*/ 34 h 35"/>
                <a:gd name="T24" fmla="*/ 7 w 37"/>
                <a:gd name="T25" fmla="*/ 33 h 35"/>
                <a:gd name="T26" fmla="*/ 10 w 37"/>
                <a:gd name="T27" fmla="*/ 23 h 35"/>
                <a:gd name="T28" fmla="*/ 10 w 37"/>
                <a:gd name="T29" fmla="*/ 21 h 35"/>
                <a:gd name="T30" fmla="*/ 2 w 37"/>
                <a:gd name="T31" fmla="*/ 15 h 35"/>
                <a:gd name="T32" fmla="*/ 3 w 37"/>
                <a:gd name="T33" fmla="*/ 12 h 35"/>
                <a:gd name="T34" fmla="*/ 13 w 37"/>
                <a:gd name="T35" fmla="*/ 12 h 35"/>
                <a:gd name="T36" fmla="*/ 14 w 37"/>
                <a:gd name="T37" fmla="*/ 11 h 35"/>
                <a:gd name="T38" fmla="*/ 17 w 37"/>
                <a:gd name="T39" fmla="*/ 2 h 35"/>
                <a:gd name="T40" fmla="*/ 20 w 37"/>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5">
                  <a:moveTo>
                    <a:pt x="20" y="2"/>
                  </a:moveTo>
                  <a:cubicBezTo>
                    <a:pt x="23" y="11"/>
                    <a:pt x="23" y="11"/>
                    <a:pt x="23" y="11"/>
                  </a:cubicBezTo>
                  <a:cubicBezTo>
                    <a:pt x="23" y="12"/>
                    <a:pt x="24" y="12"/>
                    <a:pt x="25" y="12"/>
                  </a:cubicBezTo>
                  <a:cubicBezTo>
                    <a:pt x="35" y="12"/>
                    <a:pt x="35" y="12"/>
                    <a:pt x="35" y="12"/>
                  </a:cubicBezTo>
                  <a:cubicBezTo>
                    <a:pt x="36" y="12"/>
                    <a:pt x="37" y="14"/>
                    <a:pt x="36" y="15"/>
                  </a:cubicBezTo>
                  <a:cubicBezTo>
                    <a:pt x="28" y="21"/>
                    <a:pt x="28" y="21"/>
                    <a:pt x="28" y="21"/>
                  </a:cubicBezTo>
                  <a:cubicBezTo>
                    <a:pt x="27" y="22"/>
                    <a:pt x="27" y="22"/>
                    <a:pt x="27" y="23"/>
                  </a:cubicBezTo>
                  <a:cubicBezTo>
                    <a:pt x="30" y="33"/>
                    <a:pt x="30" y="33"/>
                    <a:pt x="30" y="33"/>
                  </a:cubicBezTo>
                  <a:cubicBezTo>
                    <a:pt x="31" y="34"/>
                    <a:pt x="29" y="35"/>
                    <a:pt x="28" y="34"/>
                  </a:cubicBezTo>
                  <a:cubicBezTo>
                    <a:pt x="20" y="28"/>
                    <a:pt x="20" y="28"/>
                    <a:pt x="20" y="28"/>
                  </a:cubicBezTo>
                  <a:cubicBezTo>
                    <a:pt x="19" y="28"/>
                    <a:pt x="18" y="28"/>
                    <a:pt x="18" y="28"/>
                  </a:cubicBezTo>
                  <a:cubicBezTo>
                    <a:pt x="10" y="34"/>
                    <a:pt x="10" y="34"/>
                    <a:pt x="10" y="34"/>
                  </a:cubicBezTo>
                  <a:cubicBezTo>
                    <a:pt x="8" y="35"/>
                    <a:pt x="7" y="34"/>
                    <a:pt x="7" y="33"/>
                  </a:cubicBezTo>
                  <a:cubicBezTo>
                    <a:pt x="10" y="23"/>
                    <a:pt x="10" y="23"/>
                    <a:pt x="10" y="23"/>
                  </a:cubicBezTo>
                  <a:cubicBezTo>
                    <a:pt x="10" y="22"/>
                    <a:pt x="10" y="22"/>
                    <a:pt x="10" y="21"/>
                  </a:cubicBezTo>
                  <a:cubicBezTo>
                    <a:pt x="2" y="15"/>
                    <a:pt x="2" y="15"/>
                    <a:pt x="2" y="15"/>
                  </a:cubicBezTo>
                  <a:cubicBezTo>
                    <a:pt x="0" y="14"/>
                    <a:pt x="1" y="12"/>
                    <a:pt x="3" y="12"/>
                  </a:cubicBezTo>
                  <a:cubicBezTo>
                    <a:pt x="13" y="12"/>
                    <a:pt x="13" y="12"/>
                    <a:pt x="13" y="12"/>
                  </a:cubicBezTo>
                  <a:cubicBezTo>
                    <a:pt x="13" y="12"/>
                    <a:pt x="14" y="12"/>
                    <a:pt x="14" y="11"/>
                  </a:cubicBezTo>
                  <a:cubicBezTo>
                    <a:pt x="17" y="2"/>
                    <a:pt x="17" y="2"/>
                    <a:pt x="17" y="2"/>
                  </a:cubicBezTo>
                  <a:cubicBezTo>
                    <a:pt x="18" y="0"/>
                    <a:pt x="20"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5" name="Freeform 149">
              <a:extLst>
                <a:ext uri="{FF2B5EF4-FFF2-40B4-BE49-F238E27FC236}">
                  <a16:creationId xmlns:a16="http://schemas.microsoft.com/office/drawing/2014/main" id="{4B90E7FD-8D2E-4192-8C1D-C8AF4C7DBEC8}"/>
                </a:ext>
              </a:extLst>
            </p:cNvPr>
            <p:cNvSpPr>
              <a:spLocks/>
            </p:cNvSpPr>
            <p:nvPr/>
          </p:nvSpPr>
          <p:spPr bwMode="auto">
            <a:xfrm>
              <a:off x="8325388" y="4201113"/>
              <a:ext cx="167679" cy="162674"/>
            </a:xfrm>
            <a:custGeom>
              <a:avLst/>
              <a:gdLst>
                <a:gd name="T0" fmla="*/ 20 w 36"/>
                <a:gd name="T1" fmla="*/ 2 h 35"/>
                <a:gd name="T2" fmla="*/ 23 w 36"/>
                <a:gd name="T3" fmla="*/ 11 h 35"/>
                <a:gd name="T4" fmla="*/ 24 w 36"/>
                <a:gd name="T5" fmla="*/ 12 h 35"/>
                <a:gd name="T6" fmla="*/ 34 w 36"/>
                <a:gd name="T7" fmla="*/ 12 h 35"/>
                <a:gd name="T8" fmla="*/ 35 w 36"/>
                <a:gd name="T9" fmla="*/ 15 h 35"/>
                <a:gd name="T10" fmla="*/ 27 w 36"/>
                <a:gd name="T11" fmla="*/ 21 h 35"/>
                <a:gd name="T12" fmla="*/ 26 w 36"/>
                <a:gd name="T13" fmla="*/ 23 h 35"/>
                <a:gd name="T14" fmla="*/ 30 w 36"/>
                <a:gd name="T15" fmla="*/ 33 h 35"/>
                <a:gd name="T16" fmla="*/ 27 w 36"/>
                <a:gd name="T17" fmla="*/ 34 h 35"/>
                <a:gd name="T18" fmla="*/ 19 w 36"/>
                <a:gd name="T19" fmla="*/ 28 h 35"/>
                <a:gd name="T20" fmla="*/ 17 w 36"/>
                <a:gd name="T21" fmla="*/ 28 h 35"/>
                <a:gd name="T22" fmla="*/ 9 w 36"/>
                <a:gd name="T23" fmla="*/ 34 h 35"/>
                <a:gd name="T24" fmla="*/ 7 w 36"/>
                <a:gd name="T25" fmla="*/ 33 h 35"/>
                <a:gd name="T26" fmla="*/ 10 w 36"/>
                <a:gd name="T27" fmla="*/ 23 h 35"/>
                <a:gd name="T28" fmla="*/ 9 w 36"/>
                <a:gd name="T29" fmla="*/ 21 h 35"/>
                <a:gd name="T30" fmla="*/ 1 w 36"/>
                <a:gd name="T31" fmla="*/ 15 h 35"/>
                <a:gd name="T32" fmla="*/ 2 w 36"/>
                <a:gd name="T33" fmla="*/ 12 h 35"/>
                <a:gd name="T34" fmla="*/ 12 w 36"/>
                <a:gd name="T35" fmla="*/ 12 h 35"/>
                <a:gd name="T36" fmla="*/ 13 w 36"/>
                <a:gd name="T37" fmla="*/ 11 h 35"/>
                <a:gd name="T38" fmla="*/ 17 w 36"/>
                <a:gd name="T39" fmla="*/ 2 h 35"/>
                <a:gd name="T40" fmla="*/ 20 w 36"/>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35">
                  <a:moveTo>
                    <a:pt x="20" y="2"/>
                  </a:moveTo>
                  <a:cubicBezTo>
                    <a:pt x="23" y="11"/>
                    <a:pt x="23" y="11"/>
                    <a:pt x="23" y="11"/>
                  </a:cubicBezTo>
                  <a:cubicBezTo>
                    <a:pt x="23" y="12"/>
                    <a:pt x="24" y="12"/>
                    <a:pt x="24" y="12"/>
                  </a:cubicBezTo>
                  <a:cubicBezTo>
                    <a:pt x="34" y="12"/>
                    <a:pt x="34" y="12"/>
                    <a:pt x="34" y="12"/>
                  </a:cubicBezTo>
                  <a:cubicBezTo>
                    <a:pt x="36" y="12"/>
                    <a:pt x="36" y="14"/>
                    <a:pt x="35" y="15"/>
                  </a:cubicBezTo>
                  <a:cubicBezTo>
                    <a:pt x="27" y="21"/>
                    <a:pt x="27" y="21"/>
                    <a:pt x="27" y="21"/>
                  </a:cubicBezTo>
                  <a:cubicBezTo>
                    <a:pt x="26" y="22"/>
                    <a:pt x="26" y="22"/>
                    <a:pt x="26" y="23"/>
                  </a:cubicBezTo>
                  <a:cubicBezTo>
                    <a:pt x="30" y="33"/>
                    <a:pt x="30" y="33"/>
                    <a:pt x="30" y="33"/>
                  </a:cubicBezTo>
                  <a:cubicBezTo>
                    <a:pt x="30" y="34"/>
                    <a:pt x="28" y="35"/>
                    <a:pt x="27" y="34"/>
                  </a:cubicBezTo>
                  <a:cubicBezTo>
                    <a:pt x="19" y="28"/>
                    <a:pt x="19" y="28"/>
                    <a:pt x="19" y="28"/>
                  </a:cubicBezTo>
                  <a:cubicBezTo>
                    <a:pt x="18" y="28"/>
                    <a:pt x="18" y="28"/>
                    <a:pt x="17" y="28"/>
                  </a:cubicBezTo>
                  <a:cubicBezTo>
                    <a:pt x="9" y="34"/>
                    <a:pt x="9" y="34"/>
                    <a:pt x="9" y="34"/>
                  </a:cubicBezTo>
                  <a:cubicBezTo>
                    <a:pt x="8" y="35"/>
                    <a:pt x="6" y="34"/>
                    <a:pt x="7" y="33"/>
                  </a:cubicBezTo>
                  <a:cubicBezTo>
                    <a:pt x="10" y="23"/>
                    <a:pt x="10" y="23"/>
                    <a:pt x="10" y="23"/>
                  </a:cubicBezTo>
                  <a:cubicBezTo>
                    <a:pt x="10" y="22"/>
                    <a:pt x="10" y="22"/>
                    <a:pt x="9" y="21"/>
                  </a:cubicBezTo>
                  <a:cubicBezTo>
                    <a:pt x="1" y="15"/>
                    <a:pt x="1" y="15"/>
                    <a:pt x="1" y="15"/>
                  </a:cubicBezTo>
                  <a:cubicBezTo>
                    <a:pt x="0" y="14"/>
                    <a:pt x="0" y="12"/>
                    <a:pt x="2" y="12"/>
                  </a:cubicBezTo>
                  <a:cubicBezTo>
                    <a:pt x="12" y="12"/>
                    <a:pt x="12" y="12"/>
                    <a:pt x="12" y="12"/>
                  </a:cubicBezTo>
                  <a:cubicBezTo>
                    <a:pt x="13" y="12"/>
                    <a:pt x="13" y="12"/>
                    <a:pt x="13" y="11"/>
                  </a:cubicBezTo>
                  <a:cubicBezTo>
                    <a:pt x="17" y="2"/>
                    <a:pt x="17" y="2"/>
                    <a:pt x="17" y="2"/>
                  </a:cubicBezTo>
                  <a:cubicBezTo>
                    <a:pt x="17" y="0"/>
                    <a:pt x="19"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6" name="Freeform 150">
              <a:extLst>
                <a:ext uri="{FF2B5EF4-FFF2-40B4-BE49-F238E27FC236}">
                  <a16:creationId xmlns:a16="http://schemas.microsoft.com/office/drawing/2014/main" id="{F1923E0D-4ABF-417A-BC9D-6E8DE7F58B3D}"/>
                </a:ext>
              </a:extLst>
            </p:cNvPr>
            <p:cNvSpPr>
              <a:spLocks/>
            </p:cNvSpPr>
            <p:nvPr/>
          </p:nvSpPr>
          <p:spPr bwMode="auto">
            <a:xfrm>
              <a:off x="8583161" y="4201113"/>
              <a:ext cx="175186" cy="162674"/>
            </a:xfrm>
            <a:custGeom>
              <a:avLst/>
              <a:gdLst>
                <a:gd name="T0" fmla="*/ 20 w 37"/>
                <a:gd name="T1" fmla="*/ 2 h 35"/>
                <a:gd name="T2" fmla="*/ 23 w 37"/>
                <a:gd name="T3" fmla="*/ 11 h 35"/>
                <a:gd name="T4" fmla="*/ 25 w 37"/>
                <a:gd name="T5" fmla="*/ 12 h 35"/>
                <a:gd name="T6" fmla="*/ 35 w 37"/>
                <a:gd name="T7" fmla="*/ 12 h 35"/>
                <a:gd name="T8" fmla="*/ 36 w 37"/>
                <a:gd name="T9" fmla="*/ 15 h 35"/>
                <a:gd name="T10" fmla="*/ 27 w 37"/>
                <a:gd name="T11" fmla="*/ 21 h 35"/>
                <a:gd name="T12" fmla="*/ 27 w 37"/>
                <a:gd name="T13" fmla="*/ 23 h 35"/>
                <a:gd name="T14" fmla="*/ 30 w 37"/>
                <a:gd name="T15" fmla="*/ 33 h 35"/>
                <a:gd name="T16" fmla="*/ 27 w 37"/>
                <a:gd name="T17" fmla="*/ 34 h 35"/>
                <a:gd name="T18" fmla="*/ 19 w 37"/>
                <a:gd name="T19" fmla="*/ 28 h 35"/>
                <a:gd name="T20" fmla="*/ 18 w 37"/>
                <a:gd name="T21" fmla="*/ 28 h 35"/>
                <a:gd name="T22" fmla="*/ 9 w 37"/>
                <a:gd name="T23" fmla="*/ 34 h 35"/>
                <a:gd name="T24" fmla="*/ 7 w 37"/>
                <a:gd name="T25" fmla="*/ 33 h 35"/>
                <a:gd name="T26" fmla="*/ 10 w 37"/>
                <a:gd name="T27" fmla="*/ 23 h 35"/>
                <a:gd name="T28" fmla="*/ 9 w 37"/>
                <a:gd name="T29" fmla="*/ 21 h 35"/>
                <a:gd name="T30" fmla="*/ 1 w 37"/>
                <a:gd name="T31" fmla="*/ 15 h 35"/>
                <a:gd name="T32" fmla="*/ 2 w 37"/>
                <a:gd name="T33" fmla="*/ 12 h 35"/>
                <a:gd name="T34" fmla="*/ 12 w 37"/>
                <a:gd name="T35" fmla="*/ 12 h 35"/>
                <a:gd name="T36" fmla="*/ 14 w 37"/>
                <a:gd name="T37" fmla="*/ 11 h 35"/>
                <a:gd name="T38" fmla="*/ 17 w 37"/>
                <a:gd name="T39" fmla="*/ 2 h 35"/>
                <a:gd name="T40" fmla="*/ 20 w 37"/>
                <a:gd name="T4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5">
                  <a:moveTo>
                    <a:pt x="20" y="2"/>
                  </a:moveTo>
                  <a:cubicBezTo>
                    <a:pt x="23" y="11"/>
                    <a:pt x="23" y="11"/>
                    <a:pt x="23" y="11"/>
                  </a:cubicBezTo>
                  <a:cubicBezTo>
                    <a:pt x="23" y="12"/>
                    <a:pt x="24" y="12"/>
                    <a:pt x="25" y="12"/>
                  </a:cubicBezTo>
                  <a:cubicBezTo>
                    <a:pt x="35" y="12"/>
                    <a:pt x="35" y="12"/>
                    <a:pt x="35" y="12"/>
                  </a:cubicBezTo>
                  <a:cubicBezTo>
                    <a:pt x="36" y="12"/>
                    <a:pt x="37" y="14"/>
                    <a:pt x="36" y="15"/>
                  </a:cubicBezTo>
                  <a:cubicBezTo>
                    <a:pt x="27" y="21"/>
                    <a:pt x="27" y="21"/>
                    <a:pt x="27" y="21"/>
                  </a:cubicBezTo>
                  <a:cubicBezTo>
                    <a:pt x="27" y="22"/>
                    <a:pt x="27" y="22"/>
                    <a:pt x="27" y="23"/>
                  </a:cubicBezTo>
                  <a:cubicBezTo>
                    <a:pt x="30" y="33"/>
                    <a:pt x="30" y="33"/>
                    <a:pt x="30" y="33"/>
                  </a:cubicBezTo>
                  <a:cubicBezTo>
                    <a:pt x="30" y="34"/>
                    <a:pt x="29" y="35"/>
                    <a:pt x="27" y="34"/>
                  </a:cubicBezTo>
                  <a:cubicBezTo>
                    <a:pt x="19" y="28"/>
                    <a:pt x="19" y="28"/>
                    <a:pt x="19" y="28"/>
                  </a:cubicBezTo>
                  <a:cubicBezTo>
                    <a:pt x="19" y="28"/>
                    <a:pt x="18" y="28"/>
                    <a:pt x="18" y="28"/>
                  </a:cubicBezTo>
                  <a:cubicBezTo>
                    <a:pt x="9" y="34"/>
                    <a:pt x="9" y="34"/>
                    <a:pt x="9" y="34"/>
                  </a:cubicBezTo>
                  <a:cubicBezTo>
                    <a:pt x="8" y="35"/>
                    <a:pt x="6" y="34"/>
                    <a:pt x="7" y="33"/>
                  </a:cubicBezTo>
                  <a:cubicBezTo>
                    <a:pt x="10" y="23"/>
                    <a:pt x="10" y="23"/>
                    <a:pt x="10" y="23"/>
                  </a:cubicBezTo>
                  <a:cubicBezTo>
                    <a:pt x="10" y="22"/>
                    <a:pt x="10" y="22"/>
                    <a:pt x="9" y="21"/>
                  </a:cubicBezTo>
                  <a:cubicBezTo>
                    <a:pt x="1" y="15"/>
                    <a:pt x="1" y="15"/>
                    <a:pt x="1" y="15"/>
                  </a:cubicBezTo>
                  <a:cubicBezTo>
                    <a:pt x="0" y="14"/>
                    <a:pt x="1" y="12"/>
                    <a:pt x="2" y="12"/>
                  </a:cubicBezTo>
                  <a:cubicBezTo>
                    <a:pt x="12" y="12"/>
                    <a:pt x="12" y="12"/>
                    <a:pt x="12" y="12"/>
                  </a:cubicBezTo>
                  <a:cubicBezTo>
                    <a:pt x="13" y="12"/>
                    <a:pt x="14" y="12"/>
                    <a:pt x="14" y="11"/>
                  </a:cubicBezTo>
                  <a:cubicBezTo>
                    <a:pt x="17" y="2"/>
                    <a:pt x="17" y="2"/>
                    <a:pt x="17" y="2"/>
                  </a:cubicBezTo>
                  <a:cubicBezTo>
                    <a:pt x="17" y="0"/>
                    <a:pt x="20" y="0"/>
                    <a:pt x="20"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7" name="Rectangle 151">
              <a:extLst>
                <a:ext uri="{FF2B5EF4-FFF2-40B4-BE49-F238E27FC236}">
                  <a16:creationId xmlns:a16="http://schemas.microsoft.com/office/drawing/2014/main" id="{335B3D4F-EAD6-4D62-ABD9-EF3FAA31F538}"/>
                </a:ext>
              </a:extLst>
            </p:cNvPr>
            <p:cNvSpPr>
              <a:spLocks noChangeArrowheads="1"/>
            </p:cNvSpPr>
            <p:nvPr/>
          </p:nvSpPr>
          <p:spPr bwMode="auto">
            <a:xfrm>
              <a:off x="7542054" y="4433860"/>
              <a:ext cx="758307" cy="25027"/>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8" name="Rectangle 152">
              <a:extLst>
                <a:ext uri="{FF2B5EF4-FFF2-40B4-BE49-F238E27FC236}">
                  <a16:creationId xmlns:a16="http://schemas.microsoft.com/office/drawing/2014/main" id="{6775211C-758D-4345-AFE3-1953E1391986}"/>
                </a:ext>
              </a:extLst>
            </p:cNvPr>
            <p:cNvSpPr>
              <a:spLocks noChangeArrowheads="1"/>
            </p:cNvSpPr>
            <p:nvPr/>
          </p:nvSpPr>
          <p:spPr bwMode="auto">
            <a:xfrm>
              <a:off x="7542054" y="4090996"/>
              <a:ext cx="758307" cy="37541"/>
            </a:xfrm>
            <a:prstGeom prst="rect">
              <a:avLst/>
            </a:prstGeom>
            <a:solidFill>
              <a:srgbClr val="0A4D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9" name="Rectangle 153">
              <a:extLst>
                <a:ext uri="{FF2B5EF4-FFF2-40B4-BE49-F238E27FC236}">
                  <a16:creationId xmlns:a16="http://schemas.microsoft.com/office/drawing/2014/main" id="{FDA3505F-1857-4B60-8B1F-5697DAC2794E}"/>
                </a:ext>
              </a:extLst>
            </p:cNvPr>
            <p:cNvSpPr>
              <a:spLocks noChangeArrowheads="1"/>
            </p:cNvSpPr>
            <p:nvPr/>
          </p:nvSpPr>
          <p:spPr bwMode="auto">
            <a:xfrm>
              <a:off x="7542054" y="4513945"/>
              <a:ext cx="758307" cy="25027"/>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0" name="Rectangle 154">
              <a:extLst>
                <a:ext uri="{FF2B5EF4-FFF2-40B4-BE49-F238E27FC236}">
                  <a16:creationId xmlns:a16="http://schemas.microsoft.com/office/drawing/2014/main" id="{C249847A-CC4E-4F7F-B2E7-80FB554134E8}"/>
                </a:ext>
              </a:extLst>
            </p:cNvPr>
            <p:cNvSpPr>
              <a:spLocks noChangeArrowheads="1"/>
            </p:cNvSpPr>
            <p:nvPr/>
          </p:nvSpPr>
          <p:spPr bwMode="auto">
            <a:xfrm>
              <a:off x="7542054" y="4589025"/>
              <a:ext cx="350372" cy="25027"/>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1" name="Oval 155">
              <a:extLst>
                <a:ext uri="{FF2B5EF4-FFF2-40B4-BE49-F238E27FC236}">
                  <a16:creationId xmlns:a16="http://schemas.microsoft.com/office/drawing/2014/main" id="{D8B9C3BD-4E60-4EF7-A15B-A6060ECE633A}"/>
                </a:ext>
              </a:extLst>
            </p:cNvPr>
            <p:cNvSpPr>
              <a:spLocks noChangeArrowheads="1"/>
            </p:cNvSpPr>
            <p:nvPr/>
          </p:nvSpPr>
          <p:spPr bwMode="auto">
            <a:xfrm>
              <a:off x="6771235" y="4040943"/>
              <a:ext cx="608147" cy="605644"/>
            </a:xfrm>
            <a:prstGeom prst="ellipse">
              <a:avLst/>
            </a:prstGeom>
            <a:solidFill>
              <a:srgbClr val="7BC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2" name="Freeform 156">
              <a:extLst>
                <a:ext uri="{FF2B5EF4-FFF2-40B4-BE49-F238E27FC236}">
                  <a16:creationId xmlns:a16="http://schemas.microsoft.com/office/drawing/2014/main" id="{149A668D-77CC-4153-9CD8-0DC2AF13933C}"/>
                </a:ext>
              </a:extLst>
            </p:cNvPr>
            <p:cNvSpPr>
              <a:spLocks/>
            </p:cNvSpPr>
            <p:nvPr/>
          </p:nvSpPr>
          <p:spPr bwMode="auto">
            <a:xfrm>
              <a:off x="6428371" y="5069535"/>
              <a:ext cx="695740" cy="795846"/>
            </a:xfrm>
            <a:custGeom>
              <a:avLst/>
              <a:gdLst>
                <a:gd name="T0" fmla="*/ 0 w 148"/>
                <a:gd name="T1" fmla="*/ 91 h 169"/>
                <a:gd name="T2" fmla="*/ 129 w 148"/>
                <a:gd name="T3" fmla="*/ 32 h 169"/>
                <a:gd name="T4" fmla="*/ 119 w 148"/>
                <a:gd name="T5" fmla="*/ 169 h 169"/>
                <a:gd name="T6" fmla="*/ 0 w 148"/>
                <a:gd name="T7" fmla="*/ 91 h 169"/>
              </a:gdLst>
              <a:ahLst/>
              <a:cxnLst>
                <a:cxn ang="0">
                  <a:pos x="T0" y="T1"/>
                </a:cxn>
                <a:cxn ang="0">
                  <a:pos x="T2" y="T3"/>
                </a:cxn>
                <a:cxn ang="0">
                  <a:pos x="T4" y="T5"/>
                </a:cxn>
                <a:cxn ang="0">
                  <a:pos x="T6" y="T7"/>
                </a:cxn>
              </a:cxnLst>
              <a:rect l="0" t="0" r="r" b="b"/>
              <a:pathLst>
                <a:path w="148" h="169">
                  <a:moveTo>
                    <a:pt x="0" y="91"/>
                  </a:moveTo>
                  <a:cubicBezTo>
                    <a:pt x="0" y="91"/>
                    <a:pt x="109" y="0"/>
                    <a:pt x="129" y="32"/>
                  </a:cubicBezTo>
                  <a:cubicBezTo>
                    <a:pt x="148" y="65"/>
                    <a:pt x="119" y="169"/>
                    <a:pt x="119" y="169"/>
                  </a:cubicBezTo>
                  <a:lnTo>
                    <a:pt x="0" y="91"/>
                  </a:lnTo>
                  <a:close/>
                </a:path>
              </a:pathLst>
            </a:custGeom>
            <a:solidFill>
              <a:srgbClr val="0A8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3" name="Freeform 157">
              <a:extLst>
                <a:ext uri="{FF2B5EF4-FFF2-40B4-BE49-F238E27FC236}">
                  <a16:creationId xmlns:a16="http://schemas.microsoft.com/office/drawing/2014/main" id="{C7C18372-6C86-472A-BE39-4E30AF5E86C2}"/>
                </a:ext>
              </a:extLst>
            </p:cNvPr>
            <p:cNvSpPr>
              <a:spLocks/>
            </p:cNvSpPr>
            <p:nvPr/>
          </p:nvSpPr>
          <p:spPr bwMode="auto">
            <a:xfrm>
              <a:off x="6696155" y="5244722"/>
              <a:ext cx="412940" cy="620660"/>
            </a:xfrm>
            <a:custGeom>
              <a:avLst/>
              <a:gdLst>
                <a:gd name="T0" fmla="*/ 0 w 88"/>
                <a:gd name="T1" fmla="*/ 92 h 132"/>
                <a:gd name="T2" fmla="*/ 62 w 88"/>
                <a:gd name="T3" fmla="*/ 132 h 132"/>
                <a:gd name="T4" fmla="*/ 74 w 88"/>
                <a:gd name="T5" fmla="*/ 0 h 132"/>
                <a:gd name="T6" fmla="*/ 0 w 88"/>
                <a:gd name="T7" fmla="*/ 92 h 132"/>
              </a:gdLst>
              <a:ahLst/>
              <a:cxnLst>
                <a:cxn ang="0">
                  <a:pos x="T0" y="T1"/>
                </a:cxn>
                <a:cxn ang="0">
                  <a:pos x="T2" y="T3"/>
                </a:cxn>
                <a:cxn ang="0">
                  <a:pos x="T4" y="T5"/>
                </a:cxn>
                <a:cxn ang="0">
                  <a:pos x="T6" y="T7"/>
                </a:cxn>
              </a:cxnLst>
              <a:rect l="0" t="0" r="r" b="b"/>
              <a:pathLst>
                <a:path w="88" h="132">
                  <a:moveTo>
                    <a:pt x="0" y="92"/>
                  </a:moveTo>
                  <a:cubicBezTo>
                    <a:pt x="62" y="132"/>
                    <a:pt x="62" y="132"/>
                    <a:pt x="62" y="132"/>
                  </a:cubicBezTo>
                  <a:cubicBezTo>
                    <a:pt x="62" y="132"/>
                    <a:pt x="88" y="37"/>
                    <a:pt x="74" y="0"/>
                  </a:cubicBezTo>
                  <a:cubicBezTo>
                    <a:pt x="80" y="48"/>
                    <a:pt x="29" y="79"/>
                    <a:pt x="0" y="92"/>
                  </a:cubicBezTo>
                  <a:close/>
                </a:path>
              </a:pathLst>
            </a:custGeom>
            <a:solidFill>
              <a:srgbClr val="006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4" name="Freeform 158">
              <a:extLst>
                <a:ext uri="{FF2B5EF4-FFF2-40B4-BE49-F238E27FC236}">
                  <a16:creationId xmlns:a16="http://schemas.microsoft.com/office/drawing/2014/main" id="{36D8E3F8-AE02-4278-A928-0F163406EB11}"/>
                </a:ext>
              </a:extLst>
            </p:cNvPr>
            <p:cNvSpPr>
              <a:spLocks/>
            </p:cNvSpPr>
            <p:nvPr/>
          </p:nvSpPr>
          <p:spPr bwMode="auto">
            <a:xfrm>
              <a:off x="5930341" y="5322305"/>
              <a:ext cx="1146219" cy="625665"/>
            </a:xfrm>
            <a:custGeom>
              <a:avLst/>
              <a:gdLst>
                <a:gd name="T0" fmla="*/ 162 w 244"/>
                <a:gd name="T1" fmla="*/ 28 h 133"/>
                <a:gd name="T2" fmla="*/ 235 w 244"/>
                <a:gd name="T3" fmla="*/ 101 h 133"/>
                <a:gd name="T4" fmla="*/ 168 w 244"/>
                <a:gd name="T5" fmla="*/ 129 h 133"/>
                <a:gd name="T6" fmla="*/ 0 w 244"/>
                <a:gd name="T7" fmla="*/ 125 h 133"/>
                <a:gd name="T8" fmla="*/ 1 w 244"/>
                <a:gd name="T9" fmla="*/ 103 h 133"/>
                <a:gd name="T10" fmla="*/ 136 w 244"/>
                <a:gd name="T11" fmla="*/ 97 h 133"/>
                <a:gd name="T12" fmla="*/ 64 w 244"/>
                <a:gd name="T13" fmla="*/ 43 h 133"/>
                <a:gd name="T14" fmla="*/ 162 w 244"/>
                <a:gd name="T15" fmla="*/ 28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33">
                  <a:moveTo>
                    <a:pt x="162" y="28"/>
                  </a:moveTo>
                  <a:cubicBezTo>
                    <a:pt x="162" y="28"/>
                    <a:pt x="230" y="82"/>
                    <a:pt x="235" y="101"/>
                  </a:cubicBezTo>
                  <a:cubicBezTo>
                    <a:pt x="244" y="133"/>
                    <a:pt x="191" y="129"/>
                    <a:pt x="168" y="129"/>
                  </a:cubicBezTo>
                  <a:cubicBezTo>
                    <a:pt x="146" y="129"/>
                    <a:pt x="0" y="125"/>
                    <a:pt x="0" y="125"/>
                  </a:cubicBezTo>
                  <a:cubicBezTo>
                    <a:pt x="1" y="103"/>
                    <a:pt x="1" y="103"/>
                    <a:pt x="1" y="103"/>
                  </a:cubicBezTo>
                  <a:cubicBezTo>
                    <a:pt x="136" y="97"/>
                    <a:pt x="136" y="97"/>
                    <a:pt x="136" y="97"/>
                  </a:cubicBezTo>
                  <a:cubicBezTo>
                    <a:pt x="136" y="97"/>
                    <a:pt x="61" y="86"/>
                    <a:pt x="64" y="43"/>
                  </a:cubicBezTo>
                  <a:cubicBezTo>
                    <a:pt x="67" y="0"/>
                    <a:pt x="162" y="28"/>
                    <a:pt x="162" y="28"/>
                  </a:cubicBezTo>
                  <a:close/>
                </a:path>
              </a:pathLst>
            </a:custGeom>
            <a:solidFill>
              <a:srgbClr val="379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5" name="Freeform 159">
              <a:extLst>
                <a:ext uri="{FF2B5EF4-FFF2-40B4-BE49-F238E27FC236}">
                  <a16:creationId xmlns:a16="http://schemas.microsoft.com/office/drawing/2014/main" id="{DDA1EEEB-D2B6-41E6-B085-B669D01F4217}"/>
                </a:ext>
              </a:extLst>
            </p:cNvPr>
            <p:cNvSpPr>
              <a:spLocks/>
            </p:cNvSpPr>
            <p:nvPr/>
          </p:nvSpPr>
          <p:spPr bwMode="auto">
            <a:xfrm>
              <a:off x="5930341" y="5780291"/>
              <a:ext cx="1091160" cy="160170"/>
            </a:xfrm>
            <a:custGeom>
              <a:avLst/>
              <a:gdLst>
                <a:gd name="T0" fmla="*/ 232 w 232"/>
                <a:gd name="T1" fmla="*/ 22 h 34"/>
                <a:gd name="T2" fmla="*/ 168 w 232"/>
                <a:gd name="T3" fmla="*/ 32 h 34"/>
                <a:gd name="T4" fmla="*/ 0 w 232"/>
                <a:gd name="T5" fmla="*/ 28 h 34"/>
                <a:gd name="T6" fmla="*/ 1 w 232"/>
                <a:gd name="T7" fmla="*/ 6 h 34"/>
                <a:gd name="T8" fmla="*/ 136 w 232"/>
                <a:gd name="T9" fmla="*/ 0 h 34"/>
                <a:gd name="T10" fmla="*/ 230 w 232"/>
                <a:gd name="T11" fmla="*/ 22 h 34"/>
                <a:gd name="T12" fmla="*/ 232 w 232"/>
                <a:gd name="T13" fmla="*/ 22 h 34"/>
              </a:gdLst>
              <a:ahLst/>
              <a:cxnLst>
                <a:cxn ang="0">
                  <a:pos x="T0" y="T1"/>
                </a:cxn>
                <a:cxn ang="0">
                  <a:pos x="T2" y="T3"/>
                </a:cxn>
                <a:cxn ang="0">
                  <a:pos x="T4" y="T5"/>
                </a:cxn>
                <a:cxn ang="0">
                  <a:pos x="T6" y="T7"/>
                </a:cxn>
                <a:cxn ang="0">
                  <a:pos x="T8" y="T9"/>
                </a:cxn>
                <a:cxn ang="0">
                  <a:pos x="T10" y="T11"/>
                </a:cxn>
                <a:cxn ang="0">
                  <a:pos x="T12" y="T13"/>
                </a:cxn>
              </a:cxnLst>
              <a:rect l="0" t="0" r="r" b="b"/>
              <a:pathLst>
                <a:path w="232" h="34">
                  <a:moveTo>
                    <a:pt x="232" y="22"/>
                  </a:moveTo>
                  <a:cubicBezTo>
                    <a:pt x="219" y="34"/>
                    <a:pt x="185" y="32"/>
                    <a:pt x="168" y="32"/>
                  </a:cubicBezTo>
                  <a:cubicBezTo>
                    <a:pt x="146" y="32"/>
                    <a:pt x="0" y="28"/>
                    <a:pt x="0" y="28"/>
                  </a:cubicBezTo>
                  <a:cubicBezTo>
                    <a:pt x="1" y="6"/>
                    <a:pt x="1" y="6"/>
                    <a:pt x="1" y="6"/>
                  </a:cubicBezTo>
                  <a:cubicBezTo>
                    <a:pt x="136" y="0"/>
                    <a:pt x="136" y="0"/>
                    <a:pt x="136" y="0"/>
                  </a:cubicBezTo>
                  <a:cubicBezTo>
                    <a:pt x="136" y="0"/>
                    <a:pt x="189" y="25"/>
                    <a:pt x="230" y="22"/>
                  </a:cubicBezTo>
                  <a:cubicBezTo>
                    <a:pt x="231" y="22"/>
                    <a:pt x="231" y="22"/>
                    <a:pt x="232" y="22"/>
                  </a:cubicBezTo>
                  <a:close/>
                </a:path>
              </a:pathLst>
            </a:custGeom>
            <a:solidFill>
              <a:srgbClr val="0A8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6" name="Freeform 160">
              <a:extLst>
                <a:ext uri="{FF2B5EF4-FFF2-40B4-BE49-F238E27FC236}">
                  <a16:creationId xmlns:a16="http://schemas.microsoft.com/office/drawing/2014/main" id="{72FACF48-D6C2-442D-B91C-982F0ED11B60}"/>
                </a:ext>
              </a:extLst>
            </p:cNvPr>
            <p:cNvSpPr>
              <a:spLocks/>
            </p:cNvSpPr>
            <p:nvPr/>
          </p:nvSpPr>
          <p:spPr bwMode="auto">
            <a:xfrm>
              <a:off x="5825229" y="5765275"/>
              <a:ext cx="122631" cy="292812"/>
            </a:xfrm>
            <a:custGeom>
              <a:avLst/>
              <a:gdLst>
                <a:gd name="T0" fmla="*/ 23 w 26"/>
                <a:gd name="T1" fmla="*/ 31 h 62"/>
                <a:gd name="T2" fmla="*/ 21 w 26"/>
                <a:gd name="T3" fmla="*/ 53 h 62"/>
                <a:gd name="T4" fmla="*/ 3 w 26"/>
                <a:gd name="T5" fmla="*/ 38 h 62"/>
                <a:gd name="T6" fmla="*/ 23 w 26"/>
                <a:gd name="T7" fmla="*/ 9 h 62"/>
                <a:gd name="T8" fmla="*/ 23 w 26"/>
                <a:gd name="T9" fmla="*/ 31 h 62"/>
              </a:gdLst>
              <a:ahLst/>
              <a:cxnLst>
                <a:cxn ang="0">
                  <a:pos x="T0" y="T1"/>
                </a:cxn>
                <a:cxn ang="0">
                  <a:pos x="T2" y="T3"/>
                </a:cxn>
                <a:cxn ang="0">
                  <a:pos x="T4" y="T5"/>
                </a:cxn>
                <a:cxn ang="0">
                  <a:pos x="T6" y="T7"/>
                </a:cxn>
                <a:cxn ang="0">
                  <a:pos x="T8" y="T9"/>
                </a:cxn>
              </a:cxnLst>
              <a:rect l="0" t="0" r="r" b="b"/>
              <a:pathLst>
                <a:path w="26" h="62">
                  <a:moveTo>
                    <a:pt x="23" y="31"/>
                  </a:moveTo>
                  <a:cubicBezTo>
                    <a:pt x="23" y="31"/>
                    <a:pt x="17" y="44"/>
                    <a:pt x="21" y="53"/>
                  </a:cubicBezTo>
                  <a:cubicBezTo>
                    <a:pt x="26" y="62"/>
                    <a:pt x="6" y="56"/>
                    <a:pt x="3" y="38"/>
                  </a:cubicBezTo>
                  <a:cubicBezTo>
                    <a:pt x="0" y="21"/>
                    <a:pt x="1" y="0"/>
                    <a:pt x="23" y="9"/>
                  </a:cubicBezTo>
                  <a:lnTo>
                    <a:pt x="23" y="31"/>
                  </a:lnTo>
                  <a:close/>
                </a:path>
              </a:pathLst>
            </a:custGeom>
            <a:solidFill>
              <a:srgbClr val="004C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7" name="Freeform 161">
              <a:extLst>
                <a:ext uri="{FF2B5EF4-FFF2-40B4-BE49-F238E27FC236}">
                  <a16:creationId xmlns:a16="http://schemas.microsoft.com/office/drawing/2014/main" id="{0C440C2C-9F7B-4004-A5B2-CBD8C602B414}"/>
                </a:ext>
              </a:extLst>
            </p:cNvPr>
            <p:cNvSpPr>
              <a:spLocks/>
            </p:cNvSpPr>
            <p:nvPr/>
          </p:nvSpPr>
          <p:spPr bwMode="auto">
            <a:xfrm>
              <a:off x="6285719" y="4158567"/>
              <a:ext cx="315335" cy="755803"/>
            </a:xfrm>
            <a:custGeom>
              <a:avLst/>
              <a:gdLst>
                <a:gd name="T0" fmla="*/ 0 w 67"/>
                <a:gd name="T1" fmla="*/ 141 h 161"/>
                <a:gd name="T2" fmla="*/ 51 w 67"/>
                <a:gd name="T3" fmla="*/ 0 h 161"/>
                <a:gd name="T4" fmla="*/ 67 w 67"/>
                <a:gd name="T5" fmla="*/ 5 h 161"/>
                <a:gd name="T6" fmla="*/ 46 w 67"/>
                <a:gd name="T7" fmla="*/ 161 h 161"/>
                <a:gd name="T8" fmla="*/ 0 w 67"/>
                <a:gd name="T9" fmla="*/ 141 h 161"/>
              </a:gdLst>
              <a:ahLst/>
              <a:cxnLst>
                <a:cxn ang="0">
                  <a:pos x="T0" y="T1"/>
                </a:cxn>
                <a:cxn ang="0">
                  <a:pos x="T2" y="T3"/>
                </a:cxn>
                <a:cxn ang="0">
                  <a:pos x="T4" y="T5"/>
                </a:cxn>
                <a:cxn ang="0">
                  <a:pos x="T6" y="T7"/>
                </a:cxn>
                <a:cxn ang="0">
                  <a:pos x="T8" y="T9"/>
                </a:cxn>
              </a:cxnLst>
              <a:rect l="0" t="0" r="r" b="b"/>
              <a:pathLst>
                <a:path w="67" h="161">
                  <a:moveTo>
                    <a:pt x="0" y="141"/>
                  </a:moveTo>
                  <a:cubicBezTo>
                    <a:pt x="0" y="141"/>
                    <a:pt x="49" y="0"/>
                    <a:pt x="51" y="0"/>
                  </a:cubicBezTo>
                  <a:cubicBezTo>
                    <a:pt x="57" y="3"/>
                    <a:pt x="67" y="5"/>
                    <a:pt x="67" y="5"/>
                  </a:cubicBezTo>
                  <a:cubicBezTo>
                    <a:pt x="46" y="161"/>
                    <a:pt x="46" y="161"/>
                    <a:pt x="46" y="161"/>
                  </a:cubicBezTo>
                  <a:lnTo>
                    <a:pt x="0" y="141"/>
                  </a:lnTo>
                  <a:close/>
                </a:path>
              </a:pathLst>
            </a:custGeom>
            <a:solidFill>
              <a:srgbClr val="FFED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8" name="Freeform 162">
              <a:extLst>
                <a:ext uri="{FF2B5EF4-FFF2-40B4-BE49-F238E27FC236}">
                  <a16:creationId xmlns:a16="http://schemas.microsoft.com/office/drawing/2014/main" id="{3A495992-27B8-49D6-9144-0441C08BD6EE}"/>
                </a:ext>
              </a:extLst>
            </p:cNvPr>
            <p:cNvSpPr>
              <a:spLocks/>
            </p:cNvSpPr>
            <p:nvPr/>
          </p:nvSpPr>
          <p:spPr bwMode="auto">
            <a:xfrm>
              <a:off x="6285719" y="4694136"/>
              <a:ext cx="240255" cy="220234"/>
            </a:xfrm>
            <a:custGeom>
              <a:avLst/>
              <a:gdLst>
                <a:gd name="T0" fmla="*/ 51 w 51"/>
                <a:gd name="T1" fmla="*/ 11 h 47"/>
                <a:gd name="T2" fmla="*/ 10 w 51"/>
                <a:gd name="T3" fmla="*/ 1 h 47"/>
                <a:gd name="T4" fmla="*/ 0 w 51"/>
                <a:gd name="T5" fmla="*/ 27 h 47"/>
                <a:gd name="T6" fmla="*/ 46 w 51"/>
                <a:gd name="T7" fmla="*/ 47 h 47"/>
                <a:gd name="T8" fmla="*/ 51 w 51"/>
                <a:gd name="T9" fmla="*/ 11 h 47"/>
              </a:gdLst>
              <a:ahLst/>
              <a:cxnLst>
                <a:cxn ang="0">
                  <a:pos x="T0" y="T1"/>
                </a:cxn>
                <a:cxn ang="0">
                  <a:pos x="T2" y="T3"/>
                </a:cxn>
                <a:cxn ang="0">
                  <a:pos x="T4" y="T5"/>
                </a:cxn>
                <a:cxn ang="0">
                  <a:pos x="T6" y="T7"/>
                </a:cxn>
                <a:cxn ang="0">
                  <a:pos x="T8" y="T9"/>
                </a:cxn>
              </a:cxnLst>
              <a:rect l="0" t="0" r="r" b="b"/>
              <a:pathLst>
                <a:path w="51" h="47">
                  <a:moveTo>
                    <a:pt x="51" y="11"/>
                  </a:moveTo>
                  <a:cubicBezTo>
                    <a:pt x="40" y="6"/>
                    <a:pt x="26" y="0"/>
                    <a:pt x="10" y="1"/>
                  </a:cubicBezTo>
                  <a:cubicBezTo>
                    <a:pt x="3" y="20"/>
                    <a:pt x="0" y="27"/>
                    <a:pt x="0" y="27"/>
                  </a:cubicBezTo>
                  <a:cubicBezTo>
                    <a:pt x="46" y="47"/>
                    <a:pt x="46" y="47"/>
                    <a:pt x="46" y="47"/>
                  </a:cubicBezTo>
                  <a:lnTo>
                    <a:pt x="51" y="11"/>
                  </a:lnTo>
                  <a:close/>
                </a:path>
              </a:pathLst>
            </a:custGeom>
            <a:solidFill>
              <a:srgbClr val="FFED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9" name="Freeform 163">
              <a:extLst>
                <a:ext uri="{FF2B5EF4-FFF2-40B4-BE49-F238E27FC236}">
                  <a16:creationId xmlns:a16="http://schemas.microsoft.com/office/drawing/2014/main" id="{6C08B764-1E77-4FE9-B382-AF6410723DCF}"/>
                </a:ext>
              </a:extLst>
            </p:cNvPr>
            <p:cNvSpPr>
              <a:spLocks/>
            </p:cNvSpPr>
            <p:nvPr/>
          </p:nvSpPr>
          <p:spPr bwMode="auto">
            <a:xfrm>
              <a:off x="6375814" y="4533966"/>
              <a:ext cx="212727" cy="220234"/>
            </a:xfrm>
            <a:custGeom>
              <a:avLst/>
              <a:gdLst>
                <a:gd name="T0" fmla="*/ 43 w 45"/>
                <a:gd name="T1" fmla="*/ 24 h 47"/>
                <a:gd name="T2" fmla="*/ 25 w 45"/>
                <a:gd name="T3" fmla="*/ 35 h 47"/>
                <a:gd name="T4" fmla="*/ 25 w 45"/>
                <a:gd name="T5" fmla="*/ 47 h 47"/>
                <a:gd name="T6" fmla="*/ 0 w 45"/>
                <a:gd name="T7" fmla="*/ 47 h 47"/>
                <a:gd name="T8" fmla="*/ 0 w 45"/>
                <a:gd name="T9" fmla="*/ 30 h 47"/>
                <a:gd name="T10" fmla="*/ 0 w 45"/>
                <a:gd name="T11" fmla="*/ 30 h 47"/>
                <a:gd name="T12" fmla="*/ 21 w 45"/>
                <a:gd name="T13" fmla="*/ 19 h 47"/>
                <a:gd name="T14" fmla="*/ 16 w 45"/>
                <a:gd name="T15" fmla="*/ 3 h 47"/>
                <a:gd name="T16" fmla="*/ 27 w 45"/>
                <a:gd name="T17" fmla="*/ 2 h 47"/>
                <a:gd name="T18" fmla="*/ 43 w 45"/>
                <a:gd name="T19" fmla="*/ 0 h 47"/>
                <a:gd name="T20" fmla="*/ 43 w 45"/>
                <a:gd name="T21"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7">
                  <a:moveTo>
                    <a:pt x="43" y="24"/>
                  </a:moveTo>
                  <a:cubicBezTo>
                    <a:pt x="39" y="37"/>
                    <a:pt x="25" y="35"/>
                    <a:pt x="25" y="35"/>
                  </a:cubicBezTo>
                  <a:cubicBezTo>
                    <a:pt x="25" y="47"/>
                    <a:pt x="25" y="47"/>
                    <a:pt x="25" y="47"/>
                  </a:cubicBezTo>
                  <a:cubicBezTo>
                    <a:pt x="0" y="47"/>
                    <a:pt x="0" y="47"/>
                    <a:pt x="0" y="47"/>
                  </a:cubicBezTo>
                  <a:cubicBezTo>
                    <a:pt x="0" y="30"/>
                    <a:pt x="0" y="30"/>
                    <a:pt x="0" y="30"/>
                  </a:cubicBezTo>
                  <a:cubicBezTo>
                    <a:pt x="0" y="30"/>
                    <a:pt x="0" y="30"/>
                    <a:pt x="0" y="30"/>
                  </a:cubicBezTo>
                  <a:cubicBezTo>
                    <a:pt x="13" y="33"/>
                    <a:pt x="27" y="24"/>
                    <a:pt x="21" y="19"/>
                  </a:cubicBezTo>
                  <a:cubicBezTo>
                    <a:pt x="15" y="15"/>
                    <a:pt x="13" y="7"/>
                    <a:pt x="16" y="3"/>
                  </a:cubicBezTo>
                  <a:cubicBezTo>
                    <a:pt x="20" y="0"/>
                    <a:pt x="27" y="2"/>
                    <a:pt x="27" y="2"/>
                  </a:cubicBezTo>
                  <a:cubicBezTo>
                    <a:pt x="35" y="2"/>
                    <a:pt x="40" y="1"/>
                    <a:pt x="43" y="0"/>
                  </a:cubicBezTo>
                  <a:cubicBezTo>
                    <a:pt x="45" y="7"/>
                    <a:pt x="45" y="17"/>
                    <a:pt x="43" y="24"/>
                  </a:cubicBezTo>
                  <a:close/>
                </a:path>
              </a:pathLst>
            </a:custGeom>
            <a:solidFill>
              <a:srgbClr val="FDB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0" name="Freeform 164">
              <a:extLst>
                <a:ext uri="{FF2B5EF4-FFF2-40B4-BE49-F238E27FC236}">
                  <a16:creationId xmlns:a16="http://schemas.microsoft.com/office/drawing/2014/main" id="{7ADB9C89-1E6A-4F0F-9361-89777A544156}"/>
                </a:ext>
              </a:extLst>
            </p:cNvPr>
            <p:cNvSpPr>
              <a:spLocks/>
            </p:cNvSpPr>
            <p:nvPr/>
          </p:nvSpPr>
          <p:spPr bwMode="auto">
            <a:xfrm>
              <a:off x="6283217" y="4346267"/>
              <a:ext cx="337860" cy="342865"/>
            </a:xfrm>
            <a:custGeom>
              <a:avLst/>
              <a:gdLst>
                <a:gd name="T0" fmla="*/ 47 w 72"/>
                <a:gd name="T1" fmla="*/ 42 h 73"/>
                <a:gd name="T2" fmla="*/ 36 w 72"/>
                <a:gd name="T3" fmla="*/ 43 h 73"/>
                <a:gd name="T4" fmla="*/ 41 w 72"/>
                <a:gd name="T5" fmla="*/ 59 h 73"/>
                <a:gd name="T6" fmla="*/ 20 w 72"/>
                <a:gd name="T7" fmla="*/ 70 h 73"/>
                <a:gd name="T8" fmla="*/ 11 w 72"/>
                <a:gd name="T9" fmla="*/ 23 h 73"/>
                <a:gd name="T10" fmla="*/ 64 w 72"/>
                <a:gd name="T11" fmla="*/ 17 h 73"/>
                <a:gd name="T12" fmla="*/ 47 w 72"/>
                <a:gd name="T13" fmla="*/ 42 h 73"/>
              </a:gdLst>
              <a:ahLst/>
              <a:cxnLst>
                <a:cxn ang="0">
                  <a:pos x="T0" y="T1"/>
                </a:cxn>
                <a:cxn ang="0">
                  <a:pos x="T2" y="T3"/>
                </a:cxn>
                <a:cxn ang="0">
                  <a:pos x="T4" y="T5"/>
                </a:cxn>
                <a:cxn ang="0">
                  <a:pos x="T6" y="T7"/>
                </a:cxn>
                <a:cxn ang="0">
                  <a:pos x="T8" y="T9"/>
                </a:cxn>
                <a:cxn ang="0">
                  <a:pos x="T10" y="T11"/>
                </a:cxn>
                <a:cxn ang="0">
                  <a:pos x="T12" y="T13"/>
                </a:cxn>
              </a:cxnLst>
              <a:rect l="0" t="0" r="r" b="b"/>
              <a:pathLst>
                <a:path w="72" h="73">
                  <a:moveTo>
                    <a:pt x="47" y="42"/>
                  </a:moveTo>
                  <a:cubicBezTo>
                    <a:pt x="47" y="42"/>
                    <a:pt x="40" y="40"/>
                    <a:pt x="36" y="43"/>
                  </a:cubicBezTo>
                  <a:cubicBezTo>
                    <a:pt x="33" y="47"/>
                    <a:pt x="35" y="55"/>
                    <a:pt x="41" y="59"/>
                  </a:cubicBezTo>
                  <a:cubicBezTo>
                    <a:pt x="47" y="64"/>
                    <a:pt x="33" y="73"/>
                    <a:pt x="20" y="70"/>
                  </a:cubicBezTo>
                  <a:cubicBezTo>
                    <a:pt x="7" y="67"/>
                    <a:pt x="0" y="40"/>
                    <a:pt x="11" y="23"/>
                  </a:cubicBezTo>
                  <a:cubicBezTo>
                    <a:pt x="21" y="7"/>
                    <a:pt x="57" y="0"/>
                    <a:pt x="64" y="17"/>
                  </a:cubicBezTo>
                  <a:cubicBezTo>
                    <a:pt x="71" y="34"/>
                    <a:pt x="72" y="42"/>
                    <a:pt x="47" y="42"/>
                  </a:cubicBezTo>
                  <a:close/>
                </a:path>
              </a:pathLst>
            </a:custGeom>
            <a:solidFill>
              <a:srgbClr val="1E17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1" name="Freeform 165">
              <a:extLst>
                <a:ext uri="{FF2B5EF4-FFF2-40B4-BE49-F238E27FC236}">
                  <a16:creationId xmlns:a16="http://schemas.microsoft.com/office/drawing/2014/main" id="{34A6FAA7-B407-4F75-B5AC-453308112564}"/>
                </a:ext>
              </a:extLst>
            </p:cNvPr>
            <p:cNvSpPr>
              <a:spLocks/>
            </p:cNvSpPr>
            <p:nvPr/>
          </p:nvSpPr>
          <p:spPr bwMode="auto">
            <a:xfrm>
              <a:off x="6438382" y="4684126"/>
              <a:ext cx="55059" cy="70074"/>
            </a:xfrm>
            <a:custGeom>
              <a:avLst/>
              <a:gdLst>
                <a:gd name="T0" fmla="*/ 12 w 12"/>
                <a:gd name="T1" fmla="*/ 15 h 15"/>
                <a:gd name="T2" fmla="*/ 12 w 12"/>
                <a:gd name="T3" fmla="*/ 3 h 15"/>
                <a:gd name="T4" fmla="*/ 0 w 12"/>
                <a:gd name="T5" fmla="*/ 0 h 15"/>
                <a:gd name="T6" fmla="*/ 7 w 12"/>
                <a:gd name="T7" fmla="*/ 6 h 15"/>
                <a:gd name="T8" fmla="*/ 7 w 12"/>
                <a:gd name="T9" fmla="*/ 15 h 15"/>
                <a:gd name="T10" fmla="*/ 12 w 12"/>
                <a:gd name="T11" fmla="*/ 15 h 15"/>
              </a:gdLst>
              <a:ahLst/>
              <a:cxnLst>
                <a:cxn ang="0">
                  <a:pos x="T0" y="T1"/>
                </a:cxn>
                <a:cxn ang="0">
                  <a:pos x="T2" y="T3"/>
                </a:cxn>
                <a:cxn ang="0">
                  <a:pos x="T4" y="T5"/>
                </a:cxn>
                <a:cxn ang="0">
                  <a:pos x="T6" y="T7"/>
                </a:cxn>
                <a:cxn ang="0">
                  <a:pos x="T8" y="T9"/>
                </a:cxn>
                <a:cxn ang="0">
                  <a:pos x="T10" y="T11"/>
                </a:cxn>
              </a:cxnLst>
              <a:rect l="0" t="0" r="r" b="b"/>
              <a:pathLst>
                <a:path w="12" h="15">
                  <a:moveTo>
                    <a:pt x="12" y="15"/>
                  </a:moveTo>
                  <a:cubicBezTo>
                    <a:pt x="12" y="3"/>
                    <a:pt x="12" y="3"/>
                    <a:pt x="12" y="3"/>
                  </a:cubicBezTo>
                  <a:cubicBezTo>
                    <a:pt x="12" y="3"/>
                    <a:pt x="3" y="2"/>
                    <a:pt x="0" y="0"/>
                  </a:cubicBezTo>
                  <a:cubicBezTo>
                    <a:pt x="0" y="0"/>
                    <a:pt x="4" y="5"/>
                    <a:pt x="7" y="6"/>
                  </a:cubicBezTo>
                  <a:cubicBezTo>
                    <a:pt x="7" y="15"/>
                    <a:pt x="7" y="15"/>
                    <a:pt x="7" y="15"/>
                  </a:cubicBezTo>
                  <a:lnTo>
                    <a:pt x="12" y="15"/>
                  </a:lnTo>
                  <a:close/>
                </a:path>
              </a:pathLst>
            </a:custGeom>
            <a:solidFill>
              <a:srgbClr val="F8A0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2" name="Freeform 166">
              <a:extLst>
                <a:ext uri="{FF2B5EF4-FFF2-40B4-BE49-F238E27FC236}">
                  <a16:creationId xmlns:a16="http://schemas.microsoft.com/office/drawing/2014/main" id="{47CA941E-A693-4DDB-93AF-F2348414A77A}"/>
                </a:ext>
              </a:extLst>
            </p:cNvPr>
            <p:cNvSpPr>
              <a:spLocks/>
            </p:cNvSpPr>
            <p:nvPr/>
          </p:nvSpPr>
          <p:spPr bwMode="auto">
            <a:xfrm>
              <a:off x="6215644" y="4689131"/>
              <a:ext cx="1031096" cy="860915"/>
            </a:xfrm>
            <a:custGeom>
              <a:avLst/>
              <a:gdLst>
                <a:gd name="T0" fmla="*/ 65 w 219"/>
                <a:gd name="T1" fmla="*/ 15 h 183"/>
                <a:gd name="T2" fmla="*/ 13 w 219"/>
                <a:gd name="T3" fmla="*/ 32 h 183"/>
                <a:gd name="T4" fmla="*/ 0 w 219"/>
                <a:gd name="T5" fmla="*/ 167 h 183"/>
                <a:gd name="T6" fmla="*/ 103 w 219"/>
                <a:gd name="T7" fmla="*/ 171 h 183"/>
                <a:gd name="T8" fmla="*/ 107 w 219"/>
                <a:gd name="T9" fmla="*/ 169 h 183"/>
                <a:gd name="T10" fmla="*/ 92 w 219"/>
                <a:gd name="T11" fmla="*/ 75 h 183"/>
                <a:gd name="T12" fmla="*/ 150 w 219"/>
                <a:gd name="T13" fmla="*/ 88 h 183"/>
                <a:gd name="T14" fmla="*/ 219 w 219"/>
                <a:gd name="T15" fmla="*/ 16 h 183"/>
                <a:gd name="T16" fmla="*/ 199 w 219"/>
                <a:gd name="T17" fmla="*/ 13 h 183"/>
                <a:gd name="T18" fmla="*/ 146 w 219"/>
                <a:gd name="T19" fmla="*/ 48 h 183"/>
                <a:gd name="T20" fmla="*/ 65 w 219"/>
                <a:gd name="T21" fmla="*/ 1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83">
                  <a:moveTo>
                    <a:pt x="65" y="15"/>
                  </a:moveTo>
                  <a:cubicBezTo>
                    <a:pt x="65" y="15"/>
                    <a:pt x="24" y="0"/>
                    <a:pt x="13" y="32"/>
                  </a:cubicBezTo>
                  <a:cubicBezTo>
                    <a:pt x="1" y="64"/>
                    <a:pt x="21" y="141"/>
                    <a:pt x="0" y="167"/>
                  </a:cubicBezTo>
                  <a:cubicBezTo>
                    <a:pt x="32" y="182"/>
                    <a:pt x="69" y="183"/>
                    <a:pt x="103" y="171"/>
                  </a:cubicBezTo>
                  <a:cubicBezTo>
                    <a:pt x="107" y="169"/>
                    <a:pt x="107" y="169"/>
                    <a:pt x="107" y="169"/>
                  </a:cubicBezTo>
                  <a:cubicBezTo>
                    <a:pt x="107" y="169"/>
                    <a:pt x="93" y="72"/>
                    <a:pt x="92" y="75"/>
                  </a:cubicBezTo>
                  <a:cubicBezTo>
                    <a:pt x="92" y="78"/>
                    <a:pt x="140" y="93"/>
                    <a:pt x="150" y="88"/>
                  </a:cubicBezTo>
                  <a:cubicBezTo>
                    <a:pt x="160" y="83"/>
                    <a:pt x="219" y="16"/>
                    <a:pt x="219" y="16"/>
                  </a:cubicBezTo>
                  <a:cubicBezTo>
                    <a:pt x="199" y="13"/>
                    <a:pt x="199" y="13"/>
                    <a:pt x="199" y="13"/>
                  </a:cubicBezTo>
                  <a:cubicBezTo>
                    <a:pt x="146" y="48"/>
                    <a:pt x="146" y="48"/>
                    <a:pt x="146" y="48"/>
                  </a:cubicBezTo>
                  <a:cubicBezTo>
                    <a:pt x="146" y="48"/>
                    <a:pt x="79" y="16"/>
                    <a:pt x="65" y="15"/>
                  </a:cubicBezTo>
                  <a:close/>
                </a:path>
              </a:pathLst>
            </a:custGeom>
            <a:solidFill>
              <a:srgbClr val="FFED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3" name="Freeform 167">
              <a:extLst>
                <a:ext uri="{FF2B5EF4-FFF2-40B4-BE49-F238E27FC236}">
                  <a16:creationId xmlns:a16="http://schemas.microsoft.com/office/drawing/2014/main" id="{46FFEEB7-1204-4949-BFC4-90DB3420F995}"/>
                </a:ext>
              </a:extLst>
            </p:cNvPr>
            <p:cNvSpPr>
              <a:spLocks/>
            </p:cNvSpPr>
            <p:nvPr/>
          </p:nvSpPr>
          <p:spPr bwMode="auto">
            <a:xfrm>
              <a:off x="7151639" y="4704147"/>
              <a:ext cx="197711" cy="60064"/>
            </a:xfrm>
            <a:custGeom>
              <a:avLst/>
              <a:gdLst>
                <a:gd name="T0" fmla="*/ 20 w 42"/>
                <a:gd name="T1" fmla="*/ 13 h 13"/>
                <a:gd name="T2" fmla="*/ 42 w 42"/>
                <a:gd name="T3" fmla="*/ 0 h 13"/>
                <a:gd name="T4" fmla="*/ 12 w 42"/>
                <a:gd name="T5" fmla="*/ 0 h 13"/>
                <a:gd name="T6" fmla="*/ 4 w 42"/>
                <a:gd name="T7" fmla="*/ 4 h 13"/>
                <a:gd name="T8" fmla="*/ 0 w 42"/>
                <a:gd name="T9" fmla="*/ 10 h 13"/>
                <a:gd name="T10" fmla="*/ 20 w 42"/>
                <a:gd name="T11" fmla="*/ 13 h 13"/>
              </a:gdLst>
              <a:ahLst/>
              <a:cxnLst>
                <a:cxn ang="0">
                  <a:pos x="T0" y="T1"/>
                </a:cxn>
                <a:cxn ang="0">
                  <a:pos x="T2" y="T3"/>
                </a:cxn>
                <a:cxn ang="0">
                  <a:pos x="T4" y="T5"/>
                </a:cxn>
                <a:cxn ang="0">
                  <a:pos x="T6" y="T7"/>
                </a:cxn>
                <a:cxn ang="0">
                  <a:pos x="T8" y="T9"/>
                </a:cxn>
                <a:cxn ang="0">
                  <a:pos x="T10" y="T11"/>
                </a:cxn>
              </a:cxnLst>
              <a:rect l="0" t="0" r="r" b="b"/>
              <a:pathLst>
                <a:path w="42" h="13">
                  <a:moveTo>
                    <a:pt x="20" y="13"/>
                  </a:moveTo>
                  <a:cubicBezTo>
                    <a:pt x="20" y="13"/>
                    <a:pt x="40" y="4"/>
                    <a:pt x="42" y="0"/>
                  </a:cubicBezTo>
                  <a:cubicBezTo>
                    <a:pt x="12" y="0"/>
                    <a:pt x="12" y="0"/>
                    <a:pt x="12" y="0"/>
                  </a:cubicBezTo>
                  <a:cubicBezTo>
                    <a:pt x="9" y="0"/>
                    <a:pt x="6" y="2"/>
                    <a:pt x="4" y="4"/>
                  </a:cubicBezTo>
                  <a:cubicBezTo>
                    <a:pt x="0" y="10"/>
                    <a:pt x="0" y="10"/>
                    <a:pt x="0" y="10"/>
                  </a:cubicBezTo>
                  <a:lnTo>
                    <a:pt x="20" y="13"/>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4" name="Freeform 168">
              <a:extLst>
                <a:ext uri="{FF2B5EF4-FFF2-40B4-BE49-F238E27FC236}">
                  <a16:creationId xmlns:a16="http://schemas.microsoft.com/office/drawing/2014/main" id="{BB6B8A5A-0B7A-492B-BC6E-8644B25F638E}"/>
                </a:ext>
              </a:extLst>
            </p:cNvPr>
            <p:cNvSpPr>
              <a:spLocks/>
            </p:cNvSpPr>
            <p:nvPr/>
          </p:nvSpPr>
          <p:spPr bwMode="auto">
            <a:xfrm>
              <a:off x="6450894" y="4941901"/>
              <a:ext cx="267785" cy="570607"/>
            </a:xfrm>
            <a:custGeom>
              <a:avLst/>
              <a:gdLst>
                <a:gd name="T0" fmla="*/ 57 w 57"/>
                <a:gd name="T1" fmla="*/ 115 h 121"/>
                <a:gd name="T2" fmla="*/ 42 w 57"/>
                <a:gd name="T3" fmla="*/ 21 h 121"/>
                <a:gd name="T4" fmla="*/ 44 w 57"/>
                <a:gd name="T5" fmla="*/ 22 h 121"/>
                <a:gd name="T6" fmla="*/ 42 w 57"/>
                <a:gd name="T7" fmla="*/ 21 h 121"/>
                <a:gd name="T8" fmla="*/ 0 w 57"/>
                <a:gd name="T9" fmla="*/ 0 h 121"/>
                <a:gd name="T10" fmla="*/ 24 w 57"/>
                <a:gd name="T11" fmla="*/ 27 h 121"/>
                <a:gd name="T12" fmla="*/ 41 w 57"/>
                <a:gd name="T13" fmla="*/ 121 h 121"/>
                <a:gd name="T14" fmla="*/ 53 w 57"/>
                <a:gd name="T15" fmla="*/ 117 h 121"/>
                <a:gd name="T16" fmla="*/ 57 w 57"/>
                <a:gd name="T17" fmla="*/ 11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121">
                  <a:moveTo>
                    <a:pt x="57" y="115"/>
                  </a:moveTo>
                  <a:cubicBezTo>
                    <a:pt x="57" y="115"/>
                    <a:pt x="45" y="29"/>
                    <a:pt x="42" y="21"/>
                  </a:cubicBezTo>
                  <a:cubicBezTo>
                    <a:pt x="43" y="22"/>
                    <a:pt x="43" y="22"/>
                    <a:pt x="44" y="22"/>
                  </a:cubicBezTo>
                  <a:cubicBezTo>
                    <a:pt x="43" y="21"/>
                    <a:pt x="42" y="21"/>
                    <a:pt x="42" y="21"/>
                  </a:cubicBezTo>
                  <a:cubicBezTo>
                    <a:pt x="42" y="21"/>
                    <a:pt x="11" y="13"/>
                    <a:pt x="0" y="0"/>
                  </a:cubicBezTo>
                  <a:cubicBezTo>
                    <a:pt x="0" y="0"/>
                    <a:pt x="10" y="22"/>
                    <a:pt x="24" y="27"/>
                  </a:cubicBezTo>
                  <a:cubicBezTo>
                    <a:pt x="36" y="31"/>
                    <a:pt x="32" y="97"/>
                    <a:pt x="41" y="121"/>
                  </a:cubicBezTo>
                  <a:cubicBezTo>
                    <a:pt x="45" y="119"/>
                    <a:pt x="49" y="118"/>
                    <a:pt x="53" y="117"/>
                  </a:cubicBezTo>
                  <a:lnTo>
                    <a:pt x="57" y="115"/>
                  </a:lnTo>
                  <a:close/>
                </a:path>
              </a:pathLst>
            </a:custGeom>
            <a:solidFill>
              <a:srgbClr val="E6D7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5" name="Freeform 169">
              <a:extLst>
                <a:ext uri="{FF2B5EF4-FFF2-40B4-BE49-F238E27FC236}">
                  <a16:creationId xmlns:a16="http://schemas.microsoft.com/office/drawing/2014/main" id="{64E2CEA2-27A3-409B-B926-6D2D33A58AE1}"/>
                </a:ext>
              </a:extLst>
            </p:cNvPr>
            <p:cNvSpPr>
              <a:spLocks/>
            </p:cNvSpPr>
            <p:nvPr/>
          </p:nvSpPr>
          <p:spPr bwMode="auto">
            <a:xfrm>
              <a:off x="6530979" y="4068471"/>
              <a:ext cx="62567" cy="112621"/>
            </a:xfrm>
            <a:custGeom>
              <a:avLst/>
              <a:gdLst>
                <a:gd name="T0" fmla="*/ 0 w 13"/>
                <a:gd name="T1" fmla="*/ 20 h 24"/>
                <a:gd name="T2" fmla="*/ 13 w 13"/>
                <a:gd name="T3" fmla="*/ 0 h 24"/>
                <a:gd name="T4" fmla="*/ 13 w 13"/>
                <a:gd name="T5" fmla="*/ 24 h 24"/>
                <a:gd name="T6" fmla="*/ 0 w 13"/>
                <a:gd name="T7" fmla="*/ 20 h 24"/>
              </a:gdLst>
              <a:ahLst/>
              <a:cxnLst>
                <a:cxn ang="0">
                  <a:pos x="T0" y="T1"/>
                </a:cxn>
                <a:cxn ang="0">
                  <a:pos x="T2" y="T3"/>
                </a:cxn>
                <a:cxn ang="0">
                  <a:pos x="T4" y="T5"/>
                </a:cxn>
                <a:cxn ang="0">
                  <a:pos x="T6" y="T7"/>
                </a:cxn>
              </a:cxnLst>
              <a:rect l="0" t="0" r="r" b="b"/>
              <a:pathLst>
                <a:path w="13" h="24">
                  <a:moveTo>
                    <a:pt x="0" y="20"/>
                  </a:moveTo>
                  <a:cubicBezTo>
                    <a:pt x="0" y="20"/>
                    <a:pt x="6" y="1"/>
                    <a:pt x="13" y="0"/>
                  </a:cubicBezTo>
                  <a:cubicBezTo>
                    <a:pt x="13" y="24"/>
                    <a:pt x="13" y="24"/>
                    <a:pt x="13" y="24"/>
                  </a:cubicBezTo>
                  <a:lnTo>
                    <a:pt x="0" y="20"/>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6" name="Freeform 170">
              <a:extLst>
                <a:ext uri="{FF2B5EF4-FFF2-40B4-BE49-F238E27FC236}">
                  <a16:creationId xmlns:a16="http://schemas.microsoft.com/office/drawing/2014/main" id="{7AC5247D-289C-4F9D-A61F-2F004C127187}"/>
                </a:ext>
              </a:extLst>
            </p:cNvPr>
            <p:cNvSpPr>
              <a:spLocks/>
            </p:cNvSpPr>
            <p:nvPr/>
          </p:nvSpPr>
          <p:spPr bwMode="auto">
            <a:xfrm>
              <a:off x="6748712" y="4438865"/>
              <a:ext cx="658201" cy="495527"/>
            </a:xfrm>
            <a:custGeom>
              <a:avLst/>
              <a:gdLst>
                <a:gd name="T0" fmla="*/ 140 w 140"/>
                <a:gd name="T1" fmla="*/ 74 h 105"/>
                <a:gd name="T2" fmla="*/ 136 w 140"/>
                <a:gd name="T3" fmla="*/ 37 h 105"/>
                <a:gd name="T4" fmla="*/ 127 w 140"/>
                <a:gd name="T5" fmla="*/ 22 h 105"/>
                <a:gd name="T6" fmla="*/ 114 w 140"/>
                <a:gd name="T7" fmla="*/ 14 h 105"/>
                <a:gd name="T8" fmla="*/ 114 w 140"/>
                <a:gd name="T9" fmla="*/ 14 h 105"/>
                <a:gd name="T10" fmla="*/ 114 w 140"/>
                <a:gd name="T11" fmla="*/ 14 h 105"/>
                <a:gd name="T12" fmla="*/ 103 w 140"/>
                <a:gd name="T13" fmla="*/ 10 h 105"/>
                <a:gd name="T14" fmla="*/ 92 w 140"/>
                <a:gd name="T15" fmla="*/ 5 h 105"/>
                <a:gd name="T16" fmla="*/ 84 w 140"/>
                <a:gd name="T17" fmla="*/ 2 h 105"/>
                <a:gd name="T18" fmla="*/ 80 w 140"/>
                <a:gd name="T19" fmla="*/ 0 h 105"/>
                <a:gd name="T20" fmla="*/ 70 w 140"/>
                <a:gd name="T21" fmla="*/ 5 h 105"/>
                <a:gd name="T22" fmla="*/ 60 w 140"/>
                <a:gd name="T23" fmla="*/ 0 h 105"/>
                <a:gd name="T24" fmla="*/ 56 w 140"/>
                <a:gd name="T25" fmla="*/ 2 h 105"/>
                <a:gd name="T26" fmla="*/ 48 w 140"/>
                <a:gd name="T27" fmla="*/ 5 h 105"/>
                <a:gd name="T28" fmla="*/ 37 w 140"/>
                <a:gd name="T29" fmla="*/ 9 h 105"/>
                <a:gd name="T30" fmla="*/ 26 w 140"/>
                <a:gd name="T31" fmla="*/ 14 h 105"/>
                <a:gd name="T32" fmla="*/ 26 w 140"/>
                <a:gd name="T33" fmla="*/ 14 h 105"/>
                <a:gd name="T34" fmla="*/ 13 w 140"/>
                <a:gd name="T35" fmla="*/ 22 h 105"/>
                <a:gd name="T36" fmla="*/ 4 w 140"/>
                <a:gd name="T37" fmla="*/ 37 h 105"/>
                <a:gd name="T38" fmla="*/ 0 w 140"/>
                <a:gd name="T39" fmla="*/ 74 h 105"/>
                <a:gd name="T40" fmla="*/ 26 w 140"/>
                <a:gd name="T41" fmla="*/ 74 h 105"/>
                <a:gd name="T42" fmla="*/ 26 w 140"/>
                <a:gd name="T43" fmla="*/ 105 h 105"/>
                <a:gd name="T44" fmla="*/ 114 w 140"/>
                <a:gd name="T45" fmla="*/ 105 h 105"/>
                <a:gd name="T46" fmla="*/ 114 w 140"/>
                <a:gd name="T47" fmla="*/ 74 h 105"/>
                <a:gd name="T48" fmla="*/ 140 w 140"/>
                <a:gd name="T49" fmla="*/ 7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 h="105">
                  <a:moveTo>
                    <a:pt x="140" y="74"/>
                  </a:moveTo>
                  <a:cubicBezTo>
                    <a:pt x="136" y="37"/>
                    <a:pt x="136" y="37"/>
                    <a:pt x="136" y="37"/>
                  </a:cubicBezTo>
                  <a:cubicBezTo>
                    <a:pt x="135" y="31"/>
                    <a:pt x="132" y="25"/>
                    <a:pt x="127" y="22"/>
                  </a:cubicBezTo>
                  <a:cubicBezTo>
                    <a:pt x="114" y="14"/>
                    <a:pt x="114" y="14"/>
                    <a:pt x="114" y="14"/>
                  </a:cubicBezTo>
                  <a:cubicBezTo>
                    <a:pt x="114" y="14"/>
                    <a:pt x="114" y="14"/>
                    <a:pt x="114" y="14"/>
                  </a:cubicBezTo>
                  <a:cubicBezTo>
                    <a:pt x="114" y="14"/>
                    <a:pt x="114" y="14"/>
                    <a:pt x="114" y="14"/>
                  </a:cubicBezTo>
                  <a:cubicBezTo>
                    <a:pt x="103" y="10"/>
                    <a:pt x="103" y="10"/>
                    <a:pt x="103" y="10"/>
                  </a:cubicBezTo>
                  <a:cubicBezTo>
                    <a:pt x="92" y="5"/>
                    <a:pt x="92" y="5"/>
                    <a:pt x="92" y="5"/>
                  </a:cubicBezTo>
                  <a:cubicBezTo>
                    <a:pt x="84" y="2"/>
                    <a:pt x="84" y="2"/>
                    <a:pt x="84" y="2"/>
                  </a:cubicBezTo>
                  <a:cubicBezTo>
                    <a:pt x="80" y="0"/>
                    <a:pt x="80" y="0"/>
                    <a:pt x="80" y="0"/>
                  </a:cubicBezTo>
                  <a:cubicBezTo>
                    <a:pt x="70" y="5"/>
                    <a:pt x="70" y="5"/>
                    <a:pt x="70" y="5"/>
                  </a:cubicBezTo>
                  <a:cubicBezTo>
                    <a:pt x="60" y="0"/>
                    <a:pt x="60" y="0"/>
                    <a:pt x="60" y="0"/>
                  </a:cubicBezTo>
                  <a:cubicBezTo>
                    <a:pt x="56" y="2"/>
                    <a:pt x="56" y="2"/>
                    <a:pt x="56" y="2"/>
                  </a:cubicBezTo>
                  <a:cubicBezTo>
                    <a:pt x="48" y="5"/>
                    <a:pt x="48" y="5"/>
                    <a:pt x="48" y="5"/>
                  </a:cubicBezTo>
                  <a:cubicBezTo>
                    <a:pt x="37" y="9"/>
                    <a:pt x="37" y="9"/>
                    <a:pt x="37" y="9"/>
                  </a:cubicBezTo>
                  <a:cubicBezTo>
                    <a:pt x="26" y="14"/>
                    <a:pt x="26" y="14"/>
                    <a:pt x="26" y="14"/>
                  </a:cubicBezTo>
                  <a:cubicBezTo>
                    <a:pt x="26" y="14"/>
                    <a:pt x="26" y="14"/>
                    <a:pt x="26" y="14"/>
                  </a:cubicBezTo>
                  <a:cubicBezTo>
                    <a:pt x="13" y="22"/>
                    <a:pt x="13" y="22"/>
                    <a:pt x="13" y="22"/>
                  </a:cubicBezTo>
                  <a:cubicBezTo>
                    <a:pt x="8" y="25"/>
                    <a:pt x="5" y="31"/>
                    <a:pt x="4" y="37"/>
                  </a:cubicBezTo>
                  <a:cubicBezTo>
                    <a:pt x="0" y="74"/>
                    <a:pt x="0" y="74"/>
                    <a:pt x="0" y="74"/>
                  </a:cubicBezTo>
                  <a:cubicBezTo>
                    <a:pt x="26" y="74"/>
                    <a:pt x="26" y="74"/>
                    <a:pt x="26" y="74"/>
                  </a:cubicBezTo>
                  <a:cubicBezTo>
                    <a:pt x="26" y="105"/>
                    <a:pt x="26" y="105"/>
                    <a:pt x="26" y="105"/>
                  </a:cubicBezTo>
                  <a:cubicBezTo>
                    <a:pt x="114" y="105"/>
                    <a:pt x="114" y="105"/>
                    <a:pt x="114" y="105"/>
                  </a:cubicBezTo>
                  <a:cubicBezTo>
                    <a:pt x="114" y="74"/>
                    <a:pt x="114" y="74"/>
                    <a:pt x="114" y="74"/>
                  </a:cubicBezTo>
                  <a:lnTo>
                    <a:pt x="140" y="74"/>
                  </a:ln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7" name="Freeform 171">
              <a:extLst>
                <a:ext uri="{FF2B5EF4-FFF2-40B4-BE49-F238E27FC236}">
                  <a16:creationId xmlns:a16="http://schemas.microsoft.com/office/drawing/2014/main" id="{64CC6CCC-1389-49A9-96E2-44CFA993D041}"/>
                </a:ext>
              </a:extLst>
            </p:cNvPr>
            <p:cNvSpPr>
              <a:spLocks/>
            </p:cNvSpPr>
            <p:nvPr/>
          </p:nvSpPr>
          <p:spPr bwMode="auto">
            <a:xfrm>
              <a:off x="6953930" y="4133540"/>
              <a:ext cx="245261" cy="182695"/>
            </a:xfrm>
            <a:custGeom>
              <a:avLst/>
              <a:gdLst>
                <a:gd name="T0" fmla="*/ 26 w 52"/>
                <a:gd name="T1" fmla="*/ 0 h 39"/>
                <a:gd name="T2" fmla="*/ 26 w 52"/>
                <a:gd name="T3" fmla="*/ 0 h 39"/>
                <a:gd name="T4" fmla="*/ 0 w 52"/>
                <a:gd name="T5" fmla="*/ 26 h 39"/>
                <a:gd name="T6" fmla="*/ 0 w 52"/>
                <a:gd name="T7" fmla="*/ 39 h 39"/>
                <a:gd name="T8" fmla="*/ 52 w 52"/>
                <a:gd name="T9" fmla="*/ 39 h 39"/>
                <a:gd name="T10" fmla="*/ 52 w 52"/>
                <a:gd name="T11" fmla="*/ 26 h 39"/>
                <a:gd name="T12" fmla="*/ 26 w 52"/>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2" h="39">
                  <a:moveTo>
                    <a:pt x="26" y="0"/>
                  </a:moveTo>
                  <a:cubicBezTo>
                    <a:pt x="26" y="0"/>
                    <a:pt x="26" y="0"/>
                    <a:pt x="26" y="0"/>
                  </a:cubicBezTo>
                  <a:cubicBezTo>
                    <a:pt x="12" y="0"/>
                    <a:pt x="0" y="12"/>
                    <a:pt x="0" y="26"/>
                  </a:cubicBezTo>
                  <a:cubicBezTo>
                    <a:pt x="0" y="39"/>
                    <a:pt x="0" y="39"/>
                    <a:pt x="0" y="39"/>
                  </a:cubicBezTo>
                  <a:cubicBezTo>
                    <a:pt x="52" y="39"/>
                    <a:pt x="52" y="39"/>
                    <a:pt x="52" y="39"/>
                  </a:cubicBezTo>
                  <a:cubicBezTo>
                    <a:pt x="52" y="26"/>
                    <a:pt x="52" y="26"/>
                    <a:pt x="52" y="26"/>
                  </a:cubicBezTo>
                  <a:cubicBezTo>
                    <a:pt x="52" y="12"/>
                    <a:pt x="41" y="0"/>
                    <a:pt x="26" y="0"/>
                  </a:cubicBezTo>
                  <a:close/>
                </a:path>
              </a:pathLst>
            </a:custGeom>
            <a:solidFill>
              <a:srgbClr val="0A4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8" name="Freeform 172">
              <a:extLst>
                <a:ext uri="{FF2B5EF4-FFF2-40B4-BE49-F238E27FC236}">
                  <a16:creationId xmlns:a16="http://schemas.microsoft.com/office/drawing/2014/main" id="{D3273F20-0C5C-4F5E-8E66-F3CA41B74B94}"/>
                </a:ext>
              </a:extLst>
            </p:cNvPr>
            <p:cNvSpPr>
              <a:spLocks/>
            </p:cNvSpPr>
            <p:nvPr/>
          </p:nvSpPr>
          <p:spPr bwMode="auto">
            <a:xfrm>
              <a:off x="7031511" y="4411336"/>
              <a:ext cx="97605" cy="117626"/>
            </a:xfrm>
            <a:custGeom>
              <a:avLst/>
              <a:gdLst>
                <a:gd name="T0" fmla="*/ 21 w 21"/>
                <a:gd name="T1" fmla="*/ 0 h 25"/>
                <a:gd name="T2" fmla="*/ 21 w 21"/>
                <a:gd name="T3" fmla="*/ 9 h 25"/>
                <a:gd name="T4" fmla="*/ 20 w 21"/>
                <a:gd name="T5" fmla="*/ 9 h 25"/>
                <a:gd name="T6" fmla="*/ 10 w 21"/>
                <a:gd name="T7" fmla="*/ 25 h 25"/>
                <a:gd name="T8" fmla="*/ 0 w 21"/>
                <a:gd name="T9" fmla="*/ 9 h 25"/>
                <a:gd name="T10" fmla="*/ 0 w 21"/>
                <a:gd name="T11" fmla="*/ 9 h 25"/>
                <a:gd name="T12" fmla="*/ 0 w 21"/>
                <a:gd name="T13" fmla="*/ 0 h 25"/>
                <a:gd name="T14" fmla="*/ 21 w 21"/>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
                  <a:moveTo>
                    <a:pt x="21" y="0"/>
                  </a:moveTo>
                  <a:cubicBezTo>
                    <a:pt x="21" y="9"/>
                    <a:pt x="21" y="9"/>
                    <a:pt x="21" y="9"/>
                  </a:cubicBezTo>
                  <a:cubicBezTo>
                    <a:pt x="21" y="9"/>
                    <a:pt x="21" y="9"/>
                    <a:pt x="20" y="9"/>
                  </a:cubicBezTo>
                  <a:cubicBezTo>
                    <a:pt x="19" y="15"/>
                    <a:pt x="14" y="25"/>
                    <a:pt x="10" y="25"/>
                  </a:cubicBezTo>
                  <a:cubicBezTo>
                    <a:pt x="5" y="25"/>
                    <a:pt x="1" y="14"/>
                    <a:pt x="0" y="9"/>
                  </a:cubicBezTo>
                  <a:cubicBezTo>
                    <a:pt x="0" y="9"/>
                    <a:pt x="0" y="9"/>
                    <a:pt x="0" y="9"/>
                  </a:cubicBezTo>
                  <a:cubicBezTo>
                    <a:pt x="0" y="0"/>
                    <a:pt x="0" y="0"/>
                    <a:pt x="0" y="0"/>
                  </a:cubicBezTo>
                  <a:lnTo>
                    <a:pt x="21" y="0"/>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9" name="Freeform 173">
              <a:extLst>
                <a:ext uri="{FF2B5EF4-FFF2-40B4-BE49-F238E27FC236}">
                  <a16:creationId xmlns:a16="http://schemas.microsoft.com/office/drawing/2014/main" id="{86BA7113-5EDA-412D-8750-46E0F570DAD9}"/>
                </a:ext>
              </a:extLst>
            </p:cNvPr>
            <p:cNvSpPr>
              <a:spLocks/>
            </p:cNvSpPr>
            <p:nvPr/>
          </p:nvSpPr>
          <p:spPr bwMode="auto">
            <a:xfrm>
              <a:off x="7031511" y="4401326"/>
              <a:ext cx="97605" cy="47551"/>
            </a:xfrm>
            <a:custGeom>
              <a:avLst/>
              <a:gdLst>
                <a:gd name="T0" fmla="*/ 21 w 21"/>
                <a:gd name="T1" fmla="*/ 0 h 10"/>
                <a:gd name="T2" fmla="*/ 21 w 21"/>
                <a:gd name="T3" fmla="*/ 8 h 10"/>
                <a:gd name="T4" fmla="*/ 10 w 21"/>
                <a:gd name="T5" fmla="*/ 10 h 10"/>
                <a:gd name="T6" fmla="*/ 0 w 21"/>
                <a:gd name="T7" fmla="*/ 8 h 10"/>
                <a:gd name="T8" fmla="*/ 0 w 21"/>
                <a:gd name="T9" fmla="*/ 0 h 10"/>
                <a:gd name="T10" fmla="*/ 21 w 21"/>
                <a:gd name="T11" fmla="*/ 0 h 10"/>
              </a:gdLst>
              <a:ahLst/>
              <a:cxnLst>
                <a:cxn ang="0">
                  <a:pos x="T0" y="T1"/>
                </a:cxn>
                <a:cxn ang="0">
                  <a:pos x="T2" y="T3"/>
                </a:cxn>
                <a:cxn ang="0">
                  <a:pos x="T4" y="T5"/>
                </a:cxn>
                <a:cxn ang="0">
                  <a:pos x="T6" y="T7"/>
                </a:cxn>
                <a:cxn ang="0">
                  <a:pos x="T8" y="T9"/>
                </a:cxn>
                <a:cxn ang="0">
                  <a:pos x="T10" y="T11"/>
                </a:cxn>
              </a:cxnLst>
              <a:rect l="0" t="0" r="r" b="b"/>
              <a:pathLst>
                <a:path w="21" h="10">
                  <a:moveTo>
                    <a:pt x="21" y="0"/>
                  </a:moveTo>
                  <a:cubicBezTo>
                    <a:pt x="21" y="8"/>
                    <a:pt x="21" y="8"/>
                    <a:pt x="21" y="8"/>
                  </a:cubicBezTo>
                  <a:cubicBezTo>
                    <a:pt x="17" y="10"/>
                    <a:pt x="14" y="10"/>
                    <a:pt x="10" y="10"/>
                  </a:cubicBezTo>
                  <a:cubicBezTo>
                    <a:pt x="7" y="10"/>
                    <a:pt x="3" y="10"/>
                    <a:pt x="0" y="8"/>
                  </a:cubicBezTo>
                  <a:cubicBezTo>
                    <a:pt x="0" y="0"/>
                    <a:pt x="0" y="0"/>
                    <a:pt x="0" y="0"/>
                  </a:cubicBezTo>
                  <a:lnTo>
                    <a:pt x="21" y="0"/>
                  </a:lnTo>
                  <a:close/>
                </a:path>
              </a:pathLst>
            </a:custGeom>
            <a:solidFill>
              <a:srgbClr val="E57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0" name="Oval 174">
              <a:extLst>
                <a:ext uri="{FF2B5EF4-FFF2-40B4-BE49-F238E27FC236}">
                  <a16:creationId xmlns:a16="http://schemas.microsoft.com/office/drawing/2014/main" id="{D30B9FCD-9365-4867-8101-0B616BCB3189}"/>
                </a:ext>
              </a:extLst>
            </p:cNvPr>
            <p:cNvSpPr>
              <a:spLocks noChangeArrowheads="1"/>
            </p:cNvSpPr>
            <p:nvPr/>
          </p:nvSpPr>
          <p:spPr bwMode="auto">
            <a:xfrm>
              <a:off x="6953930" y="4288705"/>
              <a:ext cx="57562" cy="57562"/>
            </a:xfrm>
            <a:prstGeom prst="ellipse">
              <a:avLst/>
            </a:pr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1" name="Oval 175">
              <a:extLst>
                <a:ext uri="{FF2B5EF4-FFF2-40B4-BE49-F238E27FC236}">
                  <a16:creationId xmlns:a16="http://schemas.microsoft.com/office/drawing/2014/main" id="{846816CA-D5CF-48AE-BD77-98B29D4BCB2C}"/>
                </a:ext>
              </a:extLst>
            </p:cNvPr>
            <p:cNvSpPr>
              <a:spLocks noChangeArrowheads="1"/>
            </p:cNvSpPr>
            <p:nvPr/>
          </p:nvSpPr>
          <p:spPr bwMode="auto">
            <a:xfrm>
              <a:off x="7144132" y="4288705"/>
              <a:ext cx="55059" cy="57562"/>
            </a:xfrm>
            <a:prstGeom prst="ellipse">
              <a:avLst/>
            </a:pr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2" name="Freeform 176">
              <a:extLst>
                <a:ext uri="{FF2B5EF4-FFF2-40B4-BE49-F238E27FC236}">
                  <a16:creationId xmlns:a16="http://schemas.microsoft.com/office/drawing/2014/main" id="{B649FF2D-0F57-4CFA-9EDE-1296FF5D5211}"/>
                </a:ext>
              </a:extLst>
            </p:cNvPr>
            <p:cNvSpPr>
              <a:spLocks/>
            </p:cNvSpPr>
            <p:nvPr/>
          </p:nvSpPr>
          <p:spPr bwMode="auto">
            <a:xfrm>
              <a:off x="6978956" y="4233647"/>
              <a:ext cx="197711" cy="205218"/>
            </a:xfrm>
            <a:custGeom>
              <a:avLst/>
              <a:gdLst>
                <a:gd name="T0" fmla="*/ 42 w 42"/>
                <a:gd name="T1" fmla="*/ 7 h 44"/>
                <a:gd name="T2" fmla="*/ 32 w 42"/>
                <a:gd name="T3" fmla="*/ 0 h 44"/>
                <a:gd name="T4" fmla="*/ 11 w 42"/>
                <a:gd name="T5" fmla="*/ 0 h 44"/>
                <a:gd name="T6" fmla="*/ 1 w 42"/>
                <a:gd name="T7" fmla="*/ 7 h 44"/>
                <a:gd name="T8" fmla="*/ 0 w 42"/>
                <a:gd name="T9" fmla="*/ 18 h 44"/>
                <a:gd name="T10" fmla="*/ 7 w 42"/>
                <a:gd name="T11" fmla="*/ 37 h 44"/>
                <a:gd name="T12" fmla="*/ 13 w 42"/>
                <a:gd name="T13" fmla="*/ 42 h 44"/>
                <a:gd name="T14" fmla="*/ 21 w 42"/>
                <a:gd name="T15" fmla="*/ 44 h 44"/>
                <a:gd name="T16" fmla="*/ 36 w 42"/>
                <a:gd name="T17" fmla="*/ 37 h 44"/>
                <a:gd name="T18" fmla="*/ 42 w 42"/>
                <a:gd name="T19" fmla="*/ 18 h 44"/>
                <a:gd name="T20" fmla="*/ 42 w 42"/>
                <a:gd name="T21"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4">
                  <a:moveTo>
                    <a:pt x="42" y="7"/>
                  </a:moveTo>
                  <a:cubicBezTo>
                    <a:pt x="35" y="3"/>
                    <a:pt x="32" y="0"/>
                    <a:pt x="32" y="0"/>
                  </a:cubicBezTo>
                  <a:cubicBezTo>
                    <a:pt x="11" y="0"/>
                    <a:pt x="11" y="0"/>
                    <a:pt x="11" y="0"/>
                  </a:cubicBezTo>
                  <a:cubicBezTo>
                    <a:pt x="9" y="4"/>
                    <a:pt x="1" y="7"/>
                    <a:pt x="1" y="7"/>
                  </a:cubicBezTo>
                  <a:cubicBezTo>
                    <a:pt x="0" y="18"/>
                    <a:pt x="0" y="18"/>
                    <a:pt x="0" y="18"/>
                  </a:cubicBezTo>
                  <a:cubicBezTo>
                    <a:pt x="0" y="24"/>
                    <a:pt x="3" y="31"/>
                    <a:pt x="7" y="37"/>
                  </a:cubicBezTo>
                  <a:cubicBezTo>
                    <a:pt x="9" y="39"/>
                    <a:pt x="11" y="41"/>
                    <a:pt x="13" y="42"/>
                  </a:cubicBezTo>
                  <a:cubicBezTo>
                    <a:pt x="16" y="43"/>
                    <a:pt x="18" y="44"/>
                    <a:pt x="21" y="44"/>
                  </a:cubicBezTo>
                  <a:cubicBezTo>
                    <a:pt x="27" y="44"/>
                    <a:pt x="32" y="41"/>
                    <a:pt x="36" y="37"/>
                  </a:cubicBezTo>
                  <a:cubicBezTo>
                    <a:pt x="40" y="31"/>
                    <a:pt x="42" y="24"/>
                    <a:pt x="42" y="18"/>
                  </a:cubicBezTo>
                  <a:lnTo>
                    <a:pt x="42" y="7"/>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3" name="Freeform 177">
              <a:extLst>
                <a:ext uri="{FF2B5EF4-FFF2-40B4-BE49-F238E27FC236}">
                  <a16:creationId xmlns:a16="http://schemas.microsoft.com/office/drawing/2014/main" id="{F7912621-00BF-48C5-8914-1683EE9F6D9B}"/>
                </a:ext>
              </a:extLst>
            </p:cNvPr>
            <p:cNvSpPr>
              <a:spLocks/>
            </p:cNvSpPr>
            <p:nvPr/>
          </p:nvSpPr>
          <p:spPr bwMode="auto">
            <a:xfrm>
              <a:off x="7622139" y="4871826"/>
              <a:ext cx="2357506" cy="748296"/>
            </a:xfrm>
            <a:custGeom>
              <a:avLst/>
              <a:gdLst>
                <a:gd name="T0" fmla="*/ 472 w 501"/>
                <a:gd name="T1" fmla="*/ 0 h 159"/>
                <a:gd name="T2" fmla="*/ 29 w 501"/>
                <a:gd name="T3" fmla="*/ 0 h 159"/>
                <a:gd name="T4" fmla="*/ 0 w 501"/>
                <a:gd name="T5" fmla="*/ 29 h 159"/>
                <a:gd name="T6" fmla="*/ 0 w 501"/>
                <a:gd name="T7" fmla="*/ 130 h 159"/>
                <a:gd name="T8" fmla="*/ 29 w 501"/>
                <a:gd name="T9" fmla="*/ 159 h 159"/>
                <a:gd name="T10" fmla="*/ 472 w 501"/>
                <a:gd name="T11" fmla="*/ 159 h 159"/>
                <a:gd name="T12" fmla="*/ 501 w 501"/>
                <a:gd name="T13" fmla="*/ 130 h 159"/>
                <a:gd name="T14" fmla="*/ 501 w 501"/>
                <a:gd name="T15" fmla="*/ 29 h 159"/>
                <a:gd name="T16" fmla="*/ 472 w 501"/>
                <a:gd name="T1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159">
                  <a:moveTo>
                    <a:pt x="472" y="0"/>
                  </a:moveTo>
                  <a:cubicBezTo>
                    <a:pt x="29" y="0"/>
                    <a:pt x="29" y="0"/>
                    <a:pt x="29" y="0"/>
                  </a:cubicBezTo>
                  <a:cubicBezTo>
                    <a:pt x="13" y="0"/>
                    <a:pt x="0" y="13"/>
                    <a:pt x="0" y="29"/>
                  </a:cubicBezTo>
                  <a:cubicBezTo>
                    <a:pt x="0" y="130"/>
                    <a:pt x="0" y="130"/>
                    <a:pt x="0" y="130"/>
                  </a:cubicBezTo>
                  <a:cubicBezTo>
                    <a:pt x="0" y="146"/>
                    <a:pt x="13" y="159"/>
                    <a:pt x="29" y="159"/>
                  </a:cubicBezTo>
                  <a:cubicBezTo>
                    <a:pt x="472" y="159"/>
                    <a:pt x="472" y="159"/>
                    <a:pt x="472" y="159"/>
                  </a:cubicBezTo>
                  <a:cubicBezTo>
                    <a:pt x="488" y="159"/>
                    <a:pt x="501" y="146"/>
                    <a:pt x="501" y="130"/>
                  </a:cubicBezTo>
                  <a:cubicBezTo>
                    <a:pt x="501" y="29"/>
                    <a:pt x="501" y="29"/>
                    <a:pt x="501" y="29"/>
                  </a:cubicBezTo>
                  <a:cubicBezTo>
                    <a:pt x="501" y="13"/>
                    <a:pt x="488" y="0"/>
                    <a:pt x="47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4" name="Freeform 178">
              <a:extLst>
                <a:ext uri="{FF2B5EF4-FFF2-40B4-BE49-F238E27FC236}">
                  <a16:creationId xmlns:a16="http://schemas.microsoft.com/office/drawing/2014/main" id="{46CC5F8C-6448-4FF3-BD37-9DFB13A8150A}"/>
                </a:ext>
              </a:extLst>
            </p:cNvPr>
            <p:cNvSpPr>
              <a:spLocks/>
            </p:cNvSpPr>
            <p:nvPr/>
          </p:nvSpPr>
          <p:spPr bwMode="auto">
            <a:xfrm>
              <a:off x="8568145" y="5117087"/>
              <a:ext cx="175186" cy="160170"/>
            </a:xfrm>
            <a:custGeom>
              <a:avLst/>
              <a:gdLst>
                <a:gd name="T0" fmla="*/ 20 w 37"/>
                <a:gd name="T1" fmla="*/ 1 h 34"/>
                <a:gd name="T2" fmla="*/ 23 w 37"/>
                <a:gd name="T3" fmla="*/ 11 h 34"/>
                <a:gd name="T4" fmla="*/ 25 w 37"/>
                <a:gd name="T5" fmla="*/ 12 h 34"/>
                <a:gd name="T6" fmla="*/ 35 w 37"/>
                <a:gd name="T7" fmla="*/ 12 h 34"/>
                <a:gd name="T8" fmla="*/ 36 w 37"/>
                <a:gd name="T9" fmla="*/ 15 h 34"/>
                <a:gd name="T10" fmla="*/ 28 w 37"/>
                <a:gd name="T11" fmla="*/ 20 h 34"/>
                <a:gd name="T12" fmla="*/ 27 w 37"/>
                <a:gd name="T13" fmla="*/ 22 h 34"/>
                <a:gd name="T14" fmla="*/ 30 w 37"/>
                <a:gd name="T15" fmla="*/ 32 h 34"/>
                <a:gd name="T16" fmla="*/ 28 w 37"/>
                <a:gd name="T17" fmla="*/ 34 h 34"/>
                <a:gd name="T18" fmla="*/ 20 w 37"/>
                <a:gd name="T19" fmla="*/ 28 h 34"/>
                <a:gd name="T20" fmla="*/ 18 w 37"/>
                <a:gd name="T21" fmla="*/ 28 h 34"/>
                <a:gd name="T22" fmla="*/ 10 w 37"/>
                <a:gd name="T23" fmla="*/ 34 h 34"/>
                <a:gd name="T24" fmla="*/ 7 w 37"/>
                <a:gd name="T25" fmla="*/ 32 h 34"/>
                <a:gd name="T26" fmla="*/ 10 w 37"/>
                <a:gd name="T27" fmla="*/ 22 h 34"/>
                <a:gd name="T28" fmla="*/ 10 w 37"/>
                <a:gd name="T29" fmla="*/ 20 h 34"/>
                <a:gd name="T30" fmla="*/ 2 w 37"/>
                <a:gd name="T31" fmla="*/ 15 h 34"/>
                <a:gd name="T32" fmla="*/ 3 w 37"/>
                <a:gd name="T33" fmla="*/ 12 h 34"/>
                <a:gd name="T34" fmla="*/ 13 w 37"/>
                <a:gd name="T35" fmla="*/ 12 h 34"/>
                <a:gd name="T36" fmla="*/ 14 w 37"/>
                <a:gd name="T37" fmla="*/ 11 h 34"/>
                <a:gd name="T38" fmla="*/ 17 w 37"/>
                <a:gd name="T39" fmla="*/ 1 h 34"/>
                <a:gd name="T40" fmla="*/ 20 w 37"/>
                <a:gd name="T4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4">
                  <a:moveTo>
                    <a:pt x="20" y="1"/>
                  </a:moveTo>
                  <a:cubicBezTo>
                    <a:pt x="23" y="11"/>
                    <a:pt x="23" y="11"/>
                    <a:pt x="23" y="11"/>
                  </a:cubicBezTo>
                  <a:cubicBezTo>
                    <a:pt x="24" y="11"/>
                    <a:pt x="24" y="12"/>
                    <a:pt x="25" y="12"/>
                  </a:cubicBezTo>
                  <a:cubicBezTo>
                    <a:pt x="35" y="12"/>
                    <a:pt x="35" y="12"/>
                    <a:pt x="35" y="12"/>
                  </a:cubicBezTo>
                  <a:cubicBezTo>
                    <a:pt x="36" y="12"/>
                    <a:pt x="37" y="14"/>
                    <a:pt x="36" y="15"/>
                  </a:cubicBezTo>
                  <a:cubicBezTo>
                    <a:pt x="28" y="20"/>
                    <a:pt x="28" y="20"/>
                    <a:pt x="28" y="20"/>
                  </a:cubicBezTo>
                  <a:cubicBezTo>
                    <a:pt x="27" y="21"/>
                    <a:pt x="27" y="22"/>
                    <a:pt x="27" y="22"/>
                  </a:cubicBezTo>
                  <a:cubicBezTo>
                    <a:pt x="30" y="32"/>
                    <a:pt x="30" y="32"/>
                    <a:pt x="30" y="32"/>
                  </a:cubicBezTo>
                  <a:cubicBezTo>
                    <a:pt x="31" y="33"/>
                    <a:pt x="29" y="34"/>
                    <a:pt x="28" y="34"/>
                  </a:cubicBezTo>
                  <a:cubicBezTo>
                    <a:pt x="20" y="28"/>
                    <a:pt x="20" y="28"/>
                    <a:pt x="20" y="28"/>
                  </a:cubicBezTo>
                  <a:cubicBezTo>
                    <a:pt x="19" y="27"/>
                    <a:pt x="18" y="27"/>
                    <a:pt x="18" y="28"/>
                  </a:cubicBezTo>
                  <a:cubicBezTo>
                    <a:pt x="10" y="34"/>
                    <a:pt x="10" y="34"/>
                    <a:pt x="10" y="34"/>
                  </a:cubicBezTo>
                  <a:cubicBezTo>
                    <a:pt x="9" y="34"/>
                    <a:pt x="7" y="33"/>
                    <a:pt x="7" y="32"/>
                  </a:cubicBezTo>
                  <a:cubicBezTo>
                    <a:pt x="10" y="22"/>
                    <a:pt x="10" y="22"/>
                    <a:pt x="10" y="22"/>
                  </a:cubicBezTo>
                  <a:cubicBezTo>
                    <a:pt x="11" y="22"/>
                    <a:pt x="10" y="21"/>
                    <a:pt x="10" y="20"/>
                  </a:cubicBezTo>
                  <a:cubicBezTo>
                    <a:pt x="2" y="15"/>
                    <a:pt x="2" y="15"/>
                    <a:pt x="2" y="15"/>
                  </a:cubicBezTo>
                  <a:cubicBezTo>
                    <a:pt x="0" y="14"/>
                    <a:pt x="1" y="12"/>
                    <a:pt x="3" y="12"/>
                  </a:cubicBezTo>
                  <a:cubicBezTo>
                    <a:pt x="13" y="12"/>
                    <a:pt x="13" y="12"/>
                    <a:pt x="13" y="12"/>
                  </a:cubicBezTo>
                  <a:cubicBezTo>
                    <a:pt x="13" y="12"/>
                    <a:pt x="14" y="11"/>
                    <a:pt x="14" y="11"/>
                  </a:cubicBezTo>
                  <a:cubicBezTo>
                    <a:pt x="17" y="1"/>
                    <a:pt x="17" y="1"/>
                    <a:pt x="17" y="1"/>
                  </a:cubicBezTo>
                  <a:cubicBezTo>
                    <a:pt x="18" y="0"/>
                    <a:pt x="20" y="0"/>
                    <a:pt x="20" y="1"/>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5" name="Freeform 179">
              <a:extLst>
                <a:ext uri="{FF2B5EF4-FFF2-40B4-BE49-F238E27FC236}">
                  <a16:creationId xmlns:a16="http://schemas.microsoft.com/office/drawing/2014/main" id="{54D63C3C-EA36-4990-AD79-4154517F65AD}"/>
                </a:ext>
              </a:extLst>
            </p:cNvPr>
            <p:cNvSpPr>
              <a:spLocks/>
            </p:cNvSpPr>
            <p:nvPr/>
          </p:nvSpPr>
          <p:spPr bwMode="auto">
            <a:xfrm>
              <a:off x="8833427" y="5117087"/>
              <a:ext cx="172684" cy="160170"/>
            </a:xfrm>
            <a:custGeom>
              <a:avLst/>
              <a:gdLst>
                <a:gd name="T0" fmla="*/ 20 w 37"/>
                <a:gd name="T1" fmla="*/ 1 h 34"/>
                <a:gd name="T2" fmla="*/ 23 w 37"/>
                <a:gd name="T3" fmla="*/ 11 h 34"/>
                <a:gd name="T4" fmla="*/ 24 w 37"/>
                <a:gd name="T5" fmla="*/ 12 h 34"/>
                <a:gd name="T6" fmla="*/ 34 w 37"/>
                <a:gd name="T7" fmla="*/ 12 h 34"/>
                <a:gd name="T8" fmla="*/ 35 w 37"/>
                <a:gd name="T9" fmla="*/ 15 h 34"/>
                <a:gd name="T10" fmla="*/ 27 w 37"/>
                <a:gd name="T11" fmla="*/ 20 h 34"/>
                <a:gd name="T12" fmla="*/ 27 w 37"/>
                <a:gd name="T13" fmla="*/ 22 h 34"/>
                <a:gd name="T14" fmla="*/ 30 w 37"/>
                <a:gd name="T15" fmla="*/ 32 h 34"/>
                <a:gd name="T16" fmla="*/ 27 w 37"/>
                <a:gd name="T17" fmla="*/ 34 h 34"/>
                <a:gd name="T18" fmla="*/ 19 w 37"/>
                <a:gd name="T19" fmla="*/ 28 h 34"/>
                <a:gd name="T20" fmla="*/ 17 w 37"/>
                <a:gd name="T21" fmla="*/ 28 h 34"/>
                <a:gd name="T22" fmla="*/ 9 w 37"/>
                <a:gd name="T23" fmla="*/ 34 h 34"/>
                <a:gd name="T24" fmla="*/ 7 w 37"/>
                <a:gd name="T25" fmla="*/ 32 h 34"/>
                <a:gd name="T26" fmla="*/ 10 w 37"/>
                <a:gd name="T27" fmla="*/ 22 h 34"/>
                <a:gd name="T28" fmla="*/ 9 w 37"/>
                <a:gd name="T29" fmla="*/ 20 h 34"/>
                <a:gd name="T30" fmla="*/ 1 w 37"/>
                <a:gd name="T31" fmla="*/ 15 h 34"/>
                <a:gd name="T32" fmla="*/ 2 w 37"/>
                <a:gd name="T33" fmla="*/ 12 h 34"/>
                <a:gd name="T34" fmla="*/ 12 w 37"/>
                <a:gd name="T35" fmla="*/ 12 h 34"/>
                <a:gd name="T36" fmla="*/ 14 w 37"/>
                <a:gd name="T37" fmla="*/ 11 h 34"/>
                <a:gd name="T38" fmla="*/ 17 w 37"/>
                <a:gd name="T39" fmla="*/ 1 h 34"/>
                <a:gd name="T40" fmla="*/ 20 w 37"/>
                <a:gd name="T4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4">
                  <a:moveTo>
                    <a:pt x="20" y="1"/>
                  </a:moveTo>
                  <a:cubicBezTo>
                    <a:pt x="23" y="11"/>
                    <a:pt x="23" y="11"/>
                    <a:pt x="23" y="11"/>
                  </a:cubicBezTo>
                  <a:cubicBezTo>
                    <a:pt x="23" y="11"/>
                    <a:pt x="24" y="12"/>
                    <a:pt x="24" y="12"/>
                  </a:cubicBezTo>
                  <a:cubicBezTo>
                    <a:pt x="34" y="12"/>
                    <a:pt x="34" y="12"/>
                    <a:pt x="34" y="12"/>
                  </a:cubicBezTo>
                  <a:cubicBezTo>
                    <a:pt x="36" y="12"/>
                    <a:pt x="37" y="14"/>
                    <a:pt x="35" y="15"/>
                  </a:cubicBezTo>
                  <a:cubicBezTo>
                    <a:pt x="27" y="20"/>
                    <a:pt x="27" y="20"/>
                    <a:pt x="27" y="20"/>
                  </a:cubicBezTo>
                  <a:cubicBezTo>
                    <a:pt x="27" y="21"/>
                    <a:pt x="26" y="22"/>
                    <a:pt x="27" y="22"/>
                  </a:cubicBezTo>
                  <a:cubicBezTo>
                    <a:pt x="30" y="32"/>
                    <a:pt x="30" y="32"/>
                    <a:pt x="30" y="32"/>
                  </a:cubicBezTo>
                  <a:cubicBezTo>
                    <a:pt x="30" y="33"/>
                    <a:pt x="28" y="34"/>
                    <a:pt x="27" y="34"/>
                  </a:cubicBezTo>
                  <a:cubicBezTo>
                    <a:pt x="19" y="28"/>
                    <a:pt x="19" y="28"/>
                    <a:pt x="19" y="28"/>
                  </a:cubicBezTo>
                  <a:cubicBezTo>
                    <a:pt x="19" y="27"/>
                    <a:pt x="18" y="27"/>
                    <a:pt x="17" y="28"/>
                  </a:cubicBezTo>
                  <a:cubicBezTo>
                    <a:pt x="9" y="34"/>
                    <a:pt x="9" y="34"/>
                    <a:pt x="9" y="34"/>
                  </a:cubicBezTo>
                  <a:cubicBezTo>
                    <a:pt x="8" y="34"/>
                    <a:pt x="6" y="33"/>
                    <a:pt x="7" y="32"/>
                  </a:cubicBezTo>
                  <a:cubicBezTo>
                    <a:pt x="10" y="22"/>
                    <a:pt x="10" y="22"/>
                    <a:pt x="10" y="22"/>
                  </a:cubicBezTo>
                  <a:cubicBezTo>
                    <a:pt x="10" y="22"/>
                    <a:pt x="10" y="21"/>
                    <a:pt x="9" y="20"/>
                  </a:cubicBezTo>
                  <a:cubicBezTo>
                    <a:pt x="1" y="15"/>
                    <a:pt x="1" y="15"/>
                    <a:pt x="1" y="15"/>
                  </a:cubicBezTo>
                  <a:cubicBezTo>
                    <a:pt x="0" y="14"/>
                    <a:pt x="1" y="12"/>
                    <a:pt x="2" y="12"/>
                  </a:cubicBezTo>
                  <a:cubicBezTo>
                    <a:pt x="12" y="12"/>
                    <a:pt x="12" y="12"/>
                    <a:pt x="12" y="12"/>
                  </a:cubicBezTo>
                  <a:cubicBezTo>
                    <a:pt x="13" y="12"/>
                    <a:pt x="13" y="11"/>
                    <a:pt x="14" y="11"/>
                  </a:cubicBezTo>
                  <a:cubicBezTo>
                    <a:pt x="17" y="1"/>
                    <a:pt x="17" y="1"/>
                    <a:pt x="17" y="1"/>
                  </a:cubicBezTo>
                  <a:cubicBezTo>
                    <a:pt x="17" y="0"/>
                    <a:pt x="19" y="0"/>
                    <a:pt x="20" y="1"/>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6" name="Freeform 180">
              <a:extLst>
                <a:ext uri="{FF2B5EF4-FFF2-40B4-BE49-F238E27FC236}">
                  <a16:creationId xmlns:a16="http://schemas.microsoft.com/office/drawing/2014/main" id="{73256492-A176-490F-AC83-9C9EE7739496}"/>
                </a:ext>
              </a:extLst>
            </p:cNvPr>
            <p:cNvSpPr>
              <a:spLocks/>
            </p:cNvSpPr>
            <p:nvPr/>
          </p:nvSpPr>
          <p:spPr bwMode="auto">
            <a:xfrm>
              <a:off x="9091202" y="5117087"/>
              <a:ext cx="175186" cy="160170"/>
            </a:xfrm>
            <a:custGeom>
              <a:avLst/>
              <a:gdLst>
                <a:gd name="T0" fmla="*/ 20 w 37"/>
                <a:gd name="T1" fmla="*/ 1 h 34"/>
                <a:gd name="T2" fmla="*/ 23 w 37"/>
                <a:gd name="T3" fmla="*/ 11 h 34"/>
                <a:gd name="T4" fmla="*/ 25 w 37"/>
                <a:gd name="T5" fmla="*/ 12 h 34"/>
                <a:gd name="T6" fmla="*/ 35 w 37"/>
                <a:gd name="T7" fmla="*/ 12 h 34"/>
                <a:gd name="T8" fmla="*/ 36 w 37"/>
                <a:gd name="T9" fmla="*/ 15 h 34"/>
                <a:gd name="T10" fmla="*/ 28 w 37"/>
                <a:gd name="T11" fmla="*/ 20 h 34"/>
                <a:gd name="T12" fmla="*/ 27 w 37"/>
                <a:gd name="T13" fmla="*/ 22 h 34"/>
                <a:gd name="T14" fmla="*/ 30 w 37"/>
                <a:gd name="T15" fmla="*/ 32 h 34"/>
                <a:gd name="T16" fmla="*/ 28 w 37"/>
                <a:gd name="T17" fmla="*/ 34 h 34"/>
                <a:gd name="T18" fmla="*/ 20 w 37"/>
                <a:gd name="T19" fmla="*/ 28 h 34"/>
                <a:gd name="T20" fmla="*/ 18 w 37"/>
                <a:gd name="T21" fmla="*/ 28 h 34"/>
                <a:gd name="T22" fmla="*/ 10 w 37"/>
                <a:gd name="T23" fmla="*/ 34 h 34"/>
                <a:gd name="T24" fmla="*/ 7 w 37"/>
                <a:gd name="T25" fmla="*/ 32 h 34"/>
                <a:gd name="T26" fmla="*/ 10 w 37"/>
                <a:gd name="T27" fmla="*/ 22 h 34"/>
                <a:gd name="T28" fmla="*/ 10 w 37"/>
                <a:gd name="T29" fmla="*/ 20 h 34"/>
                <a:gd name="T30" fmla="*/ 2 w 37"/>
                <a:gd name="T31" fmla="*/ 15 h 34"/>
                <a:gd name="T32" fmla="*/ 2 w 37"/>
                <a:gd name="T33" fmla="*/ 12 h 34"/>
                <a:gd name="T34" fmla="*/ 12 w 37"/>
                <a:gd name="T35" fmla="*/ 12 h 34"/>
                <a:gd name="T36" fmla="*/ 14 w 37"/>
                <a:gd name="T37" fmla="*/ 11 h 34"/>
                <a:gd name="T38" fmla="*/ 17 w 37"/>
                <a:gd name="T39" fmla="*/ 1 h 34"/>
                <a:gd name="T40" fmla="*/ 20 w 37"/>
                <a:gd name="T4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4">
                  <a:moveTo>
                    <a:pt x="20" y="1"/>
                  </a:moveTo>
                  <a:cubicBezTo>
                    <a:pt x="23" y="11"/>
                    <a:pt x="23" y="11"/>
                    <a:pt x="23" y="11"/>
                  </a:cubicBezTo>
                  <a:cubicBezTo>
                    <a:pt x="23" y="11"/>
                    <a:pt x="24" y="12"/>
                    <a:pt x="25" y="12"/>
                  </a:cubicBezTo>
                  <a:cubicBezTo>
                    <a:pt x="35" y="12"/>
                    <a:pt x="35" y="12"/>
                    <a:pt x="35" y="12"/>
                  </a:cubicBezTo>
                  <a:cubicBezTo>
                    <a:pt x="36" y="12"/>
                    <a:pt x="37" y="14"/>
                    <a:pt x="36" y="15"/>
                  </a:cubicBezTo>
                  <a:cubicBezTo>
                    <a:pt x="28" y="20"/>
                    <a:pt x="28" y="20"/>
                    <a:pt x="28" y="20"/>
                  </a:cubicBezTo>
                  <a:cubicBezTo>
                    <a:pt x="27" y="21"/>
                    <a:pt x="27" y="22"/>
                    <a:pt x="27" y="22"/>
                  </a:cubicBezTo>
                  <a:cubicBezTo>
                    <a:pt x="30" y="32"/>
                    <a:pt x="30" y="32"/>
                    <a:pt x="30" y="32"/>
                  </a:cubicBezTo>
                  <a:cubicBezTo>
                    <a:pt x="31" y="33"/>
                    <a:pt x="29" y="34"/>
                    <a:pt x="28" y="34"/>
                  </a:cubicBezTo>
                  <a:cubicBezTo>
                    <a:pt x="20" y="28"/>
                    <a:pt x="20" y="28"/>
                    <a:pt x="20" y="28"/>
                  </a:cubicBezTo>
                  <a:cubicBezTo>
                    <a:pt x="19" y="27"/>
                    <a:pt x="18" y="27"/>
                    <a:pt x="18" y="28"/>
                  </a:cubicBezTo>
                  <a:cubicBezTo>
                    <a:pt x="10" y="34"/>
                    <a:pt x="10" y="34"/>
                    <a:pt x="10" y="34"/>
                  </a:cubicBezTo>
                  <a:cubicBezTo>
                    <a:pt x="8" y="34"/>
                    <a:pt x="7" y="33"/>
                    <a:pt x="7" y="32"/>
                  </a:cubicBezTo>
                  <a:cubicBezTo>
                    <a:pt x="10" y="22"/>
                    <a:pt x="10" y="22"/>
                    <a:pt x="10" y="22"/>
                  </a:cubicBezTo>
                  <a:cubicBezTo>
                    <a:pt x="10" y="22"/>
                    <a:pt x="10" y="21"/>
                    <a:pt x="10" y="20"/>
                  </a:cubicBezTo>
                  <a:cubicBezTo>
                    <a:pt x="2" y="15"/>
                    <a:pt x="2" y="15"/>
                    <a:pt x="2" y="15"/>
                  </a:cubicBezTo>
                  <a:cubicBezTo>
                    <a:pt x="0" y="14"/>
                    <a:pt x="1" y="12"/>
                    <a:pt x="2" y="12"/>
                  </a:cubicBezTo>
                  <a:cubicBezTo>
                    <a:pt x="12" y="12"/>
                    <a:pt x="12" y="12"/>
                    <a:pt x="12" y="12"/>
                  </a:cubicBezTo>
                  <a:cubicBezTo>
                    <a:pt x="13" y="12"/>
                    <a:pt x="14" y="11"/>
                    <a:pt x="14" y="11"/>
                  </a:cubicBezTo>
                  <a:cubicBezTo>
                    <a:pt x="17" y="1"/>
                    <a:pt x="17" y="1"/>
                    <a:pt x="17" y="1"/>
                  </a:cubicBezTo>
                  <a:cubicBezTo>
                    <a:pt x="18" y="0"/>
                    <a:pt x="20" y="0"/>
                    <a:pt x="20" y="1"/>
                  </a:cubicBezTo>
                  <a:close/>
                </a:path>
              </a:pathLst>
            </a:custGeom>
            <a:solidFill>
              <a:srgbClr val="B1D7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7" name="Freeform 181">
              <a:extLst>
                <a:ext uri="{FF2B5EF4-FFF2-40B4-BE49-F238E27FC236}">
                  <a16:creationId xmlns:a16="http://schemas.microsoft.com/office/drawing/2014/main" id="{F29FF6CF-F011-4CF8-A0DB-EB5FE018C457}"/>
                </a:ext>
              </a:extLst>
            </p:cNvPr>
            <p:cNvSpPr>
              <a:spLocks/>
            </p:cNvSpPr>
            <p:nvPr/>
          </p:nvSpPr>
          <p:spPr bwMode="auto">
            <a:xfrm>
              <a:off x="9091202" y="5117087"/>
              <a:ext cx="85090" cy="160170"/>
            </a:xfrm>
            <a:custGeom>
              <a:avLst/>
              <a:gdLst>
                <a:gd name="T0" fmla="*/ 18 w 18"/>
                <a:gd name="T1" fmla="*/ 0 h 34"/>
                <a:gd name="T2" fmla="*/ 17 w 18"/>
                <a:gd name="T3" fmla="*/ 1 h 34"/>
                <a:gd name="T4" fmla="*/ 14 w 18"/>
                <a:gd name="T5" fmla="*/ 11 h 34"/>
                <a:gd name="T6" fmla="*/ 12 w 18"/>
                <a:gd name="T7" fmla="*/ 12 h 34"/>
                <a:gd name="T8" fmla="*/ 2 w 18"/>
                <a:gd name="T9" fmla="*/ 12 h 34"/>
                <a:gd name="T10" fmla="*/ 2 w 18"/>
                <a:gd name="T11" fmla="*/ 15 h 34"/>
                <a:gd name="T12" fmla="*/ 10 w 18"/>
                <a:gd name="T13" fmla="*/ 20 h 34"/>
                <a:gd name="T14" fmla="*/ 10 w 18"/>
                <a:gd name="T15" fmla="*/ 22 h 34"/>
                <a:gd name="T16" fmla="*/ 7 w 18"/>
                <a:gd name="T17" fmla="*/ 32 h 34"/>
                <a:gd name="T18" fmla="*/ 10 w 18"/>
                <a:gd name="T19" fmla="*/ 34 h 34"/>
                <a:gd name="T20" fmla="*/ 18 w 18"/>
                <a:gd name="T21" fmla="*/ 28 h 34"/>
                <a:gd name="T22" fmla="*/ 18 w 18"/>
                <a:gd name="T23" fmla="*/ 27 h 34"/>
                <a:gd name="T24" fmla="*/ 18 w 18"/>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4">
                  <a:moveTo>
                    <a:pt x="18" y="0"/>
                  </a:moveTo>
                  <a:cubicBezTo>
                    <a:pt x="18" y="0"/>
                    <a:pt x="17" y="0"/>
                    <a:pt x="17" y="1"/>
                  </a:cubicBezTo>
                  <a:cubicBezTo>
                    <a:pt x="14" y="11"/>
                    <a:pt x="14" y="11"/>
                    <a:pt x="14" y="11"/>
                  </a:cubicBezTo>
                  <a:cubicBezTo>
                    <a:pt x="14" y="11"/>
                    <a:pt x="13" y="12"/>
                    <a:pt x="12" y="12"/>
                  </a:cubicBezTo>
                  <a:cubicBezTo>
                    <a:pt x="2" y="12"/>
                    <a:pt x="2" y="12"/>
                    <a:pt x="2" y="12"/>
                  </a:cubicBezTo>
                  <a:cubicBezTo>
                    <a:pt x="1" y="12"/>
                    <a:pt x="0" y="14"/>
                    <a:pt x="2" y="15"/>
                  </a:cubicBezTo>
                  <a:cubicBezTo>
                    <a:pt x="10" y="20"/>
                    <a:pt x="10" y="20"/>
                    <a:pt x="10" y="20"/>
                  </a:cubicBezTo>
                  <a:cubicBezTo>
                    <a:pt x="10" y="21"/>
                    <a:pt x="10" y="22"/>
                    <a:pt x="10" y="22"/>
                  </a:cubicBezTo>
                  <a:cubicBezTo>
                    <a:pt x="7" y="32"/>
                    <a:pt x="7" y="32"/>
                    <a:pt x="7" y="32"/>
                  </a:cubicBezTo>
                  <a:cubicBezTo>
                    <a:pt x="7" y="33"/>
                    <a:pt x="8" y="34"/>
                    <a:pt x="10" y="34"/>
                  </a:cubicBezTo>
                  <a:cubicBezTo>
                    <a:pt x="18" y="28"/>
                    <a:pt x="18" y="28"/>
                    <a:pt x="18" y="28"/>
                  </a:cubicBezTo>
                  <a:cubicBezTo>
                    <a:pt x="18" y="27"/>
                    <a:pt x="18" y="27"/>
                    <a:pt x="18" y="27"/>
                  </a:cubicBezTo>
                  <a:lnTo>
                    <a:pt x="18" y="0"/>
                  </a:ln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8" name="Freeform 182">
              <a:extLst>
                <a:ext uri="{FF2B5EF4-FFF2-40B4-BE49-F238E27FC236}">
                  <a16:creationId xmlns:a16="http://schemas.microsoft.com/office/drawing/2014/main" id="{402F85D7-0A16-4842-B2E2-CBEB430A8D9E}"/>
                </a:ext>
              </a:extLst>
            </p:cNvPr>
            <p:cNvSpPr>
              <a:spLocks/>
            </p:cNvSpPr>
            <p:nvPr/>
          </p:nvSpPr>
          <p:spPr bwMode="auto">
            <a:xfrm>
              <a:off x="9353980" y="5117087"/>
              <a:ext cx="170181" cy="160170"/>
            </a:xfrm>
            <a:custGeom>
              <a:avLst/>
              <a:gdLst>
                <a:gd name="T0" fmla="*/ 20 w 36"/>
                <a:gd name="T1" fmla="*/ 1 h 34"/>
                <a:gd name="T2" fmla="*/ 23 w 36"/>
                <a:gd name="T3" fmla="*/ 11 h 34"/>
                <a:gd name="T4" fmla="*/ 24 w 36"/>
                <a:gd name="T5" fmla="*/ 12 h 34"/>
                <a:gd name="T6" fmla="*/ 34 w 36"/>
                <a:gd name="T7" fmla="*/ 12 h 34"/>
                <a:gd name="T8" fmla="*/ 35 w 36"/>
                <a:gd name="T9" fmla="*/ 15 h 34"/>
                <a:gd name="T10" fmla="*/ 27 w 36"/>
                <a:gd name="T11" fmla="*/ 20 h 34"/>
                <a:gd name="T12" fmla="*/ 26 w 36"/>
                <a:gd name="T13" fmla="*/ 22 h 34"/>
                <a:gd name="T14" fmla="*/ 29 w 36"/>
                <a:gd name="T15" fmla="*/ 32 h 34"/>
                <a:gd name="T16" fmla="*/ 27 w 36"/>
                <a:gd name="T17" fmla="*/ 34 h 34"/>
                <a:gd name="T18" fmla="*/ 19 w 36"/>
                <a:gd name="T19" fmla="*/ 28 h 34"/>
                <a:gd name="T20" fmla="*/ 17 w 36"/>
                <a:gd name="T21" fmla="*/ 28 h 34"/>
                <a:gd name="T22" fmla="*/ 9 w 36"/>
                <a:gd name="T23" fmla="*/ 34 h 34"/>
                <a:gd name="T24" fmla="*/ 7 w 36"/>
                <a:gd name="T25" fmla="*/ 32 h 34"/>
                <a:gd name="T26" fmla="*/ 10 w 36"/>
                <a:gd name="T27" fmla="*/ 22 h 34"/>
                <a:gd name="T28" fmla="*/ 9 w 36"/>
                <a:gd name="T29" fmla="*/ 20 h 34"/>
                <a:gd name="T30" fmla="*/ 1 w 36"/>
                <a:gd name="T31" fmla="*/ 15 h 34"/>
                <a:gd name="T32" fmla="*/ 2 w 36"/>
                <a:gd name="T33" fmla="*/ 12 h 34"/>
                <a:gd name="T34" fmla="*/ 12 w 36"/>
                <a:gd name="T35" fmla="*/ 12 h 34"/>
                <a:gd name="T36" fmla="*/ 13 w 36"/>
                <a:gd name="T37" fmla="*/ 11 h 34"/>
                <a:gd name="T38" fmla="*/ 16 w 36"/>
                <a:gd name="T39" fmla="*/ 1 h 34"/>
                <a:gd name="T40" fmla="*/ 20 w 36"/>
                <a:gd name="T4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34">
                  <a:moveTo>
                    <a:pt x="20" y="1"/>
                  </a:moveTo>
                  <a:cubicBezTo>
                    <a:pt x="23" y="11"/>
                    <a:pt x="23" y="11"/>
                    <a:pt x="23" y="11"/>
                  </a:cubicBezTo>
                  <a:cubicBezTo>
                    <a:pt x="23" y="11"/>
                    <a:pt x="23" y="12"/>
                    <a:pt x="24" y="12"/>
                  </a:cubicBezTo>
                  <a:cubicBezTo>
                    <a:pt x="34" y="12"/>
                    <a:pt x="34" y="12"/>
                    <a:pt x="34" y="12"/>
                  </a:cubicBezTo>
                  <a:cubicBezTo>
                    <a:pt x="36" y="12"/>
                    <a:pt x="36" y="14"/>
                    <a:pt x="35" y="15"/>
                  </a:cubicBezTo>
                  <a:cubicBezTo>
                    <a:pt x="27" y="20"/>
                    <a:pt x="27" y="20"/>
                    <a:pt x="27" y="20"/>
                  </a:cubicBezTo>
                  <a:cubicBezTo>
                    <a:pt x="26" y="21"/>
                    <a:pt x="26" y="22"/>
                    <a:pt x="26" y="22"/>
                  </a:cubicBezTo>
                  <a:cubicBezTo>
                    <a:pt x="29" y="32"/>
                    <a:pt x="29" y="32"/>
                    <a:pt x="29" y="32"/>
                  </a:cubicBezTo>
                  <a:cubicBezTo>
                    <a:pt x="30" y="33"/>
                    <a:pt x="28" y="34"/>
                    <a:pt x="27" y="34"/>
                  </a:cubicBezTo>
                  <a:cubicBezTo>
                    <a:pt x="19" y="28"/>
                    <a:pt x="19" y="28"/>
                    <a:pt x="19" y="28"/>
                  </a:cubicBezTo>
                  <a:cubicBezTo>
                    <a:pt x="18" y="27"/>
                    <a:pt x="18" y="27"/>
                    <a:pt x="17" y="28"/>
                  </a:cubicBezTo>
                  <a:cubicBezTo>
                    <a:pt x="9" y="34"/>
                    <a:pt x="9" y="34"/>
                    <a:pt x="9" y="34"/>
                  </a:cubicBezTo>
                  <a:cubicBezTo>
                    <a:pt x="8" y="34"/>
                    <a:pt x="6" y="33"/>
                    <a:pt x="7" y="32"/>
                  </a:cubicBezTo>
                  <a:cubicBezTo>
                    <a:pt x="10" y="22"/>
                    <a:pt x="10" y="22"/>
                    <a:pt x="10" y="22"/>
                  </a:cubicBezTo>
                  <a:cubicBezTo>
                    <a:pt x="10" y="22"/>
                    <a:pt x="10" y="21"/>
                    <a:pt x="9" y="20"/>
                  </a:cubicBezTo>
                  <a:cubicBezTo>
                    <a:pt x="1" y="15"/>
                    <a:pt x="1" y="15"/>
                    <a:pt x="1" y="15"/>
                  </a:cubicBezTo>
                  <a:cubicBezTo>
                    <a:pt x="0" y="14"/>
                    <a:pt x="0" y="12"/>
                    <a:pt x="2" y="12"/>
                  </a:cubicBezTo>
                  <a:cubicBezTo>
                    <a:pt x="12" y="12"/>
                    <a:pt x="12" y="12"/>
                    <a:pt x="12" y="12"/>
                  </a:cubicBezTo>
                  <a:cubicBezTo>
                    <a:pt x="13" y="12"/>
                    <a:pt x="13" y="11"/>
                    <a:pt x="13" y="11"/>
                  </a:cubicBezTo>
                  <a:cubicBezTo>
                    <a:pt x="16" y="1"/>
                    <a:pt x="16" y="1"/>
                    <a:pt x="16" y="1"/>
                  </a:cubicBezTo>
                  <a:cubicBezTo>
                    <a:pt x="17" y="0"/>
                    <a:pt x="19" y="0"/>
                    <a:pt x="20" y="1"/>
                  </a:cubicBezTo>
                  <a:close/>
                </a:path>
              </a:pathLst>
            </a:custGeom>
            <a:solidFill>
              <a:srgbClr val="B1D7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9" name="Freeform 183">
              <a:extLst>
                <a:ext uri="{FF2B5EF4-FFF2-40B4-BE49-F238E27FC236}">
                  <a16:creationId xmlns:a16="http://schemas.microsoft.com/office/drawing/2014/main" id="{0070E75F-994A-4D6B-81E6-6993F35BBEC6}"/>
                </a:ext>
              </a:extLst>
            </p:cNvPr>
            <p:cNvSpPr>
              <a:spLocks/>
            </p:cNvSpPr>
            <p:nvPr/>
          </p:nvSpPr>
          <p:spPr bwMode="auto">
            <a:xfrm>
              <a:off x="9614257" y="5117087"/>
              <a:ext cx="172684" cy="160170"/>
            </a:xfrm>
            <a:custGeom>
              <a:avLst/>
              <a:gdLst>
                <a:gd name="T0" fmla="*/ 20 w 37"/>
                <a:gd name="T1" fmla="*/ 1 h 34"/>
                <a:gd name="T2" fmla="*/ 23 w 37"/>
                <a:gd name="T3" fmla="*/ 11 h 34"/>
                <a:gd name="T4" fmla="*/ 25 w 37"/>
                <a:gd name="T5" fmla="*/ 12 h 34"/>
                <a:gd name="T6" fmla="*/ 35 w 37"/>
                <a:gd name="T7" fmla="*/ 12 h 34"/>
                <a:gd name="T8" fmla="*/ 35 w 37"/>
                <a:gd name="T9" fmla="*/ 15 h 34"/>
                <a:gd name="T10" fmla="*/ 27 w 37"/>
                <a:gd name="T11" fmla="*/ 20 h 34"/>
                <a:gd name="T12" fmla="*/ 27 w 37"/>
                <a:gd name="T13" fmla="*/ 22 h 34"/>
                <a:gd name="T14" fmla="*/ 30 w 37"/>
                <a:gd name="T15" fmla="*/ 32 h 34"/>
                <a:gd name="T16" fmla="*/ 27 w 37"/>
                <a:gd name="T17" fmla="*/ 34 h 34"/>
                <a:gd name="T18" fmla="*/ 19 w 37"/>
                <a:gd name="T19" fmla="*/ 28 h 34"/>
                <a:gd name="T20" fmla="*/ 17 w 37"/>
                <a:gd name="T21" fmla="*/ 28 h 34"/>
                <a:gd name="T22" fmla="*/ 9 w 37"/>
                <a:gd name="T23" fmla="*/ 34 h 34"/>
                <a:gd name="T24" fmla="*/ 7 w 37"/>
                <a:gd name="T25" fmla="*/ 32 h 34"/>
                <a:gd name="T26" fmla="*/ 10 w 37"/>
                <a:gd name="T27" fmla="*/ 22 h 34"/>
                <a:gd name="T28" fmla="*/ 9 w 37"/>
                <a:gd name="T29" fmla="*/ 20 h 34"/>
                <a:gd name="T30" fmla="*/ 1 w 37"/>
                <a:gd name="T31" fmla="*/ 15 h 34"/>
                <a:gd name="T32" fmla="*/ 2 w 37"/>
                <a:gd name="T33" fmla="*/ 12 h 34"/>
                <a:gd name="T34" fmla="*/ 12 w 37"/>
                <a:gd name="T35" fmla="*/ 12 h 34"/>
                <a:gd name="T36" fmla="*/ 14 w 37"/>
                <a:gd name="T37" fmla="*/ 11 h 34"/>
                <a:gd name="T38" fmla="*/ 17 w 37"/>
                <a:gd name="T39" fmla="*/ 1 h 34"/>
                <a:gd name="T40" fmla="*/ 20 w 37"/>
                <a:gd name="T4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4">
                  <a:moveTo>
                    <a:pt x="20" y="1"/>
                  </a:moveTo>
                  <a:cubicBezTo>
                    <a:pt x="23" y="11"/>
                    <a:pt x="23" y="11"/>
                    <a:pt x="23" y="11"/>
                  </a:cubicBezTo>
                  <a:cubicBezTo>
                    <a:pt x="23" y="11"/>
                    <a:pt x="24" y="12"/>
                    <a:pt x="25" y="12"/>
                  </a:cubicBezTo>
                  <a:cubicBezTo>
                    <a:pt x="35" y="12"/>
                    <a:pt x="35" y="12"/>
                    <a:pt x="35" y="12"/>
                  </a:cubicBezTo>
                  <a:cubicBezTo>
                    <a:pt x="36" y="12"/>
                    <a:pt x="37" y="14"/>
                    <a:pt x="35" y="15"/>
                  </a:cubicBezTo>
                  <a:cubicBezTo>
                    <a:pt x="27" y="20"/>
                    <a:pt x="27" y="20"/>
                    <a:pt x="27" y="20"/>
                  </a:cubicBezTo>
                  <a:cubicBezTo>
                    <a:pt x="27" y="21"/>
                    <a:pt x="27" y="22"/>
                    <a:pt x="27" y="22"/>
                  </a:cubicBezTo>
                  <a:cubicBezTo>
                    <a:pt x="30" y="32"/>
                    <a:pt x="30" y="32"/>
                    <a:pt x="30" y="32"/>
                  </a:cubicBezTo>
                  <a:cubicBezTo>
                    <a:pt x="30" y="33"/>
                    <a:pt x="29" y="34"/>
                    <a:pt x="27" y="34"/>
                  </a:cubicBezTo>
                  <a:cubicBezTo>
                    <a:pt x="19" y="28"/>
                    <a:pt x="19" y="28"/>
                    <a:pt x="19" y="28"/>
                  </a:cubicBezTo>
                  <a:cubicBezTo>
                    <a:pt x="19" y="27"/>
                    <a:pt x="18" y="27"/>
                    <a:pt x="17" y="28"/>
                  </a:cubicBezTo>
                  <a:cubicBezTo>
                    <a:pt x="9" y="34"/>
                    <a:pt x="9" y="34"/>
                    <a:pt x="9" y="34"/>
                  </a:cubicBezTo>
                  <a:cubicBezTo>
                    <a:pt x="8" y="34"/>
                    <a:pt x="6" y="33"/>
                    <a:pt x="7" y="32"/>
                  </a:cubicBezTo>
                  <a:cubicBezTo>
                    <a:pt x="10" y="22"/>
                    <a:pt x="10" y="22"/>
                    <a:pt x="10" y="22"/>
                  </a:cubicBezTo>
                  <a:cubicBezTo>
                    <a:pt x="10" y="22"/>
                    <a:pt x="10" y="21"/>
                    <a:pt x="9" y="20"/>
                  </a:cubicBezTo>
                  <a:cubicBezTo>
                    <a:pt x="1" y="15"/>
                    <a:pt x="1" y="15"/>
                    <a:pt x="1" y="15"/>
                  </a:cubicBezTo>
                  <a:cubicBezTo>
                    <a:pt x="0" y="14"/>
                    <a:pt x="1" y="12"/>
                    <a:pt x="2" y="12"/>
                  </a:cubicBezTo>
                  <a:cubicBezTo>
                    <a:pt x="12" y="12"/>
                    <a:pt x="12" y="12"/>
                    <a:pt x="12" y="12"/>
                  </a:cubicBezTo>
                  <a:cubicBezTo>
                    <a:pt x="13" y="12"/>
                    <a:pt x="14" y="11"/>
                    <a:pt x="14" y="11"/>
                  </a:cubicBezTo>
                  <a:cubicBezTo>
                    <a:pt x="17" y="1"/>
                    <a:pt x="17" y="1"/>
                    <a:pt x="17" y="1"/>
                  </a:cubicBezTo>
                  <a:cubicBezTo>
                    <a:pt x="17" y="0"/>
                    <a:pt x="19" y="0"/>
                    <a:pt x="20" y="1"/>
                  </a:cubicBezTo>
                  <a:close/>
                </a:path>
              </a:pathLst>
            </a:custGeom>
            <a:solidFill>
              <a:srgbClr val="B1D7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0" name="Rectangle 184">
              <a:extLst>
                <a:ext uri="{FF2B5EF4-FFF2-40B4-BE49-F238E27FC236}">
                  <a16:creationId xmlns:a16="http://schemas.microsoft.com/office/drawing/2014/main" id="{CE5A1AA3-7B6A-492E-89DC-A48E51135652}"/>
                </a:ext>
              </a:extLst>
            </p:cNvPr>
            <p:cNvSpPr>
              <a:spLocks noChangeArrowheads="1"/>
            </p:cNvSpPr>
            <p:nvPr/>
          </p:nvSpPr>
          <p:spPr bwMode="auto">
            <a:xfrm>
              <a:off x="8573150" y="5347332"/>
              <a:ext cx="758307" cy="22525"/>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1" name="Rectangle 185">
              <a:extLst>
                <a:ext uri="{FF2B5EF4-FFF2-40B4-BE49-F238E27FC236}">
                  <a16:creationId xmlns:a16="http://schemas.microsoft.com/office/drawing/2014/main" id="{52480290-7A75-467F-8A68-B9ED95BE315C}"/>
                </a:ext>
              </a:extLst>
            </p:cNvPr>
            <p:cNvSpPr>
              <a:spLocks noChangeArrowheads="1"/>
            </p:cNvSpPr>
            <p:nvPr/>
          </p:nvSpPr>
          <p:spPr bwMode="auto">
            <a:xfrm>
              <a:off x="8573150" y="5004466"/>
              <a:ext cx="758307" cy="37541"/>
            </a:xfrm>
            <a:prstGeom prst="rect">
              <a:avLst/>
            </a:prstGeom>
            <a:solidFill>
              <a:srgbClr val="FF5A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2" name="Rectangle 186">
              <a:extLst>
                <a:ext uri="{FF2B5EF4-FFF2-40B4-BE49-F238E27FC236}">
                  <a16:creationId xmlns:a16="http://schemas.microsoft.com/office/drawing/2014/main" id="{1CA4DCA2-F2E4-4C16-A51D-33071C3C894F}"/>
                </a:ext>
              </a:extLst>
            </p:cNvPr>
            <p:cNvSpPr>
              <a:spLocks noChangeArrowheads="1"/>
            </p:cNvSpPr>
            <p:nvPr/>
          </p:nvSpPr>
          <p:spPr bwMode="auto">
            <a:xfrm>
              <a:off x="8573150" y="5432422"/>
              <a:ext cx="758307" cy="17519"/>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3" name="Rectangle 187">
              <a:extLst>
                <a:ext uri="{FF2B5EF4-FFF2-40B4-BE49-F238E27FC236}">
                  <a16:creationId xmlns:a16="http://schemas.microsoft.com/office/drawing/2014/main" id="{680E46C1-2C0C-4A87-8B17-888BA3B48BDC}"/>
                </a:ext>
              </a:extLst>
            </p:cNvPr>
            <p:cNvSpPr>
              <a:spLocks noChangeArrowheads="1"/>
            </p:cNvSpPr>
            <p:nvPr/>
          </p:nvSpPr>
          <p:spPr bwMode="auto">
            <a:xfrm>
              <a:off x="8573150" y="5502496"/>
              <a:ext cx="347871" cy="22525"/>
            </a:xfrm>
            <a:prstGeom prst="rect">
              <a:avLst/>
            </a:prstGeom>
            <a:solidFill>
              <a:srgbClr val="B1D7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4" name="Oval 188">
              <a:extLst>
                <a:ext uri="{FF2B5EF4-FFF2-40B4-BE49-F238E27FC236}">
                  <a16:creationId xmlns:a16="http://schemas.microsoft.com/office/drawing/2014/main" id="{ECB40DE6-C945-4FCF-93E3-EBCA70F35434}"/>
                </a:ext>
              </a:extLst>
            </p:cNvPr>
            <p:cNvSpPr>
              <a:spLocks noChangeArrowheads="1"/>
            </p:cNvSpPr>
            <p:nvPr/>
          </p:nvSpPr>
          <p:spPr bwMode="auto">
            <a:xfrm>
              <a:off x="7802331" y="4946906"/>
              <a:ext cx="605644" cy="603142"/>
            </a:xfrm>
            <a:prstGeom prst="ellipse">
              <a:avLst/>
            </a:prstGeom>
            <a:solidFill>
              <a:srgbClr val="7BC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5" name="Freeform 189">
              <a:extLst>
                <a:ext uri="{FF2B5EF4-FFF2-40B4-BE49-F238E27FC236}">
                  <a16:creationId xmlns:a16="http://schemas.microsoft.com/office/drawing/2014/main" id="{A68DACC9-D5B2-4737-8B23-EDC505161773}"/>
                </a:ext>
              </a:extLst>
            </p:cNvPr>
            <p:cNvSpPr>
              <a:spLocks/>
            </p:cNvSpPr>
            <p:nvPr/>
          </p:nvSpPr>
          <p:spPr bwMode="auto">
            <a:xfrm>
              <a:off x="7967506" y="5016980"/>
              <a:ext cx="295314" cy="185197"/>
            </a:xfrm>
            <a:custGeom>
              <a:avLst/>
              <a:gdLst>
                <a:gd name="T0" fmla="*/ 4 w 63"/>
                <a:gd name="T1" fmla="*/ 35 h 39"/>
                <a:gd name="T2" fmla="*/ 6 w 63"/>
                <a:gd name="T3" fmla="*/ 14 h 39"/>
                <a:gd name="T4" fmla="*/ 32 w 63"/>
                <a:gd name="T5" fmla="*/ 5 h 39"/>
                <a:gd name="T6" fmla="*/ 46 w 63"/>
                <a:gd name="T7" fmla="*/ 4 h 39"/>
                <a:gd name="T8" fmla="*/ 63 w 63"/>
                <a:gd name="T9" fmla="*/ 6 h 39"/>
                <a:gd name="T10" fmla="*/ 56 w 63"/>
                <a:gd name="T11" fmla="*/ 26 h 39"/>
                <a:gd name="T12" fmla="*/ 53 w 63"/>
                <a:gd name="T13" fmla="*/ 39 h 39"/>
                <a:gd name="T14" fmla="*/ 5 w 63"/>
                <a:gd name="T15" fmla="*/ 39 h 39"/>
                <a:gd name="T16" fmla="*/ 4 w 63"/>
                <a:gd name="T17" fmla="*/ 3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39">
                  <a:moveTo>
                    <a:pt x="4" y="35"/>
                  </a:moveTo>
                  <a:cubicBezTo>
                    <a:pt x="4" y="35"/>
                    <a:pt x="0" y="21"/>
                    <a:pt x="6" y="14"/>
                  </a:cubicBezTo>
                  <a:cubicBezTo>
                    <a:pt x="11" y="8"/>
                    <a:pt x="23" y="1"/>
                    <a:pt x="32" y="5"/>
                  </a:cubicBezTo>
                  <a:cubicBezTo>
                    <a:pt x="32" y="5"/>
                    <a:pt x="39" y="0"/>
                    <a:pt x="46" y="4"/>
                  </a:cubicBezTo>
                  <a:cubicBezTo>
                    <a:pt x="52" y="8"/>
                    <a:pt x="62" y="11"/>
                    <a:pt x="63" y="6"/>
                  </a:cubicBezTo>
                  <a:cubicBezTo>
                    <a:pt x="63" y="6"/>
                    <a:pt x="63" y="23"/>
                    <a:pt x="56" y="26"/>
                  </a:cubicBezTo>
                  <a:cubicBezTo>
                    <a:pt x="53" y="39"/>
                    <a:pt x="53" y="39"/>
                    <a:pt x="53" y="39"/>
                  </a:cubicBezTo>
                  <a:cubicBezTo>
                    <a:pt x="5" y="39"/>
                    <a:pt x="5" y="39"/>
                    <a:pt x="5" y="39"/>
                  </a:cubicBezTo>
                  <a:lnTo>
                    <a:pt x="4" y="35"/>
                  </a:lnTo>
                  <a:close/>
                </a:path>
              </a:pathLst>
            </a:custGeom>
            <a:solidFill>
              <a:srgbClr val="0A4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6" name="Freeform 190">
              <a:extLst>
                <a:ext uri="{FF2B5EF4-FFF2-40B4-BE49-F238E27FC236}">
                  <a16:creationId xmlns:a16="http://schemas.microsoft.com/office/drawing/2014/main" id="{6F549357-C41F-42F1-87BB-DAFEE845681F}"/>
                </a:ext>
              </a:extLst>
            </p:cNvPr>
            <p:cNvSpPr>
              <a:spLocks/>
            </p:cNvSpPr>
            <p:nvPr/>
          </p:nvSpPr>
          <p:spPr bwMode="auto">
            <a:xfrm>
              <a:off x="7812342" y="5352337"/>
              <a:ext cx="578115" cy="455484"/>
            </a:xfrm>
            <a:custGeom>
              <a:avLst/>
              <a:gdLst>
                <a:gd name="T0" fmla="*/ 113 w 123"/>
                <a:gd name="T1" fmla="*/ 21 h 97"/>
                <a:gd name="T2" fmla="*/ 70 w 123"/>
                <a:gd name="T3" fmla="*/ 0 h 97"/>
                <a:gd name="T4" fmla="*/ 61 w 123"/>
                <a:gd name="T5" fmla="*/ 3 h 97"/>
                <a:gd name="T6" fmla="*/ 52 w 123"/>
                <a:gd name="T7" fmla="*/ 0 h 97"/>
                <a:gd name="T8" fmla="*/ 10 w 123"/>
                <a:gd name="T9" fmla="*/ 21 h 97"/>
                <a:gd name="T10" fmla="*/ 0 w 123"/>
                <a:gd name="T11" fmla="*/ 97 h 97"/>
                <a:gd name="T12" fmla="*/ 16 w 123"/>
                <a:gd name="T13" fmla="*/ 97 h 97"/>
                <a:gd name="T14" fmla="*/ 25 w 123"/>
                <a:gd name="T15" fmla="*/ 34 h 97"/>
                <a:gd name="T16" fmla="*/ 30 w 123"/>
                <a:gd name="T17" fmla="*/ 66 h 97"/>
                <a:gd name="T18" fmla="*/ 26 w 123"/>
                <a:gd name="T19" fmla="*/ 97 h 97"/>
                <a:gd name="T20" fmla="*/ 60 w 123"/>
                <a:gd name="T21" fmla="*/ 97 h 97"/>
                <a:gd name="T22" fmla="*/ 62 w 123"/>
                <a:gd name="T23" fmla="*/ 97 h 97"/>
                <a:gd name="T24" fmla="*/ 96 w 123"/>
                <a:gd name="T25" fmla="*/ 97 h 97"/>
                <a:gd name="T26" fmla="*/ 92 w 123"/>
                <a:gd name="T27" fmla="*/ 66 h 97"/>
                <a:gd name="T28" fmla="*/ 98 w 123"/>
                <a:gd name="T29" fmla="*/ 34 h 97"/>
                <a:gd name="T30" fmla="*/ 107 w 123"/>
                <a:gd name="T31" fmla="*/ 97 h 97"/>
                <a:gd name="T32" fmla="*/ 123 w 123"/>
                <a:gd name="T33" fmla="*/ 97 h 97"/>
                <a:gd name="T34" fmla="*/ 113 w 123"/>
                <a:gd name="T35" fmla="*/ 2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 h="97">
                  <a:moveTo>
                    <a:pt x="113" y="21"/>
                  </a:moveTo>
                  <a:cubicBezTo>
                    <a:pt x="105" y="7"/>
                    <a:pt x="70" y="0"/>
                    <a:pt x="70" y="0"/>
                  </a:cubicBezTo>
                  <a:cubicBezTo>
                    <a:pt x="61" y="3"/>
                    <a:pt x="61" y="3"/>
                    <a:pt x="61" y="3"/>
                  </a:cubicBezTo>
                  <a:cubicBezTo>
                    <a:pt x="52" y="0"/>
                    <a:pt x="52" y="0"/>
                    <a:pt x="52" y="0"/>
                  </a:cubicBezTo>
                  <a:cubicBezTo>
                    <a:pt x="52" y="0"/>
                    <a:pt x="18" y="7"/>
                    <a:pt x="10" y="21"/>
                  </a:cubicBezTo>
                  <a:cubicBezTo>
                    <a:pt x="0" y="97"/>
                    <a:pt x="0" y="97"/>
                    <a:pt x="0" y="97"/>
                  </a:cubicBezTo>
                  <a:cubicBezTo>
                    <a:pt x="16" y="97"/>
                    <a:pt x="16" y="97"/>
                    <a:pt x="16" y="97"/>
                  </a:cubicBezTo>
                  <a:cubicBezTo>
                    <a:pt x="25" y="34"/>
                    <a:pt x="25" y="34"/>
                    <a:pt x="25" y="34"/>
                  </a:cubicBezTo>
                  <a:cubicBezTo>
                    <a:pt x="25" y="34"/>
                    <a:pt x="31" y="54"/>
                    <a:pt x="30" y="66"/>
                  </a:cubicBezTo>
                  <a:cubicBezTo>
                    <a:pt x="30" y="78"/>
                    <a:pt x="26" y="97"/>
                    <a:pt x="26" y="97"/>
                  </a:cubicBezTo>
                  <a:cubicBezTo>
                    <a:pt x="60" y="97"/>
                    <a:pt x="60" y="97"/>
                    <a:pt x="60" y="97"/>
                  </a:cubicBezTo>
                  <a:cubicBezTo>
                    <a:pt x="62" y="97"/>
                    <a:pt x="62" y="97"/>
                    <a:pt x="62" y="97"/>
                  </a:cubicBezTo>
                  <a:cubicBezTo>
                    <a:pt x="96" y="97"/>
                    <a:pt x="96" y="97"/>
                    <a:pt x="96" y="97"/>
                  </a:cubicBezTo>
                  <a:cubicBezTo>
                    <a:pt x="96" y="97"/>
                    <a:pt x="93" y="78"/>
                    <a:pt x="92" y="66"/>
                  </a:cubicBezTo>
                  <a:cubicBezTo>
                    <a:pt x="92" y="54"/>
                    <a:pt x="98" y="34"/>
                    <a:pt x="98" y="34"/>
                  </a:cubicBezTo>
                  <a:cubicBezTo>
                    <a:pt x="107" y="97"/>
                    <a:pt x="107" y="97"/>
                    <a:pt x="107" y="97"/>
                  </a:cubicBezTo>
                  <a:cubicBezTo>
                    <a:pt x="123" y="97"/>
                    <a:pt x="123" y="97"/>
                    <a:pt x="123" y="97"/>
                  </a:cubicBezTo>
                  <a:lnTo>
                    <a:pt x="113" y="21"/>
                  </a:lnTo>
                  <a:close/>
                </a:path>
              </a:pathLst>
            </a:custGeom>
            <a:solidFill>
              <a:srgbClr val="0A4D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7" name="Freeform 191">
              <a:extLst>
                <a:ext uri="{FF2B5EF4-FFF2-40B4-BE49-F238E27FC236}">
                  <a16:creationId xmlns:a16="http://schemas.microsoft.com/office/drawing/2014/main" id="{6C7B6911-4F18-45EA-8865-E270E316EF5D}"/>
                </a:ext>
              </a:extLst>
            </p:cNvPr>
            <p:cNvSpPr>
              <a:spLocks/>
            </p:cNvSpPr>
            <p:nvPr/>
          </p:nvSpPr>
          <p:spPr bwMode="auto">
            <a:xfrm>
              <a:off x="8052597" y="5289770"/>
              <a:ext cx="97605" cy="117626"/>
            </a:xfrm>
            <a:custGeom>
              <a:avLst/>
              <a:gdLst>
                <a:gd name="T0" fmla="*/ 21 w 21"/>
                <a:gd name="T1" fmla="*/ 0 h 25"/>
                <a:gd name="T2" fmla="*/ 21 w 21"/>
                <a:gd name="T3" fmla="*/ 13 h 25"/>
                <a:gd name="T4" fmla="*/ 11 w 21"/>
                <a:gd name="T5" fmla="*/ 25 h 25"/>
                <a:gd name="T6" fmla="*/ 0 w 21"/>
                <a:gd name="T7" fmla="*/ 13 h 25"/>
                <a:gd name="T8" fmla="*/ 0 w 21"/>
                <a:gd name="T9" fmla="*/ 0 h 25"/>
                <a:gd name="T10" fmla="*/ 21 w 21"/>
                <a:gd name="T11" fmla="*/ 0 h 25"/>
              </a:gdLst>
              <a:ahLst/>
              <a:cxnLst>
                <a:cxn ang="0">
                  <a:pos x="T0" y="T1"/>
                </a:cxn>
                <a:cxn ang="0">
                  <a:pos x="T2" y="T3"/>
                </a:cxn>
                <a:cxn ang="0">
                  <a:pos x="T4" y="T5"/>
                </a:cxn>
                <a:cxn ang="0">
                  <a:pos x="T6" y="T7"/>
                </a:cxn>
                <a:cxn ang="0">
                  <a:pos x="T8" y="T9"/>
                </a:cxn>
                <a:cxn ang="0">
                  <a:pos x="T10" y="T11"/>
                </a:cxn>
              </a:cxnLst>
              <a:rect l="0" t="0" r="r" b="b"/>
              <a:pathLst>
                <a:path w="21" h="25">
                  <a:moveTo>
                    <a:pt x="21" y="0"/>
                  </a:moveTo>
                  <a:cubicBezTo>
                    <a:pt x="21" y="13"/>
                    <a:pt x="21" y="13"/>
                    <a:pt x="21" y="13"/>
                  </a:cubicBezTo>
                  <a:cubicBezTo>
                    <a:pt x="21" y="13"/>
                    <a:pt x="19" y="23"/>
                    <a:pt x="11" y="25"/>
                  </a:cubicBezTo>
                  <a:cubicBezTo>
                    <a:pt x="2" y="22"/>
                    <a:pt x="0" y="13"/>
                    <a:pt x="0" y="13"/>
                  </a:cubicBezTo>
                  <a:cubicBezTo>
                    <a:pt x="0" y="0"/>
                    <a:pt x="0" y="0"/>
                    <a:pt x="0" y="0"/>
                  </a:cubicBezTo>
                  <a:lnTo>
                    <a:pt x="21" y="0"/>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8" name="Freeform 192">
              <a:extLst>
                <a:ext uri="{FF2B5EF4-FFF2-40B4-BE49-F238E27FC236}">
                  <a16:creationId xmlns:a16="http://schemas.microsoft.com/office/drawing/2014/main" id="{6BF02707-C4BA-47E0-B05C-E88A3072B237}"/>
                </a:ext>
              </a:extLst>
            </p:cNvPr>
            <p:cNvSpPr>
              <a:spLocks/>
            </p:cNvSpPr>
            <p:nvPr/>
          </p:nvSpPr>
          <p:spPr bwMode="auto">
            <a:xfrm>
              <a:off x="8052597" y="5282262"/>
              <a:ext cx="97605" cy="50053"/>
            </a:xfrm>
            <a:custGeom>
              <a:avLst/>
              <a:gdLst>
                <a:gd name="T0" fmla="*/ 21 w 21"/>
                <a:gd name="T1" fmla="*/ 0 h 11"/>
                <a:gd name="T2" fmla="*/ 21 w 21"/>
                <a:gd name="T3" fmla="*/ 8 h 11"/>
                <a:gd name="T4" fmla="*/ 11 w 21"/>
                <a:gd name="T5" fmla="*/ 11 h 11"/>
                <a:gd name="T6" fmla="*/ 0 w 21"/>
                <a:gd name="T7" fmla="*/ 8 h 11"/>
                <a:gd name="T8" fmla="*/ 0 w 21"/>
                <a:gd name="T9" fmla="*/ 0 h 11"/>
                <a:gd name="T10" fmla="*/ 21 w 21"/>
                <a:gd name="T11" fmla="*/ 0 h 11"/>
              </a:gdLst>
              <a:ahLst/>
              <a:cxnLst>
                <a:cxn ang="0">
                  <a:pos x="T0" y="T1"/>
                </a:cxn>
                <a:cxn ang="0">
                  <a:pos x="T2" y="T3"/>
                </a:cxn>
                <a:cxn ang="0">
                  <a:pos x="T4" y="T5"/>
                </a:cxn>
                <a:cxn ang="0">
                  <a:pos x="T6" y="T7"/>
                </a:cxn>
                <a:cxn ang="0">
                  <a:pos x="T8" y="T9"/>
                </a:cxn>
                <a:cxn ang="0">
                  <a:pos x="T10" y="T11"/>
                </a:cxn>
              </a:cxnLst>
              <a:rect l="0" t="0" r="r" b="b"/>
              <a:pathLst>
                <a:path w="21" h="11">
                  <a:moveTo>
                    <a:pt x="21" y="0"/>
                  </a:moveTo>
                  <a:cubicBezTo>
                    <a:pt x="21" y="8"/>
                    <a:pt x="21" y="8"/>
                    <a:pt x="21" y="8"/>
                  </a:cubicBezTo>
                  <a:cubicBezTo>
                    <a:pt x="18" y="10"/>
                    <a:pt x="14" y="11"/>
                    <a:pt x="11" y="11"/>
                  </a:cubicBezTo>
                  <a:cubicBezTo>
                    <a:pt x="7" y="11"/>
                    <a:pt x="3" y="10"/>
                    <a:pt x="0" y="8"/>
                  </a:cubicBezTo>
                  <a:cubicBezTo>
                    <a:pt x="0" y="0"/>
                    <a:pt x="0" y="0"/>
                    <a:pt x="0" y="0"/>
                  </a:cubicBezTo>
                  <a:lnTo>
                    <a:pt x="21" y="0"/>
                  </a:lnTo>
                  <a:close/>
                </a:path>
              </a:pathLst>
            </a:custGeom>
            <a:solidFill>
              <a:srgbClr val="E57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9" name="Freeform 193">
              <a:extLst>
                <a:ext uri="{FF2B5EF4-FFF2-40B4-BE49-F238E27FC236}">
                  <a16:creationId xmlns:a16="http://schemas.microsoft.com/office/drawing/2014/main" id="{B36C78B5-4FD7-4F71-9EF0-2E6B09F67D88}"/>
                </a:ext>
              </a:extLst>
            </p:cNvPr>
            <p:cNvSpPr>
              <a:spLocks/>
            </p:cNvSpPr>
            <p:nvPr/>
          </p:nvSpPr>
          <p:spPr bwMode="auto">
            <a:xfrm>
              <a:off x="8005047" y="5122092"/>
              <a:ext cx="197711" cy="197711"/>
            </a:xfrm>
            <a:custGeom>
              <a:avLst/>
              <a:gdLst>
                <a:gd name="T0" fmla="*/ 42 w 42"/>
                <a:gd name="T1" fmla="*/ 7 h 42"/>
                <a:gd name="T2" fmla="*/ 26 w 42"/>
                <a:gd name="T3" fmla="*/ 0 h 42"/>
                <a:gd name="T4" fmla="*/ 0 w 42"/>
                <a:gd name="T5" fmla="*/ 7 h 42"/>
                <a:gd name="T6" fmla="*/ 0 w 42"/>
                <a:gd name="T7" fmla="*/ 15 h 42"/>
                <a:gd name="T8" fmla="*/ 6 w 42"/>
                <a:gd name="T9" fmla="*/ 34 h 42"/>
                <a:gd name="T10" fmla="*/ 21 w 42"/>
                <a:gd name="T11" fmla="*/ 42 h 42"/>
                <a:gd name="T12" fmla="*/ 35 w 42"/>
                <a:gd name="T13" fmla="*/ 34 h 42"/>
                <a:gd name="T14" fmla="*/ 42 w 42"/>
                <a:gd name="T15" fmla="*/ 15 h 42"/>
                <a:gd name="T16" fmla="*/ 42 w 42"/>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42">
                  <a:moveTo>
                    <a:pt x="42" y="7"/>
                  </a:moveTo>
                  <a:cubicBezTo>
                    <a:pt x="32" y="7"/>
                    <a:pt x="26" y="0"/>
                    <a:pt x="26" y="0"/>
                  </a:cubicBezTo>
                  <a:cubicBezTo>
                    <a:pt x="20" y="5"/>
                    <a:pt x="0" y="7"/>
                    <a:pt x="0" y="7"/>
                  </a:cubicBezTo>
                  <a:cubicBezTo>
                    <a:pt x="0" y="15"/>
                    <a:pt x="0" y="15"/>
                    <a:pt x="0" y="15"/>
                  </a:cubicBezTo>
                  <a:cubicBezTo>
                    <a:pt x="0" y="21"/>
                    <a:pt x="2" y="29"/>
                    <a:pt x="6" y="34"/>
                  </a:cubicBezTo>
                  <a:cubicBezTo>
                    <a:pt x="10" y="39"/>
                    <a:pt x="15" y="42"/>
                    <a:pt x="21" y="42"/>
                  </a:cubicBezTo>
                  <a:cubicBezTo>
                    <a:pt x="26" y="42"/>
                    <a:pt x="32" y="39"/>
                    <a:pt x="35" y="34"/>
                  </a:cubicBezTo>
                  <a:cubicBezTo>
                    <a:pt x="39" y="29"/>
                    <a:pt x="42" y="21"/>
                    <a:pt x="42" y="15"/>
                  </a:cubicBezTo>
                  <a:lnTo>
                    <a:pt x="42" y="7"/>
                  </a:lnTo>
                  <a:close/>
                </a:path>
              </a:pathLst>
            </a:cu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0" name="Oval 194">
              <a:extLst>
                <a:ext uri="{FF2B5EF4-FFF2-40B4-BE49-F238E27FC236}">
                  <a16:creationId xmlns:a16="http://schemas.microsoft.com/office/drawing/2014/main" id="{5D8D0EE2-E142-406F-A4AD-E19CB03FCF5A}"/>
                </a:ext>
              </a:extLst>
            </p:cNvPr>
            <p:cNvSpPr>
              <a:spLocks noChangeArrowheads="1"/>
            </p:cNvSpPr>
            <p:nvPr/>
          </p:nvSpPr>
          <p:spPr bwMode="auto">
            <a:xfrm>
              <a:off x="7975015" y="5172145"/>
              <a:ext cx="52557" cy="52557"/>
            </a:xfrm>
            <a:prstGeom prst="ellipse">
              <a:avLst/>
            </a:pr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1" name="Oval 195">
              <a:extLst>
                <a:ext uri="{FF2B5EF4-FFF2-40B4-BE49-F238E27FC236}">
                  <a16:creationId xmlns:a16="http://schemas.microsoft.com/office/drawing/2014/main" id="{BDC1F731-50CE-4B53-94CE-243F62A8FBDF}"/>
                </a:ext>
              </a:extLst>
            </p:cNvPr>
            <p:cNvSpPr>
              <a:spLocks noChangeArrowheads="1"/>
            </p:cNvSpPr>
            <p:nvPr/>
          </p:nvSpPr>
          <p:spPr bwMode="auto">
            <a:xfrm>
              <a:off x="8172725" y="5172145"/>
              <a:ext cx="57562" cy="52557"/>
            </a:xfrm>
            <a:prstGeom prst="ellipse">
              <a:avLst/>
            </a:prstGeom>
            <a:solidFill>
              <a:srgbClr val="FFA6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2" name="Oval 196">
              <a:extLst>
                <a:ext uri="{FF2B5EF4-FFF2-40B4-BE49-F238E27FC236}">
                  <a16:creationId xmlns:a16="http://schemas.microsoft.com/office/drawing/2014/main" id="{894B62C1-A931-41B4-A0F8-F3DC1EE38B3A}"/>
                </a:ext>
              </a:extLst>
            </p:cNvPr>
            <p:cNvSpPr>
              <a:spLocks noChangeArrowheads="1"/>
            </p:cNvSpPr>
            <p:nvPr/>
          </p:nvSpPr>
          <p:spPr bwMode="auto">
            <a:xfrm>
              <a:off x="9726877" y="651293"/>
              <a:ext cx="888445" cy="883440"/>
            </a:xfrm>
            <a:prstGeom prst="ellipse">
              <a:avLst/>
            </a:pr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3" name="Freeform 197">
              <a:extLst>
                <a:ext uri="{FF2B5EF4-FFF2-40B4-BE49-F238E27FC236}">
                  <a16:creationId xmlns:a16="http://schemas.microsoft.com/office/drawing/2014/main" id="{95B5CCFA-BA44-47A1-84A5-F48B1B5AD039}"/>
                </a:ext>
              </a:extLst>
            </p:cNvPr>
            <p:cNvSpPr>
              <a:spLocks/>
            </p:cNvSpPr>
            <p:nvPr/>
          </p:nvSpPr>
          <p:spPr bwMode="auto">
            <a:xfrm>
              <a:off x="9862021" y="651293"/>
              <a:ext cx="753302" cy="883440"/>
            </a:xfrm>
            <a:custGeom>
              <a:avLst/>
              <a:gdLst>
                <a:gd name="T0" fmla="*/ 65 w 160"/>
                <a:gd name="T1" fmla="*/ 0 h 188"/>
                <a:gd name="T2" fmla="*/ 64 w 160"/>
                <a:gd name="T3" fmla="*/ 0 h 188"/>
                <a:gd name="T4" fmla="*/ 107 w 160"/>
                <a:gd name="T5" fmla="*/ 76 h 188"/>
                <a:gd name="T6" fmla="*/ 19 w 160"/>
                <a:gd name="T7" fmla="*/ 164 h 188"/>
                <a:gd name="T8" fmla="*/ 0 w 160"/>
                <a:gd name="T9" fmla="*/ 162 h 188"/>
                <a:gd name="T10" fmla="*/ 65 w 160"/>
                <a:gd name="T11" fmla="*/ 188 h 188"/>
                <a:gd name="T12" fmla="*/ 160 w 160"/>
                <a:gd name="T13" fmla="*/ 94 h 188"/>
                <a:gd name="T14" fmla="*/ 65 w 160"/>
                <a:gd name="T15" fmla="*/ 0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188">
                  <a:moveTo>
                    <a:pt x="65" y="0"/>
                  </a:moveTo>
                  <a:cubicBezTo>
                    <a:pt x="65" y="0"/>
                    <a:pt x="64" y="0"/>
                    <a:pt x="64" y="0"/>
                  </a:cubicBezTo>
                  <a:cubicBezTo>
                    <a:pt x="90" y="15"/>
                    <a:pt x="107" y="43"/>
                    <a:pt x="107" y="76"/>
                  </a:cubicBezTo>
                  <a:cubicBezTo>
                    <a:pt x="107" y="125"/>
                    <a:pt x="68" y="164"/>
                    <a:pt x="19" y="164"/>
                  </a:cubicBezTo>
                  <a:cubicBezTo>
                    <a:pt x="13" y="164"/>
                    <a:pt x="6" y="163"/>
                    <a:pt x="0" y="162"/>
                  </a:cubicBezTo>
                  <a:cubicBezTo>
                    <a:pt x="17" y="178"/>
                    <a:pt x="40" y="188"/>
                    <a:pt x="65" y="188"/>
                  </a:cubicBezTo>
                  <a:cubicBezTo>
                    <a:pt x="118" y="188"/>
                    <a:pt x="160" y="146"/>
                    <a:pt x="160" y="94"/>
                  </a:cubicBezTo>
                  <a:cubicBezTo>
                    <a:pt x="160" y="42"/>
                    <a:pt x="118" y="0"/>
                    <a:pt x="65" y="0"/>
                  </a:cubicBezTo>
                  <a:close/>
                </a:path>
              </a:pathLst>
            </a:custGeom>
            <a:solidFill>
              <a:srgbClr val="F9A6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4" name="Freeform 198">
              <a:extLst>
                <a:ext uri="{FF2B5EF4-FFF2-40B4-BE49-F238E27FC236}">
                  <a16:creationId xmlns:a16="http://schemas.microsoft.com/office/drawing/2014/main" id="{83BC7249-D8CE-4413-ACC7-A62335B8E614}"/>
                </a:ext>
              </a:extLst>
            </p:cNvPr>
            <p:cNvSpPr>
              <a:spLocks/>
            </p:cNvSpPr>
            <p:nvPr/>
          </p:nvSpPr>
          <p:spPr bwMode="auto">
            <a:xfrm>
              <a:off x="5472355" y="2807130"/>
              <a:ext cx="978541" cy="400426"/>
            </a:xfrm>
            <a:custGeom>
              <a:avLst/>
              <a:gdLst>
                <a:gd name="T0" fmla="*/ 187 w 208"/>
                <a:gd name="T1" fmla="*/ 85 h 85"/>
                <a:gd name="T2" fmla="*/ 188 w 208"/>
                <a:gd name="T3" fmla="*/ 55 h 85"/>
                <a:gd name="T4" fmla="*/ 188 w 208"/>
                <a:gd name="T5" fmla="*/ 55 h 85"/>
                <a:gd name="T6" fmla="*/ 188 w 208"/>
                <a:gd name="T7" fmla="*/ 54 h 85"/>
                <a:gd name="T8" fmla="*/ 150 w 208"/>
                <a:gd name="T9" fmla="*/ 16 h 85"/>
                <a:gd name="T10" fmla="*/ 131 w 208"/>
                <a:gd name="T11" fmla="*/ 21 h 85"/>
                <a:gd name="T12" fmla="*/ 97 w 208"/>
                <a:gd name="T13" fmla="*/ 0 h 85"/>
                <a:gd name="T14" fmla="*/ 57 w 208"/>
                <a:gd name="T15" fmla="*/ 39 h 85"/>
                <a:gd name="T16" fmla="*/ 57 w 208"/>
                <a:gd name="T17" fmla="*/ 43 h 85"/>
                <a:gd name="T18" fmla="*/ 45 w 208"/>
                <a:gd name="T19" fmla="*/ 41 h 85"/>
                <a:gd name="T20" fmla="*/ 6 w 208"/>
                <a:gd name="T21" fmla="*/ 61 h 85"/>
                <a:gd name="T22" fmla="*/ 19 w 208"/>
                <a:gd name="T23" fmla="*/ 85 h 85"/>
                <a:gd name="T24" fmla="*/ 187 w 208"/>
                <a:gd name="T25"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8" h="85">
                  <a:moveTo>
                    <a:pt x="187" y="85"/>
                  </a:moveTo>
                  <a:cubicBezTo>
                    <a:pt x="207" y="85"/>
                    <a:pt x="208" y="56"/>
                    <a:pt x="188" y="55"/>
                  </a:cubicBezTo>
                  <a:cubicBezTo>
                    <a:pt x="188" y="55"/>
                    <a:pt x="188" y="55"/>
                    <a:pt x="188" y="55"/>
                  </a:cubicBezTo>
                  <a:cubicBezTo>
                    <a:pt x="188" y="54"/>
                    <a:pt x="188" y="54"/>
                    <a:pt x="188" y="54"/>
                  </a:cubicBezTo>
                  <a:cubicBezTo>
                    <a:pt x="188" y="33"/>
                    <a:pt x="171" y="16"/>
                    <a:pt x="150" y="16"/>
                  </a:cubicBezTo>
                  <a:cubicBezTo>
                    <a:pt x="143" y="16"/>
                    <a:pt x="137" y="18"/>
                    <a:pt x="131" y="21"/>
                  </a:cubicBezTo>
                  <a:cubicBezTo>
                    <a:pt x="125" y="8"/>
                    <a:pt x="112" y="0"/>
                    <a:pt x="97" y="0"/>
                  </a:cubicBezTo>
                  <a:cubicBezTo>
                    <a:pt x="75" y="0"/>
                    <a:pt x="57" y="18"/>
                    <a:pt x="57" y="39"/>
                  </a:cubicBezTo>
                  <a:cubicBezTo>
                    <a:pt x="57" y="41"/>
                    <a:pt x="57" y="42"/>
                    <a:pt x="57" y="43"/>
                  </a:cubicBezTo>
                  <a:cubicBezTo>
                    <a:pt x="53" y="42"/>
                    <a:pt x="49" y="41"/>
                    <a:pt x="45" y="41"/>
                  </a:cubicBezTo>
                  <a:cubicBezTo>
                    <a:pt x="29" y="41"/>
                    <a:pt x="15" y="49"/>
                    <a:pt x="6" y="61"/>
                  </a:cubicBezTo>
                  <a:cubicBezTo>
                    <a:pt x="0" y="72"/>
                    <a:pt x="7" y="85"/>
                    <a:pt x="19" y="85"/>
                  </a:cubicBezTo>
                  <a:lnTo>
                    <a:pt x="187" y="85"/>
                  </a:lnTo>
                  <a:close/>
                </a:path>
              </a:pathLst>
            </a:custGeom>
            <a:solidFill>
              <a:srgbClr val="CE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5" name="Freeform 199">
              <a:extLst>
                <a:ext uri="{FF2B5EF4-FFF2-40B4-BE49-F238E27FC236}">
                  <a16:creationId xmlns:a16="http://schemas.microsoft.com/office/drawing/2014/main" id="{2CEF112A-DDF2-4FB7-9195-AAB13ED6D774}"/>
                </a:ext>
              </a:extLst>
            </p:cNvPr>
            <p:cNvSpPr>
              <a:spLocks/>
            </p:cNvSpPr>
            <p:nvPr/>
          </p:nvSpPr>
          <p:spPr bwMode="auto">
            <a:xfrm>
              <a:off x="8052597" y="1558304"/>
              <a:ext cx="1283866" cy="520553"/>
            </a:xfrm>
            <a:custGeom>
              <a:avLst/>
              <a:gdLst>
                <a:gd name="T0" fmla="*/ 246 w 273"/>
                <a:gd name="T1" fmla="*/ 111 h 111"/>
                <a:gd name="T2" fmla="*/ 247 w 273"/>
                <a:gd name="T3" fmla="*/ 71 h 111"/>
                <a:gd name="T4" fmla="*/ 246 w 273"/>
                <a:gd name="T5" fmla="*/ 71 h 111"/>
                <a:gd name="T6" fmla="*/ 246 w 273"/>
                <a:gd name="T7" fmla="*/ 71 h 111"/>
                <a:gd name="T8" fmla="*/ 196 w 273"/>
                <a:gd name="T9" fmla="*/ 21 h 111"/>
                <a:gd name="T10" fmla="*/ 172 w 273"/>
                <a:gd name="T11" fmla="*/ 27 h 111"/>
                <a:gd name="T12" fmla="*/ 127 w 273"/>
                <a:gd name="T13" fmla="*/ 0 h 111"/>
                <a:gd name="T14" fmla="*/ 75 w 273"/>
                <a:gd name="T15" fmla="*/ 51 h 111"/>
                <a:gd name="T16" fmla="*/ 75 w 273"/>
                <a:gd name="T17" fmla="*/ 56 h 111"/>
                <a:gd name="T18" fmla="*/ 59 w 273"/>
                <a:gd name="T19" fmla="*/ 53 h 111"/>
                <a:gd name="T20" fmla="*/ 9 w 273"/>
                <a:gd name="T21" fmla="*/ 80 h 111"/>
                <a:gd name="T22" fmla="*/ 26 w 273"/>
                <a:gd name="T23" fmla="*/ 111 h 111"/>
                <a:gd name="T24" fmla="*/ 246 w 273"/>
                <a:gd name="T2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3" h="111">
                  <a:moveTo>
                    <a:pt x="246" y="111"/>
                  </a:moveTo>
                  <a:cubicBezTo>
                    <a:pt x="271" y="111"/>
                    <a:pt x="273" y="73"/>
                    <a:pt x="247" y="71"/>
                  </a:cubicBezTo>
                  <a:cubicBezTo>
                    <a:pt x="246" y="71"/>
                    <a:pt x="246" y="71"/>
                    <a:pt x="246" y="71"/>
                  </a:cubicBezTo>
                  <a:cubicBezTo>
                    <a:pt x="246" y="71"/>
                    <a:pt x="246" y="71"/>
                    <a:pt x="246" y="71"/>
                  </a:cubicBezTo>
                  <a:cubicBezTo>
                    <a:pt x="246" y="43"/>
                    <a:pt x="224" y="21"/>
                    <a:pt x="196" y="21"/>
                  </a:cubicBezTo>
                  <a:cubicBezTo>
                    <a:pt x="188" y="21"/>
                    <a:pt x="180" y="23"/>
                    <a:pt x="172" y="27"/>
                  </a:cubicBezTo>
                  <a:cubicBezTo>
                    <a:pt x="164" y="11"/>
                    <a:pt x="147" y="0"/>
                    <a:pt x="127" y="0"/>
                  </a:cubicBezTo>
                  <a:cubicBezTo>
                    <a:pt x="98" y="0"/>
                    <a:pt x="75" y="23"/>
                    <a:pt x="75" y="51"/>
                  </a:cubicBezTo>
                  <a:cubicBezTo>
                    <a:pt x="75" y="53"/>
                    <a:pt x="75" y="54"/>
                    <a:pt x="75" y="56"/>
                  </a:cubicBezTo>
                  <a:cubicBezTo>
                    <a:pt x="70" y="54"/>
                    <a:pt x="65" y="53"/>
                    <a:pt x="59" y="53"/>
                  </a:cubicBezTo>
                  <a:cubicBezTo>
                    <a:pt x="38" y="53"/>
                    <a:pt x="20" y="64"/>
                    <a:pt x="9" y="80"/>
                  </a:cubicBezTo>
                  <a:cubicBezTo>
                    <a:pt x="0" y="93"/>
                    <a:pt x="10" y="111"/>
                    <a:pt x="26" y="111"/>
                  </a:cubicBezTo>
                  <a:lnTo>
                    <a:pt x="246" y="111"/>
                  </a:lnTo>
                  <a:close/>
                </a:path>
              </a:pathLst>
            </a:custGeom>
            <a:solidFill>
              <a:srgbClr val="CE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6" name="Freeform 200">
              <a:extLst>
                <a:ext uri="{FF2B5EF4-FFF2-40B4-BE49-F238E27FC236}">
                  <a16:creationId xmlns:a16="http://schemas.microsoft.com/office/drawing/2014/main" id="{0F9E2801-E740-4C7B-B099-7BB6CAA0C4E8}"/>
                </a:ext>
              </a:extLst>
            </p:cNvPr>
            <p:cNvSpPr>
              <a:spLocks/>
            </p:cNvSpPr>
            <p:nvPr/>
          </p:nvSpPr>
          <p:spPr bwMode="auto">
            <a:xfrm>
              <a:off x="10555257" y="2023798"/>
              <a:ext cx="1181256" cy="483014"/>
            </a:xfrm>
            <a:custGeom>
              <a:avLst/>
              <a:gdLst>
                <a:gd name="T0" fmla="*/ 25 w 251"/>
                <a:gd name="T1" fmla="*/ 103 h 103"/>
                <a:gd name="T2" fmla="*/ 23 w 251"/>
                <a:gd name="T3" fmla="*/ 66 h 103"/>
                <a:gd name="T4" fmla="*/ 24 w 251"/>
                <a:gd name="T5" fmla="*/ 66 h 103"/>
                <a:gd name="T6" fmla="*/ 24 w 251"/>
                <a:gd name="T7" fmla="*/ 65 h 103"/>
                <a:gd name="T8" fmla="*/ 70 w 251"/>
                <a:gd name="T9" fmla="*/ 20 h 103"/>
                <a:gd name="T10" fmla="*/ 92 w 251"/>
                <a:gd name="T11" fmla="*/ 25 h 103"/>
                <a:gd name="T12" fmla="*/ 134 w 251"/>
                <a:gd name="T13" fmla="*/ 0 h 103"/>
                <a:gd name="T14" fmla="*/ 181 w 251"/>
                <a:gd name="T15" fmla="*/ 48 h 103"/>
                <a:gd name="T16" fmla="*/ 181 w 251"/>
                <a:gd name="T17" fmla="*/ 52 h 103"/>
                <a:gd name="T18" fmla="*/ 196 w 251"/>
                <a:gd name="T19" fmla="*/ 50 h 103"/>
                <a:gd name="T20" fmla="*/ 242 w 251"/>
                <a:gd name="T21" fmla="*/ 74 h 103"/>
                <a:gd name="T22" fmla="*/ 227 w 251"/>
                <a:gd name="T23" fmla="*/ 103 h 103"/>
                <a:gd name="T24" fmla="*/ 25 w 251"/>
                <a:gd name="T25"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103">
                  <a:moveTo>
                    <a:pt x="25" y="103"/>
                  </a:moveTo>
                  <a:cubicBezTo>
                    <a:pt x="1" y="103"/>
                    <a:pt x="0" y="67"/>
                    <a:pt x="23" y="66"/>
                  </a:cubicBezTo>
                  <a:cubicBezTo>
                    <a:pt x="24" y="66"/>
                    <a:pt x="24" y="66"/>
                    <a:pt x="24" y="66"/>
                  </a:cubicBezTo>
                  <a:cubicBezTo>
                    <a:pt x="24" y="65"/>
                    <a:pt x="24" y="65"/>
                    <a:pt x="24" y="65"/>
                  </a:cubicBezTo>
                  <a:cubicBezTo>
                    <a:pt x="24" y="40"/>
                    <a:pt x="45" y="20"/>
                    <a:pt x="70" y="20"/>
                  </a:cubicBezTo>
                  <a:cubicBezTo>
                    <a:pt x="78" y="20"/>
                    <a:pt x="85" y="22"/>
                    <a:pt x="92" y="25"/>
                  </a:cubicBezTo>
                  <a:cubicBezTo>
                    <a:pt x="100" y="10"/>
                    <a:pt x="116" y="0"/>
                    <a:pt x="134" y="0"/>
                  </a:cubicBezTo>
                  <a:cubicBezTo>
                    <a:pt x="160" y="0"/>
                    <a:pt x="181" y="22"/>
                    <a:pt x="181" y="48"/>
                  </a:cubicBezTo>
                  <a:cubicBezTo>
                    <a:pt x="181" y="49"/>
                    <a:pt x="181" y="51"/>
                    <a:pt x="181" y="52"/>
                  </a:cubicBezTo>
                  <a:cubicBezTo>
                    <a:pt x="186" y="51"/>
                    <a:pt x="191" y="50"/>
                    <a:pt x="196" y="50"/>
                  </a:cubicBezTo>
                  <a:cubicBezTo>
                    <a:pt x="216" y="50"/>
                    <a:pt x="232" y="59"/>
                    <a:pt x="242" y="74"/>
                  </a:cubicBezTo>
                  <a:cubicBezTo>
                    <a:pt x="251" y="86"/>
                    <a:pt x="242" y="103"/>
                    <a:pt x="227" y="103"/>
                  </a:cubicBezTo>
                  <a:lnTo>
                    <a:pt x="25" y="103"/>
                  </a:lnTo>
                  <a:close/>
                </a:path>
              </a:pathLst>
            </a:custGeom>
            <a:solidFill>
              <a:srgbClr val="CE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7" name="Freeform 201">
              <a:extLst>
                <a:ext uri="{FF2B5EF4-FFF2-40B4-BE49-F238E27FC236}">
                  <a16:creationId xmlns:a16="http://schemas.microsoft.com/office/drawing/2014/main" id="{CAE364FD-CD9F-4A53-8920-3F75284E517B}"/>
                </a:ext>
              </a:extLst>
            </p:cNvPr>
            <p:cNvSpPr>
              <a:spLocks/>
            </p:cNvSpPr>
            <p:nvPr/>
          </p:nvSpPr>
          <p:spPr bwMode="auto">
            <a:xfrm>
              <a:off x="10587793" y="4936895"/>
              <a:ext cx="503036" cy="725772"/>
            </a:xfrm>
            <a:custGeom>
              <a:avLst/>
              <a:gdLst>
                <a:gd name="T0" fmla="*/ 102 w 107"/>
                <a:gd name="T1" fmla="*/ 154 h 154"/>
                <a:gd name="T2" fmla="*/ 107 w 107"/>
                <a:gd name="T3" fmla="*/ 153 h 154"/>
                <a:gd name="T4" fmla="*/ 86 w 107"/>
                <a:gd name="T5" fmla="*/ 111 h 154"/>
                <a:gd name="T6" fmla="*/ 33 w 107"/>
                <a:gd name="T7" fmla="*/ 0 h 154"/>
                <a:gd name="T8" fmla="*/ 22 w 107"/>
                <a:gd name="T9" fmla="*/ 80 h 154"/>
                <a:gd name="T10" fmla="*/ 102 w 107"/>
                <a:gd name="T11" fmla="*/ 154 h 154"/>
              </a:gdLst>
              <a:ahLst/>
              <a:cxnLst>
                <a:cxn ang="0">
                  <a:pos x="T0" y="T1"/>
                </a:cxn>
                <a:cxn ang="0">
                  <a:pos x="T2" y="T3"/>
                </a:cxn>
                <a:cxn ang="0">
                  <a:pos x="T4" y="T5"/>
                </a:cxn>
                <a:cxn ang="0">
                  <a:pos x="T6" y="T7"/>
                </a:cxn>
                <a:cxn ang="0">
                  <a:pos x="T8" y="T9"/>
                </a:cxn>
                <a:cxn ang="0">
                  <a:pos x="T10" y="T11"/>
                </a:cxn>
              </a:cxnLst>
              <a:rect l="0" t="0" r="r" b="b"/>
              <a:pathLst>
                <a:path w="107" h="154">
                  <a:moveTo>
                    <a:pt x="102" y="154"/>
                  </a:moveTo>
                  <a:cubicBezTo>
                    <a:pt x="107" y="153"/>
                    <a:pt x="107" y="153"/>
                    <a:pt x="107" y="153"/>
                  </a:cubicBezTo>
                  <a:cubicBezTo>
                    <a:pt x="107" y="145"/>
                    <a:pt x="104" y="132"/>
                    <a:pt x="86" y="111"/>
                  </a:cubicBezTo>
                  <a:cubicBezTo>
                    <a:pt x="54" y="74"/>
                    <a:pt x="25" y="20"/>
                    <a:pt x="33" y="0"/>
                  </a:cubicBezTo>
                  <a:cubicBezTo>
                    <a:pt x="33" y="0"/>
                    <a:pt x="0" y="48"/>
                    <a:pt x="22" y="80"/>
                  </a:cubicBezTo>
                  <a:cubicBezTo>
                    <a:pt x="42" y="110"/>
                    <a:pt x="96" y="116"/>
                    <a:pt x="102" y="154"/>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8" name="Freeform 202">
              <a:extLst>
                <a:ext uri="{FF2B5EF4-FFF2-40B4-BE49-F238E27FC236}">
                  <a16:creationId xmlns:a16="http://schemas.microsoft.com/office/drawing/2014/main" id="{0F1A2E33-A5D1-4C6D-99BD-BDD1AFEBB25D}"/>
                </a:ext>
              </a:extLst>
            </p:cNvPr>
            <p:cNvSpPr>
              <a:spLocks/>
            </p:cNvSpPr>
            <p:nvPr/>
          </p:nvSpPr>
          <p:spPr bwMode="auto">
            <a:xfrm>
              <a:off x="10662873" y="4936895"/>
              <a:ext cx="427956" cy="725772"/>
            </a:xfrm>
            <a:custGeom>
              <a:avLst/>
              <a:gdLst>
                <a:gd name="T0" fmla="*/ 88 w 91"/>
                <a:gd name="T1" fmla="*/ 154 h 154"/>
                <a:gd name="T2" fmla="*/ 91 w 91"/>
                <a:gd name="T3" fmla="*/ 153 h 154"/>
                <a:gd name="T4" fmla="*/ 70 w 91"/>
                <a:gd name="T5" fmla="*/ 111 h 154"/>
                <a:gd name="T6" fmla="*/ 17 w 91"/>
                <a:gd name="T7" fmla="*/ 0 h 154"/>
                <a:gd name="T8" fmla="*/ 22 w 91"/>
                <a:gd name="T9" fmla="*/ 74 h 154"/>
                <a:gd name="T10" fmla="*/ 88 w 91"/>
                <a:gd name="T11" fmla="*/ 154 h 154"/>
              </a:gdLst>
              <a:ahLst/>
              <a:cxnLst>
                <a:cxn ang="0">
                  <a:pos x="T0" y="T1"/>
                </a:cxn>
                <a:cxn ang="0">
                  <a:pos x="T2" y="T3"/>
                </a:cxn>
                <a:cxn ang="0">
                  <a:pos x="T4" y="T5"/>
                </a:cxn>
                <a:cxn ang="0">
                  <a:pos x="T6" y="T7"/>
                </a:cxn>
                <a:cxn ang="0">
                  <a:pos x="T8" y="T9"/>
                </a:cxn>
                <a:cxn ang="0">
                  <a:pos x="T10" y="T11"/>
                </a:cxn>
              </a:cxnLst>
              <a:rect l="0" t="0" r="r" b="b"/>
              <a:pathLst>
                <a:path w="91" h="154">
                  <a:moveTo>
                    <a:pt x="88" y="154"/>
                  </a:moveTo>
                  <a:cubicBezTo>
                    <a:pt x="91" y="153"/>
                    <a:pt x="91" y="153"/>
                    <a:pt x="91" y="153"/>
                  </a:cubicBezTo>
                  <a:cubicBezTo>
                    <a:pt x="91" y="145"/>
                    <a:pt x="88" y="132"/>
                    <a:pt x="70" y="111"/>
                  </a:cubicBezTo>
                  <a:cubicBezTo>
                    <a:pt x="38" y="74"/>
                    <a:pt x="9" y="20"/>
                    <a:pt x="17" y="0"/>
                  </a:cubicBezTo>
                  <a:cubicBezTo>
                    <a:pt x="17" y="0"/>
                    <a:pt x="0" y="44"/>
                    <a:pt x="22" y="74"/>
                  </a:cubicBezTo>
                  <a:cubicBezTo>
                    <a:pt x="43" y="103"/>
                    <a:pt x="82" y="109"/>
                    <a:pt x="88" y="154"/>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9" name="Freeform 203">
              <a:extLst>
                <a:ext uri="{FF2B5EF4-FFF2-40B4-BE49-F238E27FC236}">
                  <a16:creationId xmlns:a16="http://schemas.microsoft.com/office/drawing/2014/main" id="{2E1A7BC3-2C8C-4F65-83DA-742B1659D2F4}"/>
                </a:ext>
              </a:extLst>
            </p:cNvPr>
            <p:cNvSpPr>
              <a:spLocks/>
            </p:cNvSpPr>
            <p:nvPr/>
          </p:nvSpPr>
          <p:spPr bwMode="auto">
            <a:xfrm>
              <a:off x="11105843" y="4656597"/>
              <a:ext cx="252770" cy="930990"/>
            </a:xfrm>
            <a:custGeom>
              <a:avLst/>
              <a:gdLst>
                <a:gd name="T0" fmla="*/ 13 w 54"/>
                <a:gd name="T1" fmla="*/ 177 h 198"/>
                <a:gd name="T2" fmla="*/ 6 w 54"/>
                <a:gd name="T3" fmla="*/ 197 h 198"/>
                <a:gd name="T4" fmla="*/ 8 w 54"/>
                <a:gd name="T5" fmla="*/ 198 h 198"/>
                <a:gd name="T6" fmla="*/ 40 w 54"/>
                <a:gd name="T7" fmla="*/ 119 h 198"/>
                <a:gd name="T8" fmla="*/ 54 w 54"/>
                <a:gd name="T9" fmla="*/ 0 h 198"/>
                <a:gd name="T10" fmla="*/ 12 w 54"/>
                <a:gd name="T11" fmla="*/ 106 h 198"/>
                <a:gd name="T12" fmla="*/ 13 w 54"/>
                <a:gd name="T13" fmla="*/ 177 h 198"/>
              </a:gdLst>
              <a:ahLst/>
              <a:cxnLst>
                <a:cxn ang="0">
                  <a:pos x="T0" y="T1"/>
                </a:cxn>
                <a:cxn ang="0">
                  <a:pos x="T2" y="T3"/>
                </a:cxn>
                <a:cxn ang="0">
                  <a:pos x="T4" y="T5"/>
                </a:cxn>
                <a:cxn ang="0">
                  <a:pos x="T6" y="T7"/>
                </a:cxn>
                <a:cxn ang="0">
                  <a:pos x="T8" y="T9"/>
                </a:cxn>
                <a:cxn ang="0">
                  <a:pos x="T10" y="T11"/>
                </a:cxn>
                <a:cxn ang="0">
                  <a:pos x="T12" y="T13"/>
                </a:cxn>
              </a:cxnLst>
              <a:rect l="0" t="0" r="r" b="b"/>
              <a:pathLst>
                <a:path w="54" h="198">
                  <a:moveTo>
                    <a:pt x="13" y="177"/>
                  </a:moveTo>
                  <a:cubicBezTo>
                    <a:pt x="11" y="185"/>
                    <a:pt x="8" y="192"/>
                    <a:pt x="6" y="197"/>
                  </a:cubicBezTo>
                  <a:cubicBezTo>
                    <a:pt x="8" y="198"/>
                    <a:pt x="8" y="198"/>
                    <a:pt x="8" y="198"/>
                  </a:cubicBezTo>
                  <a:cubicBezTo>
                    <a:pt x="19" y="183"/>
                    <a:pt x="36" y="155"/>
                    <a:pt x="40" y="119"/>
                  </a:cubicBezTo>
                  <a:cubicBezTo>
                    <a:pt x="46" y="66"/>
                    <a:pt x="54" y="0"/>
                    <a:pt x="54" y="0"/>
                  </a:cubicBezTo>
                  <a:cubicBezTo>
                    <a:pt x="54" y="0"/>
                    <a:pt x="0" y="44"/>
                    <a:pt x="12" y="106"/>
                  </a:cubicBezTo>
                  <a:cubicBezTo>
                    <a:pt x="18" y="137"/>
                    <a:pt x="16" y="160"/>
                    <a:pt x="13" y="17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0" name="Freeform 204">
              <a:extLst>
                <a:ext uri="{FF2B5EF4-FFF2-40B4-BE49-F238E27FC236}">
                  <a16:creationId xmlns:a16="http://schemas.microsoft.com/office/drawing/2014/main" id="{F1C7426E-A8DA-481D-B15B-9ECBCC0D6A84}"/>
                </a:ext>
              </a:extLst>
            </p:cNvPr>
            <p:cNvSpPr>
              <a:spLocks/>
            </p:cNvSpPr>
            <p:nvPr/>
          </p:nvSpPr>
          <p:spPr bwMode="auto">
            <a:xfrm>
              <a:off x="11148389" y="4656597"/>
              <a:ext cx="210223" cy="900958"/>
            </a:xfrm>
            <a:custGeom>
              <a:avLst/>
              <a:gdLst>
                <a:gd name="T0" fmla="*/ 23 w 45"/>
                <a:gd name="T1" fmla="*/ 80 h 192"/>
                <a:gd name="T2" fmla="*/ 0 w 45"/>
                <a:gd name="T3" fmla="*/ 192 h 192"/>
                <a:gd name="T4" fmla="*/ 5 w 45"/>
                <a:gd name="T5" fmla="*/ 189 h 192"/>
                <a:gd name="T6" fmla="*/ 31 w 45"/>
                <a:gd name="T7" fmla="*/ 119 h 192"/>
                <a:gd name="T8" fmla="*/ 45 w 45"/>
                <a:gd name="T9" fmla="*/ 0 h 192"/>
                <a:gd name="T10" fmla="*/ 23 w 45"/>
                <a:gd name="T11" fmla="*/ 80 h 192"/>
              </a:gdLst>
              <a:ahLst/>
              <a:cxnLst>
                <a:cxn ang="0">
                  <a:pos x="T0" y="T1"/>
                </a:cxn>
                <a:cxn ang="0">
                  <a:pos x="T2" y="T3"/>
                </a:cxn>
                <a:cxn ang="0">
                  <a:pos x="T4" y="T5"/>
                </a:cxn>
                <a:cxn ang="0">
                  <a:pos x="T6" y="T7"/>
                </a:cxn>
                <a:cxn ang="0">
                  <a:pos x="T8" y="T9"/>
                </a:cxn>
                <a:cxn ang="0">
                  <a:pos x="T10" y="T11"/>
                </a:cxn>
              </a:cxnLst>
              <a:rect l="0" t="0" r="r" b="b"/>
              <a:pathLst>
                <a:path w="45" h="192">
                  <a:moveTo>
                    <a:pt x="23" y="80"/>
                  </a:moveTo>
                  <a:cubicBezTo>
                    <a:pt x="20" y="125"/>
                    <a:pt x="11" y="173"/>
                    <a:pt x="0" y="192"/>
                  </a:cubicBezTo>
                  <a:cubicBezTo>
                    <a:pt x="2" y="191"/>
                    <a:pt x="4" y="190"/>
                    <a:pt x="5" y="189"/>
                  </a:cubicBezTo>
                  <a:cubicBezTo>
                    <a:pt x="16" y="173"/>
                    <a:pt x="28" y="148"/>
                    <a:pt x="31" y="119"/>
                  </a:cubicBezTo>
                  <a:cubicBezTo>
                    <a:pt x="37" y="66"/>
                    <a:pt x="45" y="0"/>
                    <a:pt x="45" y="0"/>
                  </a:cubicBezTo>
                  <a:cubicBezTo>
                    <a:pt x="45" y="0"/>
                    <a:pt x="26" y="23"/>
                    <a:pt x="23" y="80"/>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1" name="Freeform 205">
              <a:extLst>
                <a:ext uri="{FF2B5EF4-FFF2-40B4-BE49-F238E27FC236}">
                  <a16:creationId xmlns:a16="http://schemas.microsoft.com/office/drawing/2014/main" id="{3A5BFA08-A326-4E7F-B00E-01BE92FC93A0}"/>
                </a:ext>
              </a:extLst>
            </p:cNvPr>
            <p:cNvSpPr>
              <a:spLocks/>
            </p:cNvSpPr>
            <p:nvPr/>
          </p:nvSpPr>
          <p:spPr bwMode="auto">
            <a:xfrm>
              <a:off x="11118357" y="5097065"/>
              <a:ext cx="462993" cy="513046"/>
            </a:xfrm>
            <a:custGeom>
              <a:avLst/>
              <a:gdLst>
                <a:gd name="T0" fmla="*/ 11 w 98"/>
                <a:gd name="T1" fmla="*/ 97 h 109"/>
                <a:gd name="T2" fmla="*/ 0 w 98"/>
                <a:gd name="T3" fmla="*/ 108 h 109"/>
                <a:gd name="T4" fmla="*/ 1 w 98"/>
                <a:gd name="T5" fmla="*/ 109 h 109"/>
                <a:gd name="T6" fmla="*/ 48 w 98"/>
                <a:gd name="T7" fmla="*/ 70 h 109"/>
                <a:gd name="T8" fmla="*/ 98 w 98"/>
                <a:gd name="T9" fmla="*/ 0 h 109"/>
                <a:gd name="T10" fmla="*/ 35 w 98"/>
                <a:gd name="T11" fmla="*/ 52 h 109"/>
                <a:gd name="T12" fmla="*/ 11 w 98"/>
                <a:gd name="T13" fmla="*/ 97 h 109"/>
              </a:gdLst>
              <a:ahLst/>
              <a:cxnLst>
                <a:cxn ang="0">
                  <a:pos x="T0" y="T1"/>
                </a:cxn>
                <a:cxn ang="0">
                  <a:pos x="T2" y="T3"/>
                </a:cxn>
                <a:cxn ang="0">
                  <a:pos x="T4" y="T5"/>
                </a:cxn>
                <a:cxn ang="0">
                  <a:pos x="T6" y="T7"/>
                </a:cxn>
                <a:cxn ang="0">
                  <a:pos x="T8" y="T9"/>
                </a:cxn>
                <a:cxn ang="0">
                  <a:pos x="T10" y="T11"/>
                </a:cxn>
                <a:cxn ang="0">
                  <a:pos x="T12" y="T13"/>
                </a:cxn>
              </a:cxnLst>
              <a:rect l="0" t="0" r="r" b="b"/>
              <a:pathLst>
                <a:path w="98" h="109">
                  <a:moveTo>
                    <a:pt x="11" y="97"/>
                  </a:moveTo>
                  <a:cubicBezTo>
                    <a:pt x="7" y="102"/>
                    <a:pt x="3" y="105"/>
                    <a:pt x="0" y="108"/>
                  </a:cubicBezTo>
                  <a:cubicBezTo>
                    <a:pt x="1" y="109"/>
                    <a:pt x="1" y="109"/>
                    <a:pt x="1" y="109"/>
                  </a:cubicBezTo>
                  <a:cubicBezTo>
                    <a:pt x="13" y="103"/>
                    <a:pt x="33" y="91"/>
                    <a:pt x="48" y="70"/>
                  </a:cubicBezTo>
                  <a:cubicBezTo>
                    <a:pt x="70" y="39"/>
                    <a:pt x="98" y="0"/>
                    <a:pt x="98" y="0"/>
                  </a:cubicBezTo>
                  <a:cubicBezTo>
                    <a:pt x="98" y="0"/>
                    <a:pt x="49" y="9"/>
                    <a:pt x="35" y="52"/>
                  </a:cubicBezTo>
                  <a:cubicBezTo>
                    <a:pt x="28" y="73"/>
                    <a:pt x="19" y="88"/>
                    <a:pt x="11" y="9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2" name="Freeform 206">
              <a:extLst>
                <a:ext uri="{FF2B5EF4-FFF2-40B4-BE49-F238E27FC236}">
                  <a16:creationId xmlns:a16="http://schemas.microsoft.com/office/drawing/2014/main" id="{DF4007CF-3BE1-4CFD-B96B-54464A715CA0}"/>
                </a:ext>
              </a:extLst>
            </p:cNvPr>
            <p:cNvSpPr>
              <a:spLocks/>
            </p:cNvSpPr>
            <p:nvPr/>
          </p:nvSpPr>
          <p:spPr bwMode="auto">
            <a:xfrm>
              <a:off x="11138378" y="5097065"/>
              <a:ext cx="442972" cy="498030"/>
            </a:xfrm>
            <a:custGeom>
              <a:avLst/>
              <a:gdLst>
                <a:gd name="T0" fmla="*/ 52 w 94"/>
                <a:gd name="T1" fmla="*/ 43 h 106"/>
                <a:gd name="T2" fmla="*/ 0 w 94"/>
                <a:gd name="T3" fmla="*/ 106 h 106"/>
                <a:gd name="T4" fmla="*/ 4 w 94"/>
                <a:gd name="T5" fmla="*/ 105 h 106"/>
                <a:gd name="T6" fmla="*/ 44 w 94"/>
                <a:gd name="T7" fmla="*/ 70 h 106"/>
                <a:gd name="T8" fmla="*/ 94 w 94"/>
                <a:gd name="T9" fmla="*/ 0 h 106"/>
                <a:gd name="T10" fmla="*/ 52 w 94"/>
                <a:gd name="T11" fmla="*/ 43 h 106"/>
              </a:gdLst>
              <a:ahLst/>
              <a:cxnLst>
                <a:cxn ang="0">
                  <a:pos x="T0" y="T1"/>
                </a:cxn>
                <a:cxn ang="0">
                  <a:pos x="T2" y="T3"/>
                </a:cxn>
                <a:cxn ang="0">
                  <a:pos x="T4" y="T5"/>
                </a:cxn>
                <a:cxn ang="0">
                  <a:pos x="T6" y="T7"/>
                </a:cxn>
                <a:cxn ang="0">
                  <a:pos x="T8" y="T9"/>
                </a:cxn>
                <a:cxn ang="0">
                  <a:pos x="T10" y="T11"/>
                </a:cxn>
              </a:cxnLst>
              <a:rect l="0" t="0" r="r" b="b"/>
              <a:pathLst>
                <a:path w="94" h="106">
                  <a:moveTo>
                    <a:pt x="52" y="43"/>
                  </a:moveTo>
                  <a:cubicBezTo>
                    <a:pt x="35" y="70"/>
                    <a:pt x="13" y="97"/>
                    <a:pt x="0" y="106"/>
                  </a:cubicBezTo>
                  <a:cubicBezTo>
                    <a:pt x="1" y="105"/>
                    <a:pt x="2" y="105"/>
                    <a:pt x="4" y="105"/>
                  </a:cubicBezTo>
                  <a:cubicBezTo>
                    <a:pt x="16" y="99"/>
                    <a:pt x="32" y="88"/>
                    <a:pt x="44" y="70"/>
                  </a:cubicBezTo>
                  <a:cubicBezTo>
                    <a:pt x="66" y="39"/>
                    <a:pt x="94" y="0"/>
                    <a:pt x="94" y="0"/>
                  </a:cubicBezTo>
                  <a:cubicBezTo>
                    <a:pt x="94" y="0"/>
                    <a:pt x="74" y="8"/>
                    <a:pt x="52" y="43"/>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3" name="Freeform 207">
              <a:extLst>
                <a:ext uri="{FF2B5EF4-FFF2-40B4-BE49-F238E27FC236}">
                  <a16:creationId xmlns:a16="http://schemas.microsoft.com/office/drawing/2014/main" id="{597E841B-A3C9-443C-ACA8-8F28075A9AF9}"/>
                </a:ext>
              </a:extLst>
            </p:cNvPr>
            <p:cNvSpPr>
              <a:spLocks/>
            </p:cNvSpPr>
            <p:nvPr/>
          </p:nvSpPr>
          <p:spPr bwMode="auto">
            <a:xfrm>
              <a:off x="10800518" y="4476406"/>
              <a:ext cx="322844" cy="1156229"/>
            </a:xfrm>
            <a:custGeom>
              <a:avLst/>
              <a:gdLst>
                <a:gd name="T0" fmla="*/ 60 w 69"/>
                <a:gd name="T1" fmla="*/ 227 h 246"/>
                <a:gd name="T2" fmla="*/ 67 w 69"/>
                <a:gd name="T3" fmla="*/ 246 h 246"/>
                <a:gd name="T4" fmla="*/ 69 w 69"/>
                <a:gd name="T5" fmla="*/ 246 h 246"/>
                <a:gd name="T6" fmla="*/ 56 w 69"/>
                <a:gd name="T7" fmla="*/ 186 h 246"/>
                <a:gd name="T8" fmla="*/ 49 w 69"/>
                <a:gd name="T9" fmla="*/ 104 h 246"/>
                <a:gd name="T10" fmla="*/ 17 w 69"/>
                <a:gd name="T11" fmla="*/ 0 h 246"/>
                <a:gd name="T12" fmla="*/ 24 w 69"/>
                <a:gd name="T13" fmla="*/ 122 h 246"/>
                <a:gd name="T14" fmla="*/ 60 w 69"/>
                <a:gd name="T15" fmla="*/ 22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246">
                  <a:moveTo>
                    <a:pt x="60" y="227"/>
                  </a:moveTo>
                  <a:cubicBezTo>
                    <a:pt x="63" y="236"/>
                    <a:pt x="66" y="242"/>
                    <a:pt x="67" y="246"/>
                  </a:cubicBezTo>
                  <a:cubicBezTo>
                    <a:pt x="69" y="246"/>
                    <a:pt x="69" y="246"/>
                    <a:pt x="69" y="246"/>
                  </a:cubicBezTo>
                  <a:cubicBezTo>
                    <a:pt x="66" y="230"/>
                    <a:pt x="61" y="204"/>
                    <a:pt x="56" y="186"/>
                  </a:cubicBezTo>
                  <a:cubicBezTo>
                    <a:pt x="49" y="161"/>
                    <a:pt x="55" y="148"/>
                    <a:pt x="49" y="104"/>
                  </a:cubicBezTo>
                  <a:cubicBezTo>
                    <a:pt x="43" y="59"/>
                    <a:pt x="17" y="0"/>
                    <a:pt x="17" y="0"/>
                  </a:cubicBezTo>
                  <a:cubicBezTo>
                    <a:pt x="17" y="0"/>
                    <a:pt x="0" y="62"/>
                    <a:pt x="24" y="122"/>
                  </a:cubicBezTo>
                  <a:cubicBezTo>
                    <a:pt x="49" y="181"/>
                    <a:pt x="47" y="189"/>
                    <a:pt x="60" y="227"/>
                  </a:cubicBezTo>
                  <a:close/>
                </a:path>
              </a:pathLst>
            </a:custGeom>
            <a:solidFill>
              <a:srgbClr val="AFE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4" name="Freeform 208">
              <a:extLst>
                <a:ext uri="{FF2B5EF4-FFF2-40B4-BE49-F238E27FC236}">
                  <a16:creationId xmlns:a16="http://schemas.microsoft.com/office/drawing/2014/main" id="{BCF76CAE-477A-42C3-A176-8A8803B5B60A}"/>
                </a:ext>
              </a:extLst>
            </p:cNvPr>
            <p:cNvSpPr>
              <a:spLocks/>
            </p:cNvSpPr>
            <p:nvPr/>
          </p:nvSpPr>
          <p:spPr bwMode="auto">
            <a:xfrm>
              <a:off x="10880603" y="4476406"/>
              <a:ext cx="237754" cy="1156229"/>
            </a:xfrm>
            <a:custGeom>
              <a:avLst/>
              <a:gdLst>
                <a:gd name="T0" fmla="*/ 50 w 51"/>
                <a:gd name="T1" fmla="*/ 246 h 246"/>
                <a:gd name="T2" fmla="*/ 50 w 51"/>
                <a:gd name="T3" fmla="*/ 246 h 246"/>
                <a:gd name="T4" fmla="*/ 51 w 51"/>
                <a:gd name="T5" fmla="*/ 240 h 246"/>
                <a:gd name="T6" fmla="*/ 39 w 51"/>
                <a:gd name="T7" fmla="*/ 186 h 246"/>
                <a:gd name="T8" fmla="*/ 32 w 51"/>
                <a:gd name="T9" fmla="*/ 104 h 246"/>
                <a:gd name="T10" fmla="*/ 0 w 51"/>
                <a:gd name="T11" fmla="*/ 0 h 246"/>
                <a:gd name="T12" fmla="*/ 20 w 51"/>
                <a:gd name="T13" fmla="*/ 127 h 246"/>
                <a:gd name="T14" fmla="*/ 50 w 51"/>
                <a:gd name="T15" fmla="*/ 246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46">
                  <a:moveTo>
                    <a:pt x="50" y="246"/>
                  </a:moveTo>
                  <a:cubicBezTo>
                    <a:pt x="50" y="246"/>
                    <a:pt x="50" y="246"/>
                    <a:pt x="50" y="246"/>
                  </a:cubicBezTo>
                  <a:cubicBezTo>
                    <a:pt x="51" y="240"/>
                    <a:pt x="51" y="240"/>
                    <a:pt x="51" y="240"/>
                  </a:cubicBezTo>
                  <a:cubicBezTo>
                    <a:pt x="48" y="224"/>
                    <a:pt x="43" y="202"/>
                    <a:pt x="39" y="186"/>
                  </a:cubicBezTo>
                  <a:cubicBezTo>
                    <a:pt x="32" y="161"/>
                    <a:pt x="38" y="148"/>
                    <a:pt x="32" y="104"/>
                  </a:cubicBezTo>
                  <a:cubicBezTo>
                    <a:pt x="26" y="59"/>
                    <a:pt x="0" y="0"/>
                    <a:pt x="0" y="0"/>
                  </a:cubicBezTo>
                  <a:cubicBezTo>
                    <a:pt x="0" y="0"/>
                    <a:pt x="8" y="89"/>
                    <a:pt x="20" y="127"/>
                  </a:cubicBezTo>
                  <a:cubicBezTo>
                    <a:pt x="32" y="163"/>
                    <a:pt x="48" y="236"/>
                    <a:pt x="50" y="246"/>
                  </a:cubicBezTo>
                  <a:close/>
                </a:path>
              </a:pathLst>
            </a:custGeom>
            <a:solidFill>
              <a:srgbClr val="5ACF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5" name="Freeform 209">
              <a:extLst>
                <a:ext uri="{FF2B5EF4-FFF2-40B4-BE49-F238E27FC236}">
                  <a16:creationId xmlns:a16="http://schemas.microsoft.com/office/drawing/2014/main" id="{1355BC3A-051A-4E6F-A583-184418FF309D}"/>
                </a:ext>
              </a:extLst>
            </p:cNvPr>
            <p:cNvSpPr>
              <a:spLocks/>
            </p:cNvSpPr>
            <p:nvPr/>
          </p:nvSpPr>
          <p:spPr bwMode="auto">
            <a:xfrm>
              <a:off x="10870593" y="5540036"/>
              <a:ext cx="518052" cy="400426"/>
            </a:xfrm>
            <a:custGeom>
              <a:avLst/>
              <a:gdLst>
                <a:gd name="T0" fmla="*/ 1 w 110"/>
                <a:gd name="T1" fmla="*/ 11 h 85"/>
                <a:gd name="T2" fmla="*/ 12 w 110"/>
                <a:gd name="T3" fmla="*/ 75 h 85"/>
                <a:gd name="T4" fmla="*/ 24 w 110"/>
                <a:gd name="T5" fmla="*/ 85 h 85"/>
                <a:gd name="T6" fmla="*/ 86 w 110"/>
                <a:gd name="T7" fmla="*/ 85 h 85"/>
                <a:gd name="T8" fmla="*/ 98 w 110"/>
                <a:gd name="T9" fmla="*/ 75 h 85"/>
                <a:gd name="T10" fmla="*/ 109 w 110"/>
                <a:gd name="T11" fmla="*/ 11 h 85"/>
                <a:gd name="T12" fmla="*/ 100 w 110"/>
                <a:gd name="T13" fmla="*/ 0 h 85"/>
                <a:gd name="T14" fmla="*/ 11 w 110"/>
                <a:gd name="T15" fmla="*/ 0 h 85"/>
                <a:gd name="T16" fmla="*/ 1 w 110"/>
                <a:gd name="T1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1" y="11"/>
                  </a:moveTo>
                  <a:cubicBezTo>
                    <a:pt x="12" y="75"/>
                    <a:pt x="12" y="75"/>
                    <a:pt x="12" y="75"/>
                  </a:cubicBezTo>
                  <a:cubicBezTo>
                    <a:pt x="13" y="81"/>
                    <a:pt x="18" y="85"/>
                    <a:pt x="24" y="85"/>
                  </a:cubicBezTo>
                  <a:cubicBezTo>
                    <a:pt x="86" y="85"/>
                    <a:pt x="86" y="85"/>
                    <a:pt x="86" y="85"/>
                  </a:cubicBezTo>
                  <a:cubicBezTo>
                    <a:pt x="92" y="85"/>
                    <a:pt x="97" y="81"/>
                    <a:pt x="98" y="75"/>
                  </a:cubicBezTo>
                  <a:cubicBezTo>
                    <a:pt x="109" y="11"/>
                    <a:pt x="109" y="11"/>
                    <a:pt x="109" y="11"/>
                  </a:cubicBezTo>
                  <a:cubicBezTo>
                    <a:pt x="110" y="5"/>
                    <a:pt x="106" y="0"/>
                    <a:pt x="100" y="0"/>
                  </a:cubicBezTo>
                  <a:cubicBezTo>
                    <a:pt x="11" y="0"/>
                    <a:pt x="11" y="0"/>
                    <a:pt x="11" y="0"/>
                  </a:cubicBezTo>
                  <a:cubicBezTo>
                    <a:pt x="5" y="0"/>
                    <a:pt x="0" y="5"/>
                    <a:pt x="1"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6" name="Freeform 210">
              <a:extLst>
                <a:ext uri="{FF2B5EF4-FFF2-40B4-BE49-F238E27FC236}">
                  <a16:creationId xmlns:a16="http://schemas.microsoft.com/office/drawing/2014/main" id="{C0C4B549-3D5D-4168-A905-8A378E20A6AB}"/>
                </a:ext>
              </a:extLst>
            </p:cNvPr>
            <p:cNvSpPr>
              <a:spLocks/>
            </p:cNvSpPr>
            <p:nvPr/>
          </p:nvSpPr>
          <p:spPr bwMode="auto">
            <a:xfrm>
              <a:off x="10875598" y="5540036"/>
              <a:ext cx="508041" cy="400426"/>
            </a:xfrm>
            <a:custGeom>
              <a:avLst/>
              <a:gdLst>
                <a:gd name="T0" fmla="*/ 108 w 108"/>
                <a:gd name="T1" fmla="*/ 8 h 85"/>
                <a:gd name="T2" fmla="*/ 108 w 108"/>
                <a:gd name="T3" fmla="*/ 8 h 85"/>
                <a:gd name="T4" fmla="*/ 108 w 108"/>
                <a:gd name="T5" fmla="*/ 6 h 85"/>
                <a:gd name="T6" fmla="*/ 107 w 108"/>
                <a:gd name="T7" fmla="*/ 6 h 85"/>
                <a:gd name="T8" fmla="*/ 107 w 108"/>
                <a:gd name="T9" fmla="*/ 5 h 85"/>
                <a:gd name="T10" fmla="*/ 107 w 108"/>
                <a:gd name="T11" fmla="*/ 4 h 85"/>
                <a:gd name="T12" fmla="*/ 106 w 108"/>
                <a:gd name="T13" fmla="*/ 3 h 85"/>
                <a:gd name="T14" fmla="*/ 105 w 108"/>
                <a:gd name="T15" fmla="*/ 3 h 85"/>
                <a:gd name="T16" fmla="*/ 104 w 108"/>
                <a:gd name="T17" fmla="*/ 2 h 85"/>
                <a:gd name="T18" fmla="*/ 104 w 108"/>
                <a:gd name="T19" fmla="*/ 2 h 85"/>
                <a:gd name="T20" fmla="*/ 103 w 108"/>
                <a:gd name="T21" fmla="*/ 1 h 85"/>
                <a:gd name="T22" fmla="*/ 102 w 108"/>
                <a:gd name="T23" fmla="*/ 1 h 85"/>
                <a:gd name="T24" fmla="*/ 101 w 108"/>
                <a:gd name="T25" fmla="*/ 0 h 85"/>
                <a:gd name="T26" fmla="*/ 99 w 108"/>
                <a:gd name="T27" fmla="*/ 0 h 85"/>
                <a:gd name="T28" fmla="*/ 71 w 108"/>
                <a:gd name="T29" fmla="*/ 0 h 85"/>
                <a:gd name="T30" fmla="*/ 10 w 108"/>
                <a:gd name="T31" fmla="*/ 0 h 85"/>
                <a:gd name="T32" fmla="*/ 0 w 108"/>
                <a:gd name="T33" fmla="*/ 10 h 85"/>
                <a:gd name="T34" fmla="*/ 80 w 108"/>
                <a:gd name="T35" fmla="*/ 10 h 85"/>
                <a:gd name="T36" fmla="*/ 80 w 108"/>
                <a:gd name="T37" fmla="*/ 11 h 85"/>
                <a:gd name="T38" fmla="*/ 69 w 108"/>
                <a:gd name="T39" fmla="*/ 75 h 85"/>
                <a:gd name="T40" fmla="*/ 57 w 108"/>
                <a:gd name="T41" fmla="*/ 85 h 85"/>
                <a:gd name="T42" fmla="*/ 85 w 108"/>
                <a:gd name="T43" fmla="*/ 85 h 85"/>
                <a:gd name="T44" fmla="*/ 97 w 108"/>
                <a:gd name="T45" fmla="*/ 75 h 85"/>
                <a:gd name="T46" fmla="*/ 108 w 108"/>
                <a:gd name="T47" fmla="*/ 11 h 85"/>
                <a:gd name="T48" fmla="*/ 108 w 108"/>
                <a:gd name="T49"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85">
                  <a:moveTo>
                    <a:pt x="108" y="8"/>
                  </a:moveTo>
                  <a:cubicBezTo>
                    <a:pt x="108" y="8"/>
                    <a:pt x="108" y="8"/>
                    <a:pt x="108" y="8"/>
                  </a:cubicBezTo>
                  <a:cubicBezTo>
                    <a:pt x="108" y="7"/>
                    <a:pt x="108" y="7"/>
                    <a:pt x="108" y="6"/>
                  </a:cubicBezTo>
                  <a:cubicBezTo>
                    <a:pt x="107" y="6"/>
                    <a:pt x="107" y="6"/>
                    <a:pt x="107" y="6"/>
                  </a:cubicBezTo>
                  <a:cubicBezTo>
                    <a:pt x="107" y="6"/>
                    <a:pt x="107" y="5"/>
                    <a:pt x="107" y="5"/>
                  </a:cubicBezTo>
                  <a:cubicBezTo>
                    <a:pt x="107" y="4"/>
                    <a:pt x="107" y="4"/>
                    <a:pt x="107" y="4"/>
                  </a:cubicBezTo>
                  <a:cubicBezTo>
                    <a:pt x="106" y="4"/>
                    <a:pt x="106" y="4"/>
                    <a:pt x="106" y="3"/>
                  </a:cubicBezTo>
                  <a:cubicBezTo>
                    <a:pt x="105" y="3"/>
                    <a:pt x="105" y="3"/>
                    <a:pt x="105" y="3"/>
                  </a:cubicBezTo>
                  <a:cubicBezTo>
                    <a:pt x="104" y="2"/>
                    <a:pt x="104" y="2"/>
                    <a:pt x="104" y="2"/>
                  </a:cubicBezTo>
                  <a:cubicBezTo>
                    <a:pt x="104" y="2"/>
                    <a:pt x="104" y="2"/>
                    <a:pt x="104" y="2"/>
                  </a:cubicBezTo>
                  <a:cubicBezTo>
                    <a:pt x="103" y="1"/>
                    <a:pt x="103" y="1"/>
                    <a:pt x="103" y="1"/>
                  </a:cubicBezTo>
                  <a:cubicBezTo>
                    <a:pt x="102" y="1"/>
                    <a:pt x="102" y="1"/>
                    <a:pt x="102" y="1"/>
                  </a:cubicBezTo>
                  <a:cubicBezTo>
                    <a:pt x="101" y="0"/>
                    <a:pt x="101" y="0"/>
                    <a:pt x="101" y="0"/>
                  </a:cubicBezTo>
                  <a:cubicBezTo>
                    <a:pt x="100" y="0"/>
                    <a:pt x="100" y="0"/>
                    <a:pt x="99" y="0"/>
                  </a:cubicBezTo>
                  <a:cubicBezTo>
                    <a:pt x="71" y="0"/>
                    <a:pt x="71" y="0"/>
                    <a:pt x="71" y="0"/>
                  </a:cubicBezTo>
                  <a:cubicBezTo>
                    <a:pt x="10" y="0"/>
                    <a:pt x="10" y="0"/>
                    <a:pt x="10" y="0"/>
                  </a:cubicBezTo>
                  <a:cubicBezTo>
                    <a:pt x="4" y="0"/>
                    <a:pt x="0" y="5"/>
                    <a:pt x="0" y="10"/>
                  </a:cubicBezTo>
                  <a:cubicBezTo>
                    <a:pt x="80" y="10"/>
                    <a:pt x="80" y="10"/>
                    <a:pt x="80" y="10"/>
                  </a:cubicBezTo>
                  <a:cubicBezTo>
                    <a:pt x="80" y="10"/>
                    <a:pt x="80" y="11"/>
                    <a:pt x="80" y="11"/>
                  </a:cubicBezTo>
                  <a:cubicBezTo>
                    <a:pt x="69" y="75"/>
                    <a:pt x="69" y="75"/>
                    <a:pt x="69" y="75"/>
                  </a:cubicBezTo>
                  <a:cubicBezTo>
                    <a:pt x="68" y="81"/>
                    <a:pt x="63" y="85"/>
                    <a:pt x="57" y="85"/>
                  </a:cubicBezTo>
                  <a:cubicBezTo>
                    <a:pt x="85" y="85"/>
                    <a:pt x="85" y="85"/>
                    <a:pt x="85" y="85"/>
                  </a:cubicBezTo>
                  <a:cubicBezTo>
                    <a:pt x="91" y="85"/>
                    <a:pt x="96" y="81"/>
                    <a:pt x="97" y="75"/>
                  </a:cubicBezTo>
                  <a:cubicBezTo>
                    <a:pt x="108" y="11"/>
                    <a:pt x="108" y="11"/>
                    <a:pt x="108" y="11"/>
                  </a:cubicBezTo>
                  <a:cubicBezTo>
                    <a:pt x="108" y="10"/>
                    <a:pt x="108" y="9"/>
                    <a:pt x="108" y="8"/>
                  </a:cubicBezTo>
                  <a:close/>
                </a:path>
              </a:pathLst>
            </a:custGeom>
            <a:solidFill>
              <a:srgbClr val="CAE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7" name="Freeform 211">
              <a:extLst>
                <a:ext uri="{FF2B5EF4-FFF2-40B4-BE49-F238E27FC236}">
                  <a16:creationId xmlns:a16="http://schemas.microsoft.com/office/drawing/2014/main" id="{C5F3B5DE-40D2-41BF-ACEC-71FAAF1A1436}"/>
                </a:ext>
              </a:extLst>
            </p:cNvPr>
            <p:cNvSpPr>
              <a:spLocks/>
            </p:cNvSpPr>
            <p:nvPr/>
          </p:nvSpPr>
          <p:spPr bwMode="auto">
            <a:xfrm>
              <a:off x="6278211" y="3415278"/>
              <a:ext cx="798349" cy="600639"/>
            </a:xfrm>
            <a:custGeom>
              <a:avLst/>
              <a:gdLst>
                <a:gd name="T0" fmla="*/ 158 w 170"/>
                <a:gd name="T1" fmla="*/ 0 h 128"/>
                <a:gd name="T2" fmla="*/ 18 w 170"/>
                <a:gd name="T3" fmla="*/ 0 h 128"/>
                <a:gd name="T4" fmla="*/ 0 w 170"/>
                <a:gd name="T5" fmla="*/ 18 h 128"/>
                <a:gd name="T6" fmla="*/ 0 w 170"/>
                <a:gd name="T7" fmla="*/ 92 h 128"/>
                <a:gd name="T8" fmla="*/ 0 w 170"/>
                <a:gd name="T9" fmla="*/ 128 h 128"/>
                <a:gd name="T10" fmla="*/ 35 w 170"/>
                <a:gd name="T11" fmla="*/ 96 h 128"/>
                <a:gd name="T12" fmla="*/ 46 w 170"/>
                <a:gd name="T13" fmla="*/ 92 h 128"/>
                <a:gd name="T14" fmla="*/ 158 w 170"/>
                <a:gd name="T15" fmla="*/ 92 h 128"/>
                <a:gd name="T16" fmla="*/ 170 w 170"/>
                <a:gd name="T17" fmla="*/ 79 h 128"/>
                <a:gd name="T18" fmla="*/ 170 w 170"/>
                <a:gd name="T19" fmla="*/ 13 h 128"/>
                <a:gd name="T20" fmla="*/ 158 w 170"/>
                <a:gd name="T2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128">
                  <a:moveTo>
                    <a:pt x="158" y="0"/>
                  </a:moveTo>
                  <a:cubicBezTo>
                    <a:pt x="18" y="0"/>
                    <a:pt x="18" y="0"/>
                    <a:pt x="18" y="0"/>
                  </a:cubicBezTo>
                  <a:cubicBezTo>
                    <a:pt x="8" y="0"/>
                    <a:pt x="0" y="8"/>
                    <a:pt x="0" y="18"/>
                  </a:cubicBezTo>
                  <a:cubicBezTo>
                    <a:pt x="0" y="92"/>
                    <a:pt x="0" y="92"/>
                    <a:pt x="0" y="92"/>
                  </a:cubicBezTo>
                  <a:cubicBezTo>
                    <a:pt x="0" y="128"/>
                    <a:pt x="0" y="128"/>
                    <a:pt x="0" y="128"/>
                  </a:cubicBezTo>
                  <a:cubicBezTo>
                    <a:pt x="35" y="96"/>
                    <a:pt x="35" y="96"/>
                    <a:pt x="35" y="96"/>
                  </a:cubicBezTo>
                  <a:cubicBezTo>
                    <a:pt x="38" y="93"/>
                    <a:pt x="42" y="92"/>
                    <a:pt x="46" y="92"/>
                  </a:cubicBezTo>
                  <a:cubicBezTo>
                    <a:pt x="158" y="92"/>
                    <a:pt x="158" y="92"/>
                    <a:pt x="158" y="92"/>
                  </a:cubicBezTo>
                  <a:cubicBezTo>
                    <a:pt x="165" y="92"/>
                    <a:pt x="170" y="86"/>
                    <a:pt x="170" y="79"/>
                  </a:cubicBezTo>
                  <a:cubicBezTo>
                    <a:pt x="170" y="13"/>
                    <a:pt x="170" y="13"/>
                    <a:pt x="170" y="13"/>
                  </a:cubicBezTo>
                  <a:cubicBezTo>
                    <a:pt x="170" y="6"/>
                    <a:pt x="165" y="0"/>
                    <a:pt x="158" y="0"/>
                  </a:cubicBezTo>
                  <a:close/>
                </a:path>
              </a:pathLst>
            </a:custGeom>
            <a:solidFill>
              <a:srgbClr val="A7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8" name="Freeform 212">
              <a:extLst>
                <a:ext uri="{FF2B5EF4-FFF2-40B4-BE49-F238E27FC236}">
                  <a16:creationId xmlns:a16="http://schemas.microsoft.com/office/drawing/2014/main" id="{3CF8461F-D89A-4E30-9F8C-F01421AB1C11}"/>
                </a:ext>
              </a:extLst>
            </p:cNvPr>
            <p:cNvSpPr>
              <a:spLocks/>
            </p:cNvSpPr>
            <p:nvPr/>
          </p:nvSpPr>
          <p:spPr bwMode="auto">
            <a:xfrm>
              <a:off x="6540990" y="3517886"/>
              <a:ext cx="277796" cy="245261"/>
            </a:xfrm>
            <a:custGeom>
              <a:avLst/>
              <a:gdLst>
                <a:gd name="T0" fmla="*/ 54 w 59"/>
                <a:gd name="T1" fmla="*/ 6 h 52"/>
                <a:gd name="T2" fmla="*/ 32 w 59"/>
                <a:gd name="T3" fmla="*/ 6 h 52"/>
                <a:gd name="T4" fmla="*/ 30 w 59"/>
                <a:gd name="T5" fmla="*/ 8 h 52"/>
                <a:gd name="T6" fmla="*/ 28 w 59"/>
                <a:gd name="T7" fmla="*/ 6 h 52"/>
                <a:gd name="T8" fmla="*/ 17 w 59"/>
                <a:gd name="T9" fmla="*/ 2 h 52"/>
                <a:gd name="T10" fmla="*/ 6 w 59"/>
                <a:gd name="T11" fmla="*/ 6 h 52"/>
                <a:gd name="T12" fmla="*/ 6 w 59"/>
                <a:gd name="T13" fmla="*/ 28 h 52"/>
                <a:gd name="T14" fmla="*/ 8 w 59"/>
                <a:gd name="T15" fmla="*/ 30 h 52"/>
                <a:gd name="T16" fmla="*/ 30 w 59"/>
                <a:gd name="T17" fmla="*/ 52 h 52"/>
                <a:gd name="T18" fmla="*/ 52 w 59"/>
                <a:gd name="T19" fmla="*/ 30 h 52"/>
                <a:gd name="T20" fmla="*/ 54 w 59"/>
                <a:gd name="T21" fmla="*/ 28 h 52"/>
                <a:gd name="T22" fmla="*/ 59 w 59"/>
                <a:gd name="T23" fmla="*/ 17 h 52"/>
                <a:gd name="T24" fmla="*/ 54 w 59"/>
                <a:gd name="T25"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2">
                  <a:moveTo>
                    <a:pt x="54" y="6"/>
                  </a:moveTo>
                  <a:cubicBezTo>
                    <a:pt x="48" y="0"/>
                    <a:pt x="38" y="0"/>
                    <a:pt x="32" y="6"/>
                  </a:cubicBezTo>
                  <a:cubicBezTo>
                    <a:pt x="30" y="8"/>
                    <a:pt x="30" y="8"/>
                    <a:pt x="30" y="8"/>
                  </a:cubicBezTo>
                  <a:cubicBezTo>
                    <a:pt x="28" y="6"/>
                    <a:pt x="28" y="6"/>
                    <a:pt x="28" y="6"/>
                  </a:cubicBezTo>
                  <a:cubicBezTo>
                    <a:pt x="25" y="3"/>
                    <a:pt x="21" y="2"/>
                    <a:pt x="17" y="2"/>
                  </a:cubicBezTo>
                  <a:cubicBezTo>
                    <a:pt x="13" y="2"/>
                    <a:pt x="9" y="3"/>
                    <a:pt x="6" y="6"/>
                  </a:cubicBezTo>
                  <a:cubicBezTo>
                    <a:pt x="0" y="12"/>
                    <a:pt x="0" y="22"/>
                    <a:pt x="6" y="28"/>
                  </a:cubicBezTo>
                  <a:cubicBezTo>
                    <a:pt x="8" y="30"/>
                    <a:pt x="8" y="30"/>
                    <a:pt x="8" y="30"/>
                  </a:cubicBezTo>
                  <a:cubicBezTo>
                    <a:pt x="30" y="52"/>
                    <a:pt x="30" y="52"/>
                    <a:pt x="30" y="52"/>
                  </a:cubicBezTo>
                  <a:cubicBezTo>
                    <a:pt x="52" y="30"/>
                    <a:pt x="52" y="30"/>
                    <a:pt x="52" y="30"/>
                  </a:cubicBezTo>
                  <a:cubicBezTo>
                    <a:pt x="54" y="28"/>
                    <a:pt x="54" y="28"/>
                    <a:pt x="54" y="28"/>
                  </a:cubicBezTo>
                  <a:cubicBezTo>
                    <a:pt x="57" y="25"/>
                    <a:pt x="59" y="21"/>
                    <a:pt x="59" y="17"/>
                  </a:cubicBezTo>
                  <a:cubicBezTo>
                    <a:pt x="59" y="13"/>
                    <a:pt x="57" y="9"/>
                    <a:pt x="54" y="6"/>
                  </a:cubicBezTo>
                  <a:close/>
                </a:path>
              </a:pathLst>
            </a:custGeom>
            <a:solidFill>
              <a:srgbClr val="FF5A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9" name="Freeform 213">
              <a:extLst>
                <a:ext uri="{FF2B5EF4-FFF2-40B4-BE49-F238E27FC236}">
                  <a16:creationId xmlns:a16="http://schemas.microsoft.com/office/drawing/2014/main" id="{B8CDF6BA-3A44-484D-BE4C-CD21EFE18691}"/>
                </a:ext>
              </a:extLst>
            </p:cNvPr>
            <p:cNvSpPr>
              <a:spLocks/>
            </p:cNvSpPr>
            <p:nvPr/>
          </p:nvSpPr>
          <p:spPr bwMode="auto">
            <a:xfrm>
              <a:off x="10192372" y="2719538"/>
              <a:ext cx="808360" cy="605644"/>
            </a:xfrm>
            <a:custGeom>
              <a:avLst/>
              <a:gdLst>
                <a:gd name="T0" fmla="*/ 159 w 172"/>
                <a:gd name="T1" fmla="*/ 0 h 129"/>
                <a:gd name="T2" fmla="*/ 18 w 172"/>
                <a:gd name="T3" fmla="*/ 0 h 129"/>
                <a:gd name="T4" fmla="*/ 0 w 172"/>
                <a:gd name="T5" fmla="*/ 18 h 129"/>
                <a:gd name="T6" fmla="*/ 0 w 172"/>
                <a:gd name="T7" fmla="*/ 92 h 129"/>
                <a:gd name="T8" fmla="*/ 0 w 172"/>
                <a:gd name="T9" fmla="*/ 129 h 129"/>
                <a:gd name="T10" fmla="*/ 36 w 172"/>
                <a:gd name="T11" fmla="*/ 96 h 129"/>
                <a:gd name="T12" fmla="*/ 46 w 172"/>
                <a:gd name="T13" fmla="*/ 92 h 129"/>
                <a:gd name="T14" fmla="*/ 159 w 172"/>
                <a:gd name="T15" fmla="*/ 92 h 129"/>
                <a:gd name="T16" fmla="*/ 172 w 172"/>
                <a:gd name="T17" fmla="*/ 79 h 129"/>
                <a:gd name="T18" fmla="*/ 172 w 172"/>
                <a:gd name="T19" fmla="*/ 12 h 129"/>
                <a:gd name="T20" fmla="*/ 159 w 172"/>
                <a:gd name="T2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129">
                  <a:moveTo>
                    <a:pt x="159" y="0"/>
                  </a:moveTo>
                  <a:cubicBezTo>
                    <a:pt x="18" y="0"/>
                    <a:pt x="18" y="0"/>
                    <a:pt x="18" y="0"/>
                  </a:cubicBezTo>
                  <a:cubicBezTo>
                    <a:pt x="8" y="0"/>
                    <a:pt x="0" y="8"/>
                    <a:pt x="0" y="18"/>
                  </a:cubicBezTo>
                  <a:cubicBezTo>
                    <a:pt x="0" y="92"/>
                    <a:pt x="0" y="92"/>
                    <a:pt x="0" y="92"/>
                  </a:cubicBezTo>
                  <a:cubicBezTo>
                    <a:pt x="0" y="129"/>
                    <a:pt x="0" y="129"/>
                    <a:pt x="0" y="129"/>
                  </a:cubicBezTo>
                  <a:cubicBezTo>
                    <a:pt x="36" y="96"/>
                    <a:pt x="36" y="96"/>
                    <a:pt x="36" y="96"/>
                  </a:cubicBezTo>
                  <a:cubicBezTo>
                    <a:pt x="38" y="93"/>
                    <a:pt x="42" y="92"/>
                    <a:pt x="46" y="92"/>
                  </a:cubicBezTo>
                  <a:cubicBezTo>
                    <a:pt x="159" y="92"/>
                    <a:pt x="159" y="92"/>
                    <a:pt x="159" y="92"/>
                  </a:cubicBezTo>
                  <a:cubicBezTo>
                    <a:pt x="166" y="92"/>
                    <a:pt x="172" y="86"/>
                    <a:pt x="172" y="79"/>
                  </a:cubicBezTo>
                  <a:cubicBezTo>
                    <a:pt x="172" y="12"/>
                    <a:pt x="172" y="12"/>
                    <a:pt x="172" y="12"/>
                  </a:cubicBezTo>
                  <a:cubicBezTo>
                    <a:pt x="172" y="5"/>
                    <a:pt x="166" y="0"/>
                    <a:pt x="159" y="0"/>
                  </a:cubicBezTo>
                  <a:close/>
                </a:path>
              </a:pathLst>
            </a:custGeom>
            <a:solidFill>
              <a:srgbClr val="A7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00" name="Freeform 214">
              <a:extLst>
                <a:ext uri="{FF2B5EF4-FFF2-40B4-BE49-F238E27FC236}">
                  <a16:creationId xmlns:a16="http://schemas.microsoft.com/office/drawing/2014/main" id="{42DBCD57-78E8-4856-AF78-C30CE0402F27}"/>
                </a:ext>
              </a:extLst>
            </p:cNvPr>
            <p:cNvSpPr>
              <a:spLocks/>
            </p:cNvSpPr>
            <p:nvPr/>
          </p:nvSpPr>
          <p:spPr bwMode="auto">
            <a:xfrm>
              <a:off x="10560263" y="2789612"/>
              <a:ext cx="242759" cy="290309"/>
            </a:xfrm>
            <a:custGeom>
              <a:avLst/>
              <a:gdLst>
                <a:gd name="T0" fmla="*/ 48 w 52"/>
                <a:gd name="T1" fmla="*/ 35 h 62"/>
                <a:gd name="T2" fmla="*/ 52 w 52"/>
                <a:gd name="T3" fmla="*/ 30 h 62"/>
                <a:gd name="T4" fmla="*/ 47 w 52"/>
                <a:gd name="T5" fmla="*/ 25 h 62"/>
                <a:gd name="T6" fmla="*/ 38 w 52"/>
                <a:gd name="T7" fmla="*/ 25 h 62"/>
                <a:gd name="T8" fmla="*/ 36 w 52"/>
                <a:gd name="T9" fmla="*/ 25 h 62"/>
                <a:gd name="T10" fmla="*/ 29 w 52"/>
                <a:gd name="T11" fmla="*/ 25 h 62"/>
                <a:gd name="T12" fmla="*/ 27 w 52"/>
                <a:gd name="T13" fmla="*/ 9 h 62"/>
                <a:gd name="T14" fmla="*/ 16 w 52"/>
                <a:gd name="T15" fmla="*/ 5 h 62"/>
                <a:gd name="T16" fmla="*/ 14 w 52"/>
                <a:gd name="T17" fmla="*/ 23 h 62"/>
                <a:gd name="T18" fmla="*/ 0 w 52"/>
                <a:gd name="T19" fmla="*/ 31 h 62"/>
                <a:gd name="T20" fmla="*/ 0 w 52"/>
                <a:gd name="T21" fmla="*/ 55 h 62"/>
                <a:gd name="T22" fmla="*/ 9 w 52"/>
                <a:gd name="T23" fmla="*/ 56 h 62"/>
                <a:gd name="T24" fmla="*/ 23 w 52"/>
                <a:gd name="T25" fmla="*/ 62 h 62"/>
                <a:gd name="T26" fmla="*/ 23 w 52"/>
                <a:gd name="T27" fmla="*/ 62 h 62"/>
                <a:gd name="T28" fmla="*/ 34 w 52"/>
                <a:gd name="T29" fmla="*/ 62 h 62"/>
                <a:gd name="T30" fmla="*/ 34 w 52"/>
                <a:gd name="T31" fmla="*/ 62 h 62"/>
                <a:gd name="T32" fmla="*/ 35 w 52"/>
                <a:gd name="T33" fmla="*/ 62 h 62"/>
                <a:gd name="T34" fmla="*/ 41 w 52"/>
                <a:gd name="T35" fmla="*/ 62 h 62"/>
                <a:gd name="T36" fmla="*/ 46 w 52"/>
                <a:gd name="T37" fmla="*/ 57 h 62"/>
                <a:gd name="T38" fmla="*/ 44 w 52"/>
                <a:gd name="T39" fmla="*/ 54 h 62"/>
                <a:gd name="T40" fmla="*/ 49 w 52"/>
                <a:gd name="T41" fmla="*/ 49 h 62"/>
                <a:gd name="T42" fmla="*/ 45 w 52"/>
                <a:gd name="T43" fmla="*/ 44 h 62"/>
                <a:gd name="T44" fmla="*/ 46 w 52"/>
                <a:gd name="T45" fmla="*/ 44 h 62"/>
                <a:gd name="T46" fmla="*/ 51 w 52"/>
                <a:gd name="T47" fmla="*/ 39 h 62"/>
                <a:gd name="T48" fmla="*/ 48 w 52"/>
                <a:gd name="T49" fmla="*/ 3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62">
                  <a:moveTo>
                    <a:pt x="48" y="35"/>
                  </a:moveTo>
                  <a:cubicBezTo>
                    <a:pt x="50" y="35"/>
                    <a:pt x="52" y="32"/>
                    <a:pt x="52" y="30"/>
                  </a:cubicBezTo>
                  <a:cubicBezTo>
                    <a:pt x="52" y="27"/>
                    <a:pt x="50" y="25"/>
                    <a:pt x="47" y="25"/>
                  </a:cubicBezTo>
                  <a:cubicBezTo>
                    <a:pt x="38" y="25"/>
                    <a:pt x="38" y="25"/>
                    <a:pt x="38" y="25"/>
                  </a:cubicBezTo>
                  <a:cubicBezTo>
                    <a:pt x="37" y="25"/>
                    <a:pt x="37" y="25"/>
                    <a:pt x="36" y="25"/>
                  </a:cubicBezTo>
                  <a:cubicBezTo>
                    <a:pt x="31" y="25"/>
                    <a:pt x="31" y="25"/>
                    <a:pt x="29" y="25"/>
                  </a:cubicBezTo>
                  <a:cubicBezTo>
                    <a:pt x="25" y="24"/>
                    <a:pt x="30" y="19"/>
                    <a:pt x="27" y="9"/>
                  </a:cubicBezTo>
                  <a:cubicBezTo>
                    <a:pt x="24" y="0"/>
                    <a:pt x="15" y="1"/>
                    <a:pt x="16" y="5"/>
                  </a:cubicBezTo>
                  <a:cubicBezTo>
                    <a:pt x="16" y="9"/>
                    <a:pt x="17" y="20"/>
                    <a:pt x="14" y="23"/>
                  </a:cubicBezTo>
                  <a:cubicBezTo>
                    <a:pt x="9" y="30"/>
                    <a:pt x="0" y="31"/>
                    <a:pt x="0" y="31"/>
                  </a:cubicBezTo>
                  <a:cubicBezTo>
                    <a:pt x="0" y="55"/>
                    <a:pt x="0" y="55"/>
                    <a:pt x="0" y="55"/>
                  </a:cubicBezTo>
                  <a:cubicBezTo>
                    <a:pt x="9" y="56"/>
                    <a:pt x="9" y="56"/>
                    <a:pt x="9" y="56"/>
                  </a:cubicBezTo>
                  <a:cubicBezTo>
                    <a:pt x="14" y="61"/>
                    <a:pt x="22" y="62"/>
                    <a:pt x="23" y="62"/>
                  </a:cubicBezTo>
                  <a:cubicBezTo>
                    <a:pt x="23" y="62"/>
                    <a:pt x="23" y="62"/>
                    <a:pt x="23" y="62"/>
                  </a:cubicBezTo>
                  <a:cubicBezTo>
                    <a:pt x="34" y="62"/>
                    <a:pt x="34" y="62"/>
                    <a:pt x="34" y="62"/>
                  </a:cubicBezTo>
                  <a:cubicBezTo>
                    <a:pt x="34" y="62"/>
                    <a:pt x="34" y="62"/>
                    <a:pt x="34" y="62"/>
                  </a:cubicBezTo>
                  <a:cubicBezTo>
                    <a:pt x="35" y="62"/>
                    <a:pt x="35" y="62"/>
                    <a:pt x="35" y="62"/>
                  </a:cubicBezTo>
                  <a:cubicBezTo>
                    <a:pt x="41" y="62"/>
                    <a:pt x="41" y="62"/>
                    <a:pt x="41" y="62"/>
                  </a:cubicBezTo>
                  <a:cubicBezTo>
                    <a:pt x="44" y="62"/>
                    <a:pt x="46" y="60"/>
                    <a:pt x="46" y="57"/>
                  </a:cubicBezTo>
                  <a:cubicBezTo>
                    <a:pt x="46" y="56"/>
                    <a:pt x="45" y="55"/>
                    <a:pt x="44" y="54"/>
                  </a:cubicBezTo>
                  <a:cubicBezTo>
                    <a:pt x="47" y="54"/>
                    <a:pt x="49" y="52"/>
                    <a:pt x="49" y="49"/>
                  </a:cubicBezTo>
                  <a:cubicBezTo>
                    <a:pt x="49" y="47"/>
                    <a:pt x="47" y="45"/>
                    <a:pt x="45" y="44"/>
                  </a:cubicBezTo>
                  <a:cubicBezTo>
                    <a:pt x="46" y="44"/>
                    <a:pt x="46" y="44"/>
                    <a:pt x="46" y="44"/>
                  </a:cubicBezTo>
                  <a:cubicBezTo>
                    <a:pt x="49" y="44"/>
                    <a:pt x="51" y="42"/>
                    <a:pt x="51" y="39"/>
                  </a:cubicBezTo>
                  <a:cubicBezTo>
                    <a:pt x="51" y="37"/>
                    <a:pt x="50" y="35"/>
                    <a:pt x="48" y="35"/>
                  </a:cubicBezTo>
                  <a:close/>
                </a:path>
              </a:pathLst>
            </a:custGeom>
            <a:solidFill>
              <a:srgbClr val="379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01" name="Freeform 215">
              <a:extLst>
                <a:ext uri="{FF2B5EF4-FFF2-40B4-BE49-F238E27FC236}">
                  <a16:creationId xmlns:a16="http://schemas.microsoft.com/office/drawing/2014/main" id="{0D74360C-A946-41B5-8D9E-7C8204CF442D}"/>
                </a:ext>
              </a:extLst>
            </p:cNvPr>
            <p:cNvSpPr>
              <a:spLocks/>
            </p:cNvSpPr>
            <p:nvPr/>
          </p:nvSpPr>
          <p:spPr bwMode="auto">
            <a:xfrm>
              <a:off x="10432628" y="2902231"/>
              <a:ext cx="80085" cy="170181"/>
            </a:xfrm>
            <a:custGeom>
              <a:avLst/>
              <a:gdLst>
                <a:gd name="T0" fmla="*/ 0 w 32"/>
                <a:gd name="T1" fmla="*/ 68 h 68"/>
                <a:gd name="T2" fmla="*/ 30 w 32"/>
                <a:gd name="T3" fmla="*/ 68 h 68"/>
                <a:gd name="T4" fmla="*/ 32 w 32"/>
                <a:gd name="T5" fmla="*/ 0 h 68"/>
                <a:gd name="T6" fmla="*/ 0 w 32"/>
                <a:gd name="T7" fmla="*/ 0 h 68"/>
                <a:gd name="T8" fmla="*/ 0 w 32"/>
                <a:gd name="T9" fmla="*/ 68 h 68"/>
              </a:gdLst>
              <a:ahLst/>
              <a:cxnLst>
                <a:cxn ang="0">
                  <a:pos x="T0" y="T1"/>
                </a:cxn>
                <a:cxn ang="0">
                  <a:pos x="T2" y="T3"/>
                </a:cxn>
                <a:cxn ang="0">
                  <a:pos x="T4" y="T5"/>
                </a:cxn>
                <a:cxn ang="0">
                  <a:pos x="T6" y="T7"/>
                </a:cxn>
                <a:cxn ang="0">
                  <a:pos x="T8" y="T9"/>
                </a:cxn>
              </a:cxnLst>
              <a:rect l="0" t="0" r="r" b="b"/>
              <a:pathLst>
                <a:path w="32" h="68">
                  <a:moveTo>
                    <a:pt x="0" y="68"/>
                  </a:moveTo>
                  <a:lnTo>
                    <a:pt x="30" y="68"/>
                  </a:lnTo>
                  <a:lnTo>
                    <a:pt x="32" y="0"/>
                  </a:lnTo>
                  <a:lnTo>
                    <a:pt x="0" y="0"/>
                  </a:lnTo>
                  <a:lnTo>
                    <a:pt x="0" y="68"/>
                  </a:lnTo>
                  <a:close/>
                </a:path>
              </a:pathLst>
            </a:custGeom>
            <a:solidFill>
              <a:srgbClr val="379C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02" name="Freeform 216">
              <a:extLst>
                <a:ext uri="{FF2B5EF4-FFF2-40B4-BE49-F238E27FC236}">
                  <a16:creationId xmlns:a16="http://schemas.microsoft.com/office/drawing/2014/main" id="{879D0170-76D4-496E-842F-70CD0FD28F64}"/>
                </a:ext>
              </a:extLst>
            </p:cNvPr>
            <p:cNvSpPr>
              <a:spLocks/>
            </p:cNvSpPr>
            <p:nvPr/>
          </p:nvSpPr>
          <p:spPr bwMode="auto">
            <a:xfrm>
              <a:off x="9396526" y="4283700"/>
              <a:ext cx="437966" cy="437966"/>
            </a:xfrm>
            <a:custGeom>
              <a:avLst/>
              <a:gdLst>
                <a:gd name="T0" fmla="*/ 6 w 93"/>
                <a:gd name="T1" fmla="*/ 68 h 93"/>
                <a:gd name="T2" fmla="*/ 0 w 93"/>
                <a:gd name="T3" fmla="*/ 45 h 93"/>
                <a:gd name="T4" fmla="*/ 47 w 93"/>
                <a:gd name="T5" fmla="*/ 0 h 93"/>
                <a:gd name="T6" fmla="*/ 91 w 93"/>
                <a:gd name="T7" fmla="*/ 49 h 93"/>
                <a:gd name="T8" fmla="*/ 49 w 93"/>
                <a:gd name="T9" fmla="*/ 91 h 93"/>
                <a:gd name="T10" fmla="*/ 30 w 93"/>
                <a:gd name="T11" fmla="*/ 88 h 93"/>
                <a:gd name="T12" fmla="*/ 21 w 93"/>
                <a:gd name="T13" fmla="*/ 88 h 93"/>
                <a:gd name="T14" fmla="*/ 3 w 93"/>
                <a:gd name="T15" fmla="*/ 93 h 93"/>
                <a:gd name="T16" fmla="*/ 7 w 93"/>
                <a:gd name="T17" fmla="*/ 79 h 93"/>
                <a:gd name="T18" fmla="*/ 6 w 93"/>
                <a:gd name="T19" fmla="*/ 6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6" y="68"/>
                  </a:moveTo>
                  <a:cubicBezTo>
                    <a:pt x="2" y="61"/>
                    <a:pt x="0" y="53"/>
                    <a:pt x="0" y="45"/>
                  </a:cubicBezTo>
                  <a:cubicBezTo>
                    <a:pt x="1" y="20"/>
                    <a:pt x="22" y="0"/>
                    <a:pt x="47" y="0"/>
                  </a:cubicBezTo>
                  <a:cubicBezTo>
                    <a:pt x="72" y="1"/>
                    <a:pt x="93" y="22"/>
                    <a:pt x="91" y="49"/>
                  </a:cubicBezTo>
                  <a:cubicBezTo>
                    <a:pt x="90" y="71"/>
                    <a:pt x="72" y="90"/>
                    <a:pt x="49" y="91"/>
                  </a:cubicBezTo>
                  <a:cubicBezTo>
                    <a:pt x="42" y="92"/>
                    <a:pt x="36" y="91"/>
                    <a:pt x="30" y="88"/>
                  </a:cubicBezTo>
                  <a:cubicBezTo>
                    <a:pt x="27" y="87"/>
                    <a:pt x="24" y="87"/>
                    <a:pt x="21" y="88"/>
                  </a:cubicBezTo>
                  <a:cubicBezTo>
                    <a:pt x="3" y="93"/>
                    <a:pt x="3" y="93"/>
                    <a:pt x="3" y="93"/>
                  </a:cubicBezTo>
                  <a:cubicBezTo>
                    <a:pt x="7" y="79"/>
                    <a:pt x="7" y="79"/>
                    <a:pt x="7" y="79"/>
                  </a:cubicBezTo>
                  <a:cubicBezTo>
                    <a:pt x="8" y="76"/>
                    <a:pt x="8" y="72"/>
                    <a:pt x="6" y="68"/>
                  </a:cubicBezTo>
                  <a:close/>
                </a:path>
              </a:pathLst>
            </a:custGeom>
            <a:solidFill>
              <a:srgbClr val="CEF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03" name="Freeform 217">
              <a:extLst>
                <a:ext uri="{FF2B5EF4-FFF2-40B4-BE49-F238E27FC236}">
                  <a16:creationId xmlns:a16="http://schemas.microsoft.com/office/drawing/2014/main" id="{CF3FC4A5-EEE0-484A-AE51-B3C3B9BC5A19}"/>
                </a:ext>
              </a:extLst>
            </p:cNvPr>
            <p:cNvSpPr>
              <a:spLocks/>
            </p:cNvSpPr>
            <p:nvPr/>
          </p:nvSpPr>
          <p:spPr bwMode="auto">
            <a:xfrm>
              <a:off x="9491628" y="4373796"/>
              <a:ext cx="250266" cy="235250"/>
            </a:xfrm>
            <a:custGeom>
              <a:avLst/>
              <a:gdLst>
                <a:gd name="T0" fmla="*/ 25 w 53"/>
                <a:gd name="T1" fmla="*/ 2 h 50"/>
                <a:gd name="T2" fmla="*/ 20 w 53"/>
                <a:gd name="T3" fmla="*/ 17 h 50"/>
                <a:gd name="T4" fmla="*/ 18 w 53"/>
                <a:gd name="T5" fmla="*/ 18 h 50"/>
                <a:gd name="T6" fmla="*/ 3 w 53"/>
                <a:gd name="T7" fmla="*/ 18 h 50"/>
                <a:gd name="T8" fmla="*/ 2 w 53"/>
                <a:gd name="T9" fmla="*/ 21 h 50"/>
                <a:gd name="T10" fmla="*/ 14 w 53"/>
                <a:gd name="T11" fmla="*/ 30 h 50"/>
                <a:gd name="T12" fmla="*/ 15 w 53"/>
                <a:gd name="T13" fmla="*/ 33 h 50"/>
                <a:gd name="T14" fmla="*/ 10 w 53"/>
                <a:gd name="T15" fmla="*/ 47 h 50"/>
                <a:gd name="T16" fmla="*/ 13 w 53"/>
                <a:gd name="T17" fmla="*/ 49 h 50"/>
                <a:gd name="T18" fmla="*/ 26 w 53"/>
                <a:gd name="T19" fmla="*/ 40 h 50"/>
                <a:gd name="T20" fmla="*/ 28 w 53"/>
                <a:gd name="T21" fmla="*/ 40 h 50"/>
                <a:gd name="T22" fmla="*/ 40 w 53"/>
                <a:gd name="T23" fmla="*/ 49 h 50"/>
                <a:gd name="T24" fmla="*/ 43 w 53"/>
                <a:gd name="T25" fmla="*/ 47 h 50"/>
                <a:gd name="T26" fmla="*/ 39 w 53"/>
                <a:gd name="T27" fmla="*/ 33 h 50"/>
                <a:gd name="T28" fmla="*/ 39 w 53"/>
                <a:gd name="T29" fmla="*/ 30 h 50"/>
                <a:gd name="T30" fmla="*/ 52 w 53"/>
                <a:gd name="T31" fmla="*/ 21 h 50"/>
                <a:gd name="T32" fmla="*/ 50 w 53"/>
                <a:gd name="T33" fmla="*/ 18 h 50"/>
                <a:gd name="T34" fmla="*/ 35 w 53"/>
                <a:gd name="T35" fmla="*/ 18 h 50"/>
                <a:gd name="T36" fmla="*/ 33 w 53"/>
                <a:gd name="T37" fmla="*/ 17 h 50"/>
                <a:gd name="T38" fmla="*/ 29 w 53"/>
                <a:gd name="T39" fmla="*/ 2 h 50"/>
                <a:gd name="T40" fmla="*/ 25 w 53"/>
                <a:gd name="T41"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50">
                  <a:moveTo>
                    <a:pt x="25" y="2"/>
                  </a:moveTo>
                  <a:cubicBezTo>
                    <a:pt x="20" y="17"/>
                    <a:pt x="20" y="17"/>
                    <a:pt x="20" y="17"/>
                  </a:cubicBezTo>
                  <a:cubicBezTo>
                    <a:pt x="20" y="17"/>
                    <a:pt x="19" y="18"/>
                    <a:pt x="18" y="18"/>
                  </a:cubicBezTo>
                  <a:cubicBezTo>
                    <a:pt x="3" y="18"/>
                    <a:pt x="3" y="18"/>
                    <a:pt x="3" y="18"/>
                  </a:cubicBezTo>
                  <a:cubicBezTo>
                    <a:pt x="1" y="18"/>
                    <a:pt x="0" y="20"/>
                    <a:pt x="2" y="21"/>
                  </a:cubicBezTo>
                  <a:cubicBezTo>
                    <a:pt x="14" y="30"/>
                    <a:pt x="14" y="30"/>
                    <a:pt x="14" y="30"/>
                  </a:cubicBezTo>
                  <a:cubicBezTo>
                    <a:pt x="15" y="31"/>
                    <a:pt x="15" y="32"/>
                    <a:pt x="15" y="33"/>
                  </a:cubicBezTo>
                  <a:cubicBezTo>
                    <a:pt x="10" y="47"/>
                    <a:pt x="10" y="47"/>
                    <a:pt x="10" y="47"/>
                  </a:cubicBezTo>
                  <a:cubicBezTo>
                    <a:pt x="10" y="49"/>
                    <a:pt x="12" y="50"/>
                    <a:pt x="13" y="49"/>
                  </a:cubicBezTo>
                  <a:cubicBezTo>
                    <a:pt x="26" y="40"/>
                    <a:pt x="26" y="40"/>
                    <a:pt x="26" y="40"/>
                  </a:cubicBezTo>
                  <a:cubicBezTo>
                    <a:pt x="26" y="40"/>
                    <a:pt x="27" y="40"/>
                    <a:pt x="28" y="40"/>
                  </a:cubicBezTo>
                  <a:cubicBezTo>
                    <a:pt x="40" y="49"/>
                    <a:pt x="40" y="49"/>
                    <a:pt x="40" y="49"/>
                  </a:cubicBezTo>
                  <a:cubicBezTo>
                    <a:pt x="42" y="50"/>
                    <a:pt x="44" y="49"/>
                    <a:pt x="43" y="47"/>
                  </a:cubicBezTo>
                  <a:cubicBezTo>
                    <a:pt x="39" y="33"/>
                    <a:pt x="39" y="33"/>
                    <a:pt x="39" y="33"/>
                  </a:cubicBezTo>
                  <a:cubicBezTo>
                    <a:pt x="38" y="32"/>
                    <a:pt x="39" y="31"/>
                    <a:pt x="39" y="30"/>
                  </a:cubicBezTo>
                  <a:cubicBezTo>
                    <a:pt x="52" y="21"/>
                    <a:pt x="52" y="21"/>
                    <a:pt x="52" y="21"/>
                  </a:cubicBezTo>
                  <a:cubicBezTo>
                    <a:pt x="53" y="20"/>
                    <a:pt x="52" y="18"/>
                    <a:pt x="50" y="18"/>
                  </a:cubicBezTo>
                  <a:cubicBezTo>
                    <a:pt x="35" y="18"/>
                    <a:pt x="35" y="18"/>
                    <a:pt x="35" y="18"/>
                  </a:cubicBezTo>
                  <a:cubicBezTo>
                    <a:pt x="34" y="18"/>
                    <a:pt x="34" y="17"/>
                    <a:pt x="33" y="17"/>
                  </a:cubicBezTo>
                  <a:cubicBezTo>
                    <a:pt x="29" y="2"/>
                    <a:pt x="29" y="2"/>
                    <a:pt x="29" y="2"/>
                  </a:cubicBezTo>
                  <a:cubicBezTo>
                    <a:pt x="28" y="0"/>
                    <a:pt x="25" y="0"/>
                    <a:pt x="25" y="2"/>
                  </a:cubicBezTo>
                  <a:close/>
                </a:path>
              </a:pathLst>
            </a:custGeom>
            <a:solidFill>
              <a:srgbClr val="FBB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2" name="Freeform 68">
              <a:extLst>
                <a:ext uri="{FF2B5EF4-FFF2-40B4-BE49-F238E27FC236}">
                  <a16:creationId xmlns:a16="http://schemas.microsoft.com/office/drawing/2014/main" id="{E5F21D62-6524-4192-BBF4-65A07E530111}"/>
                </a:ext>
              </a:extLst>
            </p:cNvPr>
            <p:cNvSpPr>
              <a:spLocks/>
            </p:cNvSpPr>
            <p:nvPr/>
          </p:nvSpPr>
          <p:spPr bwMode="auto">
            <a:xfrm>
              <a:off x="5695091" y="4806757"/>
              <a:ext cx="22525" cy="17519"/>
            </a:xfrm>
            <a:custGeom>
              <a:avLst/>
              <a:gdLst>
                <a:gd name="T0" fmla="*/ 2 w 5"/>
                <a:gd name="T1" fmla="*/ 0 h 4"/>
                <a:gd name="T2" fmla="*/ 2 w 5"/>
                <a:gd name="T3" fmla="*/ 4 h 4"/>
                <a:gd name="T4" fmla="*/ 2 w 5"/>
                <a:gd name="T5" fmla="*/ 0 h 4"/>
              </a:gdLst>
              <a:ahLst/>
              <a:cxnLst>
                <a:cxn ang="0">
                  <a:pos x="T0" y="T1"/>
                </a:cxn>
                <a:cxn ang="0">
                  <a:pos x="T2" y="T3"/>
                </a:cxn>
                <a:cxn ang="0">
                  <a:pos x="T4" y="T5"/>
                </a:cxn>
              </a:cxnLst>
              <a:rect l="0" t="0" r="r" b="b"/>
              <a:pathLst>
                <a:path w="5" h="4">
                  <a:moveTo>
                    <a:pt x="2" y="0"/>
                  </a:moveTo>
                  <a:cubicBezTo>
                    <a:pt x="0" y="0"/>
                    <a:pt x="0" y="4"/>
                    <a:pt x="2" y="4"/>
                  </a:cubicBezTo>
                  <a:cubicBezTo>
                    <a:pt x="5" y="4"/>
                    <a:pt x="5" y="0"/>
                    <a:pt x="2"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5" name="Freeform 79">
              <a:extLst>
                <a:ext uri="{FF2B5EF4-FFF2-40B4-BE49-F238E27FC236}">
                  <a16:creationId xmlns:a16="http://schemas.microsoft.com/office/drawing/2014/main" id="{A5B9D2A0-52A9-4744-8F16-91605F5AC9FF}"/>
                </a:ext>
              </a:extLst>
            </p:cNvPr>
            <p:cNvSpPr>
              <a:spLocks/>
            </p:cNvSpPr>
            <p:nvPr/>
          </p:nvSpPr>
          <p:spPr bwMode="auto">
            <a:xfrm>
              <a:off x="5224591" y="5004466"/>
              <a:ext cx="65069" cy="50053"/>
            </a:xfrm>
            <a:custGeom>
              <a:avLst/>
              <a:gdLst>
                <a:gd name="T0" fmla="*/ 7 w 14"/>
                <a:gd name="T1" fmla="*/ 0 h 11"/>
                <a:gd name="T2" fmla="*/ 7 w 14"/>
                <a:gd name="T3" fmla="*/ 11 h 11"/>
                <a:gd name="T4" fmla="*/ 7 w 14"/>
                <a:gd name="T5" fmla="*/ 0 h 11"/>
              </a:gdLst>
              <a:ahLst/>
              <a:cxnLst>
                <a:cxn ang="0">
                  <a:pos x="T0" y="T1"/>
                </a:cxn>
                <a:cxn ang="0">
                  <a:pos x="T2" y="T3"/>
                </a:cxn>
                <a:cxn ang="0">
                  <a:pos x="T4" y="T5"/>
                </a:cxn>
              </a:cxnLst>
              <a:rect l="0" t="0" r="r" b="b"/>
              <a:pathLst>
                <a:path w="14" h="11">
                  <a:moveTo>
                    <a:pt x="7" y="0"/>
                  </a:moveTo>
                  <a:cubicBezTo>
                    <a:pt x="0" y="0"/>
                    <a:pt x="0" y="11"/>
                    <a:pt x="7" y="11"/>
                  </a:cubicBezTo>
                  <a:cubicBezTo>
                    <a:pt x="14" y="11"/>
                    <a:pt x="14" y="0"/>
                    <a:pt x="7" y="0"/>
                  </a:cubicBezTo>
                </a:path>
              </a:pathLst>
            </a:custGeom>
            <a:solidFill>
              <a:srgbClr val="80B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9" name="Freeform: Shape 228">
            <a:extLst>
              <a:ext uri="{FF2B5EF4-FFF2-40B4-BE49-F238E27FC236}">
                <a16:creationId xmlns:a16="http://schemas.microsoft.com/office/drawing/2014/main" id="{FA9DD0C7-9598-4516-9680-D478783D5E0A}"/>
              </a:ext>
            </a:extLst>
          </p:cNvPr>
          <p:cNvSpPr>
            <a:spLocks/>
          </p:cNvSpPr>
          <p:nvPr/>
        </p:nvSpPr>
        <p:spPr bwMode="auto">
          <a:xfrm>
            <a:off x="-10970" y="4742624"/>
            <a:ext cx="5339390" cy="2122347"/>
          </a:xfrm>
          <a:custGeom>
            <a:avLst/>
            <a:gdLst>
              <a:gd name="connsiteX0" fmla="*/ 0 w 3926089"/>
              <a:gd name="connsiteY0" fmla="*/ 0 h 1560576"/>
              <a:gd name="connsiteX1" fmla="*/ 11234 w 3926089"/>
              <a:gd name="connsiteY1" fmla="*/ 2430 h 1560576"/>
              <a:gd name="connsiteX2" fmla="*/ 82106 w 3926089"/>
              <a:gd name="connsiteY2" fmla="*/ 32628 h 1560576"/>
              <a:gd name="connsiteX3" fmla="*/ 472638 w 3926089"/>
              <a:gd name="connsiteY3" fmla="*/ 498311 h 1560576"/>
              <a:gd name="connsiteX4" fmla="*/ 896106 w 3926089"/>
              <a:gd name="connsiteY4" fmla="*/ 921659 h 1560576"/>
              <a:gd name="connsiteX5" fmla="*/ 2081818 w 3926089"/>
              <a:gd name="connsiteY5" fmla="*/ 879324 h 1560576"/>
              <a:gd name="connsiteX6" fmla="*/ 2509992 w 3926089"/>
              <a:gd name="connsiteY6" fmla="*/ 1401453 h 1560576"/>
              <a:gd name="connsiteX7" fmla="*/ 3145194 w 3926089"/>
              <a:gd name="connsiteY7" fmla="*/ 1509642 h 1560576"/>
              <a:gd name="connsiteX8" fmla="*/ 3803923 w 3926089"/>
              <a:gd name="connsiteY8" fmla="*/ 1500235 h 1560576"/>
              <a:gd name="connsiteX9" fmla="*/ 3881329 w 3926089"/>
              <a:gd name="connsiteY9" fmla="*/ 1532280 h 1560576"/>
              <a:gd name="connsiteX10" fmla="*/ 3926089 w 3926089"/>
              <a:gd name="connsiteY10" fmla="*/ 1560576 h 1560576"/>
              <a:gd name="connsiteX11" fmla="*/ 0 w 3926089"/>
              <a:gd name="connsiteY11" fmla="*/ 1560576 h 1560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26089" h="1560576">
                <a:moveTo>
                  <a:pt x="0" y="0"/>
                </a:moveTo>
                <a:lnTo>
                  <a:pt x="11234" y="2430"/>
                </a:lnTo>
                <a:cubicBezTo>
                  <a:pt x="35936" y="10211"/>
                  <a:pt x="59756" y="20281"/>
                  <a:pt x="82106" y="32628"/>
                </a:cubicBezTo>
                <a:cubicBezTo>
                  <a:pt x="260903" y="131410"/>
                  <a:pt x="364418" y="324268"/>
                  <a:pt x="472638" y="498311"/>
                </a:cubicBezTo>
                <a:cubicBezTo>
                  <a:pt x="576152" y="672354"/>
                  <a:pt x="698488" y="855805"/>
                  <a:pt x="896106" y="921659"/>
                </a:cubicBezTo>
                <a:cubicBezTo>
                  <a:pt x="1277228" y="1053367"/>
                  <a:pt x="1733633" y="667650"/>
                  <a:pt x="2081818" y="879324"/>
                </a:cubicBezTo>
                <a:cubicBezTo>
                  <a:pt x="2274731" y="996921"/>
                  <a:pt x="2331194" y="1260337"/>
                  <a:pt x="2509992" y="1401453"/>
                </a:cubicBezTo>
                <a:cubicBezTo>
                  <a:pt x="2684084" y="1542569"/>
                  <a:pt x="2928755" y="1537865"/>
                  <a:pt x="3145194" y="1509642"/>
                </a:cubicBezTo>
                <a:cubicBezTo>
                  <a:pt x="3366339" y="1481419"/>
                  <a:pt x="3592189" y="1434380"/>
                  <a:pt x="3803923" y="1500235"/>
                </a:cubicBezTo>
                <a:cubicBezTo>
                  <a:pt x="3830390" y="1508466"/>
                  <a:pt x="3856342" y="1519271"/>
                  <a:pt x="3881329" y="1532280"/>
                </a:cubicBezTo>
                <a:lnTo>
                  <a:pt x="3926089" y="1560576"/>
                </a:lnTo>
                <a:lnTo>
                  <a:pt x="0" y="1560576"/>
                </a:lnTo>
                <a:close/>
              </a:path>
            </a:pathLst>
          </a:custGeom>
          <a:solidFill>
            <a:srgbClr val="006C9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283" name="Freeform 97">
            <a:extLst>
              <a:ext uri="{FF2B5EF4-FFF2-40B4-BE49-F238E27FC236}">
                <a16:creationId xmlns:a16="http://schemas.microsoft.com/office/drawing/2014/main" id="{53C70FA5-81FD-4074-87F1-89B643581F9A}"/>
              </a:ext>
            </a:extLst>
          </p:cNvPr>
          <p:cNvSpPr>
            <a:spLocks/>
          </p:cNvSpPr>
          <p:nvPr/>
        </p:nvSpPr>
        <p:spPr bwMode="auto">
          <a:xfrm>
            <a:off x="4195995" y="6058087"/>
            <a:ext cx="265282" cy="262780"/>
          </a:xfrm>
          <a:custGeom>
            <a:avLst/>
            <a:gdLst>
              <a:gd name="T0" fmla="*/ 11 w 56"/>
              <a:gd name="T1" fmla="*/ 10 h 56"/>
              <a:gd name="T2" fmla="*/ 6 w 56"/>
              <a:gd name="T3" fmla="*/ 39 h 56"/>
              <a:gd name="T4" fmla="*/ 42 w 56"/>
              <a:gd name="T5" fmla="*/ 48 h 56"/>
              <a:gd name="T6" fmla="*/ 48 w 56"/>
              <a:gd name="T7" fmla="*/ 12 h 56"/>
              <a:gd name="T8" fmla="*/ 11 w 56"/>
              <a:gd name="T9" fmla="*/ 10 h 56"/>
            </a:gdLst>
            <a:ahLst/>
            <a:cxnLst>
              <a:cxn ang="0">
                <a:pos x="T0" y="T1"/>
              </a:cxn>
              <a:cxn ang="0">
                <a:pos x="T2" y="T3"/>
              </a:cxn>
              <a:cxn ang="0">
                <a:pos x="T4" y="T5"/>
              </a:cxn>
              <a:cxn ang="0">
                <a:pos x="T6" y="T7"/>
              </a:cxn>
              <a:cxn ang="0">
                <a:pos x="T8" y="T9"/>
              </a:cxn>
            </a:cxnLst>
            <a:rect l="0" t="0" r="r" b="b"/>
            <a:pathLst>
              <a:path w="56" h="56">
                <a:moveTo>
                  <a:pt x="11" y="10"/>
                </a:moveTo>
                <a:cubicBezTo>
                  <a:pt x="10" y="11"/>
                  <a:pt x="0" y="27"/>
                  <a:pt x="6" y="39"/>
                </a:cubicBezTo>
                <a:cubicBezTo>
                  <a:pt x="13" y="51"/>
                  <a:pt x="30" y="56"/>
                  <a:pt x="42" y="48"/>
                </a:cubicBezTo>
                <a:cubicBezTo>
                  <a:pt x="53" y="41"/>
                  <a:pt x="56" y="23"/>
                  <a:pt x="48" y="12"/>
                </a:cubicBezTo>
                <a:cubicBezTo>
                  <a:pt x="39" y="1"/>
                  <a:pt x="21" y="0"/>
                  <a:pt x="11" y="10"/>
                </a:cubicBezTo>
              </a:path>
            </a:pathLst>
          </a:custGeom>
          <a:solidFill>
            <a:srgbClr val="FDE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Rectangle 245">
            <a:extLst>
              <a:ext uri="{FF2B5EF4-FFF2-40B4-BE49-F238E27FC236}">
                <a16:creationId xmlns:a16="http://schemas.microsoft.com/office/drawing/2014/main" id="{DD62E80A-94C1-419C-A5A6-681E11DC06E0}"/>
              </a:ext>
            </a:extLst>
          </p:cNvPr>
          <p:cNvSpPr/>
          <p:nvPr/>
        </p:nvSpPr>
        <p:spPr>
          <a:xfrm>
            <a:off x="871769" y="3593251"/>
            <a:ext cx="2981364" cy="332335"/>
          </a:xfrm>
          <a:prstGeom prst="rect">
            <a:avLst/>
          </a:prstGeom>
        </p:spPr>
        <p:txBody>
          <a:bodyPr wrap="square" lIns="0">
            <a:spAutoFit/>
          </a:bodyPr>
          <a:lstStyle/>
          <a:p>
            <a:pPr>
              <a:lnSpc>
                <a:spcPct val="120000"/>
              </a:lnSpc>
            </a:pPr>
            <a:endParaRPr lang="en-US" sz="1400" dirty="0">
              <a:solidFill>
                <a:schemeClr val="bg1"/>
              </a:solidFill>
            </a:endParaRPr>
          </a:p>
        </p:txBody>
      </p:sp>
      <p:sp>
        <p:nvSpPr>
          <p:cNvPr id="247" name="Rectangle: Rounded Corners 246">
            <a:extLst>
              <a:ext uri="{FF2B5EF4-FFF2-40B4-BE49-F238E27FC236}">
                <a16:creationId xmlns:a16="http://schemas.microsoft.com/office/drawing/2014/main" id="{CDF84A1E-22E2-4BEE-ADBC-7F139F3F313C}"/>
              </a:ext>
            </a:extLst>
          </p:cNvPr>
          <p:cNvSpPr/>
          <p:nvPr/>
        </p:nvSpPr>
        <p:spPr>
          <a:xfrm>
            <a:off x="862819" y="4538713"/>
            <a:ext cx="2489777" cy="45027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6C92"/>
                </a:solidFill>
                <a:latin typeface="Arial Rounded MT Bold" panose="020F0704030504030204" pitchFamily="34" charset="0"/>
              </a:rPr>
              <a:t>  Go to the page</a:t>
            </a:r>
          </a:p>
        </p:txBody>
      </p:sp>
      <p:sp>
        <p:nvSpPr>
          <p:cNvPr id="249" name="Freeform 35">
            <a:extLst>
              <a:ext uri="{FF2B5EF4-FFF2-40B4-BE49-F238E27FC236}">
                <a16:creationId xmlns:a16="http://schemas.microsoft.com/office/drawing/2014/main" id="{AD756F7D-DF39-4726-83FD-8FF2A378DD0A}"/>
              </a:ext>
            </a:extLst>
          </p:cNvPr>
          <p:cNvSpPr>
            <a:spLocks noEditPoints="1"/>
          </p:cNvSpPr>
          <p:nvPr/>
        </p:nvSpPr>
        <p:spPr bwMode="auto">
          <a:xfrm>
            <a:off x="2985300" y="4623528"/>
            <a:ext cx="279412" cy="280642"/>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2 h 96"/>
              <a:gd name="T12" fmla="*/ 53 w 96"/>
              <a:gd name="T13" fmla="*/ 76 h 96"/>
              <a:gd name="T14" fmla="*/ 48 w 96"/>
              <a:gd name="T15" fmla="*/ 77 h 96"/>
              <a:gd name="T16" fmla="*/ 44 w 96"/>
              <a:gd name="T17" fmla="*/ 76 h 96"/>
              <a:gd name="T18" fmla="*/ 43 w 96"/>
              <a:gd name="T19" fmla="*/ 75 h 96"/>
              <a:gd name="T20" fmla="*/ 43 w 96"/>
              <a:gd name="T21" fmla="*/ 66 h 96"/>
              <a:gd name="T22" fmla="*/ 52 w 96"/>
              <a:gd name="T23" fmla="*/ 56 h 96"/>
              <a:gd name="T24" fmla="*/ 22 w 96"/>
              <a:gd name="T25" fmla="*/ 56 h 96"/>
              <a:gd name="T26" fmla="*/ 16 w 96"/>
              <a:gd name="T27" fmla="*/ 50 h 96"/>
              <a:gd name="T28" fmla="*/ 16 w 96"/>
              <a:gd name="T29" fmla="*/ 46 h 96"/>
              <a:gd name="T30" fmla="*/ 22 w 96"/>
              <a:gd name="T31" fmla="*/ 40 h 96"/>
              <a:gd name="T32" fmla="*/ 52 w 96"/>
              <a:gd name="T33" fmla="*/ 40 h 96"/>
              <a:gd name="T34" fmla="*/ 42 w 96"/>
              <a:gd name="T35" fmla="*/ 30 h 96"/>
              <a:gd name="T36" fmla="*/ 43 w 96"/>
              <a:gd name="T37" fmla="*/ 22 h 96"/>
              <a:gd name="T38" fmla="*/ 44 w 96"/>
              <a:gd name="T39" fmla="*/ 20 h 96"/>
              <a:gd name="T40" fmla="*/ 52 w 96"/>
              <a:gd name="T41" fmla="*/ 20 h 96"/>
              <a:gd name="T42" fmla="*/ 75 w 96"/>
              <a:gd name="T43" fmla="*/ 44 h 96"/>
              <a:gd name="T44" fmla="*/ 75 w 96"/>
              <a:gd name="T4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2"/>
                </a:moveTo>
                <a:cubicBezTo>
                  <a:pt x="53" y="76"/>
                  <a:pt x="53" y="76"/>
                  <a:pt x="53" y="76"/>
                </a:cubicBezTo>
                <a:cubicBezTo>
                  <a:pt x="52" y="77"/>
                  <a:pt x="50" y="77"/>
                  <a:pt x="48" y="77"/>
                </a:cubicBezTo>
                <a:cubicBezTo>
                  <a:pt x="47" y="77"/>
                  <a:pt x="45" y="77"/>
                  <a:pt x="44" y="76"/>
                </a:cubicBezTo>
                <a:cubicBezTo>
                  <a:pt x="43" y="75"/>
                  <a:pt x="43" y="75"/>
                  <a:pt x="43" y="75"/>
                </a:cubicBezTo>
                <a:cubicBezTo>
                  <a:pt x="41" y="72"/>
                  <a:pt x="41" y="68"/>
                  <a:pt x="43" y="66"/>
                </a:cubicBezTo>
                <a:cubicBezTo>
                  <a:pt x="52" y="56"/>
                  <a:pt x="52" y="56"/>
                  <a:pt x="52" y="56"/>
                </a:cubicBezTo>
                <a:cubicBezTo>
                  <a:pt x="22" y="56"/>
                  <a:pt x="22" y="56"/>
                  <a:pt x="22" y="56"/>
                </a:cubicBezTo>
                <a:cubicBezTo>
                  <a:pt x="19" y="56"/>
                  <a:pt x="16" y="53"/>
                  <a:pt x="16" y="50"/>
                </a:cubicBezTo>
                <a:cubicBezTo>
                  <a:pt x="16" y="46"/>
                  <a:pt x="16" y="46"/>
                  <a:pt x="16" y="46"/>
                </a:cubicBezTo>
                <a:cubicBezTo>
                  <a:pt x="16" y="43"/>
                  <a:pt x="19" y="40"/>
                  <a:pt x="22" y="40"/>
                </a:cubicBezTo>
                <a:cubicBezTo>
                  <a:pt x="52" y="40"/>
                  <a:pt x="52" y="40"/>
                  <a:pt x="52" y="40"/>
                </a:cubicBezTo>
                <a:cubicBezTo>
                  <a:pt x="42" y="30"/>
                  <a:pt x="42" y="30"/>
                  <a:pt x="42" y="30"/>
                </a:cubicBezTo>
                <a:cubicBezTo>
                  <a:pt x="40" y="28"/>
                  <a:pt x="40" y="24"/>
                  <a:pt x="43" y="22"/>
                </a:cubicBezTo>
                <a:cubicBezTo>
                  <a:pt x="44" y="20"/>
                  <a:pt x="44" y="20"/>
                  <a:pt x="44" y="20"/>
                </a:cubicBezTo>
                <a:cubicBezTo>
                  <a:pt x="46" y="18"/>
                  <a:pt x="50" y="18"/>
                  <a:pt x="52" y="20"/>
                </a:cubicBezTo>
                <a:cubicBezTo>
                  <a:pt x="75" y="44"/>
                  <a:pt x="75" y="44"/>
                  <a:pt x="75" y="44"/>
                </a:cubicBezTo>
                <a:cubicBezTo>
                  <a:pt x="77" y="46"/>
                  <a:pt x="77" y="50"/>
                  <a:pt x="75" y="52"/>
                </a:cubicBezTo>
                <a:close/>
              </a:path>
            </a:pathLst>
          </a:custGeom>
          <a:solidFill>
            <a:srgbClr val="33CCFF"/>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41" name="Group 240">
            <a:extLst>
              <a:ext uri="{FF2B5EF4-FFF2-40B4-BE49-F238E27FC236}">
                <a16:creationId xmlns:a16="http://schemas.microsoft.com/office/drawing/2014/main" id="{98B04556-356E-4A93-A704-0BA0D436C9DA}"/>
              </a:ext>
            </a:extLst>
          </p:cNvPr>
          <p:cNvGrpSpPr/>
          <p:nvPr/>
        </p:nvGrpSpPr>
        <p:grpSpPr>
          <a:xfrm>
            <a:off x="864240" y="1522156"/>
            <a:ext cx="1886183" cy="313369"/>
            <a:chOff x="615636" y="839208"/>
            <a:chExt cx="2218100" cy="368514"/>
          </a:xfrm>
        </p:grpSpPr>
        <p:pic>
          <p:nvPicPr>
            <p:cNvPr id="242" name="Picture 241">
              <a:extLst>
                <a:ext uri="{FF2B5EF4-FFF2-40B4-BE49-F238E27FC236}">
                  <a16:creationId xmlns:a16="http://schemas.microsoft.com/office/drawing/2014/main" id="{CEAFC863-018D-4F21-ADB3-3324FF40A728}"/>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240324" y="863502"/>
              <a:ext cx="1593412" cy="319927"/>
            </a:xfrm>
            <a:prstGeom prst="rect">
              <a:avLst/>
            </a:prstGeom>
          </p:spPr>
        </p:pic>
        <p:sp>
          <p:nvSpPr>
            <p:cNvPr id="243" name="Freeform 162">
              <a:extLst>
                <a:ext uri="{FF2B5EF4-FFF2-40B4-BE49-F238E27FC236}">
                  <a16:creationId xmlns:a16="http://schemas.microsoft.com/office/drawing/2014/main" id="{DC0938C3-C5DC-4F59-84F2-34247A1B3412}"/>
                </a:ext>
              </a:extLst>
            </p:cNvPr>
            <p:cNvSpPr>
              <a:spLocks/>
            </p:cNvSpPr>
            <p:nvPr/>
          </p:nvSpPr>
          <p:spPr bwMode="auto">
            <a:xfrm>
              <a:off x="615636" y="839208"/>
              <a:ext cx="461726" cy="368514"/>
            </a:xfrm>
            <a:custGeom>
              <a:avLst/>
              <a:gdLst>
                <a:gd name="T0" fmla="*/ 90 w 90"/>
                <a:gd name="T1" fmla="*/ 9 h 72"/>
                <a:gd name="T2" fmla="*/ 81 w 90"/>
                <a:gd name="T3" fmla="*/ 9 h 72"/>
                <a:gd name="T4" fmla="*/ 86 w 90"/>
                <a:gd name="T5" fmla="*/ 1 h 72"/>
                <a:gd name="T6" fmla="*/ 75 w 90"/>
                <a:gd name="T7" fmla="*/ 6 h 72"/>
                <a:gd name="T8" fmla="*/ 61 w 90"/>
                <a:gd name="T9" fmla="*/ 0 h 72"/>
                <a:gd name="T10" fmla="*/ 43 w 90"/>
                <a:gd name="T11" fmla="*/ 18 h 72"/>
                <a:gd name="T12" fmla="*/ 44 w 90"/>
                <a:gd name="T13" fmla="*/ 22 h 72"/>
                <a:gd name="T14" fmla="*/ 6 w 90"/>
                <a:gd name="T15" fmla="*/ 3 h 72"/>
                <a:gd name="T16" fmla="*/ 4 w 90"/>
                <a:gd name="T17" fmla="*/ 12 h 72"/>
                <a:gd name="T18" fmla="*/ 12 w 90"/>
                <a:gd name="T19" fmla="*/ 28 h 72"/>
                <a:gd name="T20" fmla="*/ 4 w 90"/>
                <a:gd name="T21" fmla="*/ 25 h 72"/>
                <a:gd name="T22" fmla="*/ 4 w 90"/>
                <a:gd name="T23" fmla="*/ 26 h 72"/>
                <a:gd name="T24" fmla="*/ 18 w 90"/>
                <a:gd name="T25" fmla="*/ 43 h 72"/>
                <a:gd name="T26" fmla="*/ 10 w 90"/>
                <a:gd name="T27" fmla="*/ 44 h 72"/>
                <a:gd name="T28" fmla="*/ 27 w 90"/>
                <a:gd name="T29" fmla="*/ 56 h 72"/>
                <a:gd name="T30" fmla="*/ 0 w 90"/>
                <a:gd name="T31" fmla="*/ 64 h 72"/>
                <a:gd name="T32" fmla="*/ 28 w 90"/>
                <a:gd name="T33" fmla="*/ 72 h 72"/>
                <a:gd name="T34" fmla="*/ 80 w 90"/>
                <a:gd name="T35" fmla="*/ 20 h 72"/>
                <a:gd name="T36" fmla="*/ 80 w 90"/>
                <a:gd name="T37" fmla="*/ 18 h 72"/>
                <a:gd name="T38" fmla="*/ 90 w 90"/>
                <a:gd name="T39" fmla="*/ 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72">
                  <a:moveTo>
                    <a:pt x="90" y="9"/>
                  </a:moveTo>
                  <a:cubicBezTo>
                    <a:pt x="87" y="11"/>
                    <a:pt x="84" y="11"/>
                    <a:pt x="81" y="9"/>
                  </a:cubicBezTo>
                  <a:cubicBezTo>
                    <a:pt x="85" y="7"/>
                    <a:pt x="85" y="6"/>
                    <a:pt x="86" y="1"/>
                  </a:cubicBezTo>
                  <a:cubicBezTo>
                    <a:pt x="83" y="3"/>
                    <a:pt x="79" y="5"/>
                    <a:pt x="75" y="6"/>
                  </a:cubicBezTo>
                  <a:cubicBezTo>
                    <a:pt x="71" y="2"/>
                    <a:pt x="67" y="0"/>
                    <a:pt x="61" y="0"/>
                  </a:cubicBezTo>
                  <a:cubicBezTo>
                    <a:pt x="51" y="0"/>
                    <a:pt x="43" y="8"/>
                    <a:pt x="43" y="18"/>
                  </a:cubicBezTo>
                  <a:cubicBezTo>
                    <a:pt x="43" y="20"/>
                    <a:pt x="43" y="21"/>
                    <a:pt x="44" y="22"/>
                  </a:cubicBezTo>
                  <a:cubicBezTo>
                    <a:pt x="29" y="22"/>
                    <a:pt x="15" y="14"/>
                    <a:pt x="6" y="3"/>
                  </a:cubicBezTo>
                  <a:cubicBezTo>
                    <a:pt x="5" y="6"/>
                    <a:pt x="4" y="9"/>
                    <a:pt x="4" y="12"/>
                  </a:cubicBezTo>
                  <a:cubicBezTo>
                    <a:pt x="4" y="19"/>
                    <a:pt x="7" y="24"/>
                    <a:pt x="12" y="28"/>
                  </a:cubicBezTo>
                  <a:cubicBezTo>
                    <a:pt x="9" y="27"/>
                    <a:pt x="6" y="27"/>
                    <a:pt x="4" y="25"/>
                  </a:cubicBezTo>
                  <a:cubicBezTo>
                    <a:pt x="4" y="25"/>
                    <a:pt x="4" y="25"/>
                    <a:pt x="4" y="26"/>
                  </a:cubicBezTo>
                  <a:cubicBezTo>
                    <a:pt x="4" y="34"/>
                    <a:pt x="10" y="42"/>
                    <a:pt x="18" y="43"/>
                  </a:cubicBezTo>
                  <a:cubicBezTo>
                    <a:pt x="15" y="44"/>
                    <a:pt x="13" y="44"/>
                    <a:pt x="10" y="44"/>
                  </a:cubicBezTo>
                  <a:cubicBezTo>
                    <a:pt x="12" y="51"/>
                    <a:pt x="19" y="56"/>
                    <a:pt x="27" y="56"/>
                  </a:cubicBezTo>
                  <a:cubicBezTo>
                    <a:pt x="19" y="62"/>
                    <a:pt x="9" y="65"/>
                    <a:pt x="0" y="64"/>
                  </a:cubicBezTo>
                  <a:cubicBezTo>
                    <a:pt x="8" y="69"/>
                    <a:pt x="18" y="72"/>
                    <a:pt x="28" y="72"/>
                  </a:cubicBezTo>
                  <a:cubicBezTo>
                    <a:pt x="61" y="72"/>
                    <a:pt x="80" y="44"/>
                    <a:pt x="80" y="20"/>
                  </a:cubicBezTo>
                  <a:cubicBezTo>
                    <a:pt x="80" y="19"/>
                    <a:pt x="80" y="19"/>
                    <a:pt x="80" y="18"/>
                  </a:cubicBezTo>
                  <a:cubicBezTo>
                    <a:pt x="83" y="15"/>
                    <a:pt x="87" y="13"/>
                    <a:pt x="90" y="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pic>
        <p:nvPicPr>
          <p:cNvPr id="9421" name="Picture 9420">
            <a:extLst>
              <a:ext uri="{FF2B5EF4-FFF2-40B4-BE49-F238E27FC236}">
                <a16:creationId xmlns:a16="http://schemas.microsoft.com/office/drawing/2014/main" id="{180E1494-BA44-4D4C-9418-70BD4F309689}"/>
              </a:ext>
            </a:extLst>
          </p:cNvPr>
          <p:cNvPicPr>
            <a:picLocks noChangeAspect="1"/>
          </p:cNvPicPr>
          <p:nvPr/>
        </p:nvPicPr>
        <p:blipFill rotWithShape="1">
          <a:blip r:embed="rId4"/>
          <a:srcRect l="19121" b="20690"/>
          <a:stretch/>
        </p:blipFill>
        <p:spPr>
          <a:xfrm>
            <a:off x="-24191" y="5020162"/>
            <a:ext cx="2506347" cy="1844810"/>
          </a:xfrm>
          <a:prstGeom prst="rect">
            <a:avLst/>
          </a:prstGeom>
        </p:spPr>
      </p:pic>
      <p:pic>
        <p:nvPicPr>
          <p:cNvPr id="9422" name="Graphic 9421">
            <a:extLst>
              <a:ext uri="{FF2B5EF4-FFF2-40B4-BE49-F238E27FC236}">
                <a16:creationId xmlns:a16="http://schemas.microsoft.com/office/drawing/2014/main" id="{1B068F5E-9661-4971-9260-C88605912A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51100" y="6073978"/>
            <a:ext cx="534200" cy="1104823"/>
          </a:xfrm>
          <a:prstGeom prst="rect">
            <a:avLst/>
          </a:prstGeom>
        </p:spPr>
      </p:pic>
      <p:sp>
        <p:nvSpPr>
          <p:cNvPr id="4" name="TextBox 3">
            <a:extLst>
              <a:ext uri="{FF2B5EF4-FFF2-40B4-BE49-F238E27FC236}">
                <a16:creationId xmlns:a16="http://schemas.microsoft.com/office/drawing/2014/main" id="{23121B4C-283E-EC20-156A-35A7213C4AAC}"/>
              </a:ext>
            </a:extLst>
          </p:cNvPr>
          <p:cNvSpPr txBox="1"/>
          <p:nvPr/>
        </p:nvSpPr>
        <p:spPr>
          <a:xfrm>
            <a:off x="648621" y="2695701"/>
            <a:ext cx="4274430" cy="1200329"/>
          </a:xfrm>
          <a:prstGeom prst="rect">
            <a:avLst/>
          </a:prstGeom>
          <a:noFill/>
        </p:spPr>
        <p:txBody>
          <a:bodyPr wrap="square">
            <a:spAutoFit/>
          </a:bodyPr>
          <a:lstStyle/>
          <a:p>
            <a:r>
              <a:rPr lang="en-US" dirty="0">
                <a:latin typeface="Arial Rounded MT Bold" panose="020F0704030504030204" pitchFamily="34" charset="0"/>
              </a:rPr>
              <a:t>People have a free platform to openly express their emotions thanks to social media. Twitter is one of the most popular of them.</a:t>
            </a:r>
          </a:p>
        </p:txBody>
      </p:sp>
    </p:spTree>
    <p:extLst>
      <p:ext uri="{BB962C8B-B14F-4D97-AF65-F5344CB8AC3E}">
        <p14:creationId xmlns:p14="http://schemas.microsoft.com/office/powerpoint/2010/main" val="1986225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4C2643CC-9F4B-41CB-8AD7-8D3606ECDE4E}"/>
              </a:ext>
            </a:extLst>
          </p:cNvPr>
          <p:cNvSpPr/>
          <p:nvPr/>
        </p:nvSpPr>
        <p:spPr>
          <a:xfrm>
            <a:off x="463534" y="361950"/>
            <a:ext cx="11264932" cy="476250"/>
          </a:xfrm>
          <a:prstGeom prst="round2SameRect">
            <a:avLst>
              <a:gd name="adj1" fmla="val 50000"/>
              <a:gd name="adj2" fmla="val 50000"/>
            </a:avLst>
          </a:prstGeom>
          <a:solidFill>
            <a:schemeClr val="bg1"/>
          </a:solidFill>
          <a:ln>
            <a:noFill/>
          </a:ln>
          <a:effectLst>
            <a:outerShdw blurRad="50800" dist="38100" dir="5400000" algn="t" rotWithShape="0">
              <a:schemeClr val="bg1">
                <a:lumMod val="85000"/>
                <a:alpha val="4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2D001349-932A-40DE-BDE2-A453AEA02E1A}"/>
              </a:ext>
            </a:extLst>
          </p:cNvPr>
          <p:cNvSpPr/>
          <p:nvPr/>
        </p:nvSpPr>
        <p:spPr>
          <a:xfrm>
            <a:off x="8477250" y="1009650"/>
            <a:ext cx="3251216" cy="5486400"/>
          </a:xfrm>
          <a:prstGeom prst="roundRect">
            <a:avLst>
              <a:gd name="adj" fmla="val 5694"/>
            </a:avLst>
          </a:prstGeom>
          <a:solidFill>
            <a:schemeClr val="bg1"/>
          </a:solidFill>
          <a:ln>
            <a:noFill/>
          </a:ln>
          <a:effectLst>
            <a:outerShdw blurRad="50800" dist="38100" dir="5400000" algn="t" rotWithShape="0">
              <a:schemeClr val="bg1">
                <a:lumMod val="85000"/>
                <a:alpha val="4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Top Corners Rounded 16">
            <a:extLst>
              <a:ext uri="{FF2B5EF4-FFF2-40B4-BE49-F238E27FC236}">
                <a16:creationId xmlns:a16="http://schemas.microsoft.com/office/drawing/2014/main" id="{FD7DE3C5-201E-4038-9AD0-37BA54C29F8C}"/>
              </a:ext>
            </a:extLst>
          </p:cNvPr>
          <p:cNvSpPr/>
          <p:nvPr/>
        </p:nvSpPr>
        <p:spPr>
          <a:xfrm>
            <a:off x="463534" y="1009650"/>
            <a:ext cx="3251216" cy="1847850"/>
          </a:xfrm>
          <a:prstGeom prst="round2SameRect">
            <a:avLst>
              <a:gd name="adj1" fmla="val 10481"/>
              <a:gd name="adj2" fmla="val 0"/>
            </a:avLst>
          </a:prstGeom>
          <a:solidFill>
            <a:schemeClr val="bg1"/>
          </a:solidFill>
          <a:ln>
            <a:noFill/>
          </a:ln>
          <a:effectLst>
            <a:outerShdw blurRad="50800" dist="38100" dir="5400000" algn="t" rotWithShape="0">
              <a:schemeClr val="bg1">
                <a:lumMod val="85000"/>
                <a:alpha val="4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Top Corners Rounded 17">
            <a:extLst>
              <a:ext uri="{FF2B5EF4-FFF2-40B4-BE49-F238E27FC236}">
                <a16:creationId xmlns:a16="http://schemas.microsoft.com/office/drawing/2014/main" id="{5CBFA654-7309-4747-AA76-7CCC1E9D46EE}"/>
              </a:ext>
            </a:extLst>
          </p:cNvPr>
          <p:cNvSpPr/>
          <p:nvPr/>
        </p:nvSpPr>
        <p:spPr>
          <a:xfrm>
            <a:off x="3870317" y="1009650"/>
            <a:ext cx="4451366" cy="5486400"/>
          </a:xfrm>
          <a:prstGeom prst="round2SameRect">
            <a:avLst>
              <a:gd name="adj1" fmla="val 4334"/>
              <a:gd name="adj2" fmla="val 4708"/>
            </a:avLst>
          </a:prstGeom>
          <a:solidFill>
            <a:schemeClr val="bg1"/>
          </a:solidFill>
          <a:ln>
            <a:noFill/>
          </a:ln>
          <a:effectLst>
            <a:outerShdw blurRad="50800" dist="38100" dir="5400000" algn="t" rotWithShape="0">
              <a:schemeClr val="bg1">
                <a:lumMod val="85000"/>
                <a:alpha val="4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Top Corners Rounded 18">
            <a:extLst>
              <a:ext uri="{FF2B5EF4-FFF2-40B4-BE49-F238E27FC236}">
                <a16:creationId xmlns:a16="http://schemas.microsoft.com/office/drawing/2014/main" id="{10D6A96D-2431-4B60-897D-DD151067FEEF}"/>
              </a:ext>
            </a:extLst>
          </p:cNvPr>
          <p:cNvSpPr/>
          <p:nvPr/>
        </p:nvSpPr>
        <p:spPr>
          <a:xfrm flipV="1">
            <a:off x="463534" y="3028950"/>
            <a:ext cx="3251216" cy="3467100"/>
          </a:xfrm>
          <a:prstGeom prst="round2SameRect">
            <a:avLst>
              <a:gd name="adj1" fmla="val 7356"/>
              <a:gd name="adj2" fmla="val 0"/>
            </a:avLst>
          </a:prstGeom>
          <a:solidFill>
            <a:schemeClr val="bg1"/>
          </a:solidFill>
          <a:ln>
            <a:noFill/>
          </a:ln>
          <a:effectLst>
            <a:outerShdw blurRad="50800" dist="38100" dir="5400000" algn="t" rotWithShape="0">
              <a:schemeClr val="bg1">
                <a:lumMod val="85000"/>
                <a:alpha val="4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C89D092-BD6C-408F-AE38-82E1A578BDDC}"/>
              </a:ext>
            </a:extLst>
          </p:cNvPr>
          <p:cNvSpPr/>
          <p:nvPr/>
        </p:nvSpPr>
        <p:spPr>
          <a:xfrm>
            <a:off x="663249" y="3214398"/>
            <a:ext cx="2718579" cy="369332"/>
          </a:xfrm>
          <a:prstGeom prst="rect">
            <a:avLst/>
          </a:prstGeom>
        </p:spPr>
        <p:txBody>
          <a:bodyPr wrap="square">
            <a:spAutoFit/>
          </a:bodyPr>
          <a:lstStyle/>
          <a:p>
            <a:r>
              <a:rPr lang="en-US" dirty="0">
                <a:solidFill>
                  <a:srgbClr val="006C92"/>
                </a:solidFill>
                <a:latin typeface="Arial Rounded MT Bold" panose="020F0704030504030204" pitchFamily="34" charset="0"/>
              </a:rPr>
              <a:t>Trends For You</a:t>
            </a:r>
          </a:p>
        </p:txBody>
      </p:sp>
      <p:sp>
        <p:nvSpPr>
          <p:cNvPr id="21" name="Rectangle 20">
            <a:extLst>
              <a:ext uri="{FF2B5EF4-FFF2-40B4-BE49-F238E27FC236}">
                <a16:creationId xmlns:a16="http://schemas.microsoft.com/office/drawing/2014/main" id="{6E627017-893A-49FE-BE32-8D30C792D629}"/>
              </a:ext>
            </a:extLst>
          </p:cNvPr>
          <p:cNvSpPr/>
          <p:nvPr/>
        </p:nvSpPr>
        <p:spPr>
          <a:xfrm>
            <a:off x="663249" y="3698420"/>
            <a:ext cx="2834694" cy="1754326"/>
          </a:xfrm>
          <a:prstGeom prst="rect">
            <a:avLst/>
          </a:prstGeom>
        </p:spPr>
        <p:txBody>
          <a:bodyPr wrap="square">
            <a:spAutoFit/>
          </a:bodyPr>
          <a:lstStyle/>
          <a:p>
            <a:pPr lvl="0">
              <a:defRPr/>
            </a:pPr>
            <a:r>
              <a:rPr lang="en-US" sz="1600" dirty="0">
                <a:solidFill>
                  <a:srgbClr val="33CCFF"/>
                </a:solidFill>
              </a:rPr>
              <a:t>#</a:t>
            </a:r>
            <a:r>
              <a:rPr lang="en-US" sz="1600" dirty="0" err="1">
                <a:solidFill>
                  <a:srgbClr val="33CCFF"/>
                </a:solidFill>
              </a:rPr>
              <a:t>DataMining</a:t>
            </a:r>
            <a:endParaRPr lang="en-US" sz="1600" dirty="0">
              <a:solidFill>
                <a:srgbClr val="33CCFF"/>
              </a:solidFill>
            </a:endParaRPr>
          </a:p>
          <a:p>
            <a:pPr lvl="0">
              <a:defRPr/>
            </a:pPr>
            <a:endParaRPr lang="en-US" sz="1600" dirty="0"/>
          </a:p>
          <a:p>
            <a:pPr lvl="0">
              <a:defRPr/>
            </a:pPr>
            <a:r>
              <a:rPr lang="en-US" sz="1600" dirty="0">
                <a:solidFill>
                  <a:srgbClr val="33CCFF"/>
                </a:solidFill>
              </a:rPr>
              <a:t>#</a:t>
            </a:r>
            <a:r>
              <a:rPr lang="en-US" sz="1600" dirty="0" err="1">
                <a:solidFill>
                  <a:srgbClr val="33CCFF"/>
                </a:solidFill>
              </a:rPr>
              <a:t>HateSpeech</a:t>
            </a:r>
            <a:endParaRPr lang="en-US" sz="1600" dirty="0">
              <a:solidFill>
                <a:srgbClr val="33CCFF"/>
              </a:solidFill>
            </a:endParaRPr>
          </a:p>
          <a:p>
            <a:pPr lvl="0">
              <a:defRPr/>
            </a:pPr>
            <a:endParaRPr lang="en-US" sz="1400" dirty="0"/>
          </a:p>
          <a:p>
            <a:pPr lvl="0">
              <a:defRPr/>
            </a:pPr>
            <a:r>
              <a:rPr lang="en-US" sz="1600" dirty="0">
                <a:solidFill>
                  <a:srgbClr val="33CCFF"/>
                </a:solidFill>
              </a:rPr>
              <a:t>#</a:t>
            </a:r>
            <a:r>
              <a:rPr lang="en-US" sz="1600" dirty="0" err="1">
                <a:solidFill>
                  <a:srgbClr val="33CCFF"/>
                </a:solidFill>
              </a:rPr>
              <a:t>IstanbulTechnicalUniversity</a:t>
            </a:r>
            <a:endParaRPr lang="en-US" sz="1600" dirty="0">
              <a:solidFill>
                <a:srgbClr val="33CCFF"/>
              </a:solidFill>
            </a:endParaRPr>
          </a:p>
          <a:p>
            <a:pPr lvl="0">
              <a:defRPr/>
            </a:pPr>
            <a:endParaRPr lang="en-US" sz="1400" dirty="0"/>
          </a:p>
          <a:p>
            <a:pPr lvl="0">
              <a:defRPr/>
            </a:pPr>
            <a:r>
              <a:rPr lang="en-US" sz="1600" dirty="0">
                <a:solidFill>
                  <a:srgbClr val="33CCFF"/>
                </a:solidFill>
              </a:rPr>
              <a:t>#AI</a:t>
            </a:r>
          </a:p>
        </p:txBody>
      </p:sp>
      <p:sp>
        <p:nvSpPr>
          <p:cNvPr id="22" name="Rectangle: Rounded Corners 21">
            <a:extLst>
              <a:ext uri="{FF2B5EF4-FFF2-40B4-BE49-F238E27FC236}">
                <a16:creationId xmlns:a16="http://schemas.microsoft.com/office/drawing/2014/main" id="{8F8E9467-7FF7-4860-9C49-5F6098A29582}"/>
              </a:ext>
            </a:extLst>
          </p:cNvPr>
          <p:cNvSpPr/>
          <p:nvPr/>
        </p:nvSpPr>
        <p:spPr>
          <a:xfrm>
            <a:off x="4571902" y="2115776"/>
            <a:ext cx="3541584" cy="4074057"/>
          </a:xfrm>
          <a:prstGeom prst="roundRect">
            <a:avLst>
              <a:gd name="adj" fmla="val 4833"/>
            </a:avLst>
          </a:prstGeom>
          <a:solidFill>
            <a:srgbClr val="E6F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Top Corners Rounded 27">
            <a:extLst>
              <a:ext uri="{FF2B5EF4-FFF2-40B4-BE49-F238E27FC236}">
                <a16:creationId xmlns:a16="http://schemas.microsoft.com/office/drawing/2014/main" id="{2026202D-C2C5-4121-B9EB-ACE7C9CB8254}"/>
              </a:ext>
            </a:extLst>
          </p:cNvPr>
          <p:cNvSpPr/>
          <p:nvPr/>
        </p:nvSpPr>
        <p:spPr>
          <a:xfrm>
            <a:off x="463534" y="1009650"/>
            <a:ext cx="3251216" cy="865599"/>
          </a:xfrm>
          <a:prstGeom prst="round2SameRect">
            <a:avLst>
              <a:gd name="adj1" fmla="val 18184"/>
              <a:gd name="adj2" fmla="val 0"/>
            </a:avLst>
          </a:prstGeom>
          <a:solidFill>
            <a:srgbClr val="33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8BF83608-7257-4935-A44E-A72A06CAB251}"/>
              </a:ext>
            </a:extLst>
          </p:cNvPr>
          <p:cNvGrpSpPr/>
          <p:nvPr/>
        </p:nvGrpSpPr>
        <p:grpSpPr>
          <a:xfrm>
            <a:off x="720461" y="1395817"/>
            <a:ext cx="660712" cy="865599"/>
            <a:chOff x="8665149" y="3591560"/>
            <a:chExt cx="1132114" cy="1483182"/>
          </a:xfrm>
        </p:grpSpPr>
        <p:sp>
          <p:nvSpPr>
            <p:cNvPr id="25" name="Oval 24">
              <a:extLst>
                <a:ext uri="{FF2B5EF4-FFF2-40B4-BE49-F238E27FC236}">
                  <a16:creationId xmlns:a16="http://schemas.microsoft.com/office/drawing/2014/main" id="{53332FD1-97B4-4E2B-B262-6CD9B9C59B24}"/>
                </a:ext>
              </a:extLst>
            </p:cNvPr>
            <p:cNvSpPr/>
            <p:nvPr/>
          </p:nvSpPr>
          <p:spPr>
            <a:xfrm>
              <a:off x="8665149" y="3942628"/>
              <a:ext cx="1132114" cy="1132114"/>
            </a:xfrm>
            <a:prstGeom prst="ellipse">
              <a:avLst/>
            </a:prstGeom>
            <a:gradFill flip="none" rotWithShape="1">
              <a:gsLst>
                <a:gs pos="0">
                  <a:srgbClr val="1B9ECB"/>
                </a:gs>
                <a:gs pos="100000">
                  <a:srgbClr val="A7E8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AB4643C0-D7DF-488F-BF46-B5F886A90B5E}"/>
                </a:ext>
              </a:extLst>
            </p:cNvPr>
            <p:cNvPicPr>
              <a:picLocks noChangeAspect="1"/>
            </p:cNvPicPr>
            <p:nvPr/>
          </p:nvPicPr>
          <p:blipFill>
            <a:blip r:embed="rId3"/>
            <a:srcRect l="5467" t="4117" r="6993" b="15804"/>
            <a:stretch>
              <a:fillRect/>
            </a:stretch>
          </p:blipFill>
          <p:spPr>
            <a:xfrm>
              <a:off x="8665149" y="3591560"/>
              <a:ext cx="1132114" cy="1483182"/>
            </a:xfrm>
            <a:custGeom>
              <a:avLst/>
              <a:gdLst>
                <a:gd name="connsiteX0" fmla="*/ 253626 w 1132114"/>
                <a:gd name="connsiteY0" fmla="*/ 0 h 1483182"/>
                <a:gd name="connsiteX1" fmla="*/ 878489 w 1132114"/>
                <a:gd name="connsiteY1" fmla="*/ 0 h 1483182"/>
                <a:gd name="connsiteX2" fmla="*/ 1034710 w 1132114"/>
                <a:gd name="connsiteY2" fmla="*/ 156221 h 1483182"/>
                <a:gd name="connsiteX3" fmla="*/ 1034710 w 1132114"/>
                <a:gd name="connsiteY3" fmla="*/ 599752 h 1483182"/>
                <a:gd name="connsiteX4" fmla="*/ 1035441 w 1132114"/>
                <a:gd name="connsiteY4" fmla="*/ 600637 h 1483182"/>
                <a:gd name="connsiteX5" fmla="*/ 1132114 w 1132114"/>
                <a:gd name="connsiteY5" fmla="*/ 917125 h 1483182"/>
                <a:gd name="connsiteX6" fmla="*/ 566057 w 1132114"/>
                <a:gd name="connsiteY6" fmla="*/ 1483182 h 1483182"/>
                <a:gd name="connsiteX7" fmla="*/ 0 w 1132114"/>
                <a:gd name="connsiteY7" fmla="*/ 917125 h 1483182"/>
                <a:gd name="connsiteX8" fmla="*/ 96673 w 1132114"/>
                <a:gd name="connsiteY8" fmla="*/ 600637 h 1483182"/>
                <a:gd name="connsiteX9" fmla="*/ 97405 w 1132114"/>
                <a:gd name="connsiteY9" fmla="*/ 599751 h 1483182"/>
                <a:gd name="connsiteX10" fmla="*/ 97405 w 1132114"/>
                <a:gd name="connsiteY10" fmla="*/ 156221 h 1483182"/>
                <a:gd name="connsiteX11" fmla="*/ 253626 w 1132114"/>
                <a:gd name="connsiteY11" fmla="*/ 0 h 148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2114" h="1483182">
                  <a:moveTo>
                    <a:pt x="253626" y="0"/>
                  </a:moveTo>
                  <a:lnTo>
                    <a:pt x="878489" y="0"/>
                  </a:lnTo>
                  <a:cubicBezTo>
                    <a:pt x="964767" y="0"/>
                    <a:pt x="1034710" y="69943"/>
                    <a:pt x="1034710" y="156221"/>
                  </a:cubicBezTo>
                  <a:lnTo>
                    <a:pt x="1034710" y="599752"/>
                  </a:lnTo>
                  <a:lnTo>
                    <a:pt x="1035441" y="600637"/>
                  </a:lnTo>
                  <a:cubicBezTo>
                    <a:pt x="1096475" y="690981"/>
                    <a:pt x="1132114" y="799891"/>
                    <a:pt x="1132114" y="917125"/>
                  </a:cubicBezTo>
                  <a:cubicBezTo>
                    <a:pt x="1132114" y="1229750"/>
                    <a:pt x="878682" y="1483182"/>
                    <a:pt x="566057" y="1483182"/>
                  </a:cubicBezTo>
                  <a:cubicBezTo>
                    <a:pt x="253432" y="1483182"/>
                    <a:pt x="0" y="1229750"/>
                    <a:pt x="0" y="917125"/>
                  </a:cubicBezTo>
                  <a:cubicBezTo>
                    <a:pt x="0" y="799891"/>
                    <a:pt x="35639" y="690981"/>
                    <a:pt x="96673" y="600637"/>
                  </a:cubicBezTo>
                  <a:lnTo>
                    <a:pt x="97405" y="599751"/>
                  </a:lnTo>
                  <a:lnTo>
                    <a:pt x="97405" y="156221"/>
                  </a:lnTo>
                  <a:cubicBezTo>
                    <a:pt x="97405" y="69943"/>
                    <a:pt x="167348" y="0"/>
                    <a:pt x="253626" y="0"/>
                  </a:cubicBezTo>
                  <a:close/>
                </a:path>
              </a:pathLst>
            </a:custGeom>
          </p:spPr>
        </p:pic>
      </p:grpSp>
      <p:sp>
        <p:nvSpPr>
          <p:cNvPr id="29" name="Rectangle 28">
            <a:extLst>
              <a:ext uri="{FF2B5EF4-FFF2-40B4-BE49-F238E27FC236}">
                <a16:creationId xmlns:a16="http://schemas.microsoft.com/office/drawing/2014/main" id="{2182C700-C9B0-4BC8-A2A8-512FCF1F52CB}"/>
              </a:ext>
            </a:extLst>
          </p:cNvPr>
          <p:cNvSpPr/>
          <p:nvPr/>
        </p:nvSpPr>
        <p:spPr>
          <a:xfrm>
            <a:off x="1486214" y="1899055"/>
            <a:ext cx="2123494" cy="338554"/>
          </a:xfrm>
          <a:prstGeom prst="rect">
            <a:avLst/>
          </a:prstGeom>
        </p:spPr>
        <p:txBody>
          <a:bodyPr wrap="square">
            <a:spAutoFit/>
          </a:bodyPr>
          <a:lstStyle/>
          <a:p>
            <a:r>
              <a:rPr lang="en-US" sz="1600" b="1" dirty="0"/>
              <a:t>Nil</a:t>
            </a:r>
          </a:p>
        </p:txBody>
      </p:sp>
      <p:sp>
        <p:nvSpPr>
          <p:cNvPr id="30" name="Rectangle 29">
            <a:extLst>
              <a:ext uri="{FF2B5EF4-FFF2-40B4-BE49-F238E27FC236}">
                <a16:creationId xmlns:a16="http://schemas.microsoft.com/office/drawing/2014/main" id="{41A66BBD-44CC-4D07-A5F9-D5AB34607226}"/>
              </a:ext>
            </a:extLst>
          </p:cNvPr>
          <p:cNvSpPr/>
          <p:nvPr/>
        </p:nvSpPr>
        <p:spPr>
          <a:xfrm>
            <a:off x="663248" y="2308774"/>
            <a:ext cx="988120" cy="523220"/>
          </a:xfrm>
          <a:prstGeom prst="rect">
            <a:avLst/>
          </a:prstGeom>
        </p:spPr>
        <p:txBody>
          <a:bodyPr wrap="square">
            <a:spAutoFit/>
          </a:bodyPr>
          <a:lstStyle/>
          <a:p>
            <a:pPr lvl="0">
              <a:defRPr/>
            </a:pPr>
            <a:r>
              <a:rPr lang="en-US" sz="1400" b="1" dirty="0">
                <a:solidFill>
                  <a:srgbClr val="33CCFF"/>
                </a:solidFill>
              </a:rPr>
              <a:t>Tweets</a:t>
            </a:r>
          </a:p>
          <a:p>
            <a:pPr lvl="0">
              <a:defRPr/>
            </a:pPr>
            <a:r>
              <a:rPr lang="en-US" sz="1400" dirty="0">
                <a:solidFill>
                  <a:schemeClr val="tx1">
                    <a:lumMod val="75000"/>
                    <a:lumOff val="25000"/>
                  </a:schemeClr>
                </a:solidFill>
              </a:rPr>
              <a:t>38</a:t>
            </a:r>
            <a:endParaRPr lang="en-US" sz="1600" dirty="0"/>
          </a:p>
        </p:txBody>
      </p:sp>
      <p:sp>
        <p:nvSpPr>
          <p:cNvPr id="31" name="Rectangle 30">
            <a:extLst>
              <a:ext uri="{FF2B5EF4-FFF2-40B4-BE49-F238E27FC236}">
                <a16:creationId xmlns:a16="http://schemas.microsoft.com/office/drawing/2014/main" id="{FDC8F9D2-4808-413A-86B8-DF030F30B26E}"/>
              </a:ext>
            </a:extLst>
          </p:cNvPr>
          <p:cNvSpPr/>
          <p:nvPr/>
        </p:nvSpPr>
        <p:spPr>
          <a:xfrm>
            <a:off x="1642418" y="2308774"/>
            <a:ext cx="988120" cy="523220"/>
          </a:xfrm>
          <a:prstGeom prst="rect">
            <a:avLst/>
          </a:prstGeom>
        </p:spPr>
        <p:txBody>
          <a:bodyPr wrap="square">
            <a:spAutoFit/>
          </a:bodyPr>
          <a:lstStyle/>
          <a:p>
            <a:pPr lvl="0">
              <a:defRPr/>
            </a:pPr>
            <a:r>
              <a:rPr lang="en-US" sz="1400" b="1" dirty="0">
                <a:solidFill>
                  <a:srgbClr val="33CCFF"/>
                </a:solidFill>
              </a:rPr>
              <a:t>Following</a:t>
            </a:r>
          </a:p>
          <a:p>
            <a:pPr lvl="0">
              <a:defRPr/>
            </a:pPr>
            <a:r>
              <a:rPr lang="en-US" sz="1400" dirty="0">
                <a:solidFill>
                  <a:schemeClr val="tx1">
                    <a:lumMod val="75000"/>
                    <a:lumOff val="25000"/>
                  </a:schemeClr>
                </a:solidFill>
              </a:rPr>
              <a:t>38</a:t>
            </a:r>
            <a:endParaRPr lang="en-US" sz="1600" dirty="0"/>
          </a:p>
        </p:txBody>
      </p:sp>
      <p:sp>
        <p:nvSpPr>
          <p:cNvPr id="32" name="Rectangle 31">
            <a:extLst>
              <a:ext uri="{FF2B5EF4-FFF2-40B4-BE49-F238E27FC236}">
                <a16:creationId xmlns:a16="http://schemas.microsoft.com/office/drawing/2014/main" id="{B3E55DBC-5A2C-4AB8-B941-0769A731858C}"/>
              </a:ext>
            </a:extLst>
          </p:cNvPr>
          <p:cNvSpPr/>
          <p:nvPr/>
        </p:nvSpPr>
        <p:spPr>
          <a:xfrm>
            <a:off x="2621588" y="2308774"/>
            <a:ext cx="988120" cy="523220"/>
          </a:xfrm>
          <a:prstGeom prst="rect">
            <a:avLst/>
          </a:prstGeom>
        </p:spPr>
        <p:txBody>
          <a:bodyPr wrap="square">
            <a:spAutoFit/>
          </a:bodyPr>
          <a:lstStyle/>
          <a:p>
            <a:pPr lvl="0">
              <a:defRPr/>
            </a:pPr>
            <a:r>
              <a:rPr lang="en-US" sz="1400" b="1" dirty="0">
                <a:solidFill>
                  <a:srgbClr val="33CCFF"/>
                </a:solidFill>
              </a:rPr>
              <a:t>Followers</a:t>
            </a:r>
          </a:p>
          <a:p>
            <a:pPr lvl="0">
              <a:defRPr/>
            </a:pPr>
            <a:r>
              <a:rPr lang="en-US" sz="1400" dirty="0">
                <a:solidFill>
                  <a:schemeClr val="tx1">
                    <a:lumMod val="75000"/>
                    <a:lumOff val="25000"/>
                  </a:schemeClr>
                </a:solidFill>
              </a:rPr>
              <a:t>38</a:t>
            </a:r>
            <a:endParaRPr lang="en-US" sz="1600" dirty="0"/>
          </a:p>
        </p:txBody>
      </p:sp>
      <p:sp>
        <p:nvSpPr>
          <p:cNvPr id="33" name="Rectangle: Rounded Corners 32">
            <a:extLst>
              <a:ext uri="{FF2B5EF4-FFF2-40B4-BE49-F238E27FC236}">
                <a16:creationId xmlns:a16="http://schemas.microsoft.com/office/drawing/2014/main" id="{07011013-311F-4049-AD90-88B32F6B7183}"/>
              </a:ext>
            </a:extLst>
          </p:cNvPr>
          <p:cNvSpPr/>
          <p:nvPr/>
        </p:nvSpPr>
        <p:spPr>
          <a:xfrm>
            <a:off x="4571902" y="1262519"/>
            <a:ext cx="3541584" cy="358367"/>
          </a:xfrm>
          <a:prstGeom prst="roundRect">
            <a:avLst>
              <a:gd name="adj" fmla="val 50000"/>
            </a:avLst>
          </a:prstGeom>
          <a:solidFill>
            <a:schemeClr val="bg1"/>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rPr>
              <a:t>Whats</a:t>
            </a:r>
            <a:r>
              <a:rPr lang="en-US" sz="1400" dirty="0">
                <a:solidFill>
                  <a:schemeClr val="tx1"/>
                </a:solidFill>
              </a:rPr>
              <a:t> happening?</a:t>
            </a:r>
          </a:p>
        </p:txBody>
      </p:sp>
      <p:grpSp>
        <p:nvGrpSpPr>
          <p:cNvPr id="34" name="Group 33">
            <a:extLst>
              <a:ext uri="{FF2B5EF4-FFF2-40B4-BE49-F238E27FC236}">
                <a16:creationId xmlns:a16="http://schemas.microsoft.com/office/drawing/2014/main" id="{9E0AF1EB-ADA5-4D68-B685-AFF0D3828F8E}"/>
              </a:ext>
            </a:extLst>
          </p:cNvPr>
          <p:cNvGrpSpPr/>
          <p:nvPr/>
        </p:nvGrpSpPr>
        <p:grpSpPr>
          <a:xfrm>
            <a:off x="4017290" y="1066121"/>
            <a:ext cx="437129" cy="572683"/>
            <a:chOff x="8665149" y="3591560"/>
            <a:chExt cx="1132114" cy="1483182"/>
          </a:xfrm>
        </p:grpSpPr>
        <p:sp>
          <p:nvSpPr>
            <p:cNvPr id="35" name="Oval 34">
              <a:extLst>
                <a:ext uri="{FF2B5EF4-FFF2-40B4-BE49-F238E27FC236}">
                  <a16:creationId xmlns:a16="http://schemas.microsoft.com/office/drawing/2014/main" id="{2E1817EC-8266-4C3A-94ED-17246D889E77}"/>
                </a:ext>
              </a:extLst>
            </p:cNvPr>
            <p:cNvSpPr/>
            <p:nvPr/>
          </p:nvSpPr>
          <p:spPr>
            <a:xfrm>
              <a:off x="8665149" y="3942628"/>
              <a:ext cx="1132114" cy="1132114"/>
            </a:xfrm>
            <a:prstGeom prst="ellipse">
              <a:avLst/>
            </a:prstGeom>
            <a:gradFill flip="none" rotWithShape="1">
              <a:gsLst>
                <a:gs pos="0">
                  <a:srgbClr val="1B9ECB"/>
                </a:gs>
                <a:gs pos="100000">
                  <a:srgbClr val="A7E8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37921D5D-863F-40D2-BBA2-5BDC154A1138}"/>
                </a:ext>
              </a:extLst>
            </p:cNvPr>
            <p:cNvPicPr>
              <a:picLocks noChangeAspect="1"/>
            </p:cNvPicPr>
            <p:nvPr/>
          </p:nvPicPr>
          <p:blipFill>
            <a:blip r:embed="rId3"/>
            <a:srcRect l="5467" t="4117" r="6993" b="15804"/>
            <a:stretch>
              <a:fillRect/>
            </a:stretch>
          </p:blipFill>
          <p:spPr>
            <a:xfrm>
              <a:off x="8665149" y="3591560"/>
              <a:ext cx="1132114" cy="1483182"/>
            </a:xfrm>
            <a:custGeom>
              <a:avLst/>
              <a:gdLst>
                <a:gd name="connsiteX0" fmla="*/ 253626 w 1132114"/>
                <a:gd name="connsiteY0" fmla="*/ 0 h 1483182"/>
                <a:gd name="connsiteX1" fmla="*/ 878489 w 1132114"/>
                <a:gd name="connsiteY1" fmla="*/ 0 h 1483182"/>
                <a:gd name="connsiteX2" fmla="*/ 1034710 w 1132114"/>
                <a:gd name="connsiteY2" fmla="*/ 156221 h 1483182"/>
                <a:gd name="connsiteX3" fmla="*/ 1034710 w 1132114"/>
                <a:gd name="connsiteY3" fmla="*/ 599752 h 1483182"/>
                <a:gd name="connsiteX4" fmla="*/ 1035441 w 1132114"/>
                <a:gd name="connsiteY4" fmla="*/ 600637 h 1483182"/>
                <a:gd name="connsiteX5" fmla="*/ 1132114 w 1132114"/>
                <a:gd name="connsiteY5" fmla="*/ 917125 h 1483182"/>
                <a:gd name="connsiteX6" fmla="*/ 566057 w 1132114"/>
                <a:gd name="connsiteY6" fmla="*/ 1483182 h 1483182"/>
                <a:gd name="connsiteX7" fmla="*/ 0 w 1132114"/>
                <a:gd name="connsiteY7" fmla="*/ 917125 h 1483182"/>
                <a:gd name="connsiteX8" fmla="*/ 96673 w 1132114"/>
                <a:gd name="connsiteY8" fmla="*/ 600637 h 1483182"/>
                <a:gd name="connsiteX9" fmla="*/ 97405 w 1132114"/>
                <a:gd name="connsiteY9" fmla="*/ 599751 h 1483182"/>
                <a:gd name="connsiteX10" fmla="*/ 97405 w 1132114"/>
                <a:gd name="connsiteY10" fmla="*/ 156221 h 1483182"/>
                <a:gd name="connsiteX11" fmla="*/ 253626 w 1132114"/>
                <a:gd name="connsiteY11" fmla="*/ 0 h 148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2114" h="1483182">
                  <a:moveTo>
                    <a:pt x="253626" y="0"/>
                  </a:moveTo>
                  <a:lnTo>
                    <a:pt x="878489" y="0"/>
                  </a:lnTo>
                  <a:cubicBezTo>
                    <a:pt x="964767" y="0"/>
                    <a:pt x="1034710" y="69943"/>
                    <a:pt x="1034710" y="156221"/>
                  </a:cubicBezTo>
                  <a:lnTo>
                    <a:pt x="1034710" y="599752"/>
                  </a:lnTo>
                  <a:lnTo>
                    <a:pt x="1035441" y="600637"/>
                  </a:lnTo>
                  <a:cubicBezTo>
                    <a:pt x="1096475" y="690981"/>
                    <a:pt x="1132114" y="799891"/>
                    <a:pt x="1132114" y="917125"/>
                  </a:cubicBezTo>
                  <a:cubicBezTo>
                    <a:pt x="1132114" y="1229750"/>
                    <a:pt x="878682" y="1483182"/>
                    <a:pt x="566057" y="1483182"/>
                  </a:cubicBezTo>
                  <a:cubicBezTo>
                    <a:pt x="253432" y="1483182"/>
                    <a:pt x="0" y="1229750"/>
                    <a:pt x="0" y="917125"/>
                  </a:cubicBezTo>
                  <a:cubicBezTo>
                    <a:pt x="0" y="799891"/>
                    <a:pt x="35639" y="690981"/>
                    <a:pt x="96673" y="600637"/>
                  </a:cubicBezTo>
                  <a:lnTo>
                    <a:pt x="97405" y="599751"/>
                  </a:lnTo>
                  <a:lnTo>
                    <a:pt x="97405" y="156221"/>
                  </a:lnTo>
                  <a:cubicBezTo>
                    <a:pt x="97405" y="69943"/>
                    <a:pt x="167348" y="0"/>
                    <a:pt x="253626" y="0"/>
                  </a:cubicBezTo>
                  <a:close/>
                </a:path>
              </a:pathLst>
            </a:custGeom>
          </p:spPr>
        </p:pic>
      </p:grpSp>
      <p:cxnSp>
        <p:nvCxnSpPr>
          <p:cNvPr id="38" name="Straight Connector 37">
            <a:extLst>
              <a:ext uri="{FF2B5EF4-FFF2-40B4-BE49-F238E27FC236}">
                <a16:creationId xmlns:a16="http://schemas.microsoft.com/office/drawing/2014/main" id="{BAB52F6D-503A-4863-9892-75BB3B31BEC2}"/>
              </a:ext>
            </a:extLst>
          </p:cNvPr>
          <p:cNvCxnSpPr/>
          <p:nvPr/>
        </p:nvCxnSpPr>
        <p:spPr>
          <a:xfrm>
            <a:off x="3870317" y="1875249"/>
            <a:ext cx="4451366" cy="0"/>
          </a:xfrm>
          <a:prstGeom prst="line">
            <a:avLst/>
          </a:prstGeom>
          <a:ln>
            <a:solidFill>
              <a:srgbClr val="A7E8FF"/>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D79DD470-840F-4845-B96F-F6FBC9B16889}"/>
              </a:ext>
            </a:extLst>
          </p:cNvPr>
          <p:cNvGrpSpPr/>
          <p:nvPr/>
        </p:nvGrpSpPr>
        <p:grpSpPr>
          <a:xfrm>
            <a:off x="4017290" y="1993221"/>
            <a:ext cx="437129" cy="572683"/>
            <a:chOff x="8665149" y="3591560"/>
            <a:chExt cx="1132114" cy="1483182"/>
          </a:xfrm>
        </p:grpSpPr>
        <p:sp>
          <p:nvSpPr>
            <p:cNvPr id="40" name="Oval 39">
              <a:extLst>
                <a:ext uri="{FF2B5EF4-FFF2-40B4-BE49-F238E27FC236}">
                  <a16:creationId xmlns:a16="http://schemas.microsoft.com/office/drawing/2014/main" id="{46B65159-6F20-4341-9234-C6A4566997A6}"/>
                </a:ext>
              </a:extLst>
            </p:cNvPr>
            <p:cNvSpPr/>
            <p:nvPr/>
          </p:nvSpPr>
          <p:spPr>
            <a:xfrm>
              <a:off x="8665149" y="3942628"/>
              <a:ext cx="1132114" cy="1132114"/>
            </a:xfrm>
            <a:prstGeom prst="ellipse">
              <a:avLst/>
            </a:prstGeom>
            <a:gradFill flip="none" rotWithShape="1">
              <a:gsLst>
                <a:gs pos="0">
                  <a:srgbClr val="1B9ECB"/>
                </a:gs>
                <a:gs pos="100000">
                  <a:srgbClr val="A7E8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1560C441-6CA0-49A3-8694-DC1B05A070AD}"/>
                </a:ext>
              </a:extLst>
            </p:cNvPr>
            <p:cNvPicPr>
              <a:picLocks noChangeAspect="1"/>
            </p:cNvPicPr>
            <p:nvPr/>
          </p:nvPicPr>
          <p:blipFill>
            <a:blip r:embed="rId3"/>
            <a:srcRect l="5467" t="4117" r="6993" b="15804"/>
            <a:stretch>
              <a:fillRect/>
            </a:stretch>
          </p:blipFill>
          <p:spPr>
            <a:xfrm>
              <a:off x="8665149" y="3591560"/>
              <a:ext cx="1132114" cy="1483182"/>
            </a:xfrm>
            <a:custGeom>
              <a:avLst/>
              <a:gdLst>
                <a:gd name="connsiteX0" fmla="*/ 253626 w 1132114"/>
                <a:gd name="connsiteY0" fmla="*/ 0 h 1483182"/>
                <a:gd name="connsiteX1" fmla="*/ 878489 w 1132114"/>
                <a:gd name="connsiteY1" fmla="*/ 0 h 1483182"/>
                <a:gd name="connsiteX2" fmla="*/ 1034710 w 1132114"/>
                <a:gd name="connsiteY2" fmla="*/ 156221 h 1483182"/>
                <a:gd name="connsiteX3" fmla="*/ 1034710 w 1132114"/>
                <a:gd name="connsiteY3" fmla="*/ 599752 h 1483182"/>
                <a:gd name="connsiteX4" fmla="*/ 1035441 w 1132114"/>
                <a:gd name="connsiteY4" fmla="*/ 600637 h 1483182"/>
                <a:gd name="connsiteX5" fmla="*/ 1132114 w 1132114"/>
                <a:gd name="connsiteY5" fmla="*/ 917125 h 1483182"/>
                <a:gd name="connsiteX6" fmla="*/ 566057 w 1132114"/>
                <a:gd name="connsiteY6" fmla="*/ 1483182 h 1483182"/>
                <a:gd name="connsiteX7" fmla="*/ 0 w 1132114"/>
                <a:gd name="connsiteY7" fmla="*/ 917125 h 1483182"/>
                <a:gd name="connsiteX8" fmla="*/ 96673 w 1132114"/>
                <a:gd name="connsiteY8" fmla="*/ 600637 h 1483182"/>
                <a:gd name="connsiteX9" fmla="*/ 97405 w 1132114"/>
                <a:gd name="connsiteY9" fmla="*/ 599751 h 1483182"/>
                <a:gd name="connsiteX10" fmla="*/ 97405 w 1132114"/>
                <a:gd name="connsiteY10" fmla="*/ 156221 h 1483182"/>
                <a:gd name="connsiteX11" fmla="*/ 253626 w 1132114"/>
                <a:gd name="connsiteY11" fmla="*/ 0 h 148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2114" h="1483182">
                  <a:moveTo>
                    <a:pt x="253626" y="0"/>
                  </a:moveTo>
                  <a:lnTo>
                    <a:pt x="878489" y="0"/>
                  </a:lnTo>
                  <a:cubicBezTo>
                    <a:pt x="964767" y="0"/>
                    <a:pt x="1034710" y="69943"/>
                    <a:pt x="1034710" y="156221"/>
                  </a:cubicBezTo>
                  <a:lnTo>
                    <a:pt x="1034710" y="599752"/>
                  </a:lnTo>
                  <a:lnTo>
                    <a:pt x="1035441" y="600637"/>
                  </a:lnTo>
                  <a:cubicBezTo>
                    <a:pt x="1096475" y="690981"/>
                    <a:pt x="1132114" y="799891"/>
                    <a:pt x="1132114" y="917125"/>
                  </a:cubicBezTo>
                  <a:cubicBezTo>
                    <a:pt x="1132114" y="1229750"/>
                    <a:pt x="878682" y="1483182"/>
                    <a:pt x="566057" y="1483182"/>
                  </a:cubicBezTo>
                  <a:cubicBezTo>
                    <a:pt x="253432" y="1483182"/>
                    <a:pt x="0" y="1229750"/>
                    <a:pt x="0" y="917125"/>
                  </a:cubicBezTo>
                  <a:cubicBezTo>
                    <a:pt x="0" y="799891"/>
                    <a:pt x="35639" y="690981"/>
                    <a:pt x="96673" y="600637"/>
                  </a:cubicBezTo>
                  <a:lnTo>
                    <a:pt x="97405" y="599751"/>
                  </a:lnTo>
                  <a:lnTo>
                    <a:pt x="97405" y="156221"/>
                  </a:lnTo>
                  <a:cubicBezTo>
                    <a:pt x="97405" y="69943"/>
                    <a:pt x="167348" y="0"/>
                    <a:pt x="253626" y="0"/>
                  </a:cubicBezTo>
                  <a:close/>
                </a:path>
              </a:pathLst>
            </a:custGeom>
          </p:spPr>
        </p:pic>
      </p:grpSp>
      <p:cxnSp>
        <p:nvCxnSpPr>
          <p:cNvPr id="42" name="Straight Connector 41">
            <a:extLst>
              <a:ext uri="{FF2B5EF4-FFF2-40B4-BE49-F238E27FC236}">
                <a16:creationId xmlns:a16="http://schemas.microsoft.com/office/drawing/2014/main" id="{C883A9E5-D495-4E35-A462-03340B0E4AD0}"/>
              </a:ext>
            </a:extLst>
          </p:cNvPr>
          <p:cNvCxnSpPr>
            <a:cxnSpLocks/>
          </p:cNvCxnSpPr>
          <p:nvPr/>
        </p:nvCxnSpPr>
        <p:spPr>
          <a:xfrm>
            <a:off x="8477250" y="4171950"/>
            <a:ext cx="3251216" cy="0"/>
          </a:xfrm>
          <a:prstGeom prst="line">
            <a:avLst/>
          </a:prstGeom>
          <a:ln>
            <a:solidFill>
              <a:srgbClr val="A7E8FF"/>
            </a:solidFill>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B607838E-769A-472B-B51B-A11869851E29}"/>
              </a:ext>
            </a:extLst>
          </p:cNvPr>
          <p:cNvSpPr/>
          <p:nvPr/>
        </p:nvSpPr>
        <p:spPr>
          <a:xfrm>
            <a:off x="8909042" y="3505200"/>
            <a:ext cx="2387632" cy="394204"/>
          </a:xfrm>
          <a:prstGeom prst="roundRect">
            <a:avLst>
              <a:gd name="adj" fmla="val 50000"/>
            </a:avLst>
          </a:prstGeom>
          <a:solidFill>
            <a:srgbClr val="33CCFF"/>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rial Rounded MT Bold" panose="020F0704030504030204" pitchFamily="34" charset="0"/>
              </a:rPr>
              <a:t>Take a look</a:t>
            </a:r>
          </a:p>
        </p:txBody>
      </p:sp>
      <p:sp>
        <p:nvSpPr>
          <p:cNvPr id="45" name="Rectangle 44">
            <a:extLst>
              <a:ext uri="{FF2B5EF4-FFF2-40B4-BE49-F238E27FC236}">
                <a16:creationId xmlns:a16="http://schemas.microsoft.com/office/drawing/2014/main" id="{2D5E5EB4-C469-46C8-B795-2E0F8876D840}"/>
              </a:ext>
            </a:extLst>
          </p:cNvPr>
          <p:cNvSpPr/>
          <p:nvPr/>
        </p:nvSpPr>
        <p:spPr>
          <a:xfrm>
            <a:off x="8743569" y="4316577"/>
            <a:ext cx="2718579" cy="369332"/>
          </a:xfrm>
          <a:prstGeom prst="rect">
            <a:avLst/>
          </a:prstGeom>
        </p:spPr>
        <p:txBody>
          <a:bodyPr wrap="square">
            <a:spAutoFit/>
          </a:bodyPr>
          <a:lstStyle/>
          <a:p>
            <a:r>
              <a:rPr lang="en-US" dirty="0">
                <a:solidFill>
                  <a:srgbClr val="006C92"/>
                </a:solidFill>
                <a:latin typeface="Arial Rounded MT Bold" panose="020F0704030504030204" pitchFamily="34" charset="0"/>
              </a:rPr>
              <a:t>Who to follow</a:t>
            </a:r>
          </a:p>
        </p:txBody>
      </p:sp>
      <p:sp>
        <p:nvSpPr>
          <p:cNvPr id="46" name="Rectangle 45">
            <a:extLst>
              <a:ext uri="{FF2B5EF4-FFF2-40B4-BE49-F238E27FC236}">
                <a16:creationId xmlns:a16="http://schemas.microsoft.com/office/drawing/2014/main" id="{58E77165-9918-4C58-83E0-A2D08C53FA8B}"/>
              </a:ext>
            </a:extLst>
          </p:cNvPr>
          <p:cNvSpPr/>
          <p:nvPr/>
        </p:nvSpPr>
        <p:spPr>
          <a:xfrm>
            <a:off x="10333392" y="4347355"/>
            <a:ext cx="1204956" cy="307777"/>
          </a:xfrm>
          <a:prstGeom prst="rect">
            <a:avLst/>
          </a:prstGeom>
        </p:spPr>
        <p:txBody>
          <a:bodyPr wrap="square">
            <a:spAutoFit/>
          </a:bodyPr>
          <a:lstStyle/>
          <a:p>
            <a:pPr lvl="0">
              <a:defRPr/>
            </a:pPr>
            <a:r>
              <a:rPr lang="en-US" sz="1400" dirty="0">
                <a:solidFill>
                  <a:srgbClr val="33CCFF"/>
                </a:solidFill>
              </a:rPr>
              <a:t>Refresh</a:t>
            </a:r>
            <a:endParaRPr lang="en-US" sz="1200" dirty="0"/>
          </a:p>
        </p:txBody>
      </p:sp>
      <p:sp>
        <p:nvSpPr>
          <p:cNvPr id="98" name="Rectangle 97">
            <a:extLst>
              <a:ext uri="{FF2B5EF4-FFF2-40B4-BE49-F238E27FC236}">
                <a16:creationId xmlns:a16="http://schemas.microsoft.com/office/drawing/2014/main" id="{782D5D9E-E389-412D-808E-C9F21A2C239F}"/>
              </a:ext>
            </a:extLst>
          </p:cNvPr>
          <p:cNvSpPr/>
          <p:nvPr/>
        </p:nvSpPr>
        <p:spPr>
          <a:xfrm>
            <a:off x="8598497" y="3050237"/>
            <a:ext cx="2965222" cy="307777"/>
          </a:xfrm>
          <a:prstGeom prst="rect">
            <a:avLst/>
          </a:prstGeom>
        </p:spPr>
        <p:txBody>
          <a:bodyPr wrap="square">
            <a:spAutoFit/>
          </a:bodyPr>
          <a:lstStyle/>
          <a:p>
            <a:pPr lvl="0" algn="ctr">
              <a:defRPr/>
            </a:pPr>
            <a:r>
              <a:rPr lang="en-US" sz="1400" dirty="0">
                <a:solidFill>
                  <a:schemeClr val="tx1">
                    <a:lumMod val="75000"/>
                    <a:lumOff val="25000"/>
                  </a:schemeClr>
                </a:solidFill>
              </a:rPr>
              <a:t>There are some hate speech to detect!</a:t>
            </a:r>
            <a:endParaRPr lang="en-US" sz="1400" dirty="0"/>
          </a:p>
        </p:txBody>
      </p:sp>
      <p:sp>
        <p:nvSpPr>
          <p:cNvPr id="10274" name="Rectangle 10273">
            <a:extLst>
              <a:ext uri="{FF2B5EF4-FFF2-40B4-BE49-F238E27FC236}">
                <a16:creationId xmlns:a16="http://schemas.microsoft.com/office/drawing/2014/main" id="{43B50139-7FCC-4FB2-9D4F-5FF9A4AA3299}"/>
              </a:ext>
            </a:extLst>
          </p:cNvPr>
          <p:cNvSpPr/>
          <p:nvPr/>
        </p:nvSpPr>
        <p:spPr>
          <a:xfrm>
            <a:off x="4596147" y="2126869"/>
            <a:ext cx="3075707" cy="4339650"/>
          </a:xfrm>
          <a:prstGeom prst="rect">
            <a:avLst/>
          </a:prstGeom>
        </p:spPr>
        <p:txBody>
          <a:bodyPr wrap="square">
            <a:spAutoFit/>
          </a:bodyPr>
          <a:lstStyle/>
          <a:p>
            <a:r>
              <a:rPr lang="en-US" sz="1600" dirty="0">
                <a:solidFill>
                  <a:srgbClr val="006C92"/>
                </a:solidFill>
                <a:latin typeface="Arial Rounded MT Bold" panose="020F0704030504030204" pitchFamily="34" charset="0"/>
              </a:rPr>
              <a:t>The enormous size of the data influence of Turkish social media contains a lot of harmful content that causes major content filtering issues, such as hate speech, cyberbullying,  and insulting material.</a:t>
            </a:r>
          </a:p>
          <a:p>
            <a:r>
              <a:rPr lang="en-US" sz="1600" dirty="0">
                <a:solidFill>
                  <a:srgbClr val="006C92"/>
                </a:solidFill>
                <a:latin typeface="Arial Rounded MT Bold" panose="020F0704030504030204" pitchFamily="34" charset="0"/>
              </a:rPr>
              <a:t>The rise of these online insults directed towards other countries, ethnicities, faiths, and other groups has an effect and disturbs social peace. Due to its irony and sarcasm, Turkish hate speech is hard to detect.</a:t>
            </a:r>
            <a:endParaRPr lang="en-US" sz="1600" dirty="0"/>
          </a:p>
          <a:p>
            <a:endParaRPr lang="en-US" sz="2000" dirty="0">
              <a:solidFill>
                <a:srgbClr val="006C92"/>
              </a:solidFill>
            </a:endParaRPr>
          </a:p>
        </p:txBody>
      </p:sp>
      <p:grpSp>
        <p:nvGrpSpPr>
          <p:cNvPr id="101" name="Group 100">
            <a:extLst>
              <a:ext uri="{FF2B5EF4-FFF2-40B4-BE49-F238E27FC236}">
                <a16:creationId xmlns:a16="http://schemas.microsoft.com/office/drawing/2014/main" id="{15E7C33D-AB31-4EBE-B8E5-795637D739A2}"/>
              </a:ext>
            </a:extLst>
          </p:cNvPr>
          <p:cNvGrpSpPr/>
          <p:nvPr/>
        </p:nvGrpSpPr>
        <p:grpSpPr>
          <a:xfrm>
            <a:off x="8782960" y="5652004"/>
            <a:ext cx="445880" cy="537831"/>
            <a:chOff x="2394737" y="3709160"/>
            <a:chExt cx="1132114" cy="1365583"/>
          </a:xfrm>
        </p:grpSpPr>
        <p:sp>
          <p:nvSpPr>
            <p:cNvPr id="102" name="Oval 101">
              <a:extLst>
                <a:ext uri="{FF2B5EF4-FFF2-40B4-BE49-F238E27FC236}">
                  <a16:creationId xmlns:a16="http://schemas.microsoft.com/office/drawing/2014/main" id="{0857F3A6-F036-4652-9898-6C5894624E01}"/>
                </a:ext>
              </a:extLst>
            </p:cNvPr>
            <p:cNvSpPr/>
            <p:nvPr/>
          </p:nvSpPr>
          <p:spPr>
            <a:xfrm>
              <a:off x="2394737" y="3942628"/>
              <a:ext cx="1132114" cy="1132114"/>
            </a:xfrm>
            <a:prstGeom prst="ellipse">
              <a:avLst/>
            </a:prstGeom>
            <a:gradFill flip="none" rotWithShape="1">
              <a:gsLst>
                <a:gs pos="0">
                  <a:srgbClr val="1B9ECB"/>
                </a:gs>
                <a:gs pos="100000">
                  <a:srgbClr val="A7E8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Picture 102">
              <a:extLst>
                <a:ext uri="{FF2B5EF4-FFF2-40B4-BE49-F238E27FC236}">
                  <a16:creationId xmlns:a16="http://schemas.microsoft.com/office/drawing/2014/main" id="{816D7025-7B77-48F1-AF96-3872F2F8F2C7}"/>
                </a:ext>
              </a:extLst>
            </p:cNvPr>
            <p:cNvPicPr>
              <a:picLocks noChangeAspect="1"/>
            </p:cNvPicPr>
            <p:nvPr/>
          </p:nvPicPr>
          <p:blipFill>
            <a:blip r:embed="rId4"/>
            <a:srcRect b="368"/>
            <a:stretch>
              <a:fillRect/>
            </a:stretch>
          </p:blipFill>
          <p:spPr>
            <a:xfrm>
              <a:off x="2531974" y="3709160"/>
              <a:ext cx="857640" cy="1365583"/>
            </a:xfrm>
            <a:custGeom>
              <a:avLst/>
              <a:gdLst>
                <a:gd name="connsiteX0" fmla="*/ 0 w 857640"/>
                <a:gd name="connsiteY0" fmla="*/ 0 h 1365583"/>
                <a:gd name="connsiteX1" fmla="*/ 857640 w 857640"/>
                <a:gd name="connsiteY1" fmla="*/ 0 h 1365583"/>
                <a:gd name="connsiteX2" fmla="*/ 857640 w 857640"/>
                <a:gd name="connsiteY2" fmla="*/ 1165176 h 1365583"/>
                <a:gd name="connsiteX3" fmla="*/ 829082 w 857640"/>
                <a:gd name="connsiteY3" fmla="*/ 1199789 h 1365583"/>
                <a:gd name="connsiteX4" fmla="*/ 428819 w 857640"/>
                <a:gd name="connsiteY4" fmla="*/ 1365583 h 1365583"/>
                <a:gd name="connsiteX5" fmla="*/ 28556 w 857640"/>
                <a:gd name="connsiteY5" fmla="*/ 1199789 h 1365583"/>
                <a:gd name="connsiteX6" fmla="*/ 0 w 857640"/>
                <a:gd name="connsiteY6" fmla="*/ 1165179 h 13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640" h="1365583">
                  <a:moveTo>
                    <a:pt x="0" y="0"/>
                  </a:moveTo>
                  <a:lnTo>
                    <a:pt x="857640" y="0"/>
                  </a:lnTo>
                  <a:lnTo>
                    <a:pt x="857640" y="1165176"/>
                  </a:lnTo>
                  <a:lnTo>
                    <a:pt x="829082" y="1199789"/>
                  </a:lnTo>
                  <a:cubicBezTo>
                    <a:pt x="726646" y="1302225"/>
                    <a:pt x="585132" y="1365583"/>
                    <a:pt x="428819" y="1365583"/>
                  </a:cubicBezTo>
                  <a:cubicBezTo>
                    <a:pt x="272507" y="1365583"/>
                    <a:pt x="130992" y="1302225"/>
                    <a:pt x="28556" y="1199789"/>
                  </a:cubicBezTo>
                  <a:lnTo>
                    <a:pt x="0" y="1165179"/>
                  </a:lnTo>
                  <a:close/>
                </a:path>
              </a:pathLst>
            </a:custGeom>
          </p:spPr>
        </p:pic>
      </p:grpSp>
      <p:grpSp>
        <p:nvGrpSpPr>
          <p:cNvPr id="104" name="Group 103">
            <a:extLst>
              <a:ext uri="{FF2B5EF4-FFF2-40B4-BE49-F238E27FC236}">
                <a16:creationId xmlns:a16="http://schemas.microsoft.com/office/drawing/2014/main" id="{9CCE365F-5DFD-48BC-8F4A-3C9042D21C4A}"/>
              </a:ext>
            </a:extLst>
          </p:cNvPr>
          <p:cNvGrpSpPr/>
          <p:nvPr/>
        </p:nvGrpSpPr>
        <p:grpSpPr>
          <a:xfrm>
            <a:off x="8782960" y="4850576"/>
            <a:ext cx="445880" cy="541982"/>
            <a:chOff x="5529943" y="3698621"/>
            <a:chExt cx="1132114" cy="1376121"/>
          </a:xfrm>
        </p:grpSpPr>
        <p:sp>
          <p:nvSpPr>
            <p:cNvPr id="105" name="Oval 104">
              <a:extLst>
                <a:ext uri="{FF2B5EF4-FFF2-40B4-BE49-F238E27FC236}">
                  <a16:creationId xmlns:a16="http://schemas.microsoft.com/office/drawing/2014/main" id="{8D95F3C9-66DE-43A9-9BC9-46B65E402B07}"/>
                </a:ext>
              </a:extLst>
            </p:cNvPr>
            <p:cNvSpPr/>
            <p:nvPr/>
          </p:nvSpPr>
          <p:spPr>
            <a:xfrm>
              <a:off x="5529943" y="3942628"/>
              <a:ext cx="1132114" cy="1132114"/>
            </a:xfrm>
            <a:prstGeom prst="ellipse">
              <a:avLst/>
            </a:prstGeom>
            <a:gradFill flip="none" rotWithShape="1">
              <a:gsLst>
                <a:gs pos="0">
                  <a:srgbClr val="1B9ECB"/>
                </a:gs>
                <a:gs pos="100000">
                  <a:srgbClr val="A7E8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a:extLst>
                <a:ext uri="{FF2B5EF4-FFF2-40B4-BE49-F238E27FC236}">
                  <a16:creationId xmlns:a16="http://schemas.microsoft.com/office/drawing/2014/main" id="{3F9811B6-376E-49CD-8093-A1909B0A9775}"/>
                </a:ext>
              </a:extLst>
            </p:cNvPr>
            <p:cNvPicPr>
              <a:picLocks noChangeAspect="1"/>
            </p:cNvPicPr>
            <p:nvPr/>
          </p:nvPicPr>
          <p:blipFill>
            <a:blip r:embed="rId5"/>
            <a:srcRect/>
            <a:stretch>
              <a:fillRect/>
            </a:stretch>
          </p:blipFill>
          <p:spPr>
            <a:xfrm>
              <a:off x="5627348" y="3698621"/>
              <a:ext cx="937305" cy="1376121"/>
            </a:xfrm>
            <a:custGeom>
              <a:avLst/>
              <a:gdLst>
                <a:gd name="connsiteX0" fmla="*/ 9925 w 937305"/>
                <a:gd name="connsiteY0" fmla="*/ 0 h 1376121"/>
                <a:gd name="connsiteX1" fmla="*/ 927380 w 937305"/>
                <a:gd name="connsiteY1" fmla="*/ 0 h 1376121"/>
                <a:gd name="connsiteX2" fmla="*/ 937305 w 937305"/>
                <a:gd name="connsiteY2" fmla="*/ 49160 h 1376121"/>
                <a:gd name="connsiteX3" fmla="*/ 937305 w 937305"/>
                <a:gd name="connsiteY3" fmla="*/ 492691 h 1376121"/>
                <a:gd name="connsiteX4" fmla="*/ 937305 w 937305"/>
                <a:gd name="connsiteY4" fmla="*/ 1127438 h 1376121"/>
                <a:gd name="connsiteX5" fmla="*/ 868915 w 937305"/>
                <a:gd name="connsiteY5" fmla="*/ 1210327 h 1376121"/>
                <a:gd name="connsiteX6" fmla="*/ 468652 w 937305"/>
                <a:gd name="connsiteY6" fmla="*/ 1376121 h 1376121"/>
                <a:gd name="connsiteX7" fmla="*/ 68389 w 937305"/>
                <a:gd name="connsiteY7" fmla="*/ 1210327 h 1376121"/>
                <a:gd name="connsiteX8" fmla="*/ 0 w 937305"/>
                <a:gd name="connsiteY8" fmla="*/ 1127439 h 1376121"/>
                <a:gd name="connsiteX9" fmla="*/ 0 w 937305"/>
                <a:gd name="connsiteY9" fmla="*/ 492690 h 1376121"/>
                <a:gd name="connsiteX10" fmla="*/ 0 w 937305"/>
                <a:gd name="connsiteY10" fmla="*/ 49160 h 1376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7305" h="1376121">
                  <a:moveTo>
                    <a:pt x="9925" y="0"/>
                  </a:moveTo>
                  <a:lnTo>
                    <a:pt x="927380" y="0"/>
                  </a:lnTo>
                  <a:lnTo>
                    <a:pt x="937305" y="49160"/>
                  </a:lnTo>
                  <a:lnTo>
                    <a:pt x="937305" y="492691"/>
                  </a:lnTo>
                  <a:lnTo>
                    <a:pt x="937305" y="1127438"/>
                  </a:lnTo>
                  <a:lnTo>
                    <a:pt x="868915" y="1210327"/>
                  </a:lnTo>
                  <a:cubicBezTo>
                    <a:pt x="766479" y="1312763"/>
                    <a:pt x="624965" y="1376121"/>
                    <a:pt x="468652" y="1376121"/>
                  </a:cubicBezTo>
                  <a:cubicBezTo>
                    <a:pt x="312340" y="1376121"/>
                    <a:pt x="170826" y="1312763"/>
                    <a:pt x="68389" y="1210327"/>
                  </a:cubicBezTo>
                  <a:lnTo>
                    <a:pt x="0" y="1127439"/>
                  </a:lnTo>
                  <a:lnTo>
                    <a:pt x="0" y="492690"/>
                  </a:lnTo>
                  <a:lnTo>
                    <a:pt x="0" y="49160"/>
                  </a:lnTo>
                  <a:close/>
                </a:path>
              </a:pathLst>
            </a:custGeom>
          </p:spPr>
        </p:pic>
      </p:grpSp>
      <p:sp>
        <p:nvSpPr>
          <p:cNvPr id="10275" name="Rectangle 10274">
            <a:extLst>
              <a:ext uri="{FF2B5EF4-FFF2-40B4-BE49-F238E27FC236}">
                <a16:creationId xmlns:a16="http://schemas.microsoft.com/office/drawing/2014/main" id="{918B3850-0C1A-442C-B862-B92E160201FA}"/>
              </a:ext>
            </a:extLst>
          </p:cNvPr>
          <p:cNvSpPr/>
          <p:nvPr/>
        </p:nvSpPr>
        <p:spPr>
          <a:xfrm>
            <a:off x="9384406" y="5035649"/>
            <a:ext cx="2153942" cy="307777"/>
          </a:xfrm>
          <a:prstGeom prst="rect">
            <a:avLst/>
          </a:prstGeom>
        </p:spPr>
        <p:txBody>
          <a:bodyPr wrap="square">
            <a:spAutoFit/>
          </a:bodyPr>
          <a:lstStyle/>
          <a:p>
            <a:r>
              <a:rPr lang="en-US" sz="1400" b="1" dirty="0"/>
              <a:t>Deniz</a:t>
            </a:r>
            <a:endParaRPr lang="en-US" sz="1400" dirty="0">
              <a:solidFill>
                <a:schemeClr val="bg1">
                  <a:lumMod val="75000"/>
                </a:schemeClr>
              </a:solidFill>
            </a:endParaRPr>
          </a:p>
        </p:txBody>
      </p:sp>
      <p:sp>
        <p:nvSpPr>
          <p:cNvPr id="108" name="Rectangle 107">
            <a:extLst>
              <a:ext uri="{FF2B5EF4-FFF2-40B4-BE49-F238E27FC236}">
                <a16:creationId xmlns:a16="http://schemas.microsoft.com/office/drawing/2014/main" id="{9C77FFA9-FC86-42DD-A5BE-AF07C05C6A37}"/>
              </a:ext>
            </a:extLst>
          </p:cNvPr>
          <p:cNvSpPr/>
          <p:nvPr/>
        </p:nvSpPr>
        <p:spPr>
          <a:xfrm>
            <a:off x="9384406" y="5813006"/>
            <a:ext cx="2153941" cy="307777"/>
          </a:xfrm>
          <a:prstGeom prst="rect">
            <a:avLst/>
          </a:prstGeom>
        </p:spPr>
        <p:txBody>
          <a:bodyPr wrap="square">
            <a:spAutoFit/>
          </a:bodyPr>
          <a:lstStyle/>
          <a:p>
            <a:r>
              <a:rPr lang="en-US" sz="1400" b="1" dirty="0"/>
              <a:t>Alin</a:t>
            </a:r>
            <a:endParaRPr lang="en-US" sz="1400" dirty="0">
              <a:solidFill>
                <a:schemeClr val="bg1">
                  <a:lumMod val="75000"/>
                </a:schemeClr>
              </a:solidFill>
            </a:endParaRPr>
          </a:p>
        </p:txBody>
      </p:sp>
      <p:sp>
        <p:nvSpPr>
          <p:cNvPr id="10276" name="Oval 10275">
            <a:extLst>
              <a:ext uri="{FF2B5EF4-FFF2-40B4-BE49-F238E27FC236}">
                <a16:creationId xmlns:a16="http://schemas.microsoft.com/office/drawing/2014/main" id="{4E2FDB1D-9D6F-4EC3-BCED-BE5C217BA2F1}"/>
              </a:ext>
            </a:extLst>
          </p:cNvPr>
          <p:cNvSpPr/>
          <p:nvPr/>
        </p:nvSpPr>
        <p:spPr>
          <a:xfrm>
            <a:off x="11412720" y="1096900"/>
            <a:ext cx="223666" cy="22366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dirty="0">
              <a:solidFill>
                <a:schemeClr val="bg1">
                  <a:lumMod val="75000"/>
                </a:schemeClr>
              </a:solidFill>
            </a:endParaRPr>
          </a:p>
        </p:txBody>
      </p:sp>
      <p:sp>
        <p:nvSpPr>
          <p:cNvPr id="110" name="Freeform 1673">
            <a:extLst>
              <a:ext uri="{FF2B5EF4-FFF2-40B4-BE49-F238E27FC236}">
                <a16:creationId xmlns:a16="http://schemas.microsoft.com/office/drawing/2014/main" id="{0D2FFF65-20A0-4967-96AB-1A19BAD2F583}"/>
              </a:ext>
            </a:extLst>
          </p:cNvPr>
          <p:cNvSpPr>
            <a:spLocks/>
          </p:cNvSpPr>
          <p:nvPr/>
        </p:nvSpPr>
        <p:spPr bwMode="auto">
          <a:xfrm>
            <a:off x="11485388" y="1169568"/>
            <a:ext cx="78331" cy="78331"/>
          </a:xfrm>
          <a:custGeom>
            <a:avLst/>
            <a:gdLst>
              <a:gd name="T0" fmla="*/ 711 w 719"/>
              <a:gd name="T1" fmla="*/ 42 h 719"/>
              <a:gd name="T2" fmla="*/ 717 w 719"/>
              <a:gd name="T3" fmla="*/ 35 h 719"/>
              <a:gd name="T4" fmla="*/ 719 w 719"/>
              <a:gd name="T5" fmla="*/ 26 h 719"/>
              <a:gd name="T6" fmla="*/ 717 w 719"/>
              <a:gd name="T7" fmla="*/ 16 h 719"/>
              <a:gd name="T8" fmla="*/ 711 w 719"/>
              <a:gd name="T9" fmla="*/ 8 h 719"/>
              <a:gd name="T10" fmla="*/ 704 w 719"/>
              <a:gd name="T11" fmla="*/ 3 h 719"/>
              <a:gd name="T12" fmla="*/ 695 w 719"/>
              <a:gd name="T13" fmla="*/ 0 h 719"/>
              <a:gd name="T14" fmla="*/ 686 w 719"/>
              <a:gd name="T15" fmla="*/ 3 h 719"/>
              <a:gd name="T16" fmla="*/ 678 w 719"/>
              <a:gd name="T17" fmla="*/ 8 h 719"/>
              <a:gd name="T18" fmla="*/ 41 w 719"/>
              <a:gd name="T19" fmla="*/ 8 h 719"/>
              <a:gd name="T20" fmla="*/ 33 w 719"/>
              <a:gd name="T21" fmla="*/ 3 h 719"/>
              <a:gd name="T22" fmla="*/ 25 w 719"/>
              <a:gd name="T23" fmla="*/ 0 h 719"/>
              <a:gd name="T24" fmla="*/ 15 w 719"/>
              <a:gd name="T25" fmla="*/ 3 h 719"/>
              <a:gd name="T26" fmla="*/ 7 w 719"/>
              <a:gd name="T27" fmla="*/ 8 h 719"/>
              <a:gd name="T28" fmla="*/ 1 w 719"/>
              <a:gd name="T29" fmla="*/ 16 h 719"/>
              <a:gd name="T30" fmla="*/ 0 w 719"/>
              <a:gd name="T31" fmla="*/ 26 h 719"/>
              <a:gd name="T32" fmla="*/ 1 w 719"/>
              <a:gd name="T33" fmla="*/ 35 h 719"/>
              <a:gd name="T34" fmla="*/ 7 w 719"/>
              <a:gd name="T35" fmla="*/ 42 h 719"/>
              <a:gd name="T36" fmla="*/ 7 w 719"/>
              <a:gd name="T37" fmla="*/ 678 h 719"/>
              <a:gd name="T38" fmla="*/ 1 w 719"/>
              <a:gd name="T39" fmla="*/ 687 h 719"/>
              <a:gd name="T40" fmla="*/ 0 w 719"/>
              <a:gd name="T41" fmla="*/ 696 h 719"/>
              <a:gd name="T42" fmla="*/ 1 w 719"/>
              <a:gd name="T43" fmla="*/ 706 h 719"/>
              <a:gd name="T44" fmla="*/ 7 w 719"/>
              <a:gd name="T45" fmla="*/ 714 h 719"/>
              <a:gd name="T46" fmla="*/ 15 w 719"/>
              <a:gd name="T47" fmla="*/ 718 h 719"/>
              <a:gd name="T48" fmla="*/ 25 w 719"/>
              <a:gd name="T49" fmla="*/ 719 h 719"/>
              <a:gd name="T50" fmla="*/ 33 w 719"/>
              <a:gd name="T51" fmla="*/ 718 h 719"/>
              <a:gd name="T52" fmla="*/ 41 w 719"/>
              <a:gd name="T53" fmla="*/ 714 h 719"/>
              <a:gd name="T54" fmla="*/ 678 w 719"/>
              <a:gd name="T55" fmla="*/ 714 h 719"/>
              <a:gd name="T56" fmla="*/ 686 w 719"/>
              <a:gd name="T57" fmla="*/ 718 h 719"/>
              <a:gd name="T58" fmla="*/ 695 w 719"/>
              <a:gd name="T59" fmla="*/ 719 h 719"/>
              <a:gd name="T60" fmla="*/ 704 w 719"/>
              <a:gd name="T61" fmla="*/ 718 h 719"/>
              <a:gd name="T62" fmla="*/ 711 w 719"/>
              <a:gd name="T63" fmla="*/ 714 h 719"/>
              <a:gd name="T64" fmla="*/ 717 w 719"/>
              <a:gd name="T65" fmla="*/ 706 h 719"/>
              <a:gd name="T66" fmla="*/ 719 w 719"/>
              <a:gd name="T67" fmla="*/ 696 h 719"/>
              <a:gd name="T68" fmla="*/ 717 w 719"/>
              <a:gd name="T69" fmla="*/ 687 h 719"/>
              <a:gd name="T70" fmla="*/ 711 w 719"/>
              <a:gd name="T71" fmla="*/ 678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9" h="719">
                <a:moveTo>
                  <a:pt x="393" y="360"/>
                </a:moveTo>
                <a:lnTo>
                  <a:pt x="711" y="42"/>
                </a:lnTo>
                <a:lnTo>
                  <a:pt x="715" y="39"/>
                </a:lnTo>
                <a:lnTo>
                  <a:pt x="717" y="35"/>
                </a:lnTo>
                <a:lnTo>
                  <a:pt x="718" y="30"/>
                </a:lnTo>
                <a:lnTo>
                  <a:pt x="719" y="26"/>
                </a:lnTo>
                <a:lnTo>
                  <a:pt x="718" y="20"/>
                </a:lnTo>
                <a:lnTo>
                  <a:pt x="717" y="16"/>
                </a:lnTo>
                <a:lnTo>
                  <a:pt x="715" y="11"/>
                </a:lnTo>
                <a:lnTo>
                  <a:pt x="711" y="8"/>
                </a:lnTo>
                <a:lnTo>
                  <a:pt x="708" y="5"/>
                </a:lnTo>
                <a:lnTo>
                  <a:pt x="704" y="3"/>
                </a:lnTo>
                <a:lnTo>
                  <a:pt x="699" y="2"/>
                </a:lnTo>
                <a:lnTo>
                  <a:pt x="695" y="0"/>
                </a:lnTo>
                <a:lnTo>
                  <a:pt x="690" y="2"/>
                </a:lnTo>
                <a:lnTo>
                  <a:pt x="686" y="3"/>
                </a:lnTo>
                <a:lnTo>
                  <a:pt x="682" y="5"/>
                </a:lnTo>
                <a:lnTo>
                  <a:pt x="678" y="8"/>
                </a:lnTo>
                <a:lnTo>
                  <a:pt x="359" y="327"/>
                </a:lnTo>
                <a:lnTo>
                  <a:pt x="41" y="8"/>
                </a:lnTo>
                <a:lnTo>
                  <a:pt x="37" y="5"/>
                </a:lnTo>
                <a:lnTo>
                  <a:pt x="33" y="3"/>
                </a:lnTo>
                <a:lnTo>
                  <a:pt x="29" y="2"/>
                </a:lnTo>
                <a:lnTo>
                  <a:pt x="25" y="0"/>
                </a:lnTo>
                <a:lnTo>
                  <a:pt x="19" y="2"/>
                </a:lnTo>
                <a:lnTo>
                  <a:pt x="15" y="3"/>
                </a:lnTo>
                <a:lnTo>
                  <a:pt x="11" y="5"/>
                </a:lnTo>
                <a:lnTo>
                  <a:pt x="7" y="8"/>
                </a:lnTo>
                <a:lnTo>
                  <a:pt x="4" y="11"/>
                </a:lnTo>
                <a:lnTo>
                  <a:pt x="1" y="16"/>
                </a:lnTo>
                <a:lnTo>
                  <a:pt x="0" y="20"/>
                </a:lnTo>
                <a:lnTo>
                  <a:pt x="0" y="26"/>
                </a:lnTo>
                <a:lnTo>
                  <a:pt x="0" y="30"/>
                </a:lnTo>
                <a:lnTo>
                  <a:pt x="1" y="35"/>
                </a:lnTo>
                <a:lnTo>
                  <a:pt x="4" y="39"/>
                </a:lnTo>
                <a:lnTo>
                  <a:pt x="7" y="42"/>
                </a:lnTo>
                <a:lnTo>
                  <a:pt x="326" y="360"/>
                </a:lnTo>
                <a:lnTo>
                  <a:pt x="7" y="678"/>
                </a:lnTo>
                <a:lnTo>
                  <a:pt x="4" y="683"/>
                </a:lnTo>
                <a:lnTo>
                  <a:pt x="1" y="687"/>
                </a:lnTo>
                <a:lnTo>
                  <a:pt x="0" y="692"/>
                </a:lnTo>
                <a:lnTo>
                  <a:pt x="0" y="696"/>
                </a:lnTo>
                <a:lnTo>
                  <a:pt x="0" y="700"/>
                </a:lnTo>
                <a:lnTo>
                  <a:pt x="1" y="706"/>
                </a:lnTo>
                <a:lnTo>
                  <a:pt x="4" y="709"/>
                </a:lnTo>
                <a:lnTo>
                  <a:pt x="7" y="714"/>
                </a:lnTo>
                <a:lnTo>
                  <a:pt x="11" y="716"/>
                </a:lnTo>
                <a:lnTo>
                  <a:pt x="15" y="718"/>
                </a:lnTo>
                <a:lnTo>
                  <a:pt x="19" y="719"/>
                </a:lnTo>
                <a:lnTo>
                  <a:pt x="25" y="719"/>
                </a:lnTo>
                <a:lnTo>
                  <a:pt x="29" y="719"/>
                </a:lnTo>
                <a:lnTo>
                  <a:pt x="33" y="718"/>
                </a:lnTo>
                <a:lnTo>
                  <a:pt x="37" y="716"/>
                </a:lnTo>
                <a:lnTo>
                  <a:pt x="41" y="714"/>
                </a:lnTo>
                <a:lnTo>
                  <a:pt x="359" y="395"/>
                </a:lnTo>
                <a:lnTo>
                  <a:pt x="678" y="714"/>
                </a:lnTo>
                <a:lnTo>
                  <a:pt x="682" y="716"/>
                </a:lnTo>
                <a:lnTo>
                  <a:pt x="686" y="718"/>
                </a:lnTo>
                <a:lnTo>
                  <a:pt x="690" y="719"/>
                </a:lnTo>
                <a:lnTo>
                  <a:pt x="695" y="719"/>
                </a:lnTo>
                <a:lnTo>
                  <a:pt x="699" y="719"/>
                </a:lnTo>
                <a:lnTo>
                  <a:pt x="704" y="718"/>
                </a:lnTo>
                <a:lnTo>
                  <a:pt x="708" y="716"/>
                </a:lnTo>
                <a:lnTo>
                  <a:pt x="711" y="714"/>
                </a:lnTo>
                <a:lnTo>
                  <a:pt x="715" y="709"/>
                </a:lnTo>
                <a:lnTo>
                  <a:pt x="717" y="706"/>
                </a:lnTo>
                <a:lnTo>
                  <a:pt x="718" y="700"/>
                </a:lnTo>
                <a:lnTo>
                  <a:pt x="719" y="696"/>
                </a:lnTo>
                <a:lnTo>
                  <a:pt x="718" y="692"/>
                </a:lnTo>
                <a:lnTo>
                  <a:pt x="717" y="687"/>
                </a:lnTo>
                <a:lnTo>
                  <a:pt x="715" y="683"/>
                </a:lnTo>
                <a:lnTo>
                  <a:pt x="711" y="678"/>
                </a:lnTo>
                <a:lnTo>
                  <a:pt x="393" y="36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8F3D9661-F24F-B53F-4650-29B996968F16}"/>
              </a:ext>
            </a:extLst>
          </p:cNvPr>
          <p:cNvPicPr>
            <a:picLocks noChangeAspect="1"/>
          </p:cNvPicPr>
          <p:nvPr/>
        </p:nvPicPr>
        <p:blipFill>
          <a:blip r:embed="rId6"/>
          <a:stretch>
            <a:fillRect/>
          </a:stretch>
        </p:blipFill>
        <p:spPr>
          <a:xfrm>
            <a:off x="5922263" y="457178"/>
            <a:ext cx="347473" cy="285793"/>
          </a:xfrm>
          <a:prstGeom prst="rect">
            <a:avLst/>
          </a:prstGeom>
        </p:spPr>
      </p:pic>
      <p:pic>
        <p:nvPicPr>
          <p:cNvPr id="4" name="Picture 3">
            <a:extLst>
              <a:ext uri="{FF2B5EF4-FFF2-40B4-BE49-F238E27FC236}">
                <a16:creationId xmlns:a16="http://schemas.microsoft.com/office/drawing/2014/main" id="{84FFDBD8-D87D-B35F-1EB5-CAF05B79DAB3}"/>
              </a:ext>
            </a:extLst>
          </p:cNvPr>
          <p:cNvPicPr>
            <a:picLocks noChangeAspect="1"/>
          </p:cNvPicPr>
          <p:nvPr/>
        </p:nvPicPr>
        <p:blipFill>
          <a:blip r:embed="rId7"/>
          <a:stretch>
            <a:fillRect/>
          </a:stretch>
        </p:blipFill>
        <p:spPr>
          <a:xfrm>
            <a:off x="9235506" y="1224571"/>
            <a:ext cx="1873490" cy="1873490"/>
          </a:xfrm>
          <a:prstGeom prst="rect">
            <a:avLst/>
          </a:prstGeom>
        </p:spPr>
      </p:pic>
    </p:spTree>
    <p:extLst>
      <p:ext uri="{BB962C8B-B14F-4D97-AF65-F5344CB8AC3E}">
        <p14:creationId xmlns:p14="http://schemas.microsoft.com/office/powerpoint/2010/main" val="160230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1AA2A670-4772-4504-9A86-BE460BACA39F}"/>
              </a:ext>
            </a:extLst>
          </p:cNvPr>
          <p:cNvSpPr/>
          <p:nvPr/>
        </p:nvSpPr>
        <p:spPr>
          <a:xfrm>
            <a:off x="2706244" y="380035"/>
            <a:ext cx="6726507" cy="738664"/>
          </a:xfrm>
          <a:prstGeom prst="rect">
            <a:avLst/>
          </a:prstGeom>
        </p:spPr>
        <p:txBody>
          <a:bodyPr wrap="square" lIns="0" tIns="0" rIns="0" bIns="0">
            <a:spAutoFit/>
          </a:bodyPr>
          <a:lstStyle/>
          <a:p>
            <a:r>
              <a:rPr lang="en-US" sz="4800" dirty="0">
                <a:solidFill>
                  <a:schemeClr val="bg2"/>
                </a:solidFill>
              </a:rPr>
              <a:t>Issues About Related Work</a:t>
            </a:r>
          </a:p>
        </p:txBody>
      </p:sp>
      <p:sp>
        <p:nvSpPr>
          <p:cNvPr id="55" name="Rectangle 54">
            <a:extLst>
              <a:ext uri="{FF2B5EF4-FFF2-40B4-BE49-F238E27FC236}">
                <a16:creationId xmlns:a16="http://schemas.microsoft.com/office/drawing/2014/main" id="{B9810A48-58EE-4653-9094-4015568448A4}"/>
              </a:ext>
            </a:extLst>
          </p:cNvPr>
          <p:cNvSpPr/>
          <p:nvPr/>
        </p:nvSpPr>
        <p:spPr>
          <a:xfrm>
            <a:off x="1409678" y="1371695"/>
            <a:ext cx="2397249" cy="430887"/>
          </a:xfrm>
          <a:prstGeom prst="rect">
            <a:avLst/>
          </a:prstGeom>
          <a:noFill/>
        </p:spPr>
        <p:txBody>
          <a:bodyPr wrap="square" lIns="0" tIns="0" rIns="0" bIns="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w="22225">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rPr>
              <a:t>Imbalanced</a:t>
            </a:r>
          </a:p>
        </p:txBody>
      </p:sp>
      <p:sp>
        <p:nvSpPr>
          <p:cNvPr id="119" name="Rectangle 118">
            <a:extLst>
              <a:ext uri="{FF2B5EF4-FFF2-40B4-BE49-F238E27FC236}">
                <a16:creationId xmlns:a16="http://schemas.microsoft.com/office/drawing/2014/main" id="{5C998BA0-6D9C-4E71-AABD-0B1CE27665CD}"/>
              </a:ext>
            </a:extLst>
          </p:cNvPr>
          <p:cNvSpPr/>
          <p:nvPr/>
        </p:nvSpPr>
        <p:spPr>
          <a:xfrm>
            <a:off x="1620765" y="2615148"/>
            <a:ext cx="1903594" cy="2087366"/>
          </a:xfrm>
          <a:prstGeom prst="rect">
            <a:avLst/>
          </a:prstGeom>
        </p:spPr>
        <p:txBody>
          <a:bodyPr wrap="square" lIns="0" tIns="0" rIns="0" bIns="0">
            <a:spAutoFit/>
          </a:bodyPr>
          <a:lstStyle/>
          <a:p>
            <a:pPr marL="285744" marR="0" lvl="0" indent="-285744" algn="l" defTabSz="914377"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Generalizability problems</a:t>
            </a:r>
          </a:p>
          <a:p>
            <a:pPr marL="285744" marR="0" lvl="0" indent="-285744" algn="l" defTabSz="914377"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Tend to favor the majority class for accuracy</a:t>
            </a:r>
          </a:p>
        </p:txBody>
      </p:sp>
      <p:grpSp>
        <p:nvGrpSpPr>
          <p:cNvPr id="218" name="Group 217">
            <a:extLst>
              <a:ext uri="{FF2B5EF4-FFF2-40B4-BE49-F238E27FC236}">
                <a16:creationId xmlns:a16="http://schemas.microsoft.com/office/drawing/2014/main" id="{7D2AC6DF-FF9A-488F-9123-53AA85D9365B}"/>
              </a:ext>
            </a:extLst>
          </p:cNvPr>
          <p:cNvGrpSpPr/>
          <p:nvPr/>
        </p:nvGrpSpPr>
        <p:grpSpPr>
          <a:xfrm>
            <a:off x="1337631" y="1217826"/>
            <a:ext cx="2504839" cy="3923969"/>
            <a:chOff x="600617" y="1217205"/>
            <a:chExt cx="2504839" cy="3923968"/>
          </a:xfrm>
        </p:grpSpPr>
        <p:sp>
          <p:nvSpPr>
            <p:cNvPr id="13" name="Rectangle 12">
              <a:extLst>
                <a:ext uri="{FF2B5EF4-FFF2-40B4-BE49-F238E27FC236}">
                  <a16:creationId xmlns:a16="http://schemas.microsoft.com/office/drawing/2014/main" id="{FFF60778-A552-4178-967A-D6012B06C7A5}"/>
                </a:ext>
              </a:extLst>
            </p:cNvPr>
            <p:cNvSpPr/>
            <p:nvPr/>
          </p:nvSpPr>
          <p:spPr>
            <a:xfrm>
              <a:off x="600617" y="5095454"/>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id="{C018E09C-793B-4B90-8ABF-2FDE455E5932}"/>
                </a:ext>
              </a:extLst>
            </p:cNvPr>
            <p:cNvSpPr/>
            <p:nvPr/>
          </p:nvSpPr>
          <p:spPr>
            <a:xfrm>
              <a:off x="600617"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3" name="Rectangle 72">
            <a:extLst>
              <a:ext uri="{FF2B5EF4-FFF2-40B4-BE49-F238E27FC236}">
                <a16:creationId xmlns:a16="http://schemas.microsoft.com/office/drawing/2014/main" id="{A4577D3E-B848-40A4-BDA3-371D139FFCD7}"/>
              </a:ext>
            </a:extLst>
          </p:cNvPr>
          <p:cNvSpPr/>
          <p:nvPr/>
        </p:nvSpPr>
        <p:spPr>
          <a:xfrm>
            <a:off x="4967904" y="1371694"/>
            <a:ext cx="2153840" cy="430887"/>
          </a:xfrm>
          <a:prstGeom prst="rect">
            <a:avLst/>
          </a:prstGeom>
          <a:noFill/>
        </p:spPr>
        <p:txBody>
          <a:bodyPr wrap="square" lIns="0" tIns="0" rIns="0" bIns="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w="22225">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rPr>
              <a:t>Biased</a:t>
            </a:r>
          </a:p>
        </p:txBody>
      </p:sp>
      <p:sp>
        <p:nvSpPr>
          <p:cNvPr id="120" name="Rectangle 119">
            <a:extLst>
              <a:ext uri="{FF2B5EF4-FFF2-40B4-BE49-F238E27FC236}">
                <a16:creationId xmlns:a16="http://schemas.microsoft.com/office/drawing/2014/main" id="{9AD4C567-68CB-4D4E-B46F-AE6B623D0433}"/>
              </a:ext>
            </a:extLst>
          </p:cNvPr>
          <p:cNvSpPr/>
          <p:nvPr/>
        </p:nvSpPr>
        <p:spPr>
          <a:xfrm>
            <a:off x="5145125" y="1961578"/>
            <a:ext cx="1938573" cy="2949141"/>
          </a:xfrm>
          <a:prstGeom prst="rect">
            <a:avLst/>
          </a:prstGeom>
        </p:spPr>
        <p:txBody>
          <a:bodyPr wrap="square" lIns="0" tIns="0" rIns="0" bIns="0">
            <a:spAutoFit/>
          </a:bodyPr>
          <a:lstStyle/>
          <a:p>
            <a:pPr marL="285744" marR="0" lvl="0" indent="-285744" algn="l" defTabSz="914377"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Towards some entities and religions</a:t>
            </a:r>
          </a:p>
          <a:p>
            <a:pPr marL="285744" marR="0" lvl="0" indent="-285744" algn="l" defTabSz="914377"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Simple mention</a:t>
            </a:r>
            <a:r>
              <a:rPr lang="en-US" sz="1400" dirty="0">
                <a:solidFill>
                  <a:srgbClr val="083D65"/>
                </a:solidFill>
                <a:latin typeface="Segoe UI" panose="020B0502040204020203" pitchFamily="34" charset="0"/>
                <a:cs typeface="Segoe UI" panose="020B0502040204020203" pitchFamily="34" charset="0"/>
              </a:rPr>
              <a:t> of the entities in question, model can label that instance offensive.</a:t>
            </a:r>
            <a:endParaRPr kumimoji="0" lang="en-US" sz="14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grpSp>
        <p:nvGrpSpPr>
          <p:cNvPr id="216" name="Group 215">
            <a:extLst>
              <a:ext uri="{FF2B5EF4-FFF2-40B4-BE49-F238E27FC236}">
                <a16:creationId xmlns:a16="http://schemas.microsoft.com/office/drawing/2014/main" id="{A4AD765A-A9FC-4380-B5C5-AA23BE3F2EC4}"/>
              </a:ext>
            </a:extLst>
          </p:cNvPr>
          <p:cNvGrpSpPr/>
          <p:nvPr/>
        </p:nvGrpSpPr>
        <p:grpSpPr>
          <a:xfrm>
            <a:off x="4792404" y="1194002"/>
            <a:ext cx="2567136" cy="3949395"/>
            <a:chOff x="3162564" y="621024"/>
            <a:chExt cx="2567136" cy="3949394"/>
          </a:xfrm>
        </p:grpSpPr>
        <p:sp>
          <p:nvSpPr>
            <p:cNvPr id="166" name="Rectangle 165">
              <a:extLst>
                <a:ext uri="{FF2B5EF4-FFF2-40B4-BE49-F238E27FC236}">
                  <a16:creationId xmlns:a16="http://schemas.microsoft.com/office/drawing/2014/main" id="{187C9854-6707-49B5-AAB0-8B1D104C416C}"/>
                </a:ext>
              </a:extLst>
            </p:cNvPr>
            <p:cNvSpPr/>
            <p:nvPr/>
          </p:nvSpPr>
          <p:spPr>
            <a:xfrm>
              <a:off x="3224861" y="4524699"/>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9" name="Rectangle 168">
              <a:extLst>
                <a:ext uri="{FF2B5EF4-FFF2-40B4-BE49-F238E27FC236}">
                  <a16:creationId xmlns:a16="http://schemas.microsoft.com/office/drawing/2014/main" id="{0F3AED94-9359-4B1F-8C66-3940EF11161C}"/>
                </a:ext>
              </a:extLst>
            </p:cNvPr>
            <p:cNvSpPr/>
            <p:nvPr/>
          </p:nvSpPr>
          <p:spPr>
            <a:xfrm>
              <a:off x="3162564" y="621024"/>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6" name="Rectangle 75">
            <a:extLst>
              <a:ext uri="{FF2B5EF4-FFF2-40B4-BE49-F238E27FC236}">
                <a16:creationId xmlns:a16="http://schemas.microsoft.com/office/drawing/2014/main" id="{D0F8E0FA-CCB1-49A3-A9B0-3F4C9A67031D}"/>
              </a:ext>
            </a:extLst>
          </p:cNvPr>
          <p:cNvSpPr/>
          <p:nvPr/>
        </p:nvSpPr>
        <p:spPr>
          <a:xfrm>
            <a:off x="8290094" y="1367650"/>
            <a:ext cx="2200715" cy="430887"/>
          </a:xfrm>
          <a:prstGeom prst="rect">
            <a:avLst/>
          </a:prstGeom>
          <a:noFill/>
        </p:spPr>
        <p:txBody>
          <a:bodyPr wrap="square" lIns="0" tIns="0" rIns="0" bIns="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w="22225">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rPr>
              <a:t>Mislabeled</a:t>
            </a:r>
          </a:p>
        </p:txBody>
      </p:sp>
      <p:sp>
        <p:nvSpPr>
          <p:cNvPr id="121" name="Rectangle 120">
            <a:extLst>
              <a:ext uri="{FF2B5EF4-FFF2-40B4-BE49-F238E27FC236}">
                <a16:creationId xmlns:a16="http://schemas.microsoft.com/office/drawing/2014/main" id="{8F2E9147-0F90-4A93-A6A8-A2641F87607B}"/>
              </a:ext>
            </a:extLst>
          </p:cNvPr>
          <p:cNvSpPr/>
          <p:nvPr/>
        </p:nvSpPr>
        <p:spPr>
          <a:xfrm>
            <a:off x="8396997" y="2016174"/>
            <a:ext cx="1938573" cy="2087366"/>
          </a:xfrm>
          <a:prstGeom prst="rect">
            <a:avLst/>
          </a:prstGeom>
        </p:spPr>
        <p:txBody>
          <a:bodyPr wrap="square" lIns="0" tIns="0" rIns="0" bIns="0">
            <a:spAutoFit/>
          </a:bodyPr>
          <a:lstStyle/>
          <a:p>
            <a:pPr marL="285744" marR="0" lvl="0" indent="-285744" algn="l" defTabSz="914377" rtl="0" eaLnBrk="1" fontAlgn="auto" latinLnBrk="0" hangingPunct="1">
              <a:lnSpc>
                <a:spcPct val="2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a:p>
            <a:pPr marL="285744" marR="0" lvl="0" indent="-285744" algn="l" defTabSz="914377"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Can train the model </a:t>
            </a:r>
            <a:r>
              <a:rPr lang="en-US" sz="1400" dirty="0">
                <a:solidFill>
                  <a:srgbClr val="083D65"/>
                </a:solidFill>
                <a:latin typeface="Segoe UI" panose="020B0502040204020203" pitchFamily="34" charset="0"/>
                <a:cs typeface="Segoe UI" panose="020B0502040204020203" pitchFamily="34" charset="0"/>
              </a:rPr>
              <a:t>wrongly</a:t>
            </a:r>
            <a:r>
              <a:rPr kumimoji="0" lang="en-US" sz="14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rPr>
              <a:t> </a:t>
            </a:r>
          </a:p>
          <a:p>
            <a:pPr marL="285744" marR="0" lvl="0" indent="-285744" algn="l" defTabSz="914377"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400" dirty="0">
                <a:solidFill>
                  <a:srgbClr val="083D65"/>
                </a:solidFill>
                <a:latin typeface="Segoe UI" panose="020B0502040204020203" pitchFamily="34" charset="0"/>
                <a:cs typeface="Segoe UI" panose="020B0502040204020203" pitchFamily="34" charset="0"/>
              </a:rPr>
              <a:t>Subjective</a:t>
            </a:r>
          </a:p>
          <a:p>
            <a:pPr marL="285744" marR="0" lvl="0" indent="-285744" algn="l" defTabSz="914377" rtl="0" eaLnBrk="1" fontAlgn="auto" latinLnBrk="0" hangingPunct="1">
              <a:lnSpc>
                <a:spcPct val="2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grpSp>
        <p:nvGrpSpPr>
          <p:cNvPr id="215" name="Group 214">
            <a:extLst>
              <a:ext uri="{FF2B5EF4-FFF2-40B4-BE49-F238E27FC236}">
                <a16:creationId xmlns:a16="http://schemas.microsoft.com/office/drawing/2014/main" id="{EBF79B94-9DA8-473D-907F-927F10FFAFC1}"/>
              </a:ext>
            </a:extLst>
          </p:cNvPr>
          <p:cNvGrpSpPr/>
          <p:nvPr/>
        </p:nvGrpSpPr>
        <p:grpSpPr>
          <a:xfrm>
            <a:off x="8113865" y="1204623"/>
            <a:ext cx="2504843" cy="3937172"/>
            <a:chOff x="5776292" y="1217205"/>
            <a:chExt cx="2504843" cy="3937171"/>
          </a:xfrm>
        </p:grpSpPr>
        <p:sp>
          <p:nvSpPr>
            <p:cNvPr id="167" name="Rectangle 166">
              <a:extLst>
                <a:ext uri="{FF2B5EF4-FFF2-40B4-BE49-F238E27FC236}">
                  <a16:creationId xmlns:a16="http://schemas.microsoft.com/office/drawing/2014/main" id="{77D988CC-9B88-413E-93C2-C869C58096EA}"/>
                </a:ext>
              </a:extLst>
            </p:cNvPr>
            <p:cNvSpPr/>
            <p:nvPr/>
          </p:nvSpPr>
          <p:spPr>
            <a:xfrm>
              <a:off x="5776292" y="5108657"/>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0" name="Rectangle 169">
              <a:extLst>
                <a:ext uri="{FF2B5EF4-FFF2-40B4-BE49-F238E27FC236}">
                  <a16:creationId xmlns:a16="http://schemas.microsoft.com/office/drawing/2014/main" id="{533D9528-ECF4-4BA2-B405-B2CEB02B7987}"/>
                </a:ext>
              </a:extLst>
            </p:cNvPr>
            <p:cNvSpPr/>
            <p:nvPr/>
          </p:nvSpPr>
          <p:spPr>
            <a:xfrm>
              <a:off x="5776296"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84" name="Rounded Rectangle 109">
            <a:extLst>
              <a:ext uri="{FF2B5EF4-FFF2-40B4-BE49-F238E27FC236}">
                <a16:creationId xmlns:a16="http://schemas.microsoft.com/office/drawing/2014/main" id="{FE924B0A-EE56-47DC-A2B2-4E228E4169C0}"/>
              </a:ext>
            </a:extLst>
          </p:cNvPr>
          <p:cNvSpPr/>
          <p:nvPr/>
        </p:nvSpPr>
        <p:spPr>
          <a:xfrm>
            <a:off x="10744966" y="6914539"/>
            <a:ext cx="2094671" cy="354515"/>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193" name="Freeform: Shape 192">
            <a:extLst>
              <a:ext uri="{FF2B5EF4-FFF2-40B4-BE49-F238E27FC236}">
                <a16:creationId xmlns:a16="http://schemas.microsoft.com/office/drawing/2014/main" id="{45A43FA3-E6AD-4BC1-8F03-3B181CC959C7}"/>
              </a:ext>
            </a:extLst>
          </p:cNvPr>
          <p:cNvSpPr/>
          <p:nvPr/>
        </p:nvSpPr>
        <p:spPr>
          <a:xfrm>
            <a:off x="-1" y="4941425"/>
            <a:ext cx="12192000" cy="1909139"/>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Graphic 1">
            <a:extLst>
              <a:ext uri="{FF2B5EF4-FFF2-40B4-BE49-F238E27FC236}">
                <a16:creationId xmlns:a16="http://schemas.microsoft.com/office/drawing/2014/main" id="{AAE7CF5E-596B-26C4-89BF-6742AD0D8F37}"/>
              </a:ext>
            </a:extLst>
          </p:cNvPr>
          <p:cNvSpPr/>
          <p:nvPr/>
        </p:nvSpPr>
        <p:spPr>
          <a:xfrm>
            <a:off x="1557855" y="1878535"/>
            <a:ext cx="984796" cy="711873"/>
          </a:xfrm>
          <a:custGeom>
            <a:avLst/>
            <a:gdLst>
              <a:gd name="connsiteX0" fmla="*/ 2642175 w 2638217"/>
              <a:gd name="connsiteY0" fmla="*/ 254352 h 2113135"/>
              <a:gd name="connsiteX1" fmla="*/ 2347617 w 2638217"/>
              <a:gd name="connsiteY1" fmla="*/ 333755 h 2113135"/>
              <a:gd name="connsiteX2" fmla="*/ 2346336 w 2638217"/>
              <a:gd name="connsiteY2" fmla="*/ 329913 h 2113135"/>
              <a:gd name="connsiteX3" fmla="*/ 2574298 w 2638217"/>
              <a:gd name="connsiteY3" fmla="*/ 44319 h 2113135"/>
              <a:gd name="connsiteX4" fmla="*/ 2570456 w 2638217"/>
              <a:gd name="connsiteY4" fmla="*/ 41758 h 2113135"/>
              <a:gd name="connsiteX5" fmla="*/ 2233635 w 2638217"/>
              <a:gd name="connsiteY5" fmla="*/ 168546 h 2113135"/>
              <a:gd name="connsiteX6" fmla="*/ 2205460 w 2638217"/>
              <a:gd name="connsiteY6" fmla="*/ 144213 h 2113135"/>
              <a:gd name="connsiteX7" fmla="*/ 2173443 w 2638217"/>
              <a:gd name="connsiteY7" fmla="*/ 117318 h 2113135"/>
              <a:gd name="connsiteX8" fmla="*/ 2106847 w 2638217"/>
              <a:gd name="connsiteY8" fmla="*/ 72494 h 2113135"/>
              <a:gd name="connsiteX9" fmla="*/ 1955726 w 2638217"/>
              <a:gd name="connsiteY9" fmla="*/ 13583 h 2113135"/>
              <a:gd name="connsiteX10" fmla="*/ 1425521 w 2638217"/>
              <a:gd name="connsiteY10" fmla="*/ 178792 h 2113135"/>
              <a:gd name="connsiteX11" fmla="*/ 1300014 w 2638217"/>
              <a:gd name="connsiteY11" fmla="*/ 655207 h 2113135"/>
              <a:gd name="connsiteX12" fmla="*/ 1297452 w 2638217"/>
              <a:gd name="connsiteY12" fmla="*/ 657769 h 2113135"/>
              <a:gd name="connsiteX13" fmla="*/ 672477 w 2638217"/>
              <a:gd name="connsiteY13" fmla="*/ 492560 h 2113135"/>
              <a:gd name="connsiteX14" fmla="*/ 181973 w 2638217"/>
              <a:gd name="connsiteY14" fmla="*/ 101950 h 2113135"/>
              <a:gd name="connsiteX15" fmla="*/ 178131 w 2638217"/>
              <a:gd name="connsiteY15" fmla="*/ 96827 h 2113135"/>
              <a:gd name="connsiteX16" fmla="*/ 108974 w 2638217"/>
              <a:gd name="connsiteY16" fmla="*/ 434929 h 2113135"/>
              <a:gd name="connsiteX17" fmla="*/ 233201 w 2638217"/>
              <a:gd name="connsiteY17" fmla="*/ 712838 h 2113135"/>
              <a:gd name="connsiteX18" fmla="*/ 340778 w 2638217"/>
              <a:gd name="connsiteY18" fmla="*/ 808890 h 2113135"/>
              <a:gd name="connsiteX19" fmla="*/ 339498 w 2638217"/>
              <a:gd name="connsiteY19" fmla="*/ 812732 h 2113135"/>
              <a:gd name="connsiteX20" fmla="*/ 105132 w 2638217"/>
              <a:gd name="connsiteY20" fmla="*/ 747417 h 2113135"/>
              <a:gd name="connsiteX21" fmla="*/ 101290 w 2638217"/>
              <a:gd name="connsiteY21" fmla="*/ 749978 h 2113135"/>
              <a:gd name="connsiteX22" fmla="*/ 203745 w 2638217"/>
              <a:gd name="connsiteY22" fmla="*/ 1065028 h 2113135"/>
              <a:gd name="connsiteX23" fmla="*/ 435549 w 2638217"/>
              <a:gd name="connsiteY23" fmla="*/ 1248166 h 2113135"/>
              <a:gd name="connsiteX24" fmla="*/ 529040 w 2638217"/>
              <a:gd name="connsiteY24" fmla="*/ 1277622 h 2113135"/>
              <a:gd name="connsiteX25" fmla="*/ 529040 w 2638217"/>
              <a:gd name="connsiteY25" fmla="*/ 1282745 h 2113135"/>
              <a:gd name="connsiteX26" fmla="*/ 295954 w 2638217"/>
              <a:gd name="connsiteY26" fmla="*/ 1290429 h 2113135"/>
              <a:gd name="connsiteX27" fmla="*/ 293393 w 2638217"/>
              <a:gd name="connsiteY27" fmla="*/ 1292990 h 2113135"/>
              <a:gd name="connsiteX28" fmla="*/ 707055 w 2638217"/>
              <a:gd name="connsiteY28" fmla="*/ 1651583 h 2113135"/>
              <a:gd name="connsiteX29" fmla="*/ 794142 w 2638217"/>
              <a:gd name="connsiteY29" fmla="*/ 1660548 h 2113135"/>
              <a:gd name="connsiteX30" fmla="*/ 795423 w 2638217"/>
              <a:gd name="connsiteY30" fmla="*/ 1664390 h 2113135"/>
              <a:gd name="connsiteX31" fmla="*/ 166605 w 2638217"/>
              <a:gd name="connsiteY31" fmla="*/ 1891071 h 2113135"/>
              <a:gd name="connsiteX32" fmla="*/ 2677 w 2638217"/>
              <a:gd name="connsiteY32" fmla="*/ 1884668 h 2113135"/>
              <a:gd name="connsiteX33" fmla="*/ 1396 w 2638217"/>
              <a:gd name="connsiteY33" fmla="*/ 1888510 h 2113135"/>
              <a:gd name="connsiteX34" fmla="*/ 651986 w 2638217"/>
              <a:gd name="connsiteY34" fmla="*/ 2113911 h 2113135"/>
              <a:gd name="connsiteX35" fmla="*/ 1301294 w 2638217"/>
              <a:gd name="connsiteY35" fmla="*/ 2056280 h 2113135"/>
              <a:gd name="connsiteX36" fmla="*/ 1798201 w 2638217"/>
              <a:gd name="connsiteY36" fmla="*/ 1796301 h 2113135"/>
              <a:gd name="connsiteX37" fmla="*/ 2146549 w 2638217"/>
              <a:gd name="connsiteY37" fmla="*/ 1399287 h 2113135"/>
              <a:gd name="connsiteX38" fmla="*/ 2338652 w 2638217"/>
              <a:gd name="connsiteY38" fmla="*/ 929275 h 2113135"/>
              <a:gd name="connsiteX39" fmla="*/ 2377072 w 2638217"/>
              <a:gd name="connsiteY39" fmla="*/ 534823 h 2113135"/>
              <a:gd name="connsiteX40" fmla="*/ 2379634 w 2638217"/>
              <a:gd name="connsiteY40" fmla="*/ 524577 h 2113135"/>
              <a:gd name="connsiteX41" fmla="*/ 2388599 w 2638217"/>
              <a:gd name="connsiteY41" fmla="*/ 518174 h 2113135"/>
              <a:gd name="connsiteX42" fmla="*/ 2405248 w 2638217"/>
              <a:gd name="connsiteY42" fmla="*/ 505367 h 2113135"/>
              <a:gd name="connsiteX43" fmla="*/ 2441107 w 2638217"/>
              <a:gd name="connsiteY43" fmla="*/ 477192 h 2113135"/>
              <a:gd name="connsiteX44" fmla="*/ 2507703 w 2638217"/>
              <a:gd name="connsiteY44" fmla="*/ 418280 h 2113135"/>
              <a:gd name="connsiteX45" fmla="*/ 2624245 w 2638217"/>
              <a:gd name="connsiteY45" fmla="*/ 285089 h 2113135"/>
              <a:gd name="connsiteX46" fmla="*/ 2644736 w 2638217"/>
              <a:gd name="connsiteY46" fmla="*/ 256913 h 2113135"/>
              <a:gd name="connsiteX47" fmla="*/ 2642175 w 2638217"/>
              <a:gd name="connsiteY47" fmla="*/ 254352 h 2113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638217" h="2113135">
                <a:moveTo>
                  <a:pt x="2642175" y="254352"/>
                </a:moveTo>
                <a:cubicBezTo>
                  <a:pt x="2548685" y="294053"/>
                  <a:pt x="2448791" y="320948"/>
                  <a:pt x="2347617" y="333755"/>
                </a:cubicBezTo>
                <a:cubicBezTo>
                  <a:pt x="2345055" y="333755"/>
                  <a:pt x="2343775" y="331193"/>
                  <a:pt x="2346336" y="329913"/>
                </a:cubicBezTo>
                <a:cubicBezTo>
                  <a:pt x="2452633" y="264598"/>
                  <a:pt x="2534597" y="163423"/>
                  <a:pt x="2574298" y="44319"/>
                </a:cubicBezTo>
                <a:cubicBezTo>
                  <a:pt x="2575579" y="41758"/>
                  <a:pt x="2573018" y="40477"/>
                  <a:pt x="2570456" y="41758"/>
                </a:cubicBezTo>
                <a:cubicBezTo>
                  <a:pt x="2466721" y="101950"/>
                  <a:pt x="2351459" y="145494"/>
                  <a:pt x="2233635" y="168546"/>
                </a:cubicBezTo>
                <a:cubicBezTo>
                  <a:pt x="2225951" y="169827"/>
                  <a:pt x="2211864" y="150616"/>
                  <a:pt x="2205460" y="144213"/>
                </a:cubicBezTo>
                <a:cubicBezTo>
                  <a:pt x="2195215" y="135248"/>
                  <a:pt x="2184969" y="126283"/>
                  <a:pt x="2173443" y="117318"/>
                </a:cubicBezTo>
                <a:cubicBezTo>
                  <a:pt x="2152952" y="100670"/>
                  <a:pt x="2129900" y="85301"/>
                  <a:pt x="2106847" y="72494"/>
                </a:cubicBezTo>
                <a:cubicBezTo>
                  <a:pt x="2059462" y="45600"/>
                  <a:pt x="2008234" y="25109"/>
                  <a:pt x="1955726" y="13583"/>
                </a:cubicBezTo>
                <a:cubicBezTo>
                  <a:pt x="1763623" y="-29961"/>
                  <a:pt x="1557432" y="32793"/>
                  <a:pt x="1425521" y="178792"/>
                </a:cubicBezTo>
                <a:cubicBezTo>
                  <a:pt x="1308979" y="306860"/>
                  <a:pt x="1261593" y="486157"/>
                  <a:pt x="1300014" y="655207"/>
                </a:cubicBezTo>
                <a:cubicBezTo>
                  <a:pt x="1300014" y="656488"/>
                  <a:pt x="1298733" y="657769"/>
                  <a:pt x="1297452" y="657769"/>
                </a:cubicBezTo>
                <a:cubicBezTo>
                  <a:pt x="1081016" y="646243"/>
                  <a:pt x="865861" y="589892"/>
                  <a:pt x="672477" y="492560"/>
                </a:cubicBezTo>
                <a:cubicBezTo>
                  <a:pt x="485496" y="397789"/>
                  <a:pt x="316445" y="264598"/>
                  <a:pt x="181973" y="101950"/>
                </a:cubicBezTo>
                <a:cubicBezTo>
                  <a:pt x="180692" y="100670"/>
                  <a:pt x="179412" y="98108"/>
                  <a:pt x="178131" y="96827"/>
                </a:cubicBezTo>
                <a:cubicBezTo>
                  <a:pt x="117939" y="198002"/>
                  <a:pt x="93606" y="318387"/>
                  <a:pt x="108974" y="434929"/>
                </a:cubicBezTo>
                <a:cubicBezTo>
                  <a:pt x="121781" y="537384"/>
                  <a:pt x="165324" y="634716"/>
                  <a:pt x="233201" y="712838"/>
                </a:cubicBezTo>
                <a:cubicBezTo>
                  <a:pt x="263937" y="749978"/>
                  <a:pt x="301077" y="781996"/>
                  <a:pt x="340778" y="808890"/>
                </a:cubicBezTo>
                <a:cubicBezTo>
                  <a:pt x="343340" y="810171"/>
                  <a:pt x="342059" y="812732"/>
                  <a:pt x="339498" y="812732"/>
                </a:cubicBezTo>
                <a:cubicBezTo>
                  <a:pt x="257534" y="808890"/>
                  <a:pt x="176850" y="787118"/>
                  <a:pt x="105132" y="747417"/>
                </a:cubicBezTo>
                <a:cubicBezTo>
                  <a:pt x="103851" y="746136"/>
                  <a:pt x="101290" y="747417"/>
                  <a:pt x="101290" y="749978"/>
                </a:cubicBezTo>
                <a:cubicBezTo>
                  <a:pt x="102571" y="862679"/>
                  <a:pt x="135868" y="972818"/>
                  <a:pt x="203745" y="1065028"/>
                </a:cubicBezTo>
                <a:cubicBezTo>
                  <a:pt x="262657" y="1145711"/>
                  <a:pt x="343340" y="1209745"/>
                  <a:pt x="435549" y="1248166"/>
                </a:cubicBezTo>
                <a:cubicBezTo>
                  <a:pt x="465005" y="1260973"/>
                  <a:pt x="497022" y="1269938"/>
                  <a:pt x="529040" y="1277622"/>
                </a:cubicBezTo>
                <a:cubicBezTo>
                  <a:pt x="531601" y="1277622"/>
                  <a:pt x="531601" y="1281464"/>
                  <a:pt x="529040" y="1282745"/>
                </a:cubicBezTo>
                <a:cubicBezTo>
                  <a:pt x="453479" y="1301955"/>
                  <a:pt x="374076" y="1303236"/>
                  <a:pt x="295954" y="1290429"/>
                </a:cubicBezTo>
                <a:cubicBezTo>
                  <a:pt x="294674" y="1290429"/>
                  <a:pt x="293393" y="1291709"/>
                  <a:pt x="293393" y="1292990"/>
                </a:cubicBezTo>
                <a:cubicBezTo>
                  <a:pt x="354866" y="1477409"/>
                  <a:pt x="517513" y="1615723"/>
                  <a:pt x="707055" y="1651583"/>
                </a:cubicBezTo>
                <a:cubicBezTo>
                  <a:pt x="735230" y="1656705"/>
                  <a:pt x="764686" y="1660548"/>
                  <a:pt x="794142" y="1660548"/>
                </a:cubicBezTo>
                <a:cubicBezTo>
                  <a:pt x="796703" y="1660548"/>
                  <a:pt x="796703" y="1663109"/>
                  <a:pt x="795423" y="1664390"/>
                </a:cubicBezTo>
                <a:cubicBezTo>
                  <a:pt x="614846" y="1802704"/>
                  <a:pt x="393287" y="1882107"/>
                  <a:pt x="166605" y="1891071"/>
                </a:cubicBezTo>
                <a:cubicBezTo>
                  <a:pt x="111535" y="1893633"/>
                  <a:pt x="57746" y="1891071"/>
                  <a:pt x="2677" y="1884668"/>
                </a:cubicBezTo>
                <a:cubicBezTo>
                  <a:pt x="115" y="1884668"/>
                  <a:pt x="-1165" y="1887229"/>
                  <a:pt x="1396" y="1888510"/>
                </a:cubicBezTo>
                <a:cubicBezTo>
                  <a:pt x="198622" y="2011456"/>
                  <a:pt x="421462" y="2088297"/>
                  <a:pt x="651986" y="2113911"/>
                </a:cubicBezTo>
                <a:cubicBezTo>
                  <a:pt x="868422" y="2138244"/>
                  <a:pt x="1092542" y="2119034"/>
                  <a:pt x="1301294" y="2056280"/>
                </a:cubicBezTo>
                <a:cubicBezTo>
                  <a:pt x="1481871" y="2002491"/>
                  <a:pt x="1650922" y="1914124"/>
                  <a:pt x="1798201" y="1796301"/>
                </a:cubicBezTo>
                <a:cubicBezTo>
                  <a:pt x="1936516" y="1686161"/>
                  <a:pt x="2054339" y="1550408"/>
                  <a:pt x="2146549" y="1399287"/>
                </a:cubicBezTo>
                <a:cubicBezTo>
                  <a:pt x="2234916" y="1254569"/>
                  <a:pt x="2300231" y="1094483"/>
                  <a:pt x="2338652" y="929275"/>
                </a:cubicBezTo>
                <a:cubicBezTo>
                  <a:pt x="2368107" y="799925"/>
                  <a:pt x="2382195" y="666734"/>
                  <a:pt x="2377072" y="534823"/>
                </a:cubicBezTo>
                <a:cubicBezTo>
                  <a:pt x="2377072" y="529700"/>
                  <a:pt x="2375792" y="527139"/>
                  <a:pt x="2379634" y="524577"/>
                </a:cubicBezTo>
                <a:cubicBezTo>
                  <a:pt x="2382195" y="522016"/>
                  <a:pt x="2386037" y="520735"/>
                  <a:pt x="2388599" y="518174"/>
                </a:cubicBezTo>
                <a:cubicBezTo>
                  <a:pt x="2395002" y="514332"/>
                  <a:pt x="2400125" y="509209"/>
                  <a:pt x="2405248" y="505367"/>
                </a:cubicBezTo>
                <a:cubicBezTo>
                  <a:pt x="2418054" y="496402"/>
                  <a:pt x="2429581" y="486157"/>
                  <a:pt x="2441107" y="477192"/>
                </a:cubicBezTo>
                <a:cubicBezTo>
                  <a:pt x="2464159" y="457981"/>
                  <a:pt x="2485931" y="438771"/>
                  <a:pt x="2507703" y="418280"/>
                </a:cubicBezTo>
                <a:cubicBezTo>
                  <a:pt x="2549965" y="377298"/>
                  <a:pt x="2588386" y="332474"/>
                  <a:pt x="2624245" y="285089"/>
                </a:cubicBezTo>
                <a:cubicBezTo>
                  <a:pt x="2630649" y="276124"/>
                  <a:pt x="2638333" y="265878"/>
                  <a:pt x="2644736" y="256913"/>
                </a:cubicBezTo>
                <a:cubicBezTo>
                  <a:pt x="2646017" y="255633"/>
                  <a:pt x="2644736" y="253071"/>
                  <a:pt x="2642175" y="254352"/>
                </a:cubicBezTo>
                <a:close/>
              </a:path>
            </a:pathLst>
          </a:custGeom>
          <a:solidFill>
            <a:srgbClr val="9AD0F1"/>
          </a:solidFill>
          <a:ln w="12792" cap="flat">
            <a:noFill/>
            <a:prstDash val="solid"/>
            <a:miter/>
          </a:ln>
        </p:spPr>
        <p:txBody>
          <a:bodyPr rtlCol="0" anchor="ctr"/>
          <a:lstStyle/>
          <a:p>
            <a:endParaRPr lang="en-US"/>
          </a:p>
        </p:txBody>
      </p:sp>
      <p:sp>
        <p:nvSpPr>
          <p:cNvPr id="4" name="Graphic 2">
            <a:extLst>
              <a:ext uri="{FF2B5EF4-FFF2-40B4-BE49-F238E27FC236}">
                <a16:creationId xmlns:a16="http://schemas.microsoft.com/office/drawing/2014/main" id="{7940DCC6-5150-8ABD-EDD6-F46BFD1DC2FA}"/>
              </a:ext>
            </a:extLst>
          </p:cNvPr>
          <p:cNvSpPr/>
          <p:nvPr/>
        </p:nvSpPr>
        <p:spPr>
          <a:xfrm>
            <a:off x="1557855" y="2417572"/>
            <a:ext cx="745768" cy="176890"/>
          </a:xfrm>
          <a:custGeom>
            <a:avLst/>
            <a:gdLst>
              <a:gd name="connsiteX0" fmla="*/ 546969 w 1997873"/>
              <a:gd name="connsiteY0" fmla="*/ 1281 h 525082"/>
              <a:gd name="connsiteX1" fmla="*/ 707055 w 1997873"/>
              <a:gd name="connsiteY1" fmla="*/ 58912 h 525082"/>
              <a:gd name="connsiteX2" fmla="*/ 794142 w 1997873"/>
              <a:gd name="connsiteY2" fmla="*/ 67876 h 525082"/>
              <a:gd name="connsiteX3" fmla="*/ 795423 w 1997873"/>
              <a:gd name="connsiteY3" fmla="*/ 71719 h 525082"/>
              <a:gd name="connsiteX4" fmla="*/ 166605 w 1997873"/>
              <a:gd name="connsiteY4" fmla="*/ 298400 h 525082"/>
              <a:gd name="connsiteX5" fmla="*/ 2677 w 1997873"/>
              <a:gd name="connsiteY5" fmla="*/ 291997 h 525082"/>
              <a:gd name="connsiteX6" fmla="*/ 1396 w 1997873"/>
              <a:gd name="connsiteY6" fmla="*/ 295839 h 525082"/>
              <a:gd name="connsiteX7" fmla="*/ 651986 w 1997873"/>
              <a:gd name="connsiteY7" fmla="*/ 521240 h 525082"/>
              <a:gd name="connsiteX8" fmla="*/ 1301294 w 1997873"/>
              <a:gd name="connsiteY8" fmla="*/ 463609 h 525082"/>
              <a:gd name="connsiteX9" fmla="*/ 1798201 w 1997873"/>
              <a:gd name="connsiteY9" fmla="*/ 203629 h 525082"/>
              <a:gd name="connsiteX10" fmla="*/ 2006953 w 1997873"/>
              <a:gd name="connsiteY10" fmla="*/ 0 h 525082"/>
              <a:gd name="connsiteX11" fmla="*/ 546969 w 1997873"/>
              <a:gd name="connsiteY11" fmla="*/ 0 h 52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97873" h="525082">
                <a:moveTo>
                  <a:pt x="546969" y="1281"/>
                </a:moveTo>
                <a:cubicBezTo>
                  <a:pt x="596916" y="28175"/>
                  <a:pt x="650705" y="48666"/>
                  <a:pt x="707055" y="58912"/>
                </a:cubicBezTo>
                <a:cubicBezTo>
                  <a:pt x="735230" y="64034"/>
                  <a:pt x="764686" y="67876"/>
                  <a:pt x="794142" y="67876"/>
                </a:cubicBezTo>
                <a:cubicBezTo>
                  <a:pt x="796703" y="67876"/>
                  <a:pt x="796703" y="70438"/>
                  <a:pt x="795423" y="71719"/>
                </a:cubicBezTo>
                <a:cubicBezTo>
                  <a:pt x="614846" y="210033"/>
                  <a:pt x="393287" y="289436"/>
                  <a:pt x="166605" y="298400"/>
                </a:cubicBezTo>
                <a:cubicBezTo>
                  <a:pt x="111535" y="300962"/>
                  <a:pt x="57746" y="298400"/>
                  <a:pt x="2677" y="291997"/>
                </a:cubicBezTo>
                <a:cubicBezTo>
                  <a:pt x="115" y="291997"/>
                  <a:pt x="-1165" y="294558"/>
                  <a:pt x="1396" y="295839"/>
                </a:cubicBezTo>
                <a:cubicBezTo>
                  <a:pt x="198622" y="418785"/>
                  <a:pt x="421462" y="495626"/>
                  <a:pt x="651986" y="521240"/>
                </a:cubicBezTo>
                <a:cubicBezTo>
                  <a:pt x="868422" y="545573"/>
                  <a:pt x="1092542" y="526363"/>
                  <a:pt x="1301294" y="463609"/>
                </a:cubicBezTo>
                <a:cubicBezTo>
                  <a:pt x="1481871" y="409820"/>
                  <a:pt x="1650922" y="321453"/>
                  <a:pt x="1798201" y="203629"/>
                </a:cubicBezTo>
                <a:cubicBezTo>
                  <a:pt x="1875043" y="142156"/>
                  <a:pt x="1944200" y="74280"/>
                  <a:pt x="2006953" y="0"/>
                </a:cubicBezTo>
                <a:lnTo>
                  <a:pt x="546969" y="0"/>
                </a:lnTo>
                <a:close/>
              </a:path>
            </a:pathLst>
          </a:custGeom>
          <a:solidFill>
            <a:srgbClr val="1B95E0"/>
          </a:solidFill>
          <a:ln w="12801"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234A2A83-C24E-0EC2-A91A-CC62879F6774}"/>
              </a:ext>
            </a:extLst>
          </p:cNvPr>
          <p:cNvGrpSpPr/>
          <p:nvPr/>
        </p:nvGrpSpPr>
        <p:grpSpPr>
          <a:xfrm>
            <a:off x="2639469" y="1876483"/>
            <a:ext cx="984796" cy="711873"/>
            <a:chOff x="6685427" y="2467513"/>
            <a:chExt cx="2651024" cy="2125942"/>
          </a:xfrm>
        </p:grpSpPr>
        <p:pic>
          <p:nvPicPr>
            <p:cNvPr id="15" name="Graphic 14">
              <a:extLst>
                <a:ext uri="{FF2B5EF4-FFF2-40B4-BE49-F238E27FC236}">
                  <a16:creationId xmlns:a16="http://schemas.microsoft.com/office/drawing/2014/main" id="{BA9BE1A1-7071-303B-D51A-1AF7448E78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85427" y="2467513"/>
              <a:ext cx="2651024" cy="2125942"/>
            </a:xfrm>
            <a:prstGeom prst="rect">
              <a:avLst/>
            </a:prstGeom>
          </p:spPr>
        </p:pic>
        <p:pic>
          <p:nvPicPr>
            <p:cNvPr id="16" name="Graphic 15">
              <a:extLst>
                <a:ext uri="{FF2B5EF4-FFF2-40B4-BE49-F238E27FC236}">
                  <a16:creationId xmlns:a16="http://schemas.microsoft.com/office/drawing/2014/main" id="{8F15BABC-42C2-D337-54E9-43D084DBCC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85427" y="2988301"/>
              <a:ext cx="2382079" cy="1600860"/>
            </a:xfrm>
            <a:prstGeom prst="rect">
              <a:avLst/>
            </a:prstGeom>
          </p:spPr>
        </p:pic>
      </p:grpSp>
    </p:spTree>
    <p:extLst>
      <p:ext uri="{BB962C8B-B14F-4D97-AF65-F5344CB8AC3E}">
        <p14:creationId xmlns:p14="http://schemas.microsoft.com/office/powerpoint/2010/main" val="1671820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7" name="Straight Connector 186">
            <a:extLst>
              <a:ext uri="{FF2B5EF4-FFF2-40B4-BE49-F238E27FC236}">
                <a16:creationId xmlns:a16="http://schemas.microsoft.com/office/drawing/2014/main" id="{AE301E1D-5725-4D06-AFED-25DA0374CC35}"/>
              </a:ext>
            </a:extLst>
          </p:cNvPr>
          <p:cNvCxnSpPr>
            <a:cxnSpLocks/>
          </p:cNvCxnSpPr>
          <p:nvPr/>
        </p:nvCxnSpPr>
        <p:spPr>
          <a:xfrm>
            <a:off x="923349" y="5943600"/>
            <a:ext cx="7179251"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10" name="Freeform 8">
            <a:extLst>
              <a:ext uri="{FF2B5EF4-FFF2-40B4-BE49-F238E27FC236}">
                <a16:creationId xmlns:a16="http://schemas.microsoft.com/office/drawing/2014/main" id="{9384BF07-71C1-427A-876E-E34513B752E5}"/>
              </a:ext>
            </a:extLst>
          </p:cNvPr>
          <p:cNvSpPr>
            <a:spLocks/>
          </p:cNvSpPr>
          <p:nvPr/>
        </p:nvSpPr>
        <p:spPr bwMode="auto">
          <a:xfrm>
            <a:off x="256291" y="349845"/>
            <a:ext cx="2647006" cy="2193773"/>
          </a:xfrm>
          <a:custGeom>
            <a:avLst/>
            <a:gdLst>
              <a:gd name="T0" fmla="*/ 234 w 476"/>
              <a:gd name="T1" fmla="*/ 0 h 395"/>
              <a:gd name="T2" fmla="*/ 0 w 476"/>
              <a:gd name="T3" fmla="*/ 194 h 395"/>
              <a:gd name="T4" fmla="*/ 162 w 476"/>
              <a:gd name="T5" fmla="*/ 395 h 395"/>
              <a:gd name="T6" fmla="*/ 234 w 476"/>
              <a:gd name="T7" fmla="*/ 388 h 395"/>
              <a:gd name="T8" fmla="*/ 374 w 476"/>
              <a:gd name="T9" fmla="*/ 353 h 395"/>
              <a:gd name="T10" fmla="*/ 383 w 476"/>
              <a:gd name="T11" fmla="*/ 336 h 395"/>
              <a:gd name="T12" fmla="*/ 476 w 476"/>
              <a:gd name="T13" fmla="*/ 196 h 395"/>
              <a:gd name="T14" fmla="*/ 468 w 476"/>
              <a:gd name="T15" fmla="*/ 194 h 395"/>
              <a:gd name="T16" fmla="*/ 234 w 47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 h="395">
                <a:moveTo>
                  <a:pt x="234" y="0"/>
                </a:moveTo>
                <a:cubicBezTo>
                  <a:pt x="105" y="0"/>
                  <a:pt x="0" y="87"/>
                  <a:pt x="0" y="194"/>
                </a:cubicBezTo>
                <a:cubicBezTo>
                  <a:pt x="0" y="288"/>
                  <a:pt x="14" y="395"/>
                  <a:pt x="162" y="395"/>
                </a:cubicBezTo>
                <a:cubicBezTo>
                  <a:pt x="183" y="395"/>
                  <a:pt x="207" y="393"/>
                  <a:pt x="234" y="388"/>
                </a:cubicBezTo>
                <a:cubicBezTo>
                  <a:pt x="288" y="379"/>
                  <a:pt x="335" y="366"/>
                  <a:pt x="374" y="353"/>
                </a:cubicBezTo>
                <a:cubicBezTo>
                  <a:pt x="377" y="347"/>
                  <a:pt x="380" y="342"/>
                  <a:pt x="383" y="336"/>
                </a:cubicBezTo>
                <a:cubicBezTo>
                  <a:pt x="414" y="284"/>
                  <a:pt x="444" y="238"/>
                  <a:pt x="476" y="196"/>
                </a:cubicBezTo>
                <a:cubicBezTo>
                  <a:pt x="473" y="195"/>
                  <a:pt x="471" y="195"/>
                  <a:pt x="468" y="194"/>
                </a:cubicBezTo>
                <a:cubicBezTo>
                  <a:pt x="366" y="164"/>
                  <a:pt x="364" y="0"/>
                  <a:pt x="234"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8B4DE25B-717B-434A-9BB8-B7C12F0E2ED4}"/>
              </a:ext>
            </a:extLst>
          </p:cNvPr>
          <p:cNvSpPr>
            <a:spLocks/>
          </p:cNvSpPr>
          <p:nvPr/>
        </p:nvSpPr>
        <p:spPr bwMode="auto">
          <a:xfrm>
            <a:off x="3842324" y="0"/>
            <a:ext cx="4151487" cy="1378583"/>
          </a:xfrm>
          <a:custGeom>
            <a:avLst/>
            <a:gdLst>
              <a:gd name="T0" fmla="*/ 747 w 747"/>
              <a:gd name="T1" fmla="*/ 0 h 248"/>
              <a:gd name="T2" fmla="*/ 0 w 747"/>
              <a:gd name="T3" fmla="*/ 0 h 248"/>
              <a:gd name="T4" fmla="*/ 368 w 747"/>
              <a:gd name="T5" fmla="*/ 234 h 248"/>
              <a:gd name="T6" fmla="*/ 448 w 747"/>
              <a:gd name="T7" fmla="*/ 248 h 248"/>
              <a:gd name="T8" fmla="*/ 747 w 747"/>
              <a:gd name="T9" fmla="*/ 0 h 248"/>
            </a:gdLst>
            <a:ahLst/>
            <a:cxnLst>
              <a:cxn ang="0">
                <a:pos x="T0" y="T1"/>
              </a:cxn>
              <a:cxn ang="0">
                <a:pos x="T2" y="T3"/>
              </a:cxn>
              <a:cxn ang="0">
                <a:pos x="T4" y="T5"/>
              </a:cxn>
              <a:cxn ang="0">
                <a:pos x="T6" y="T7"/>
              </a:cxn>
              <a:cxn ang="0">
                <a:pos x="T8" y="T9"/>
              </a:cxn>
            </a:cxnLst>
            <a:rect l="0" t="0" r="r" b="b"/>
            <a:pathLst>
              <a:path w="747" h="248">
                <a:moveTo>
                  <a:pt x="747" y="0"/>
                </a:moveTo>
                <a:cubicBezTo>
                  <a:pt x="0" y="0"/>
                  <a:pt x="0" y="0"/>
                  <a:pt x="0" y="0"/>
                </a:cubicBezTo>
                <a:cubicBezTo>
                  <a:pt x="68" y="117"/>
                  <a:pt x="229" y="185"/>
                  <a:pt x="368" y="234"/>
                </a:cubicBezTo>
                <a:cubicBezTo>
                  <a:pt x="395" y="244"/>
                  <a:pt x="422" y="248"/>
                  <a:pt x="448" y="248"/>
                </a:cubicBezTo>
                <a:cubicBezTo>
                  <a:pt x="582" y="248"/>
                  <a:pt x="699" y="132"/>
                  <a:pt x="747"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012D2B09-184F-4530-B058-6BD3C545C571}"/>
              </a:ext>
            </a:extLst>
          </p:cNvPr>
          <p:cNvSpPr>
            <a:spLocks/>
          </p:cNvSpPr>
          <p:nvPr/>
        </p:nvSpPr>
        <p:spPr bwMode="auto">
          <a:xfrm>
            <a:off x="0" y="5743803"/>
            <a:ext cx="2854738" cy="1114197"/>
          </a:xfrm>
          <a:custGeom>
            <a:avLst/>
            <a:gdLst>
              <a:gd name="T0" fmla="*/ 0 w 513"/>
              <a:gd name="T1" fmla="*/ 0 h 201"/>
              <a:gd name="T2" fmla="*/ 0 w 513"/>
              <a:gd name="T3" fmla="*/ 201 h 201"/>
              <a:gd name="T4" fmla="*/ 513 w 513"/>
              <a:gd name="T5" fmla="*/ 201 h 201"/>
              <a:gd name="T6" fmla="*/ 182 w 513"/>
              <a:gd name="T7" fmla="*/ 44 h 201"/>
              <a:gd name="T8" fmla="*/ 0 w 513"/>
              <a:gd name="T9" fmla="*/ 0 h 201"/>
            </a:gdLst>
            <a:ahLst/>
            <a:cxnLst>
              <a:cxn ang="0">
                <a:pos x="T0" y="T1"/>
              </a:cxn>
              <a:cxn ang="0">
                <a:pos x="T2" y="T3"/>
              </a:cxn>
              <a:cxn ang="0">
                <a:pos x="T4" y="T5"/>
              </a:cxn>
              <a:cxn ang="0">
                <a:pos x="T6" y="T7"/>
              </a:cxn>
              <a:cxn ang="0">
                <a:pos x="T8" y="T9"/>
              </a:cxn>
            </a:cxnLst>
            <a:rect l="0" t="0" r="r" b="b"/>
            <a:pathLst>
              <a:path w="513" h="201">
                <a:moveTo>
                  <a:pt x="0" y="0"/>
                </a:moveTo>
                <a:cubicBezTo>
                  <a:pt x="0" y="201"/>
                  <a:pt x="0" y="201"/>
                  <a:pt x="0" y="201"/>
                </a:cubicBezTo>
                <a:cubicBezTo>
                  <a:pt x="513" y="201"/>
                  <a:pt x="513" y="201"/>
                  <a:pt x="513" y="201"/>
                </a:cubicBezTo>
                <a:cubicBezTo>
                  <a:pt x="422" y="139"/>
                  <a:pt x="304" y="92"/>
                  <a:pt x="182" y="44"/>
                </a:cubicBezTo>
                <a:cubicBezTo>
                  <a:pt x="112" y="17"/>
                  <a:pt x="52" y="3"/>
                  <a:pt x="0" y="0"/>
                </a:cubicBezTo>
              </a:path>
            </a:pathLst>
          </a:custGeom>
          <a:gradFill flip="none" rotWithShape="1">
            <a:gsLst>
              <a:gs pos="0">
                <a:schemeClr val="bg1"/>
              </a:gs>
              <a:gs pos="70000">
                <a:srgbClr val="A7E8FF">
                  <a:alpha val="29000"/>
                </a:srgbClr>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
            <a:extLst>
              <a:ext uri="{FF2B5EF4-FFF2-40B4-BE49-F238E27FC236}">
                <a16:creationId xmlns:a16="http://schemas.microsoft.com/office/drawing/2014/main" id="{C129C990-6BB2-480E-9AD0-46C047498D6A}"/>
              </a:ext>
            </a:extLst>
          </p:cNvPr>
          <p:cNvSpPr>
            <a:spLocks/>
          </p:cNvSpPr>
          <p:nvPr/>
        </p:nvSpPr>
        <p:spPr bwMode="auto">
          <a:xfrm rot="1800000" flipH="1">
            <a:off x="9531143" y="358211"/>
            <a:ext cx="2036543" cy="2925593"/>
          </a:xfrm>
          <a:custGeom>
            <a:avLst/>
            <a:gdLst>
              <a:gd name="T0" fmla="*/ 141 w 223"/>
              <a:gd name="T1" fmla="*/ 0 h 321"/>
              <a:gd name="T2" fmla="*/ 107 w 223"/>
              <a:gd name="T3" fmla="*/ 6 h 321"/>
              <a:gd name="T4" fmla="*/ 14 w 223"/>
              <a:gd name="T5" fmla="*/ 191 h 321"/>
              <a:gd name="T6" fmla="*/ 223 w 223"/>
              <a:gd name="T7" fmla="*/ 321 h 321"/>
              <a:gd name="T8" fmla="*/ 213 w 223"/>
              <a:gd name="T9" fmla="*/ 261 h 321"/>
              <a:gd name="T10" fmla="*/ 213 w 223"/>
              <a:gd name="T11" fmla="*/ 245 h 321"/>
              <a:gd name="T12" fmla="*/ 162 w 223"/>
              <a:gd name="T13" fmla="*/ 164 h 321"/>
              <a:gd name="T14" fmla="*/ 141 w 223"/>
              <a:gd name="T15" fmla="*/ 0 h 3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321">
                <a:moveTo>
                  <a:pt x="141" y="0"/>
                </a:moveTo>
                <a:cubicBezTo>
                  <a:pt x="132" y="0"/>
                  <a:pt x="121" y="2"/>
                  <a:pt x="107" y="6"/>
                </a:cubicBezTo>
                <a:cubicBezTo>
                  <a:pt x="38" y="28"/>
                  <a:pt x="0" y="120"/>
                  <a:pt x="14" y="191"/>
                </a:cubicBezTo>
                <a:cubicBezTo>
                  <a:pt x="38" y="305"/>
                  <a:pt x="108" y="321"/>
                  <a:pt x="223" y="321"/>
                </a:cubicBezTo>
                <a:cubicBezTo>
                  <a:pt x="216" y="303"/>
                  <a:pt x="213" y="282"/>
                  <a:pt x="213" y="261"/>
                </a:cubicBezTo>
                <a:cubicBezTo>
                  <a:pt x="213" y="256"/>
                  <a:pt x="213" y="251"/>
                  <a:pt x="213" y="245"/>
                </a:cubicBezTo>
                <a:cubicBezTo>
                  <a:pt x="188" y="219"/>
                  <a:pt x="162" y="191"/>
                  <a:pt x="162" y="164"/>
                </a:cubicBezTo>
                <a:cubicBezTo>
                  <a:pt x="162" y="100"/>
                  <a:pt x="206" y="0"/>
                  <a:pt x="141" y="0"/>
                </a:cubicBezTo>
              </a:path>
            </a:pathLst>
          </a:custGeom>
          <a:gradFill flip="none" rotWithShape="1">
            <a:gsLst>
              <a:gs pos="0">
                <a:schemeClr val="bg1"/>
              </a:gs>
              <a:gs pos="100000">
                <a:srgbClr val="A7E8FF">
                  <a:alpha val="29000"/>
                </a:srgbClr>
              </a:gs>
            </a:gsLst>
            <a:lin ang="135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87C1D365-D0D2-4141-9494-7501AB837A3C}"/>
              </a:ext>
            </a:extLst>
          </p:cNvPr>
          <p:cNvSpPr>
            <a:spLocks/>
          </p:cNvSpPr>
          <p:nvPr/>
        </p:nvSpPr>
        <p:spPr bwMode="auto">
          <a:xfrm>
            <a:off x="7945008" y="5042214"/>
            <a:ext cx="4230172" cy="1844405"/>
          </a:xfrm>
          <a:custGeom>
            <a:avLst/>
            <a:gdLst>
              <a:gd name="T0" fmla="*/ 179 w 761"/>
              <a:gd name="T1" fmla="*/ 0 h 332"/>
              <a:gd name="T2" fmla="*/ 151 w 761"/>
              <a:gd name="T3" fmla="*/ 35 h 332"/>
              <a:gd name="T4" fmla="*/ 49 w 761"/>
              <a:gd name="T5" fmla="*/ 192 h 332"/>
              <a:gd name="T6" fmla="*/ 0 w 761"/>
              <a:gd name="T7" fmla="*/ 332 h 332"/>
              <a:gd name="T8" fmla="*/ 761 w 761"/>
              <a:gd name="T9" fmla="*/ 332 h 332"/>
              <a:gd name="T10" fmla="*/ 761 w 761"/>
              <a:gd name="T11" fmla="*/ 156 h 332"/>
              <a:gd name="T12" fmla="*/ 701 w 761"/>
              <a:gd name="T13" fmla="*/ 161 h 332"/>
              <a:gd name="T14" fmla="*/ 179 w 761"/>
              <a:gd name="T15" fmla="*/ 0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1" h="332">
                <a:moveTo>
                  <a:pt x="179" y="0"/>
                </a:moveTo>
                <a:cubicBezTo>
                  <a:pt x="169" y="11"/>
                  <a:pt x="160" y="23"/>
                  <a:pt x="151" y="35"/>
                </a:cubicBezTo>
                <a:cubicBezTo>
                  <a:pt x="246" y="67"/>
                  <a:pt x="199" y="140"/>
                  <a:pt x="49" y="192"/>
                </a:cubicBezTo>
                <a:cubicBezTo>
                  <a:pt x="22" y="243"/>
                  <a:pt x="6" y="289"/>
                  <a:pt x="0" y="332"/>
                </a:cubicBezTo>
                <a:cubicBezTo>
                  <a:pt x="761" y="332"/>
                  <a:pt x="761" y="332"/>
                  <a:pt x="761" y="332"/>
                </a:cubicBezTo>
                <a:cubicBezTo>
                  <a:pt x="761" y="156"/>
                  <a:pt x="761" y="156"/>
                  <a:pt x="761" y="156"/>
                </a:cubicBezTo>
                <a:cubicBezTo>
                  <a:pt x="742" y="159"/>
                  <a:pt x="721" y="161"/>
                  <a:pt x="701" y="161"/>
                </a:cubicBezTo>
                <a:cubicBezTo>
                  <a:pt x="559" y="161"/>
                  <a:pt x="322" y="107"/>
                  <a:pt x="179" y="0"/>
                </a:cubicBezTo>
              </a:path>
            </a:pathLst>
          </a:custGeom>
          <a:solidFill>
            <a:srgbClr val="A7E8FF"/>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E6035540-4815-4737-B1FF-C4E5FF7103A4}"/>
              </a:ext>
            </a:extLst>
          </p:cNvPr>
          <p:cNvSpPr>
            <a:spLocks/>
          </p:cNvSpPr>
          <p:nvPr/>
        </p:nvSpPr>
        <p:spPr bwMode="auto">
          <a:xfrm>
            <a:off x="8949650" y="3582961"/>
            <a:ext cx="3235578" cy="2546288"/>
          </a:xfrm>
          <a:custGeom>
            <a:avLst/>
            <a:gdLst>
              <a:gd name="T0" fmla="*/ 532 w 582"/>
              <a:gd name="T1" fmla="*/ 0 h 458"/>
              <a:gd name="T2" fmla="*/ 309 w 582"/>
              <a:gd name="T3" fmla="*/ 67 h 458"/>
              <a:gd name="T4" fmla="*/ 0 w 582"/>
              <a:gd name="T5" fmla="*/ 297 h 458"/>
              <a:gd name="T6" fmla="*/ 522 w 582"/>
              <a:gd name="T7" fmla="*/ 458 h 458"/>
              <a:gd name="T8" fmla="*/ 582 w 582"/>
              <a:gd name="T9" fmla="*/ 453 h 458"/>
              <a:gd name="T10" fmla="*/ 582 w 582"/>
              <a:gd name="T11" fmla="*/ 8 h 458"/>
              <a:gd name="T12" fmla="*/ 532 w 582"/>
              <a:gd name="T13" fmla="*/ 0 h 458"/>
            </a:gdLst>
            <a:ahLst/>
            <a:cxnLst>
              <a:cxn ang="0">
                <a:pos x="T0" y="T1"/>
              </a:cxn>
              <a:cxn ang="0">
                <a:pos x="T2" y="T3"/>
              </a:cxn>
              <a:cxn ang="0">
                <a:pos x="T4" y="T5"/>
              </a:cxn>
              <a:cxn ang="0">
                <a:pos x="T6" y="T7"/>
              </a:cxn>
              <a:cxn ang="0">
                <a:pos x="T8" y="T9"/>
              </a:cxn>
              <a:cxn ang="0">
                <a:pos x="T10" y="T11"/>
              </a:cxn>
              <a:cxn ang="0">
                <a:pos x="T12" y="T13"/>
              </a:cxn>
            </a:cxnLst>
            <a:rect l="0" t="0" r="r" b="b"/>
            <a:pathLst>
              <a:path w="582" h="458">
                <a:moveTo>
                  <a:pt x="532" y="0"/>
                </a:moveTo>
                <a:cubicBezTo>
                  <a:pt x="479" y="0"/>
                  <a:pt x="408" y="20"/>
                  <a:pt x="309" y="67"/>
                </a:cubicBezTo>
                <a:cubicBezTo>
                  <a:pt x="170" y="134"/>
                  <a:pt x="78" y="203"/>
                  <a:pt x="0" y="297"/>
                </a:cubicBezTo>
                <a:cubicBezTo>
                  <a:pt x="143" y="404"/>
                  <a:pt x="380" y="458"/>
                  <a:pt x="522" y="458"/>
                </a:cubicBezTo>
                <a:cubicBezTo>
                  <a:pt x="542" y="458"/>
                  <a:pt x="563" y="456"/>
                  <a:pt x="582" y="453"/>
                </a:cubicBezTo>
                <a:cubicBezTo>
                  <a:pt x="582" y="8"/>
                  <a:pt x="582" y="8"/>
                  <a:pt x="582" y="8"/>
                </a:cubicBezTo>
                <a:cubicBezTo>
                  <a:pt x="568" y="3"/>
                  <a:pt x="551" y="0"/>
                  <a:pt x="532" y="0"/>
                </a:cubicBezTo>
              </a:path>
            </a:pathLst>
          </a:custGeom>
          <a:solidFill>
            <a:srgbClr val="A7E8FF"/>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3811C4B3-F472-4281-8A65-C3E167AD5A32}"/>
              </a:ext>
            </a:extLst>
          </p:cNvPr>
          <p:cNvSpPr>
            <a:spLocks/>
          </p:cNvSpPr>
          <p:nvPr/>
        </p:nvSpPr>
        <p:spPr bwMode="auto">
          <a:xfrm>
            <a:off x="5578333" y="4809304"/>
            <a:ext cx="6613667" cy="2057346"/>
          </a:xfrm>
          <a:custGeom>
            <a:avLst/>
            <a:gdLst>
              <a:gd name="T0" fmla="*/ 1388 w 1390"/>
              <a:gd name="T1" fmla="*/ 185 h 433"/>
              <a:gd name="T2" fmla="*/ 1158 w 1390"/>
              <a:gd name="T3" fmla="*/ 127 h 433"/>
              <a:gd name="T4" fmla="*/ 1346 w 1390"/>
              <a:gd name="T5" fmla="*/ 73 h 433"/>
              <a:gd name="T6" fmla="*/ 618 w 1390"/>
              <a:gd name="T7" fmla="*/ 8 h 433"/>
              <a:gd name="T8" fmla="*/ 150 w 1390"/>
              <a:gd name="T9" fmla="*/ 155 h 433"/>
              <a:gd name="T10" fmla="*/ 438 w 1390"/>
              <a:gd name="T11" fmla="*/ 217 h 433"/>
              <a:gd name="T12" fmla="*/ 326 w 1390"/>
              <a:gd name="T13" fmla="*/ 278 h 433"/>
              <a:gd name="T14" fmla="*/ 0 w 1390"/>
              <a:gd name="T15" fmla="*/ 433 h 433"/>
              <a:gd name="T16" fmla="*/ 1390 w 1390"/>
              <a:gd name="T17" fmla="*/ 433 h 433"/>
              <a:gd name="T18" fmla="*/ 1388 w 1390"/>
              <a:gd name="T19" fmla="*/ 185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0" h="433">
                <a:moveTo>
                  <a:pt x="1388" y="185"/>
                </a:moveTo>
                <a:cubicBezTo>
                  <a:pt x="1382" y="180"/>
                  <a:pt x="1094" y="167"/>
                  <a:pt x="1158" y="127"/>
                </a:cubicBezTo>
                <a:cubicBezTo>
                  <a:pt x="1218" y="89"/>
                  <a:pt x="1354" y="132"/>
                  <a:pt x="1346" y="73"/>
                </a:cubicBezTo>
                <a:cubicBezTo>
                  <a:pt x="1338" y="14"/>
                  <a:pt x="953" y="0"/>
                  <a:pt x="618" y="8"/>
                </a:cubicBezTo>
                <a:cubicBezTo>
                  <a:pt x="283" y="17"/>
                  <a:pt x="88" y="55"/>
                  <a:pt x="150" y="155"/>
                </a:cubicBezTo>
                <a:cubicBezTo>
                  <a:pt x="190" y="220"/>
                  <a:pt x="321" y="207"/>
                  <a:pt x="438" y="217"/>
                </a:cubicBezTo>
                <a:cubicBezTo>
                  <a:pt x="554" y="227"/>
                  <a:pt x="473" y="286"/>
                  <a:pt x="326" y="278"/>
                </a:cubicBezTo>
                <a:cubicBezTo>
                  <a:pt x="179" y="270"/>
                  <a:pt x="32" y="348"/>
                  <a:pt x="0" y="433"/>
                </a:cubicBezTo>
                <a:cubicBezTo>
                  <a:pt x="1390" y="433"/>
                  <a:pt x="1390" y="433"/>
                  <a:pt x="1390" y="433"/>
                </a:cubicBezTo>
                <a:lnTo>
                  <a:pt x="1388" y="185"/>
                </a:lnTo>
                <a:close/>
              </a:path>
            </a:pathLst>
          </a:custGeom>
          <a:gradFill>
            <a:gsLst>
              <a:gs pos="30000">
                <a:srgbClr val="52A9C8">
                  <a:alpha val="99000"/>
                </a:srgbClr>
              </a:gs>
              <a:gs pos="73000">
                <a:srgbClr val="006C92"/>
              </a:gs>
              <a:gs pos="0">
                <a:srgbClr val="A7E8FF"/>
              </a:gs>
            </a:gsLst>
            <a:lin ang="162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ADE16A69-A155-4DC5-A657-719DC36C0FDA}"/>
              </a:ext>
            </a:extLst>
          </p:cNvPr>
          <p:cNvSpPr>
            <a:spLocks/>
          </p:cNvSpPr>
          <p:nvPr/>
        </p:nvSpPr>
        <p:spPr bwMode="auto">
          <a:xfrm>
            <a:off x="10651719" y="1953138"/>
            <a:ext cx="50866" cy="28613"/>
          </a:xfrm>
          <a:custGeom>
            <a:avLst/>
            <a:gdLst>
              <a:gd name="T0" fmla="*/ 8 w 9"/>
              <a:gd name="T1" fmla="*/ 0 h 5"/>
              <a:gd name="T2" fmla="*/ 0 w 9"/>
              <a:gd name="T3" fmla="*/ 5 h 5"/>
              <a:gd name="T4" fmla="*/ 9 w 9"/>
              <a:gd name="T5" fmla="*/ 3 h 5"/>
              <a:gd name="T6" fmla="*/ 8 w 9"/>
              <a:gd name="T7" fmla="*/ 0 h 5"/>
            </a:gdLst>
            <a:ahLst/>
            <a:cxnLst>
              <a:cxn ang="0">
                <a:pos x="T0" y="T1"/>
              </a:cxn>
              <a:cxn ang="0">
                <a:pos x="T2" y="T3"/>
              </a:cxn>
              <a:cxn ang="0">
                <a:pos x="T4" y="T5"/>
              </a:cxn>
              <a:cxn ang="0">
                <a:pos x="T6" y="T7"/>
              </a:cxn>
            </a:cxnLst>
            <a:rect l="0" t="0" r="r" b="b"/>
            <a:pathLst>
              <a:path w="9" h="5">
                <a:moveTo>
                  <a:pt x="8" y="0"/>
                </a:moveTo>
                <a:cubicBezTo>
                  <a:pt x="5" y="2"/>
                  <a:pt x="3" y="3"/>
                  <a:pt x="0" y="5"/>
                </a:cubicBezTo>
                <a:cubicBezTo>
                  <a:pt x="3" y="4"/>
                  <a:pt x="6" y="3"/>
                  <a:pt x="9" y="3"/>
                </a:cubicBezTo>
                <a:cubicBezTo>
                  <a:pt x="9" y="2"/>
                  <a:pt x="8" y="1"/>
                  <a:pt x="8" y="0"/>
                </a:cubicBezTo>
              </a:path>
            </a:pathLst>
          </a:custGeom>
          <a:solidFill>
            <a:srgbClr val="FED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25">
            <a:extLst>
              <a:ext uri="{FF2B5EF4-FFF2-40B4-BE49-F238E27FC236}">
                <a16:creationId xmlns:a16="http://schemas.microsoft.com/office/drawing/2014/main" id="{8C361ECF-A4AF-4934-AC8F-9A8A4B1D0A17}"/>
              </a:ext>
            </a:extLst>
          </p:cNvPr>
          <p:cNvSpPr>
            <a:spLocks noChangeArrowheads="1"/>
          </p:cNvSpPr>
          <p:nvPr/>
        </p:nvSpPr>
        <p:spPr bwMode="auto">
          <a:xfrm>
            <a:off x="9645885" y="5121391"/>
            <a:ext cx="1008592" cy="184401"/>
          </a:xfrm>
          <a:prstGeom prst="ellipse">
            <a:avLst/>
          </a:prstGeom>
          <a:solidFill>
            <a:srgbClr val="D1D1D1">
              <a:alpha val="41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6">
            <a:extLst>
              <a:ext uri="{FF2B5EF4-FFF2-40B4-BE49-F238E27FC236}">
                <a16:creationId xmlns:a16="http://schemas.microsoft.com/office/drawing/2014/main" id="{B8627D8D-F950-4E9F-8955-CF753AE7B35E}"/>
              </a:ext>
            </a:extLst>
          </p:cNvPr>
          <p:cNvSpPr>
            <a:spLocks/>
          </p:cNvSpPr>
          <p:nvPr/>
        </p:nvSpPr>
        <p:spPr bwMode="auto">
          <a:xfrm>
            <a:off x="10295297" y="3659011"/>
            <a:ext cx="290231" cy="205246"/>
          </a:xfrm>
          <a:custGeom>
            <a:avLst/>
            <a:gdLst>
              <a:gd name="T0" fmla="*/ 0 w 55"/>
              <a:gd name="T1" fmla="*/ 6 h 39"/>
              <a:gd name="T2" fmla="*/ 7 w 55"/>
              <a:gd name="T3" fmla="*/ 32 h 39"/>
              <a:gd name="T4" fmla="*/ 20 w 55"/>
              <a:gd name="T5" fmla="*/ 38 h 39"/>
              <a:gd name="T6" fmla="*/ 47 w 55"/>
              <a:gd name="T7" fmla="*/ 21 h 39"/>
              <a:gd name="T8" fmla="*/ 55 w 55"/>
              <a:gd name="T9" fmla="*/ 12 h 39"/>
              <a:gd name="T10" fmla="*/ 33 w 55"/>
              <a:gd name="T11" fmla="*/ 17 h 39"/>
              <a:gd name="T12" fmla="*/ 24 w 55"/>
              <a:gd name="T13" fmla="*/ 14 h 39"/>
              <a:gd name="T14" fmla="*/ 22 w 55"/>
              <a:gd name="T15" fmla="*/ 8 h 39"/>
              <a:gd name="T16" fmla="*/ 20 w 55"/>
              <a:gd name="T17" fmla="*/ 0 h 39"/>
              <a:gd name="T18" fmla="*/ 0 w 55"/>
              <a:gd name="T19"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9">
                <a:moveTo>
                  <a:pt x="0" y="6"/>
                </a:moveTo>
                <a:cubicBezTo>
                  <a:pt x="0" y="6"/>
                  <a:pt x="7" y="29"/>
                  <a:pt x="7" y="32"/>
                </a:cubicBezTo>
                <a:cubicBezTo>
                  <a:pt x="8" y="35"/>
                  <a:pt x="14" y="37"/>
                  <a:pt x="20" y="38"/>
                </a:cubicBezTo>
                <a:cubicBezTo>
                  <a:pt x="26" y="39"/>
                  <a:pt x="47" y="21"/>
                  <a:pt x="47" y="21"/>
                </a:cubicBezTo>
                <a:cubicBezTo>
                  <a:pt x="55" y="12"/>
                  <a:pt x="55" y="12"/>
                  <a:pt x="55" y="12"/>
                </a:cubicBezTo>
                <a:cubicBezTo>
                  <a:pt x="55" y="12"/>
                  <a:pt x="37" y="15"/>
                  <a:pt x="33" y="17"/>
                </a:cubicBezTo>
                <a:cubicBezTo>
                  <a:pt x="29" y="18"/>
                  <a:pt x="25" y="19"/>
                  <a:pt x="24" y="14"/>
                </a:cubicBezTo>
                <a:cubicBezTo>
                  <a:pt x="24" y="12"/>
                  <a:pt x="23" y="10"/>
                  <a:pt x="22" y="8"/>
                </a:cubicBezTo>
                <a:cubicBezTo>
                  <a:pt x="21" y="4"/>
                  <a:pt x="20" y="0"/>
                  <a:pt x="20" y="0"/>
                </a:cubicBezTo>
                <a:cubicBezTo>
                  <a:pt x="0" y="6"/>
                  <a:pt x="0" y="6"/>
                  <a:pt x="0" y="6"/>
                </a:cubicBezTo>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7">
            <a:extLst>
              <a:ext uri="{FF2B5EF4-FFF2-40B4-BE49-F238E27FC236}">
                <a16:creationId xmlns:a16="http://schemas.microsoft.com/office/drawing/2014/main" id="{B0C9A693-0DE9-4B93-919E-64615EDDEF5E}"/>
              </a:ext>
            </a:extLst>
          </p:cNvPr>
          <p:cNvSpPr>
            <a:spLocks/>
          </p:cNvSpPr>
          <p:nvPr/>
        </p:nvSpPr>
        <p:spPr bwMode="auto">
          <a:xfrm>
            <a:off x="10295297" y="3659011"/>
            <a:ext cx="117054" cy="131486"/>
          </a:xfrm>
          <a:custGeom>
            <a:avLst/>
            <a:gdLst>
              <a:gd name="T0" fmla="*/ 20 w 22"/>
              <a:gd name="T1" fmla="*/ 0 h 25"/>
              <a:gd name="T2" fmla="*/ 0 w 22"/>
              <a:gd name="T3" fmla="*/ 6 h 25"/>
              <a:gd name="T4" fmla="*/ 5 w 22"/>
              <a:gd name="T5" fmla="*/ 23 h 25"/>
              <a:gd name="T6" fmla="*/ 10 w 22"/>
              <a:gd name="T7" fmla="*/ 25 h 25"/>
              <a:gd name="T8" fmla="*/ 17 w 22"/>
              <a:gd name="T9" fmla="*/ 12 h 25"/>
              <a:gd name="T10" fmla="*/ 22 w 22"/>
              <a:gd name="T11" fmla="*/ 8 h 25"/>
              <a:gd name="T12" fmla="*/ 20 w 2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2" h="25">
                <a:moveTo>
                  <a:pt x="20" y="0"/>
                </a:moveTo>
                <a:cubicBezTo>
                  <a:pt x="0" y="6"/>
                  <a:pt x="0" y="6"/>
                  <a:pt x="0" y="6"/>
                </a:cubicBezTo>
                <a:cubicBezTo>
                  <a:pt x="0" y="6"/>
                  <a:pt x="3" y="15"/>
                  <a:pt x="5" y="23"/>
                </a:cubicBezTo>
                <a:cubicBezTo>
                  <a:pt x="6" y="24"/>
                  <a:pt x="8" y="24"/>
                  <a:pt x="10" y="25"/>
                </a:cubicBezTo>
                <a:cubicBezTo>
                  <a:pt x="11" y="21"/>
                  <a:pt x="14" y="15"/>
                  <a:pt x="17" y="12"/>
                </a:cubicBezTo>
                <a:cubicBezTo>
                  <a:pt x="22" y="8"/>
                  <a:pt x="22" y="8"/>
                  <a:pt x="22" y="8"/>
                </a:cubicBezTo>
                <a:cubicBezTo>
                  <a:pt x="21" y="4"/>
                  <a:pt x="20" y="0"/>
                  <a:pt x="20" y="0"/>
                </a:cubicBezTo>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8">
            <a:extLst>
              <a:ext uri="{FF2B5EF4-FFF2-40B4-BE49-F238E27FC236}">
                <a16:creationId xmlns:a16="http://schemas.microsoft.com/office/drawing/2014/main" id="{54B4BC47-F70F-4451-BA63-A3263036DF7B}"/>
              </a:ext>
            </a:extLst>
          </p:cNvPr>
          <p:cNvSpPr>
            <a:spLocks/>
          </p:cNvSpPr>
          <p:nvPr/>
        </p:nvSpPr>
        <p:spPr bwMode="auto">
          <a:xfrm>
            <a:off x="9814251" y="4983491"/>
            <a:ext cx="338335" cy="232506"/>
          </a:xfrm>
          <a:custGeom>
            <a:avLst/>
            <a:gdLst>
              <a:gd name="T0" fmla="*/ 15 w 64"/>
              <a:gd name="T1" fmla="*/ 0 h 44"/>
              <a:gd name="T2" fmla="*/ 3 w 64"/>
              <a:gd name="T3" fmla="*/ 25 h 44"/>
              <a:gd name="T4" fmla="*/ 7 w 64"/>
              <a:gd name="T5" fmla="*/ 33 h 44"/>
              <a:gd name="T6" fmla="*/ 24 w 64"/>
              <a:gd name="T7" fmla="*/ 34 h 44"/>
              <a:gd name="T8" fmla="*/ 48 w 64"/>
              <a:gd name="T9" fmla="*/ 43 h 44"/>
              <a:gd name="T10" fmla="*/ 64 w 64"/>
              <a:gd name="T11" fmla="*/ 41 h 44"/>
              <a:gd name="T12" fmla="*/ 48 w 64"/>
              <a:gd name="T13" fmla="*/ 29 h 44"/>
              <a:gd name="T14" fmla="*/ 32 w 64"/>
              <a:gd name="T15" fmla="*/ 14 h 44"/>
              <a:gd name="T16" fmla="*/ 31 w 64"/>
              <a:gd name="T17" fmla="*/ 1 h 44"/>
              <a:gd name="T18" fmla="*/ 15 w 64"/>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44">
                <a:moveTo>
                  <a:pt x="15" y="0"/>
                </a:moveTo>
                <a:cubicBezTo>
                  <a:pt x="15" y="0"/>
                  <a:pt x="4" y="20"/>
                  <a:pt x="3" y="25"/>
                </a:cubicBezTo>
                <a:cubicBezTo>
                  <a:pt x="2" y="31"/>
                  <a:pt x="0" y="30"/>
                  <a:pt x="7" y="33"/>
                </a:cubicBezTo>
                <a:cubicBezTo>
                  <a:pt x="14" y="35"/>
                  <a:pt x="18" y="33"/>
                  <a:pt x="24" y="34"/>
                </a:cubicBezTo>
                <a:cubicBezTo>
                  <a:pt x="30" y="36"/>
                  <a:pt x="35" y="42"/>
                  <a:pt x="48" y="43"/>
                </a:cubicBezTo>
                <a:cubicBezTo>
                  <a:pt x="61" y="44"/>
                  <a:pt x="64" y="43"/>
                  <a:pt x="64" y="41"/>
                </a:cubicBezTo>
                <a:cubicBezTo>
                  <a:pt x="64" y="40"/>
                  <a:pt x="56" y="34"/>
                  <a:pt x="48" y="29"/>
                </a:cubicBezTo>
                <a:cubicBezTo>
                  <a:pt x="40" y="23"/>
                  <a:pt x="33" y="19"/>
                  <a:pt x="32" y="14"/>
                </a:cubicBezTo>
                <a:cubicBezTo>
                  <a:pt x="31" y="8"/>
                  <a:pt x="31" y="1"/>
                  <a:pt x="31" y="1"/>
                </a:cubicBezTo>
                <a:lnTo>
                  <a:pt x="15" y="0"/>
                </a:lnTo>
                <a:close/>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a:extLst>
              <a:ext uri="{FF2B5EF4-FFF2-40B4-BE49-F238E27FC236}">
                <a16:creationId xmlns:a16="http://schemas.microsoft.com/office/drawing/2014/main" id="{4D05B87E-5ECD-44BD-AC47-F13236904DB8}"/>
              </a:ext>
            </a:extLst>
          </p:cNvPr>
          <p:cNvSpPr>
            <a:spLocks/>
          </p:cNvSpPr>
          <p:nvPr/>
        </p:nvSpPr>
        <p:spPr bwMode="auto">
          <a:xfrm>
            <a:off x="10057981" y="4930576"/>
            <a:ext cx="343146" cy="237316"/>
          </a:xfrm>
          <a:custGeom>
            <a:avLst/>
            <a:gdLst>
              <a:gd name="T0" fmla="*/ 12 w 65"/>
              <a:gd name="T1" fmla="*/ 6 h 45"/>
              <a:gd name="T2" fmla="*/ 4 w 65"/>
              <a:gd name="T3" fmla="*/ 24 h 45"/>
              <a:gd name="T4" fmla="*/ 6 w 65"/>
              <a:gd name="T5" fmla="*/ 33 h 45"/>
              <a:gd name="T6" fmla="*/ 19 w 65"/>
              <a:gd name="T7" fmla="*/ 37 h 45"/>
              <a:gd name="T8" fmla="*/ 22 w 65"/>
              <a:gd name="T9" fmla="*/ 33 h 45"/>
              <a:gd name="T10" fmla="*/ 29 w 65"/>
              <a:gd name="T11" fmla="*/ 39 h 45"/>
              <a:gd name="T12" fmla="*/ 59 w 65"/>
              <a:gd name="T13" fmla="*/ 45 h 45"/>
              <a:gd name="T14" fmla="*/ 55 w 65"/>
              <a:gd name="T15" fmla="*/ 37 h 45"/>
              <a:gd name="T16" fmla="*/ 23 w 65"/>
              <a:gd name="T17" fmla="*/ 8 h 45"/>
              <a:gd name="T18" fmla="*/ 12 w 65"/>
              <a:gd name="T19"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45">
                <a:moveTo>
                  <a:pt x="12" y="6"/>
                </a:moveTo>
                <a:cubicBezTo>
                  <a:pt x="12" y="6"/>
                  <a:pt x="6" y="20"/>
                  <a:pt x="4" y="24"/>
                </a:cubicBezTo>
                <a:cubicBezTo>
                  <a:pt x="3" y="27"/>
                  <a:pt x="0" y="31"/>
                  <a:pt x="6" y="33"/>
                </a:cubicBezTo>
                <a:cubicBezTo>
                  <a:pt x="12" y="36"/>
                  <a:pt x="19" y="37"/>
                  <a:pt x="19" y="37"/>
                </a:cubicBezTo>
                <a:cubicBezTo>
                  <a:pt x="19" y="37"/>
                  <a:pt x="19" y="32"/>
                  <a:pt x="22" y="33"/>
                </a:cubicBezTo>
                <a:cubicBezTo>
                  <a:pt x="25" y="34"/>
                  <a:pt x="23" y="37"/>
                  <a:pt x="29" y="39"/>
                </a:cubicBezTo>
                <a:cubicBezTo>
                  <a:pt x="35" y="41"/>
                  <a:pt x="53" y="45"/>
                  <a:pt x="59" y="45"/>
                </a:cubicBezTo>
                <a:cubicBezTo>
                  <a:pt x="65" y="44"/>
                  <a:pt x="61" y="40"/>
                  <a:pt x="55" y="37"/>
                </a:cubicBezTo>
                <a:cubicBezTo>
                  <a:pt x="50" y="33"/>
                  <a:pt x="23" y="16"/>
                  <a:pt x="23" y="8"/>
                </a:cubicBezTo>
                <a:cubicBezTo>
                  <a:pt x="23" y="0"/>
                  <a:pt x="12" y="6"/>
                  <a:pt x="12" y="6"/>
                </a:cubicBezTo>
                <a:close/>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0">
            <a:extLst>
              <a:ext uri="{FF2B5EF4-FFF2-40B4-BE49-F238E27FC236}">
                <a16:creationId xmlns:a16="http://schemas.microsoft.com/office/drawing/2014/main" id="{09D47183-2179-4BD1-92FE-14B4F4880567}"/>
              </a:ext>
            </a:extLst>
          </p:cNvPr>
          <p:cNvSpPr>
            <a:spLocks/>
          </p:cNvSpPr>
          <p:nvPr/>
        </p:nvSpPr>
        <p:spPr bwMode="auto">
          <a:xfrm>
            <a:off x="9825475" y="3974898"/>
            <a:ext cx="559616" cy="1040663"/>
          </a:xfrm>
          <a:custGeom>
            <a:avLst/>
            <a:gdLst>
              <a:gd name="T0" fmla="*/ 21 w 106"/>
              <a:gd name="T1" fmla="*/ 0 h 197"/>
              <a:gd name="T2" fmla="*/ 6 w 106"/>
              <a:gd name="T3" fmla="*/ 19 h 197"/>
              <a:gd name="T4" fmla="*/ 6 w 106"/>
              <a:gd name="T5" fmla="*/ 57 h 197"/>
              <a:gd name="T6" fmla="*/ 32 w 106"/>
              <a:gd name="T7" fmla="*/ 102 h 197"/>
              <a:gd name="T8" fmla="*/ 28 w 106"/>
              <a:gd name="T9" fmla="*/ 116 h 197"/>
              <a:gd name="T10" fmla="*/ 12 w 106"/>
              <a:gd name="T11" fmla="*/ 169 h 197"/>
              <a:gd name="T12" fmla="*/ 9 w 106"/>
              <a:gd name="T13" fmla="*/ 194 h 197"/>
              <a:gd name="T14" fmla="*/ 30 w 106"/>
              <a:gd name="T15" fmla="*/ 195 h 197"/>
              <a:gd name="T16" fmla="*/ 59 w 106"/>
              <a:gd name="T17" fmla="*/ 123 h 197"/>
              <a:gd name="T18" fmla="*/ 64 w 106"/>
              <a:gd name="T19" fmla="*/ 99 h 197"/>
              <a:gd name="T20" fmla="*/ 56 w 106"/>
              <a:gd name="T21" fmla="*/ 60 h 197"/>
              <a:gd name="T22" fmla="*/ 72 w 106"/>
              <a:gd name="T23" fmla="*/ 103 h 197"/>
              <a:gd name="T24" fmla="*/ 59 w 106"/>
              <a:gd name="T25" fmla="*/ 149 h 197"/>
              <a:gd name="T26" fmla="*/ 52 w 106"/>
              <a:gd name="T27" fmla="*/ 191 h 197"/>
              <a:gd name="T28" fmla="*/ 70 w 106"/>
              <a:gd name="T29" fmla="*/ 190 h 197"/>
              <a:gd name="T30" fmla="*/ 93 w 106"/>
              <a:gd name="T31" fmla="*/ 134 h 197"/>
              <a:gd name="T32" fmla="*/ 106 w 106"/>
              <a:gd name="T33" fmla="*/ 101 h 197"/>
              <a:gd name="T34" fmla="*/ 98 w 106"/>
              <a:gd name="T35" fmla="*/ 72 h 197"/>
              <a:gd name="T36" fmla="*/ 67 w 106"/>
              <a:gd name="T37" fmla="*/ 18 h 197"/>
              <a:gd name="T38" fmla="*/ 63 w 106"/>
              <a:gd name="T39" fmla="*/ 11 h 197"/>
              <a:gd name="T40" fmla="*/ 21 w 106"/>
              <a:gd name="T4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6" h="197">
                <a:moveTo>
                  <a:pt x="21" y="0"/>
                </a:moveTo>
                <a:cubicBezTo>
                  <a:pt x="21" y="0"/>
                  <a:pt x="13" y="9"/>
                  <a:pt x="6" y="19"/>
                </a:cubicBezTo>
                <a:cubicBezTo>
                  <a:pt x="0" y="28"/>
                  <a:pt x="0" y="47"/>
                  <a:pt x="6" y="57"/>
                </a:cubicBezTo>
                <a:cubicBezTo>
                  <a:pt x="12" y="67"/>
                  <a:pt x="32" y="98"/>
                  <a:pt x="32" y="102"/>
                </a:cubicBezTo>
                <a:cubicBezTo>
                  <a:pt x="32" y="106"/>
                  <a:pt x="30" y="109"/>
                  <a:pt x="28" y="116"/>
                </a:cubicBezTo>
                <a:cubicBezTo>
                  <a:pt x="25" y="123"/>
                  <a:pt x="15" y="154"/>
                  <a:pt x="12" y="169"/>
                </a:cubicBezTo>
                <a:cubicBezTo>
                  <a:pt x="10" y="185"/>
                  <a:pt x="9" y="194"/>
                  <a:pt x="9" y="194"/>
                </a:cubicBezTo>
                <a:cubicBezTo>
                  <a:pt x="9" y="194"/>
                  <a:pt x="27" y="197"/>
                  <a:pt x="30" y="195"/>
                </a:cubicBezTo>
                <a:cubicBezTo>
                  <a:pt x="32" y="193"/>
                  <a:pt x="55" y="132"/>
                  <a:pt x="59" y="123"/>
                </a:cubicBezTo>
                <a:cubicBezTo>
                  <a:pt x="63" y="115"/>
                  <a:pt x="66" y="107"/>
                  <a:pt x="64" y="99"/>
                </a:cubicBezTo>
                <a:cubicBezTo>
                  <a:pt x="61" y="91"/>
                  <a:pt x="56" y="60"/>
                  <a:pt x="56" y="60"/>
                </a:cubicBezTo>
                <a:cubicBezTo>
                  <a:pt x="56" y="60"/>
                  <a:pt x="72" y="99"/>
                  <a:pt x="72" y="103"/>
                </a:cubicBezTo>
                <a:cubicBezTo>
                  <a:pt x="72" y="107"/>
                  <a:pt x="66" y="117"/>
                  <a:pt x="59" y="149"/>
                </a:cubicBezTo>
                <a:cubicBezTo>
                  <a:pt x="52" y="180"/>
                  <a:pt x="52" y="191"/>
                  <a:pt x="52" y="191"/>
                </a:cubicBezTo>
                <a:cubicBezTo>
                  <a:pt x="52" y="191"/>
                  <a:pt x="65" y="193"/>
                  <a:pt x="70" y="190"/>
                </a:cubicBezTo>
                <a:cubicBezTo>
                  <a:pt x="70" y="190"/>
                  <a:pt x="86" y="147"/>
                  <a:pt x="93" y="134"/>
                </a:cubicBezTo>
                <a:cubicBezTo>
                  <a:pt x="100" y="121"/>
                  <a:pt x="106" y="111"/>
                  <a:pt x="106" y="101"/>
                </a:cubicBezTo>
                <a:cubicBezTo>
                  <a:pt x="106" y="90"/>
                  <a:pt x="102" y="80"/>
                  <a:pt x="98" y="72"/>
                </a:cubicBezTo>
                <a:cubicBezTo>
                  <a:pt x="96" y="66"/>
                  <a:pt x="76" y="33"/>
                  <a:pt x="67" y="18"/>
                </a:cubicBezTo>
                <a:cubicBezTo>
                  <a:pt x="65" y="13"/>
                  <a:pt x="63" y="11"/>
                  <a:pt x="63" y="11"/>
                </a:cubicBezTo>
                <a:cubicBezTo>
                  <a:pt x="21" y="0"/>
                  <a:pt x="21" y="0"/>
                  <a:pt x="21" y="0"/>
                </a:cubicBezTo>
              </a:path>
            </a:pathLst>
          </a:custGeom>
          <a:solidFill>
            <a:srgbClr val="5D182B"/>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1">
            <a:extLst>
              <a:ext uri="{FF2B5EF4-FFF2-40B4-BE49-F238E27FC236}">
                <a16:creationId xmlns:a16="http://schemas.microsoft.com/office/drawing/2014/main" id="{BA4CC621-5150-4795-8EA3-196533500D16}"/>
              </a:ext>
            </a:extLst>
          </p:cNvPr>
          <p:cNvSpPr>
            <a:spLocks/>
          </p:cNvSpPr>
          <p:nvPr/>
        </p:nvSpPr>
        <p:spPr bwMode="auto">
          <a:xfrm>
            <a:off x="9857545" y="3990933"/>
            <a:ext cx="322300" cy="105830"/>
          </a:xfrm>
          <a:custGeom>
            <a:avLst/>
            <a:gdLst>
              <a:gd name="T0" fmla="*/ 12 w 61"/>
              <a:gd name="T1" fmla="*/ 0 h 20"/>
              <a:gd name="T2" fmla="*/ 0 w 61"/>
              <a:gd name="T3" fmla="*/ 16 h 20"/>
              <a:gd name="T4" fmla="*/ 30 w 61"/>
              <a:gd name="T5" fmla="*/ 20 h 20"/>
              <a:gd name="T6" fmla="*/ 59 w 61"/>
              <a:gd name="T7" fmla="*/ 16 h 20"/>
              <a:gd name="T8" fmla="*/ 61 w 61"/>
              <a:gd name="T9" fmla="*/ 15 h 20"/>
              <a:gd name="T10" fmla="*/ 59 w 61"/>
              <a:gd name="T11" fmla="*/ 11 h 20"/>
              <a:gd name="T12" fmla="*/ 57 w 61"/>
              <a:gd name="T13" fmla="*/ 11 h 20"/>
              <a:gd name="T14" fmla="*/ 45 w 61"/>
              <a:gd name="T15" fmla="*/ 10 h 20"/>
              <a:gd name="T16" fmla="*/ 12 w 6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20">
                <a:moveTo>
                  <a:pt x="12" y="0"/>
                </a:moveTo>
                <a:cubicBezTo>
                  <a:pt x="10" y="3"/>
                  <a:pt x="5" y="9"/>
                  <a:pt x="0" y="16"/>
                </a:cubicBezTo>
                <a:cubicBezTo>
                  <a:pt x="0" y="16"/>
                  <a:pt x="13" y="20"/>
                  <a:pt x="30" y="20"/>
                </a:cubicBezTo>
                <a:cubicBezTo>
                  <a:pt x="39" y="20"/>
                  <a:pt x="49" y="19"/>
                  <a:pt x="59" y="16"/>
                </a:cubicBezTo>
                <a:cubicBezTo>
                  <a:pt x="61" y="15"/>
                  <a:pt x="61" y="15"/>
                  <a:pt x="61" y="15"/>
                </a:cubicBezTo>
                <a:cubicBezTo>
                  <a:pt x="60" y="13"/>
                  <a:pt x="60" y="12"/>
                  <a:pt x="59" y="11"/>
                </a:cubicBezTo>
                <a:cubicBezTo>
                  <a:pt x="58" y="11"/>
                  <a:pt x="58" y="11"/>
                  <a:pt x="57" y="11"/>
                </a:cubicBezTo>
                <a:cubicBezTo>
                  <a:pt x="54" y="11"/>
                  <a:pt x="50" y="10"/>
                  <a:pt x="45" y="10"/>
                </a:cubicBezTo>
                <a:cubicBezTo>
                  <a:pt x="36" y="9"/>
                  <a:pt x="18" y="2"/>
                  <a:pt x="12" y="0"/>
                </a:cubicBezTo>
              </a:path>
            </a:pathLst>
          </a:custGeom>
          <a:solidFill>
            <a:srgbClr val="380E1A"/>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2">
            <a:extLst>
              <a:ext uri="{FF2B5EF4-FFF2-40B4-BE49-F238E27FC236}">
                <a16:creationId xmlns:a16="http://schemas.microsoft.com/office/drawing/2014/main" id="{139ECEE0-4B80-4489-B4F2-A5013B1841C8}"/>
              </a:ext>
            </a:extLst>
          </p:cNvPr>
          <p:cNvSpPr>
            <a:spLocks/>
          </p:cNvSpPr>
          <p:nvPr/>
        </p:nvSpPr>
        <p:spPr bwMode="auto">
          <a:xfrm>
            <a:off x="10110896" y="4260319"/>
            <a:ext cx="142710" cy="501892"/>
          </a:xfrm>
          <a:custGeom>
            <a:avLst/>
            <a:gdLst>
              <a:gd name="T0" fmla="*/ 2 w 27"/>
              <a:gd name="T1" fmla="*/ 0 h 95"/>
              <a:gd name="T2" fmla="*/ 2 w 27"/>
              <a:gd name="T3" fmla="*/ 6 h 95"/>
              <a:gd name="T4" fmla="*/ 18 w 27"/>
              <a:gd name="T5" fmla="*/ 49 h 95"/>
              <a:gd name="T6" fmla="*/ 18 w 27"/>
              <a:gd name="T7" fmla="*/ 49 h 95"/>
              <a:gd name="T8" fmla="*/ 18 w 27"/>
              <a:gd name="T9" fmla="*/ 49 h 95"/>
              <a:gd name="T10" fmla="*/ 5 w 27"/>
              <a:gd name="T11" fmla="*/ 95 h 95"/>
              <a:gd name="T12" fmla="*/ 22 w 27"/>
              <a:gd name="T13" fmla="*/ 66 h 95"/>
              <a:gd name="T14" fmla="*/ 25 w 27"/>
              <a:gd name="T15" fmla="*/ 44 h 95"/>
              <a:gd name="T16" fmla="*/ 3 w 27"/>
              <a:gd name="T17" fmla="*/ 1 h 95"/>
              <a:gd name="T18" fmla="*/ 2 w 27"/>
              <a:gd name="T1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95">
                <a:moveTo>
                  <a:pt x="2" y="0"/>
                </a:moveTo>
                <a:cubicBezTo>
                  <a:pt x="0" y="0"/>
                  <a:pt x="2" y="6"/>
                  <a:pt x="2" y="6"/>
                </a:cubicBezTo>
                <a:cubicBezTo>
                  <a:pt x="2" y="6"/>
                  <a:pt x="18" y="45"/>
                  <a:pt x="18" y="49"/>
                </a:cubicBezTo>
                <a:cubicBezTo>
                  <a:pt x="18" y="49"/>
                  <a:pt x="18" y="49"/>
                  <a:pt x="18" y="49"/>
                </a:cubicBezTo>
                <a:cubicBezTo>
                  <a:pt x="18" y="49"/>
                  <a:pt x="18" y="49"/>
                  <a:pt x="18" y="49"/>
                </a:cubicBezTo>
                <a:cubicBezTo>
                  <a:pt x="18" y="53"/>
                  <a:pt x="12" y="63"/>
                  <a:pt x="5" y="95"/>
                </a:cubicBezTo>
                <a:cubicBezTo>
                  <a:pt x="5" y="95"/>
                  <a:pt x="20" y="71"/>
                  <a:pt x="22" y="66"/>
                </a:cubicBezTo>
                <a:cubicBezTo>
                  <a:pt x="25" y="61"/>
                  <a:pt x="27" y="51"/>
                  <a:pt x="25" y="44"/>
                </a:cubicBezTo>
                <a:cubicBezTo>
                  <a:pt x="23" y="37"/>
                  <a:pt x="6" y="5"/>
                  <a:pt x="3" y="1"/>
                </a:cubicBezTo>
                <a:cubicBezTo>
                  <a:pt x="2" y="0"/>
                  <a:pt x="2" y="0"/>
                  <a:pt x="2" y="0"/>
                </a:cubicBezTo>
              </a:path>
            </a:pathLst>
          </a:custGeom>
          <a:solidFill>
            <a:srgbClr val="380E1A"/>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3">
            <a:extLst>
              <a:ext uri="{FF2B5EF4-FFF2-40B4-BE49-F238E27FC236}">
                <a16:creationId xmlns:a16="http://schemas.microsoft.com/office/drawing/2014/main" id="{68E16A52-603A-42A4-9F7A-003240B76097}"/>
              </a:ext>
            </a:extLst>
          </p:cNvPr>
          <p:cNvSpPr>
            <a:spLocks/>
          </p:cNvSpPr>
          <p:nvPr/>
        </p:nvSpPr>
        <p:spPr bwMode="auto">
          <a:xfrm>
            <a:off x="9956961" y="2983944"/>
            <a:ext cx="402475" cy="442562"/>
          </a:xfrm>
          <a:custGeom>
            <a:avLst/>
            <a:gdLst>
              <a:gd name="T0" fmla="*/ 74 w 76"/>
              <a:gd name="T1" fmla="*/ 63 h 84"/>
              <a:gd name="T2" fmla="*/ 76 w 76"/>
              <a:gd name="T3" fmla="*/ 75 h 84"/>
              <a:gd name="T4" fmla="*/ 54 w 76"/>
              <a:gd name="T5" fmla="*/ 83 h 84"/>
              <a:gd name="T6" fmla="*/ 7 w 76"/>
              <a:gd name="T7" fmla="*/ 67 h 84"/>
              <a:gd name="T8" fmla="*/ 4 w 76"/>
              <a:gd name="T9" fmla="*/ 55 h 84"/>
              <a:gd name="T10" fmla="*/ 23 w 76"/>
              <a:gd name="T11" fmla="*/ 21 h 84"/>
              <a:gd name="T12" fmla="*/ 53 w 76"/>
              <a:gd name="T13" fmla="*/ 1 h 84"/>
              <a:gd name="T14" fmla="*/ 74 w 76"/>
              <a:gd name="T15" fmla="*/ 63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4" y="63"/>
                </a:moveTo>
                <a:cubicBezTo>
                  <a:pt x="74" y="63"/>
                  <a:pt x="76" y="71"/>
                  <a:pt x="76" y="75"/>
                </a:cubicBezTo>
                <a:cubicBezTo>
                  <a:pt x="75" y="78"/>
                  <a:pt x="75" y="84"/>
                  <a:pt x="54" y="83"/>
                </a:cubicBezTo>
                <a:cubicBezTo>
                  <a:pt x="33" y="81"/>
                  <a:pt x="12" y="71"/>
                  <a:pt x="7" y="67"/>
                </a:cubicBezTo>
                <a:cubicBezTo>
                  <a:pt x="3" y="63"/>
                  <a:pt x="0" y="59"/>
                  <a:pt x="4" y="55"/>
                </a:cubicBezTo>
                <a:cubicBezTo>
                  <a:pt x="7" y="51"/>
                  <a:pt x="18" y="30"/>
                  <a:pt x="23" y="21"/>
                </a:cubicBezTo>
                <a:cubicBezTo>
                  <a:pt x="28" y="13"/>
                  <a:pt x="34" y="2"/>
                  <a:pt x="53" y="1"/>
                </a:cubicBezTo>
                <a:cubicBezTo>
                  <a:pt x="72" y="0"/>
                  <a:pt x="74" y="63"/>
                  <a:pt x="74" y="63"/>
                </a:cubicBezTo>
                <a:close/>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4">
            <a:extLst>
              <a:ext uri="{FF2B5EF4-FFF2-40B4-BE49-F238E27FC236}">
                <a16:creationId xmlns:a16="http://schemas.microsoft.com/office/drawing/2014/main" id="{F77A15DA-371B-4A47-B47C-3311E4F47E24}"/>
              </a:ext>
            </a:extLst>
          </p:cNvPr>
          <p:cNvSpPr>
            <a:spLocks/>
          </p:cNvSpPr>
          <p:nvPr/>
        </p:nvSpPr>
        <p:spPr bwMode="auto">
          <a:xfrm>
            <a:off x="10179846" y="3327090"/>
            <a:ext cx="94605" cy="94606"/>
          </a:xfrm>
          <a:custGeom>
            <a:avLst/>
            <a:gdLst>
              <a:gd name="T0" fmla="*/ 0 w 18"/>
              <a:gd name="T1" fmla="*/ 13 h 18"/>
              <a:gd name="T2" fmla="*/ 4 w 18"/>
              <a:gd name="T3" fmla="*/ 2 h 18"/>
              <a:gd name="T4" fmla="*/ 18 w 18"/>
              <a:gd name="T5" fmla="*/ 6 h 18"/>
              <a:gd name="T6" fmla="*/ 14 w 18"/>
              <a:gd name="T7" fmla="*/ 18 h 18"/>
              <a:gd name="T8" fmla="*/ 0 w 18"/>
              <a:gd name="T9" fmla="*/ 13 h 18"/>
            </a:gdLst>
            <a:ahLst/>
            <a:cxnLst>
              <a:cxn ang="0">
                <a:pos x="T0" y="T1"/>
              </a:cxn>
              <a:cxn ang="0">
                <a:pos x="T2" y="T3"/>
              </a:cxn>
              <a:cxn ang="0">
                <a:pos x="T4" y="T5"/>
              </a:cxn>
              <a:cxn ang="0">
                <a:pos x="T6" y="T7"/>
              </a:cxn>
              <a:cxn ang="0">
                <a:pos x="T8" y="T9"/>
              </a:cxn>
            </a:cxnLst>
            <a:rect l="0" t="0" r="r" b="b"/>
            <a:pathLst>
              <a:path w="18" h="18">
                <a:moveTo>
                  <a:pt x="0" y="13"/>
                </a:moveTo>
                <a:cubicBezTo>
                  <a:pt x="0" y="13"/>
                  <a:pt x="4" y="4"/>
                  <a:pt x="4" y="2"/>
                </a:cubicBezTo>
                <a:cubicBezTo>
                  <a:pt x="4" y="0"/>
                  <a:pt x="18" y="6"/>
                  <a:pt x="18" y="6"/>
                </a:cubicBezTo>
                <a:cubicBezTo>
                  <a:pt x="14" y="18"/>
                  <a:pt x="14" y="18"/>
                  <a:pt x="14" y="18"/>
                </a:cubicBezTo>
                <a:cubicBezTo>
                  <a:pt x="14" y="18"/>
                  <a:pt x="2" y="15"/>
                  <a:pt x="0" y="13"/>
                </a:cubicBezTo>
                <a:close/>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5">
            <a:extLst>
              <a:ext uri="{FF2B5EF4-FFF2-40B4-BE49-F238E27FC236}">
                <a16:creationId xmlns:a16="http://schemas.microsoft.com/office/drawing/2014/main" id="{72C2DEA9-03D9-417F-9B77-9A3E6B671EF9}"/>
              </a:ext>
            </a:extLst>
          </p:cNvPr>
          <p:cNvSpPr>
            <a:spLocks/>
          </p:cNvSpPr>
          <p:nvPr/>
        </p:nvSpPr>
        <p:spPr bwMode="auto">
          <a:xfrm>
            <a:off x="9894426" y="3384815"/>
            <a:ext cx="412096" cy="670257"/>
          </a:xfrm>
          <a:custGeom>
            <a:avLst/>
            <a:gdLst>
              <a:gd name="T0" fmla="*/ 33 w 78"/>
              <a:gd name="T1" fmla="*/ 11 h 127"/>
              <a:gd name="T2" fmla="*/ 23 w 78"/>
              <a:gd name="T3" fmla="*/ 44 h 127"/>
              <a:gd name="T4" fmla="*/ 14 w 78"/>
              <a:gd name="T5" fmla="*/ 81 h 127"/>
              <a:gd name="T6" fmla="*/ 12 w 78"/>
              <a:gd name="T7" fmla="*/ 90 h 127"/>
              <a:gd name="T8" fmla="*/ 7 w 78"/>
              <a:gd name="T9" fmla="*/ 109 h 127"/>
              <a:gd name="T10" fmla="*/ 5 w 78"/>
              <a:gd name="T11" fmla="*/ 115 h 127"/>
              <a:gd name="T12" fmla="*/ 38 w 78"/>
              <a:gd name="T13" fmla="*/ 125 h 127"/>
              <a:gd name="T14" fmla="*/ 54 w 78"/>
              <a:gd name="T15" fmla="*/ 125 h 127"/>
              <a:gd name="T16" fmla="*/ 54 w 78"/>
              <a:gd name="T17" fmla="*/ 118 h 127"/>
              <a:gd name="T18" fmla="*/ 66 w 78"/>
              <a:gd name="T19" fmla="*/ 74 h 127"/>
              <a:gd name="T20" fmla="*/ 74 w 78"/>
              <a:gd name="T21" fmla="*/ 55 h 127"/>
              <a:gd name="T22" fmla="*/ 78 w 78"/>
              <a:gd name="T23" fmla="*/ 23 h 127"/>
              <a:gd name="T24" fmla="*/ 72 w 78"/>
              <a:gd name="T25" fmla="*/ 13 h 127"/>
              <a:gd name="T26" fmla="*/ 72 w 78"/>
              <a:gd name="T27" fmla="*/ 7 h 127"/>
              <a:gd name="T28" fmla="*/ 53 w 78"/>
              <a:gd name="T29" fmla="*/ 0 h 127"/>
              <a:gd name="T30" fmla="*/ 46 w 78"/>
              <a:gd name="T31" fmla="*/ 7 h 127"/>
              <a:gd name="T32" fmla="*/ 33 w 78"/>
              <a:gd name="T33" fmla="*/ 1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27">
                <a:moveTo>
                  <a:pt x="33" y="11"/>
                </a:moveTo>
                <a:cubicBezTo>
                  <a:pt x="33" y="11"/>
                  <a:pt x="28" y="27"/>
                  <a:pt x="23" y="44"/>
                </a:cubicBezTo>
                <a:cubicBezTo>
                  <a:pt x="19" y="60"/>
                  <a:pt x="15" y="75"/>
                  <a:pt x="14" y="81"/>
                </a:cubicBezTo>
                <a:cubicBezTo>
                  <a:pt x="13" y="84"/>
                  <a:pt x="13" y="87"/>
                  <a:pt x="12" y="90"/>
                </a:cubicBezTo>
                <a:cubicBezTo>
                  <a:pt x="10" y="99"/>
                  <a:pt x="8" y="107"/>
                  <a:pt x="7" y="109"/>
                </a:cubicBezTo>
                <a:cubicBezTo>
                  <a:pt x="6" y="111"/>
                  <a:pt x="0" y="113"/>
                  <a:pt x="5" y="115"/>
                </a:cubicBezTo>
                <a:cubicBezTo>
                  <a:pt x="10" y="117"/>
                  <a:pt x="29" y="124"/>
                  <a:pt x="38" y="125"/>
                </a:cubicBezTo>
                <a:cubicBezTo>
                  <a:pt x="47" y="126"/>
                  <a:pt x="53" y="127"/>
                  <a:pt x="54" y="125"/>
                </a:cubicBezTo>
                <a:cubicBezTo>
                  <a:pt x="54" y="123"/>
                  <a:pt x="53" y="120"/>
                  <a:pt x="54" y="118"/>
                </a:cubicBezTo>
                <a:cubicBezTo>
                  <a:pt x="54" y="115"/>
                  <a:pt x="62" y="79"/>
                  <a:pt x="66" y="74"/>
                </a:cubicBezTo>
                <a:cubicBezTo>
                  <a:pt x="69" y="70"/>
                  <a:pt x="74" y="62"/>
                  <a:pt x="74" y="55"/>
                </a:cubicBezTo>
                <a:cubicBezTo>
                  <a:pt x="74" y="49"/>
                  <a:pt x="78" y="23"/>
                  <a:pt x="78" y="23"/>
                </a:cubicBezTo>
                <a:cubicBezTo>
                  <a:pt x="78" y="23"/>
                  <a:pt x="72" y="15"/>
                  <a:pt x="72" y="13"/>
                </a:cubicBezTo>
                <a:cubicBezTo>
                  <a:pt x="72" y="10"/>
                  <a:pt x="72" y="7"/>
                  <a:pt x="72" y="7"/>
                </a:cubicBezTo>
                <a:cubicBezTo>
                  <a:pt x="72" y="7"/>
                  <a:pt x="57" y="0"/>
                  <a:pt x="53" y="0"/>
                </a:cubicBezTo>
                <a:cubicBezTo>
                  <a:pt x="50" y="0"/>
                  <a:pt x="51" y="5"/>
                  <a:pt x="46" y="7"/>
                </a:cubicBezTo>
                <a:cubicBezTo>
                  <a:pt x="41" y="10"/>
                  <a:pt x="33" y="11"/>
                  <a:pt x="33" y="11"/>
                </a:cubicBezTo>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6">
            <a:extLst>
              <a:ext uri="{FF2B5EF4-FFF2-40B4-BE49-F238E27FC236}">
                <a16:creationId xmlns:a16="http://schemas.microsoft.com/office/drawing/2014/main" id="{9F740F0C-937D-453E-8EEB-16DF36D0D4D2}"/>
              </a:ext>
            </a:extLst>
          </p:cNvPr>
          <p:cNvSpPr>
            <a:spLocks/>
          </p:cNvSpPr>
          <p:nvPr/>
        </p:nvSpPr>
        <p:spPr bwMode="auto">
          <a:xfrm>
            <a:off x="10200691" y="3891517"/>
            <a:ext cx="4810" cy="16035"/>
          </a:xfrm>
          <a:custGeom>
            <a:avLst/>
            <a:gdLst>
              <a:gd name="T0" fmla="*/ 1 w 1"/>
              <a:gd name="T1" fmla="*/ 0 h 3"/>
              <a:gd name="T2" fmla="*/ 0 w 1"/>
              <a:gd name="T3" fmla="*/ 3 h 3"/>
              <a:gd name="T4" fmla="*/ 0 w 1"/>
              <a:gd name="T5" fmla="*/ 3 h 3"/>
              <a:gd name="T6" fmla="*/ 1 w 1"/>
              <a:gd name="T7" fmla="*/ 0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cubicBezTo>
                  <a:pt x="0" y="1"/>
                  <a:pt x="0" y="2"/>
                  <a:pt x="0" y="3"/>
                </a:cubicBezTo>
                <a:cubicBezTo>
                  <a:pt x="0" y="3"/>
                  <a:pt x="0" y="3"/>
                  <a:pt x="0" y="3"/>
                </a:cubicBezTo>
                <a:cubicBezTo>
                  <a:pt x="1" y="0"/>
                  <a:pt x="1" y="0"/>
                  <a:pt x="1" y="0"/>
                </a:cubicBezTo>
                <a:cubicBezTo>
                  <a:pt x="1" y="0"/>
                  <a:pt x="1" y="0"/>
                  <a:pt x="1" y="0"/>
                </a:cubicBezTo>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7">
            <a:extLst>
              <a:ext uri="{FF2B5EF4-FFF2-40B4-BE49-F238E27FC236}">
                <a16:creationId xmlns:a16="http://schemas.microsoft.com/office/drawing/2014/main" id="{1AEB7F64-A130-4701-AF5F-36C6990434A0}"/>
              </a:ext>
            </a:extLst>
          </p:cNvPr>
          <p:cNvSpPr>
            <a:spLocks noEditPoints="1"/>
          </p:cNvSpPr>
          <p:nvPr/>
        </p:nvSpPr>
        <p:spPr bwMode="auto">
          <a:xfrm>
            <a:off x="9956961" y="3553181"/>
            <a:ext cx="312679" cy="354371"/>
          </a:xfrm>
          <a:custGeom>
            <a:avLst/>
            <a:gdLst>
              <a:gd name="T0" fmla="*/ 2 w 59"/>
              <a:gd name="T1" fmla="*/ 49 h 67"/>
              <a:gd name="T2" fmla="*/ 0 w 59"/>
              <a:gd name="T3" fmla="*/ 58 h 67"/>
              <a:gd name="T4" fmla="*/ 46 w 59"/>
              <a:gd name="T5" fmla="*/ 67 h 67"/>
              <a:gd name="T6" fmla="*/ 47 w 59"/>
              <a:gd name="T7" fmla="*/ 64 h 67"/>
              <a:gd name="T8" fmla="*/ 8 w 59"/>
              <a:gd name="T9" fmla="*/ 52 h 67"/>
              <a:gd name="T10" fmla="*/ 2 w 59"/>
              <a:gd name="T11" fmla="*/ 49 h 67"/>
              <a:gd name="T12" fmla="*/ 15 w 59"/>
              <a:gd name="T13" fmla="*/ 2 h 67"/>
              <a:gd name="T14" fmla="*/ 8 w 59"/>
              <a:gd name="T15" fmla="*/ 25 h 67"/>
              <a:gd name="T16" fmla="*/ 57 w 59"/>
              <a:gd name="T17" fmla="*/ 38 h 67"/>
              <a:gd name="T18" fmla="*/ 59 w 59"/>
              <a:gd name="T19" fmla="*/ 35 h 67"/>
              <a:gd name="T20" fmla="*/ 45 w 59"/>
              <a:gd name="T21" fmla="*/ 29 h 67"/>
              <a:gd name="T22" fmla="*/ 15 w 59"/>
              <a:gd name="T23" fmla="*/ 2 h 67"/>
              <a:gd name="T24" fmla="*/ 16 w 59"/>
              <a:gd name="T25" fmla="*/ 0 h 67"/>
              <a:gd name="T26" fmla="*/ 15 w 59"/>
              <a:gd name="T27" fmla="*/ 2 h 67"/>
              <a:gd name="T28" fmla="*/ 16 w 59"/>
              <a:gd name="T2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67">
                <a:moveTo>
                  <a:pt x="2" y="49"/>
                </a:moveTo>
                <a:cubicBezTo>
                  <a:pt x="1" y="52"/>
                  <a:pt x="0" y="55"/>
                  <a:pt x="0" y="58"/>
                </a:cubicBezTo>
                <a:cubicBezTo>
                  <a:pt x="46" y="67"/>
                  <a:pt x="46" y="67"/>
                  <a:pt x="46" y="67"/>
                </a:cubicBezTo>
                <a:cubicBezTo>
                  <a:pt x="46" y="66"/>
                  <a:pt x="46" y="65"/>
                  <a:pt x="47" y="64"/>
                </a:cubicBezTo>
                <a:cubicBezTo>
                  <a:pt x="37" y="61"/>
                  <a:pt x="15" y="55"/>
                  <a:pt x="8" y="52"/>
                </a:cubicBezTo>
                <a:cubicBezTo>
                  <a:pt x="6" y="51"/>
                  <a:pt x="4" y="50"/>
                  <a:pt x="2" y="49"/>
                </a:cubicBezTo>
                <a:moveTo>
                  <a:pt x="15" y="2"/>
                </a:moveTo>
                <a:cubicBezTo>
                  <a:pt x="13" y="9"/>
                  <a:pt x="11" y="17"/>
                  <a:pt x="8" y="25"/>
                </a:cubicBezTo>
                <a:cubicBezTo>
                  <a:pt x="22" y="26"/>
                  <a:pt x="38" y="30"/>
                  <a:pt x="57" y="38"/>
                </a:cubicBezTo>
                <a:cubicBezTo>
                  <a:pt x="59" y="35"/>
                  <a:pt x="59" y="35"/>
                  <a:pt x="59" y="35"/>
                </a:cubicBezTo>
                <a:cubicBezTo>
                  <a:pt x="59" y="35"/>
                  <a:pt x="51" y="29"/>
                  <a:pt x="45" y="29"/>
                </a:cubicBezTo>
                <a:cubicBezTo>
                  <a:pt x="15" y="24"/>
                  <a:pt x="14" y="9"/>
                  <a:pt x="15" y="2"/>
                </a:cubicBezTo>
                <a:moveTo>
                  <a:pt x="16" y="0"/>
                </a:moveTo>
                <a:cubicBezTo>
                  <a:pt x="16" y="0"/>
                  <a:pt x="16" y="1"/>
                  <a:pt x="15" y="2"/>
                </a:cubicBezTo>
                <a:cubicBezTo>
                  <a:pt x="16" y="1"/>
                  <a:pt x="16" y="0"/>
                  <a:pt x="16" y="0"/>
                </a:cubicBezTo>
              </a:path>
            </a:pathLst>
          </a:custGeom>
          <a:solidFill>
            <a:srgbClr val="6ECA36"/>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8">
            <a:extLst>
              <a:ext uri="{FF2B5EF4-FFF2-40B4-BE49-F238E27FC236}">
                <a16:creationId xmlns:a16="http://schemas.microsoft.com/office/drawing/2014/main" id="{2B12070E-78AD-4F1A-9111-919002FCDA9E}"/>
              </a:ext>
            </a:extLst>
          </p:cNvPr>
          <p:cNvSpPr>
            <a:spLocks/>
          </p:cNvSpPr>
          <p:nvPr/>
        </p:nvSpPr>
        <p:spPr bwMode="auto">
          <a:xfrm>
            <a:off x="6878268" y="3626941"/>
            <a:ext cx="3591810" cy="1324480"/>
          </a:xfrm>
          <a:custGeom>
            <a:avLst/>
            <a:gdLst>
              <a:gd name="T0" fmla="*/ 106 w 680"/>
              <a:gd name="T1" fmla="*/ 251 h 251"/>
              <a:gd name="T2" fmla="*/ 11 w 680"/>
              <a:gd name="T3" fmla="*/ 225 h 251"/>
              <a:gd name="T4" fmla="*/ 6 w 680"/>
              <a:gd name="T5" fmla="*/ 178 h 251"/>
              <a:gd name="T6" fmla="*/ 110 w 680"/>
              <a:gd name="T7" fmla="*/ 154 h 251"/>
              <a:gd name="T8" fmla="*/ 178 w 680"/>
              <a:gd name="T9" fmla="*/ 159 h 251"/>
              <a:gd name="T10" fmla="*/ 243 w 680"/>
              <a:gd name="T11" fmla="*/ 142 h 251"/>
              <a:gd name="T12" fmla="*/ 311 w 680"/>
              <a:gd name="T13" fmla="*/ 120 h 251"/>
              <a:gd name="T14" fmla="*/ 401 w 680"/>
              <a:gd name="T15" fmla="*/ 120 h 251"/>
              <a:gd name="T16" fmla="*/ 444 w 680"/>
              <a:gd name="T17" fmla="*/ 121 h 251"/>
              <a:gd name="T18" fmla="*/ 490 w 680"/>
              <a:gd name="T19" fmla="*/ 73 h 251"/>
              <a:gd name="T20" fmla="*/ 528 w 680"/>
              <a:gd name="T21" fmla="*/ 28 h 251"/>
              <a:gd name="T22" fmla="*/ 680 w 680"/>
              <a:gd name="T23" fmla="*/ 43 h 251"/>
              <a:gd name="T24" fmla="*/ 674 w 680"/>
              <a:gd name="T25" fmla="*/ 62 h 251"/>
              <a:gd name="T26" fmla="*/ 539 w 680"/>
              <a:gd name="T27" fmla="*/ 45 h 251"/>
              <a:gd name="T28" fmla="*/ 507 w 680"/>
              <a:gd name="T29" fmla="*/ 84 h 251"/>
              <a:gd name="T30" fmla="*/ 450 w 680"/>
              <a:gd name="T31" fmla="*/ 140 h 251"/>
              <a:gd name="T32" fmla="*/ 398 w 680"/>
              <a:gd name="T33" fmla="*/ 140 h 251"/>
              <a:gd name="T34" fmla="*/ 315 w 680"/>
              <a:gd name="T35" fmla="*/ 139 h 251"/>
              <a:gd name="T36" fmla="*/ 251 w 680"/>
              <a:gd name="T37" fmla="*/ 160 h 251"/>
              <a:gd name="T38" fmla="*/ 180 w 680"/>
              <a:gd name="T39" fmla="*/ 179 h 251"/>
              <a:gd name="T40" fmla="*/ 108 w 680"/>
              <a:gd name="T41" fmla="*/ 174 h 251"/>
              <a:gd name="T42" fmla="*/ 26 w 680"/>
              <a:gd name="T43" fmla="*/ 183 h 251"/>
              <a:gd name="T44" fmla="*/ 27 w 680"/>
              <a:gd name="T45" fmla="*/ 213 h 251"/>
              <a:gd name="T46" fmla="*/ 106 w 680"/>
              <a:gd name="T47" fmla="*/ 231 h 251"/>
              <a:gd name="T48" fmla="*/ 179 w 680"/>
              <a:gd name="T49" fmla="*/ 218 h 251"/>
              <a:gd name="T50" fmla="*/ 218 w 680"/>
              <a:gd name="T51" fmla="*/ 211 h 251"/>
              <a:gd name="T52" fmla="*/ 272 w 680"/>
              <a:gd name="T53" fmla="*/ 224 h 251"/>
              <a:gd name="T54" fmla="*/ 262 w 680"/>
              <a:gd name="T55" fmla="*/ 241 h 251"/>
              <a:gd name="T56" fmla="*/ 218 w 680"/>
              <a:gd name="T57" fmla="*/ 231 h 251"/>
              <a:gd name="T58" fmla="*/ 185 w 680"/>
              <a:gd name="T59" fmla="*/ 237 h 251"/>
              <a:gd name="T60" fmla="*/ 106 w 680"/>
              <a:gd name="T61" fmla="*/ 251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80" h="251">
                <a:moveTo>
                  <a:pt x="106" y="251"/>
                </a:moveTo>
                <a:cubicBezTo>
                  <a:pt x="53" y="251"/>
                  <a:pt x="24" y="243"/>
                  <a:pt x="11" y="225"/>
                </a:cubicBezTo>
                <a:cubicBezTo>
                  <a:pt x="2" y="213"/>
                  <a:pt x="0" y="197"/>
                  <a:pt x="6" y="178"/>
                </a:cubicBezTo>
                <a:cubicBezTo>
                  <a:pt x="17" y="142"/>
                  <a:pt x="65" y="148"/>
                  <a:pt x="110" y="154"/>
                </a:cubicBezTo>
                <a:cubicBezTo>
                  <a:pt x="134" y="157"/>
                  <a:pt x="158" y="160"/>
                  <a:pt x="178" y="159"/>
                </a:cubicBezTo>
                <a:cubicBezTo>
                  <a:pt x="210" y="156"/>
                  <a:pt x="225" y="150"/>
                  <a:pt x="243" y="142"/>
                </a:cubicBezTo>
                <a:cubicBezTo>
                  <a:pt x="260" y="135"/>
                  <a:pt x="278" y="127"/>
                  <a:pt x="311" y="120"/>
                </a:cubicBezTo>
                <a:cubicBezTo>
                  <a:pt x="352" y="111"/>
                  <a:pt x="379" y="116"/>
                  <a:pt x="401" y="120"/>
                </a:cubicBezTo>
                <a:cubicBezTo>
                  <a:pt x="418" y="123"/>
                  <a:pt x="430" y="125"/>
                  <a:pt x="444" y="121"/>
                </a:cubicBezTo>
                <a:cubicBezTo>
                  <a:pt x="461" y="116"/>
                  <a:pt x="476" y="94"/>
                  <a:pt x="490" y="73"/>
                </a:cubicBezTo>
                <a:cubicBezTo>
                  <a:pt x="502" y="55"/>
                  <a:pt x="513" y="37"/>
                  <a:pt x="528" y="28"/>
                </a:cubicBezTo>
                <a:cubicBezTo>
                  <a:pt x="562" y="6"/>
                  <a:pt x="601" y="0"/>
                  <a:pt x="680" y="43"/>
                </a:cubicBezTo>
                <a:cubicBezTo>
                  <a:pt x="674" y="62"/>
                  <a:pt x="674" y="62"/>
                  <a:pt x="674" y="62"/>
                </a:cubicBezTo>
                <a:cubicBezTo>
                  <a:pt x="595" y="20"/>
                  <a:pt x="562" y="29"/>
                  <a:pt x="539" y="45"/>
                </a:cubicBezTo>
                <a:cubicBezTo>
                  <a:pt x="528" y="52"/>
                  <a:pt x="517" y="67"/>
                  <a:pt x="507" y="84"/>
                </a:cubicBezTo>
                <a:cubicBezTo>
                  <a:pt x="491" y="108"/>
                  <a:pt x="474" y="133"/>
                  <a:pt x="450" y="140"/>
                </a:cubicBezTo>
                <a:cubicBezTo>
                  <a:pt x="432" y="146"/>
                  <a:pt x="415" y="143"/>
                  <a:pt x="398" y="140"/>
                </a:cubicBezTo>
                <a:cubicBezTo>
                  <a:pt x="376" y="136"/>
                  <a:pt x="352" y="131"/>
                  <a:pt x="315" y="139"/>
                </a:cubicBezTo>
                <a:cubicBezTo>
                  <a:pt x="284" y="146"/>
                  <a:pt x="267" y="153"/>
                  <a:pt x="251" y="160"/>
                </a:cubicBezTo>
                <a:cubicBezTo>
                  <a:pt x="232" y="168"/>
                  <a:pt x="215" y="176"/>
                  <a:pt x="180" y="179"/>
                </a:cubicBezTo>
                <a:cubicBezTo>
                  <a:pt x="157" y="180"/>
                  <a:pt x="132" y="177"/>
                  <a:pt x="108" y="174"/>
                </a:cubicBezTo>
                <a:cubicBezTo>
                  <a:pt x="62" y="168"/>
                  <a:pt x="31" y="165"/>
                  <a:pt x="26" y="183"/>
                </a:cubicBezTo>
                <a:cubicBezTo>
                  <a:pt x="20" y="201"/>
                  <a:pt x="24" y="209"/>
                  <a:pt x="27" y="213"/>
                </a:cubicBezTo>
                <a:cubicBezTo>
                  <a:pt x="35" y="225"/>
                  <a:pt x="62" y="231"/>
                  <a:pt x="106" y="231"/>
                </a:cubicBezTo>
                <a:cubicBezTo>
                  <a:pt x="139" y="231"/>
                  <a:pt x="160" y="224"/>
                  <a:pt x="179" y="218"/>
                </a:cubicBezTo>
                <a:cubicBezTo>
                  <a:pt x="193" y="214"/>
                  <a:pt x="205" y="211"/>
                  <a:pt x="218" y="211"/>
                </a:cubicBezTo>
                <a:cubicBezTo>
                  <a:pt x="248" y="211"/>
                  <a:pt x="271" y="223"/>
                  <a:pt x="272" y="224"/>
                </a:cubicBezTo>
                <a:cubicBezTo>
                  <a:pt x="262" y="241"/>
                  <a:pt x="262" y="241"/>
                  <a:pt x="262" y="241"/>
                </a:cubicBezTo>
                <a:cubicBezTo>
                  <a:pt x="262" y="241"/>
                  <a:pt x="243" y="231"/>
                  <a:pt x="218" y="231"/>
                </a:cubicBezTo>
                <a:cubicBezTo>
                  <a:pt x="208" y="231"/>
                  <a:pt x="198" y="234"/>
                  <a:pt x="185" y="237"/>
                </a:cubicBezTo>
                <a:cubicBezTo>
                  <a:pt x="166" y="243"/>
                  <a:pt x="142" y="251"/>
                  <a:pt x="106" y="251"/>
                </a:cubicBezTo>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9">
            <a:extLst>
              <a:ext uri="{FF2B5EF4-FFF2-40B4-BE49-F238E27FC236}">
                <a16:creationId xmlns:a16="http://schemas.microsoft.com/office/drawing/2014/main" id="{DF4F11E9-4DCB-4371-BD1A-C0236BD1A7B6}"/>
              </a:ext>
            </a:extLst>
          </p:cNvPr>
          <p:cNvSpPr>
            <a:spLocks/>
          </p:cNvSpPr>
          <p:nvPr/>
        </p:nvSpPr>
        <p:spPr bwMode="auto">
          <a:xfrm>
            <a:off x="10559872" y="3981312"/>
            <a:ext cx="412096" cy="194022"/>
          </a:xfrm>
          <a:custGeom>
            <a:avLst/>
            <a:gdLst>
              <a:gd name="T0" fmla="*/ 67 w 78"/>
              <a:gd name="T1" fmla="*/ 37 h 37"/>
              <a:gd name="T2" fmla="*/ 64 w 78"/>
              <a:gd name="T3" fmla="*/ 37 h 37"/>
              <a:gd name="T4" fmla="*/ 9 w 78"/>
              <a:gd name="T5" fmla="*/ 20 h 37"/>
              <a:gd name="T6" fmla="*/ 2 w 78"/>
              <a:gd name="T7" fmla="*/ 8 h 37"/>
              <a:gd name="T8" fmla="*/ 14 w 78"/>
              <a:gd name="T9" fmla="*/ 1 h 37"/>
              <a:gd name="T10" fmla="*/ 69 w 78"/>
              <a:gd name="T11" fmla="*/ 17 h 37"/>
              <a:gd name="T12" fmla="*/ 76 w 78"/>
              <a:gd name="T13" fmla="*/ 30 h 37"/>
              <a:gd name="T14" fmla="*/ 67 w 78"/>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37">
                <a:moveTo>
                  <a:pt x="67" y="37"/>
                </a:moveTo>
                <a:cubicBezTo>
                  <a:pt x="66" y="37"/>
                  <a:pt x="65" y="37"/>
                  <a:pt x="64" y="37"/>
                </a:cubicBezTo>
                <a:cubicBezTo>
                  <a:pt x="9" y="20"/>
                  <a:pt x="9" y="20"/>
                  <a:pt x="9" y="20"/>
                </a:cubicBezTo>
                <a:cubicBezTo>
                  <a:pt x="4" y="19"/>
                  <a:pt x="0" y="13"/>
                  <a:pt x="2" y="8"/>
                </a:cubicBezTo>
                <a:cubicBezTo>
                  <a:pt x="4" y="3"/>
                  <a:pt x="9" y="0"/>
                  <a:pt x="14" y="1"/>
                </a:cubicBezTo>
                <a:cubicBezTo>
                  <a:pt x="69" y="17"/>
                  <a:pt x="69" y="17"/>
                  <a:pt x="69" y="17"/>
                </a:cubicBezTo>
                <a:cubicBezTo>
                  <a:pt x="75" y="19"/>
                  <a:pt x="78" y="24"/>
                  <a:pt x="76" y="30"/>
                </a:cubicBezTo>
                <a:cubicBezTo>
                  <a:pt x="75" y="34"/>
                  <a:pt x="71" y="37"/>
                  <a:pt x="67" y="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0">
            <a:extLst>
              <a:ext uri="{FF2B5EF4-FFF2-40B4-BE49-F238E27FC236}">
                <a16:creationId xmlns:a16="http://schemas.microsoft.com/office/drawing/2014/main" id="{4905A679-469E-4C54-B47B-321529AA61AF}"/>
              </a:ext>
            </a:extLst>
          </p:cNvPr>
          <p:cNvSpPr>
            <a:spLocks/>
          </p:cNvSpPr>
          <p:nvPr/>
        </p:nvSpPr>
        <p:spPr bwMode="auto">
          <a:xfrm>
            <a:off x="10591942" y="3811343"/>
            <a:ext cx="405682" cy="200436"/>
          </a:xfrm>
          <a:custGeom>
            <a:avLst/>
            <a:gdLst>
              <a:gd name="T0" fmla="*/ 66 w 77"/>
              <a:gd name="T1" fmla="*/ 38 h 38"/>
              <a:gd name="T2" fmla="*/ 63 w 77"/>
              <a:gd name="T3" fmla="*/ 37 h 38"/>
              <a:gd name="T4" fmla="*/ 8 w 77"/>
              <a:gd name="T5" fmla="*/ 21 h 38"/>
              <a:gd name="T6" fmla="*/ 1 w 77"/>
              <a:gd name="T7" fmla="*/ 9 h 38"/>
              <a:gd name="T8" fmla="*/ 14 w 77"/>
              <a:gd name="T9" fmla="*/ 2 h 38"/>
              <a:gd name="T10" fmla="*/ 69 w 77"/>
              <a:gd name="T11" fmla="*/ 18 h 38"/>
              <a:gd name="T12" fmla="*/ 75 w 77"/>
              <a:gd name="T13" fmla="*/ 30 h 38"/>
              <a:gd name="T14" fmla="*/ 66 w 77"/>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38">
                <a:moveTo>
                  <a:pt x="66" y="38"/>
                </a:moveTo>
                <a:cubicBezTo>
                  <a:pt x="65" y="38"/>
                  <a:pt x="64" y="38"/>
                  <a:pt x="63" y="37"/>
                </a:cubicBezTo>
                <a:cubicBezTo>
                  <a:pt x="8" y="21"/>
                  <a:pt x="8" y="21"/>
                  <a:pt x="8" y="21"/>
                </a:cubicBezTo>
                <a:cubicBezTo>
                  <a:pt x="3" y="20"/>
                  <a:pt x="0" y="14"/>
                  <a:pt x="1" y="9"/>
                </a:cubicBezTo>
                <a:cubicBezTo>
                  <a:pt x="3" y="3"/>
                  <a:pt x="8" y="0"/>
                  <a:pt x="14" y="2"/>
                </a:cubicBezTo>
                <a:cubicBezTo>
                  <a:pt x="69" y="18"/>
                  <a:pt x="69" y="18"/>
                  <a:pt x="69" y="18"/>
                </a:cubicBezTo>
                <a:cubicBezTo>
                  <a:pt x="74" y="20"/>
                  <a:pt x="77" y="25"/>
                  <a:pt x="75" y="30"/>
                </a:cubicBezTo>
                <a:cubicBezTo>
                  <a:pt x="74" y="35"/>
                  <a:pt x="70" y="37"/>
                  <a:pt x="66" y="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1">
            <a:extLst>
              <a:ext uri="{FF2B5EF4-FFF2-40B4-BE49-F238E27FC236}">
                <a16:creationId xmlns:a16="http://schemas.microsoft.com/office/drawing/2014/main" id="{D4E37CCA-275D-401B-A9D2-69636EF69E09}"/>
              </a:ext>
            </a:extLst>
          </p:cNvPr>
          <p:cNvSpPr>
            <a:spLocks/>
          </p:cNvSpPr>
          <p:nvPr/>
        </p:nvSpPr>
        <p:spPr bwMode="auto">
          <a:xfrm>
            <a:off x="10389902" y="3727962"/>
            <a:ext cx="418509" cy="426527"/>
          </a:xfrm>
          <a:custGeom>
            <a:avLst/>
            <a:gdLst>
              <a:gd name="T0" fmla="*/ 61 w 79"/>
              <a:gd name="T1" fmla="*/ 81 h 81"/>
              <a:gd name="T2" fmla="*/ 56 w 79"/>
              <a:gd name="T3" fmla="*/ 80 h 81"/>
              <a:gd name="T4" fmla="*/ 14 w 79"/>
              <a:gd name="T5" fmla="*/ 69 h 81"/>
              <a:gd name="T6" fmla="*/ 5 w 79"/>
              <a:gd name="T7" fmla="*/ 48 h 81"/>
              <a:gd name="T8" fmla="*/ 16 w 79"/>
              <a:gd name="T9" fmla="*/ 12 h 81"/>
              <a:gd name="T10" fmla="*/ 39 w 79"/>
              <a:gd name="T11" fmla="*/ 7 h 81"/>
              <a:gd name="T12" fmla="*/ 75 w 79"/>
              <a:gd name="T13" fmla="*/ 18 h 81"/>
              <a:gd name="T14" fmla="*/ 79 w 79"/>
              <a:gd name="T15" fmla="*/ 23 h 81"/>
              <a:gd name="T16" fmla="*/ 61 w 79"/>
              <a:gd name="T17"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81">
                <a:moveTo>
                  <a:pt x="61" y="81"/>
                </a:moveTo>
                <a:cubicBezTo>
                  <a:pt x="56" y="80"/>
                  <a:pt x="56" y="80"/>
                  <a:pt x="56" y="80"/>
                </a:cubicBezTo>
                <a:cubicBezTo>
                  <a:pt x="14" y="69"/>
                  <a:pt x="14" y="69"/>
                  <a:pt x="14" y="69"/>
                </a:cubicBezTo>
                <a:cubicBezTo>
                  <a:pt x="14" y="69"/>
                  <a:pt x="0" y="67"/>
                  <a:pt x="5" y="48"/>
                </a:cubicBezTo>
                <a:cubicBezTo>
                  <a:pt x="9" y="29"/>
                  <a:pt x="16" y="12"/>
                  <a:pt x="16" y="12"/>
                </a:cubicBezTo>
                <a:cubicBezTo>
                  <a:pt x="16" y="12"/>
                  <a:pt x="18" y="0"/>
                  <a:pt x="39" y="7"/>
                </a:cubicBezTo>
                <a:cubicBezTo>
                  <a:pt x="60" y="13"/>
                  <a:pt x="73" y="17"/>
                  <a:pt x="75" y="18"/>
                </a:cubicBezTo>
                <a:cubicBezTo>
                  <a:pt x="78" y="20"/>
                  <a:pt x="79" y="21"/>
                  <a:pt x="79" y="23"/>
                </a:cubicBezTo>
                <a:cubicBezTo>
                  <a:pt x="79" y="26"/>
                  <a:pt x="78" y="60"/>
                  <a:pt x="61" y="81"/>
                </a:cubicBezTo>
                <a:close/>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2">
            <a:extLst>
              <a:ext uri="{FF2B5EF4-FFF2-40B4-BE49-F238E27FC236}">
                <a16:creationId xmlns:a16="http://schemas.microsoft.com/office/drawing/2014/main" id="{6BB227B0-D4BD-428B-8844-12DDA80469B2}"/>
              </a:ext>
            </a:extLst>
          </p:cNvPr>
          <p:cNvSpPr>
            <a:spLocks/>
          </p:cNvSpPr>
          <p:nvPr/>
        </p:nvSpPr>
        <p:spPr bwMode="auto">
          <a:xfrm>
            <a:off x="10543837" y="3700702"/>
            <a:ext cx="168366" cy="184401"/>
          </a:xfrm>
          <a:custGeom>
            <a:avLst/>
            <a:gdLst>
              <a:gd name="T0" fmla="*/ 8 w 32"/>
              <a:gd name="T1" fmla="*/ 4 h 35"/>
              <a:gd name="T2" fmla="*/ 19 w 32"/>
              <a:gd name="T3" fmla="*/ 5 h 35"/>
              <a:gd name="T4" fmla="*/ 30 w 32"/>
              <a:gd name="T5" fmla="*/ 23 h 35"/>
              <a:gd name="T6" fmla="*/ 31 w 32"/>
              <a:gd name="T7" fmla="*/ 31 h 35"/>
              <a:gd name="T8" fmla="*/ 24 w 32"/>
              <a:gd name="T9" fmla="*/ 34 h 35"/>
              <a:gd name="T10" fmla="*/ 14 w 32"/>
              <a:gd name="T11" fmla="*/ 19 h 35"/>
              <a:gd name="T12" fmla="*/ 13 w 32"/>
              <a:gd name="T13" fmla="*/ 17 h 35"/>
              <a:gd name="T14" fmla="*/ 11 w 32"/>
              <a:gd name="T15" fmla="*/ 24 h 35"/>
              <a:gd name="T16" fmla="*/ 8 w 32"/>
              <a:gd name="T17" fmla="*/ 23 h 35"/>
              <a:gd name="T18" fmla="*/ 8 w 32"/>
              <a:gd name="T19" fmla="*/ 16 h 35"/>
              <a:gd name="T20" fmla="*/ 0 w 32"/>
              <a:gd name="T21" fmla="*/ 13 h 35"/>
              <a:gd name="T22" fmla="*/ 8 w 32"/>
              <a:gd name="T23"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5">
                <a:moveTo>
                  <a:pt x="8" y="4"/>
                </a:moveTo>
                <a:cubicBezTo>
                  <a:pt x="8" y="4"/>
                  <a:pt x="13" y="0"/>
                  <a:pt x="19" y="5"/>
                </a:cubicBezTo>
                <a:cubicBezTo>
                  <a:pt x="25" y="11"/>
                  <a:pt x="29" y="20"/>
                  <a:pt x="30" y="23"/>
                </a:cubicBezTo>
                <a:cubicBezTo>
                  <a:pt x="31" y="27"/>
                  <a:pt x="32" y="30"/>
                  <a:pt x="31" y="31"/>
                </a:cubicBezTo>
                <a:cubicBezTo>
                  <a:pt x="30" y="32"/>
                  <a:pt x="26" y="35"/>
                  <a:pt x="24" y="34"/>
                </a:cubicBezTo>
                <a:cubicBezTo>
                  <a:pt x="22" y="32"/>
                  <a:pt x="15" y="21"/>
                  <a:pt x="14" y="19"/>
                </a:cubicBezTo>
                <a:cubicBezTo>
                  <a:pt x="13" y="17"/>
                  <a:pt x="13" y="17"/>
                  <a:pt x="13" y="17"/>
                </a:cubicBezTo>
                <a:cubicBezTo>
                  <a:pt x="13" y="17"/>
                  <a:pt x="13" y="24"/>
                  <a:pt x="11" y="24"/>
                </a:cubicBezTo>
                <a:cubicBezTo>
                  <a:pt x="10" y="24"/>
                  <a:pt x="8" y="25"/>
                  <a:pt x="8" y="23"/>
                </a:cubicBezTo>
                <a:cubicBezTo>
                  <a:pt x="8" y="21"/>
                  <a:pt x="10" y="18"/>
                  <a:pt x="8" y="16"/>
                </a:cubicBezTo>
                <a:cubicBezTo>
                  <a:pt x="7" y="14"/>
                  <a:pt x="1" y="15"/>
                  <a:pt x="0" y="13"/>
                </a:cubicBezTo>
                <a:cubicBezTo>
                  <a:pt x="0" y="11"/>
                  <a:pt x="5" y="5"/>
                  <a:pt x="8" y="4"/>
                </a:cubicBez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3">
            <a:extLst>
              <a:ext uri="{FF2B5EF4-FFF2-40B4-BE49-F238E27FC236}">
                <a16:creationId xmlns:a16="http://schemas.microsoft.com/office/drawing/2014/main" id="{BACDEA17-21AE-497D-A3F2-7074FF3D5485}"/>
              </a:ext>
            </a:extLst>
          </p:cNvPr>
          <p:cNvSpPr>
            <a:spLocks/>
          </p:cNvSpPr>
          <p:nvPr/>
        </p:nvSpPr>
        <p:spPr bwMode="auto">
          <a:xfrm>
            <a:off x="9873580" y="3617320"/>
            <a:ext cx="585272" cy="368802"/>
          </a:xfrm>
          <a:custGeom>
            <a:avLst/>
            <a:gdLst>
              <a:gd name="T0" fmla="*/ 24 w 111"/>
              <a:gd name="T1" fmla="*/ 9 h 70"/>
              <a:gd name="T2" fmla="*/ 23 w 111"/>
              <a:gd name="T3" fmla="*/ 17 h 70"/>
              <a:gd name="T4" fmla="*/ 80 w 111"/>
              <a:gd name="T5" fmla="*/ 52 h 70"/>
              <a:gd name="T6" fmla="*/ 82 w 111"/>
              <a:gd name="T7" fmla="*/ 53 h 70"/>
              <a:gd name="T8" fmla="*/ 91 w 111"/>
              <a:gd name="T9" fmla="*/ 50 h 70"/>
              <a:gd name="T10" fmla="*/ 96 w 111"/>
              <a:gd name="T11" fmla="*/ 51 h 70"/>
              <a:gd name="T12" fmla="*/ 91 w 111"/>
              <a:gd name="T13" fmla="*/ 56 h 70"/>
              <a:gd name="T14" fmla="*/ 99 w 111"/>
              <a:gd name="T15" fmla="*/ 62 h 70"/>
              <a:gd name="T16" fmla="*/ 103 w 111"/>
              <a:gd name="T17" fmla="*/ 61 h 70"/>
              <a:gd name="T18" fmla="*/ 106 w 111"/>
              <a:gd name="T19" fmla="*/ 61 h 70"/>
              <a:gd name="T20" fmla="*/ 111 w 111"/>
              <a:gd name="T21" fmla="*/ 66 h 70"/>
              <a:gd name="T22" fmla="*/ 97 w 111"/>
              <a:gd name="T23" fmla="*/ 70 h 70"/>
              <a:gd name="T24" fmla="*/ 73 w 111"/>
              <a:gd name="T25" fmla="*/ 62 h 70"/>
              <a:gd name="T26" fmla="*/ 67 w 111"/>
              <a:gd name="T27" fmla="*/ 54 h 70"/>
              <a:gd name="T28" fmla="*/ 24 w 111"/>
              <a:gd name="T29" fmla="*/ 40 h 70"/>
              <a:gd name="T30" fmla="*/ 3 w 111"/>
              <a:gd name="T31" fmla="*/ 31 h 70"/>
              <a:gd name="T32" fmla="*/ 1 w 111"/>
              <a:gd name="T33" fmla="*/ 23 h 70"/>
              <a:gd name="T34" fmla="*/ 3 w 111"/>
              <a:gd name="T35" fmla="*/ 13 h 70"/>
              <a:gd name="T36" fmla="*/ 5 w 111"/>
              <a:gd name="T37" fmla="*/ 3 h 70"/>
              <a:gd name="T38" fmla="*/ 24 w 111"/>
              <a:gd name="T39"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70">
                <a:moveTo>
                  <a:pt x="24" y="9"/>
                </a:moveTo>
                <a:cubicBezTo>
                  <a:pt x="24" y="9"/>
                  <a:pt x="21" y="15"/>
                  <a:pt x="23" y="17"/>
                </a:cubicBezTo>
                <a:cubicBezTo>
                  <a:pt x="25" y="19"/>
                  <a:pt x="59" y="35"/>
                  <a:pt x="80" y="52"/>
                </a:cubicBezTo>
                <a:cubicBezTo>
                  <a:pt x="80" y="52"/>
                  <a:pt x="80" y="54"/>
                  <a:pt x="82" y="53"/>
                </a:cubicBezTo>
                <a:cubicBezTo>
                  <a:pt x="85" y="52"/>
                  <a:pt x="87" y="51"/>
                  <a:pt x="91" y="50"/>
                </a:cubicBezTo>
                <a:cubicBezTo>
                  <a:pt x="94" y="49"/>
                  <a:pt x="96" y="49"/>
                  <a:pt x="96" y="51"/>
                </a:cubicBezTo>
                <a:cubicBezTo>
                  <a:pt x="95" y="52"/>
                  <a:pt x="91" y="56"/>
                  <a:pt x="91" y="56"/>
                </a:cubicBezTo>
                <a:cubicBezTo>
                  <a:pt x="91" y="56"/>
                  <a:pt x="97" y="61"/>
                  <a:pt x="99" y="62"/>
                </a:cubicBezTo>
                <a:cubicBezTo>
                  <a:pt x="101" y="62"/>
                  <a:pt x="102" y="62"/>
                  <a:pt x="103" y="61"/>
                </a:cubicBezTo>
                <a:cubicBezTo>
                  <a:pt x="104" y="61"/>
                  <a:pt x="105" y="61"/>
                  <a:pt x="106" y="61"/>
                </a:cubicBezTo>
                <a:cubicBezTo>
                  <a:pt x="109" y="62"/>
                  <a:pt x="111" y="65"/>
                  <a:pt x="111" y="66"/>
                </a:cubicBezTo>
                <a:cubicBezTo>
                  <a:pt x="111" y="67"/>
                  <a:pt x="103" y="69"/>
                  <a:pt x="97" y="70"/>
                </a:cubicBezTo>
                <a:cubicBezTo>
                  <a:pt x="91" y="70"/>
                  <a:pt x="76" y="64"/>
                  <a:pt x="73" y="62"/>
                </a:cubicBezTo>
                <a:cubicBezTo>
                  <a:pt x="70" y="60"/>
                  <a:pt x="69" y="56"/>
                  <a:pt x="67" y="54"/>
                </a:cubicBezTo>
                <a:cubicBezTo>
                  <a:pt x="66" y="53"/>
                  <a:pt x="33" y="44"/>
                  <a:pt x="24" y="40"/>
                </a:cubicBezTo>
                <a:cubicBezTo>
                  <a:pt x="15" y="36"/>
                  <a:pt x="5" y="34"/>
                  <a:pt x="3" y="31"/>
                </a:cubicBezTo>
                <a:cubicBezTo>
                  <a:pt x="0" y="28"/>
                  <a:pt x="1" y="26"/>
                  <a:pt x="1" y="23"/>
                </a:cubicBezTo>
                <a:cubicBezTo>
                  <a:pt x="1" y="22"/>
                  <a:pt x="2" y="17"/>
                  <a:pt x="3" y="13"/>
                </a:cubicBezTo>
                <a:cubicBezTo>
                  <a:pt x="3" y="9"/>
                  <a:pt x="4" y="4"/>
                  <a:pt x="5" y="3"/>
                </a:cubicBezTo>
                <a:cubicBezTo>
                  <a:pt x="7" y="0"/>
                  <a:pt x="24" y="9"/>
                  <a:pt x="24" y="9"/>
                </a:cubicBezTo>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4">
            <a:extLst>
              <a:ext uri="{FF2B5EF4-FFF2-40B4-BE49-F238E27FC236}">
                <a16:creationId xmlns:a16="http://schemas.microsoft.com/office/drawing/2014/main" id="{2A9A8345-772C-4F58-8CAE-742835FDD4E8}"/>
              </a:ext>
            </a:extLst>
          </p:cNvPr>
          <p:cNvSpPr>
            <a:spLocks noEditPoints="1"/>
          </p:cNvSpPr>
          <p:nvPr/>
        </p:nvSpPr>
        <p:spPr bwMode="auto">
          <a:xfrm>
            <a:off x="9899236" y="3626941"/>
            <a:ext cx="101019" cy="36881"/>
          </a:xfrm>
          <a:custGeom>
            <a:avLst/>
            <a:gdLst>
              <a:gd name="T0" fmla="*/ 2 w 19"/>
              <a:gd name="T1" fmla="*/ 0 h 7"/>
              <a:gd name="T2" fmla="*/ 0 w 19"/>
              <a:gd name="T3" fmla="*/ 1 h 7"/>
              <a:gd name="T4" fmla="*/ 2 w 19"/>
              <a:gd name="T5" fmla="*/ 0 h 7"/>
              <a:gd name="T6" fmla="*/ 2 w 19"/>
              <a:gd name="T7" fmla="*/ 0 h 7"/>
              <a:gd name="T8" fmla="*/ 2 w 19"/>
              <a:gd name="T9" fmla="*/ 0 h 7"/>
              <a:gd name="T10" fmla="*/ 19 w 19"/>
              <a:gd name="T11" fmla="*/ 7 h 7"/>
              <a:gd name="T12" fmla="*/ 19 w 19"/>
              <a:gd name="T13" fmla="*/ 7 h 7"/>
              <a:gd name="T14" fmla="*/ 2 w 1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2" y="0"/>
                </a:moveTo>
                <a:cubicBezTo>
                  <a:pt x="1" y="0"/>
                  <a:pt x="0" y="0"/>
                  <a:pt x="0" y="1"/>
                </a:cubicBezTo>
                <a:cubicBezTo>
                  <a:pt x="0" y="0"/>
                  <a:pt x="1" y="0"/>
                  <a:pt x="2" y="0"/>
                </a:cubicBezTo>
                <a:moveTo>
                  <a:pt x="2" y="0"/>
                </a:moveTo>
                <a:cubicBezTo>
                  <a:pt x="2" y="0"/>
                  <a:pt x="2" y="0"/>
                  <a:pt x="2" y="0"/>
                </a:cubicBezTo>
                <a:cubicBezTo>
                  <a:pt x="6" y="0"/>
                  <a:pt x="19" y="7"/>
                  <a:pt x="19" y="7"/>
                </a:cubicBezTo>
                <a:cubicBezTo>
                  <a:pt x="19" y="7"/>
                  <a:pt x="19" y="7"/>
                  <a:pt x="19" y="7"/>
                </a:cubicBezTo>
                <a:cubicBezTo>
                  <a:pt x="19" y="7"/>
                  <a:pt x="6" y="0"/>
                  <a:pt x="2" y="0"/>
                </a:cubicBezTo>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5">
            <a:extLst>
              <a:ext uri="{FF2B5EF4-FFF2-40B4-BE49-F238E27FC236}">
                <a16:creationId xmlns:a16="http://schemas.microsoft.com/office/drawing/2014/main" id="{633E8C56-871E-4604-B179-FBA364A5B511}"/>
              </a:ext>
            </a:extLst>
          </p:cNvPr>
          <p:cNvSpPr>
            <a:spLocks/>
          </p:cNvSpPr>
          <p:nvPr/>
        </p:nvSpPr>
        <p:spPr bwMode="auto">
          <a:xfrm>
            <a:off x="9888012" y="3626941"/>
            <a:ext cx="112244" cy="80174"/>
          </a:xfrm>
          <a:custGeom>
            <a:avLst/>
            <a:gdLst>
              <a:gd name="T0" fmla="*/ 4 w 21"/>
              <a:gd name="T1" fmla="*/ 0 h 15"/>
              <a:gd name="T2" fmla="*/ 4 w 21"/>
              <a:gd name="T3" fmla="*/ 0 h 15"/>
              <a:gd name="T4" fmla="*/ 2 w 21"/>
              <a:gd name="T5" fmla="*/ 1 h 15"/>
              <a:gd name="T6" fmla="*/ 2 w 21"/>
              <a:gd name="T7" fmla="*/ 1 h 15"/>
              <a:gd name="T8" fmla="*/ 2 w 21"/>
              <a:gd name="T9" fmla="*/ 1 h 15"/>
              <a:gd name="T10" fmla="*/ 0 w 21"/>
              <a:gd name="T11" fmla="*/ 11 h 15"/>
              <a:gd name="T12" fmla="*/ 16 w 21"/>
              <a:gd name="T13" fmla="*/ 15 h 15"/>
              <a:gd name="T14" fmla="*/ 17 w 21"/>
              <a:gd name="T15" fmla="*/ 15 h 15"/>
              <a:gd name="T16" fmla="*/ 20 w 21"/>
              <a:gd name="T17" fmla="*/ 15 h 15"/>
              <a:gd name="T18" fmla="*/ 19 w 21"/>
              <a:gd name="T19" fmla="*/ 13 h 15"/>
              <a:gd name="T20" fmla="*/ 21 w 21"/>
              <a:gd name="T21" fmla="*/ 7 h 15"/>
              <a:gd name="T22" fmla="*/ 4 w 21"/>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5">
                <a:moveTo>
                  <a:pt x="4" y="0"/>
                </a:moveTo>
                <a:cubicBezTo>
                  <a:pt x="4" y="0"/>
                  <a:pt x="4" y="0"/>
                  <a:pt x="4" y="0"/>
                </a:cubicBezTo>
                <a:cubicBezTo>
                  <a:pt x="3" y="0"/>
                  <a:pt x="2" y="0"/>
                  <a:pt x="2" y="1"/>
                </a:cubicBezTo>
                <a:cubicBezTo>
                  <a:pt x="2" y="1"/>
                  <a:pt x="2" y="1"/>
                  <a:pt x="2" y="1"/>
                </a:cubicBezTo>
                <a:cubicBezTo>
                  <a:pt x="2" y="1"/>
                  <a:pt x="2" y="1"/>
                  <a:pt x="2" y="1"/>
                </a:cubicBezTo>
                <a:cubicBezTo>
                  <a:pt x="1" y="2"/>
                  <a:pt x="0" y="7"/>
                  <a:pt x="0" y="11"/>
                </a:cubicBezTo>
                <a:cubicBezTo>
                  <a:pt x="0" y="11"/>
                  <a:pt x="6" y="15"/>
                  <a:pt x="16" y="15"/>
                </a:cubicBezTo>
                <a:cubicBezTo>
                  <a:pt x="17" y="15"/>
                  <a:pt x="17" y="15"/>
                  <a:pt x="17" y="15"/>
                </a:cubicBezTo>
                <a:cubicBezTo>
                  <a:pt x="20" y="15"/>
                  <a:pt x="20" y="15"/>
                  <a:pt x="20" y="15"/>
                </a:cubicBezTo>
                <a:cubicBezTo>
                  <a:pt x="20" y="14"/>
                  <a:pt x="19" y="14"/>
                  <a:pt x="19" y="13"/>
                </a:cubicBezTo>
                <a:cubicBezTo>
                  <a:pt x="19" y="10"/>
                  <a:pt x="21" y="7"/>
                  <a:pt x="21" y="7"/>
                </a:cubicBezTo>
                <a:cubicBezTo>
                  <a:pt x="21" y="7"/>
                  <a:pt x="8" y="0"/>
                  <a:pt x="4" y="0"/>
                </a:cubicBezTo>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6">
            <a:extLst>
              <a:ext uri="{FF2B5EF4-FFF2-40B4-BE49-F238E27FC236}">
                <a16:creationId xmlns:a16="http://schemas.microsoft.com/office/drawing/2014/main" id="{3EB8E323-E7DA-42C2-AE5F-95788F68384D}"/>
              </a:ext>
            </a:extLst>
          </p:cNvPr>
          <p:cNvSpPr>
            <a:spLocks/>
          </p:cNvSpPr>
          <p:nvPr/>
        </p:nvSpPr>
        <p:spPr bwMode="auto">
          <a:xfrm>
            <a:off x="9878391" y="3442541"/>
            <a:ext cx="211660" cy="242127"/>
          </a:xfrm>
          <a:custGeom>
            <a:avLst/>
            <a:gdLst>
              <a:gd name="T0" fmla="*/ 36 w 40"/>
              <a:gd name="T1" fmla="*/ 0 h 46"/>
              <a:gd name="T2" fmla="*/ 19 w 40"/>
              <a:gd name="T3" fmla="*/ 4 h 46"/>
              <a:gd name="T4" fmla="*/ 0 w 40"/>
              <a:gd name="T5" fmla="*/ 36 h 46"/>
              <a:gd name="T6" fmla="*/ 24 w 40"/>
              <a:gd name="T7" fmla="*/ 46 h 46"/>
              <a:gd name="T8" fmla="*/ 38 w 40"/>
              <a:gd name="T9" fmla="*/ 11 h 46"/>
              <a:gd name="T10" fmla="*/ 36 w 40"/>
              <a:gd name="T11" fmla="*/ 0 h 46"/>
            </a:gdLst>
            <a:ahLst/>
            <a:cxnLst>
              <a:cxn ang="0">
                <a:pos x="T0" y="T1"/>
              </a:cxn>
              <a:cxn ang="0">
                <a:pos x="T2" y="T3"/>
              </a:cxn>
              <a:cxn ang="0">
                <a:pos x="T4" y="T5"/>
              </a:cxn>
              <a:cxn ang="0">
                <a:pos x="T6" y="T7"/>
              </a:cxn>
              <a:cxn ang="0">
                <a:pos x="T8" y="T9"/>
              </a:cxn>
              <a:cxn ang="0">
                <a:pos x="T10" y="T11"/>
              </a:cxn>
            </a:cxnLst>
            <a:rect l="0" t="0" r="r" b="b"/>
            <a:pathLst>
              <a:path w="40" h="46">
                <a:moveTo>
                  <a:pt x="36" y="0"/>
                </a:moveTo>
                <a:cubicBezTo>
                  <a:pt x="36" y="0"/>
                  <a:pt x="26" y="0"/>
                  <a:pt x="19" y="4"/>
                </a:cubicBezTo>
                <a:cubicBezTo>
                  <a:pt x="13" y="9"/>
                  <a:pt x="2" y="30"/>
                  <a:pt x="0" y="36"/>
                </a:cubicBezTo>
                <a:cubicBezTo>
                  <a:pt x="0" y="36"/>
                  <a:pt x="11" y="45"/>
                  <a:pt x="24" y="46"/>
                </a:cubicBezTo>
                <a:cubicBezTo>
                  <a:pt x="24" y="46"/>
                  <a:pt x="35" y="21"/>
                  <a:pt x="38" y="11"/>
                </a:cubicBezTo>
                <a:cubicBezTo>
                  <a:pt x="40" y="2"/>
                  <a:pt x="36" y="0"/>
                  <a:pt x="36" y="0"/>
                </a:cubicBez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7">
            <a:extLst>
              <a:ext uri="{FF2B5EF4-FFF2-40B4-BE49-F238E27FC236}">
                <a16:creationId xmlns:a16="http://schemas.microsoft.com/office/drawing/2014/main" id="{8220334C-21E0-4F4C-9BC1-69874EC0FCFB}"/>
              </a:ext>
            </a:extLst>
          </p:cNvPr>
          <p:cNvSpPr>
            <a:spLocks/>
          </p:cNvSpPr>
          <p:nvPr/>
        </p:nvSpPr>
        <p:spPr bwMode="auto">
          <a:xfrm>
            <a:off x="10274451" y="3490646"/>
            <a:ext cx="137900" cy="221281"/>
          </a:xfrm>
          <a:custGeom>
            <a:avLst/>
            <a:gdLst>
              <a:gd name="T0" fmla="*/ 0 w 26"/>
              <a:gd name="T1" fmla="*/ 16 h 42"/>
              <a:gd name="T2" fmla="*/ 4 w 26"/>
              <a:gd name="T3" fmla="*/ 38 h 42"/>
              <a:gd name="T4" fmla="*/ 4 w 26"/>
              <a:gd name="T5" fmla="*/ 42 h 42"/>
              <a:gd name="T6" fmla="*/ 26 w 26"/>
              <a:gd name="T7" fmla="*/ 35 h 42"/>
              <a:gd name="T8" fmla="*/ 23 w 26"/>
              <a:gd name="T9" fmla="*/ 19 h 42"/>
              <a:gd name="T10" fmla="*/ 9 w 26"/>
              <a:gd name="T11" fmla="*/ 2 h 42"/>
              <a:gd name="T12" fmla="*/ 3 w 26"/>
              <a:gd name="T13" fmla="*/ 0 h 42"/>
              <a:gd name="T14" fmla="*/ 0 w 26"/>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2">
                <a:moveTo>
                  <a:pt x="0" y="16"/>
                </a:moveTo>
                <a:cubicBezTo>
                  <a:pt x="0" y="16"/>
                  <a:pt x="4" y="37"/>
                  <a:pt x="4" y="38"/>
                </a:cubicBezTo>
                <a:cubicBezTo>
                  <a:pt x="4" y="39"/>
                  <a:pt x="4" y="42"/>
                  <a:pt x="4" y="42"/>
                </a:cubicBezTo>
                <a:cubicBezTo>
                  <a:pt x="4" y="42"/>
                  <a:pt x="19" y="40"/>
                  <a:pt x="26" y="35"/>
                </a:cubicBezTo>
                <a:cubicBezTo>
                  <a:pt x="26" y="35"/>
                  <a:pt x="26" y="25"/>
                  <a:pt x="23" y="19"/>
                </a:cubicBezTo>
                <a:cubicBezTo>
                  <a:pt x="21" y="13"/>
                  <a:pt x="12" y="4"/>
                  <a:pt x="9" y="2"/>
                </a:cubicBezTo>
                <a:cubicBezTo>
                  <a:pt x="5" y="1"/>
                  <a:pt x="3" y="0"/>
                  <a:pt x="3" y="0"/>
                </a:cubicBezTo>
                <a:cubicBezTo>
                  <a:pt x="3" y="0"/>
                  <a:pt x="0" y="15"/>
                  <a:pt x="0" y="16"/>
                </a:cubicBez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8">
            <a:extLst>
              <a:ext uri="{FF2B5EF4-FFF2-40B4-BE49-F238E27FC236}">
                <a16:creationId xmlns:a16="http://schemas.microsoft.com/office/drawing/2014/main" id="{CA935EFF-450B-448E-9D7B-CE4A036EE629}"/>
              </a:ext>
            </a:extLst>
          </p:cNvPr>
          <p:cNvSpPr>
            <a:spLocks/>
          </p:cNvSpPr>
          <p:nvPr/>
        </p:nvSpPr>
        <p:spPr bwMode="auto">
          <a:xfrm>
            <a:off x="10110896" y="3110619"/>
            <a:ext cx="295042" cy="274197"/>
          </a:xfrm>
          <a:custGeom>
            <a:avLst/>
            <a:gdLst>
              <a:gd name="T0" fmla="*/ 13 w 56"/>
              <a:gd name="T1" fmla="*/ 7 h 52"/>
              <a:gd name="T2" fmla="*/ 4 w 56"/>
              <a:gd name="T3" fmla="*/ 5 h 52"/>
              <a:gd name="T4" fmla="*/ 7 w 56"/>
              <a:gd name="T5" fmla="*/ 15 h 52"/>
              <a:gd name="T6" fmla="*/ 8 w 56"/>
              <a:gd name="T7" fmla="*/ 23 h 52"/>
              <a:gd name="T8" fmla="*/ 21 w 56"/>
              <a:gd name="T9" fmla="*/ 48 h 52"/>
              <a:gd name="T10" fmla="*/ 43 w 56"/>
              <a:gd name="T11" fmla="*/ 45 h 52"/>
              <a:gd name="T12" fmla="*/ 52 w 56"/>
              <a:gd name="T13" fmla="*/ 32 h 52"/>
              <a:gd name="T14" fmla="*/ 55 w 56"/>
              <a:gd name="T15" fmla="*/ 13 h 52"/>
              <a:gd name="T16" fmla="*/ 27 w 56"/>
              <a:gd name="T17" fmla="*/ 0 h 52"/>
              <a:gd name="T18" fmla="*/ 13 w 56"/>
              <a:gd name="T19"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2">
                <a:moveTo>
                  <a:pt x="13" y="7"/>
                </a:moveTo>
                <a:cubicBezTo>
                  <a:pt x="13" y="7"/>
                  <a:pt x="9" y="1"/>
                  <a:pt x="4" y="5"/>
                </a:cubicBezTo>
                <a:cubicBezTo>
                  <a:pt x="0" y="9"/>
                  <a:pt x="7" y="15"/>
                  <a:pt x="7" y="15"/>
                </a:cubicBezTo>
                <a:cubicBezTo>
                  <a:pt x="7" y="15"/>
                  <a:pt x="9" y="20"/>
                  <a:pt x="8" y="23"/>
                </a:cubicBezTo>
                <a:cubicBezTo>
                  <a:pt x="7" y="27"/>
                  <a:pt x="8" y="45"/>
                  <a:pt x="21" y="48"/>
                </a:cubicBezTo>
                <a:cubicBezTo>
                  <a:pt x="34" y="52"/>
                  <a:pt x="41" y="46"/>
                  <a:pt x="43" y="45"/>
                </a:cubicBezTo>
                <a:cubicBezTo>
                  <a:pt x="45" y="44"/>
                  <a:pt x="49" y="40"/>
                  <a:pt x="52" y="32"/>
                </a:cubicBezTo>
                <a:cubicBezTo>
                  <a:pt x="55" y="23"/>
                  <a:pt x="54" y="16"/>
                  <a:pt x="55" y="13"/>
                </a:cubicBezTo>
                <a:cubicBezTo>
                  <a:pt x="56" y="10"/>
                  <a:pt x="27" y="0"/>
                  <a:pt x="27" y="0"/>
                </a:cubicBezTo>
                <a:lnTo>
                  <a:pt x="13" y="7"/>
                </a:lnTo>
                <a:close/>
              </a:path>
            </a:pathLst>
          </a:custGeom>
          <a:solidFill>
            <a:srgbClr val="FDB58B"/>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9">
            <a:extLst>
              <a:ext uri="{FF2B5EF4-FFF2-40B4-BE49-F238E27FC236}">
                <a16:creationId xmlns:a16="http://schemas.microsoft.com/office/drawing/2014/main" id="{14B2ED08-6249-4610-B4AA-8FBA0D28807F}"/>
              </a:ext>
            </a:extLst>
          </p:cNvPr>
          <p:cNvSpPr>
            <a:spLocks/>
          </p:cNvSpPr>
          <p:nvPr/>
        </p:nvSpPr>
        <p:spPr bwMode="auto">
          <a:xfrm>
            <a:off x="10173432" y="2983944"/>
            <a:ext cx="259765" cy="246937"/>
          </a:xfrm>
          <a:custGeom>
            <a:avLst/>
            <a:gdLst>
              <a:gd name="T0" fmla="*/ 1 w 49"/>
              <a:gd name="T1" fmla="*/ 28 h 47"/>
              <a:gd name="T2" fmla="*/ 2 w 49"/>
              <a:gd name="T3" fmla="*/ 38 h 47"/>
              <a:gd name="T4" fmla="*/ 12 w 49"/>
              <a:gd name="T5" fmla="*/ 31 h 47"/>
              <a:gd name="T6" fmla="*/ 11 w 49"/>
              <a:gd name="T7" fmla="*/ 37 h 47"/>
              <a:gd name="T8" fmla="*/ 45 w 49"/>
              <a:gd name="T9" fmla="*/ 40 h 47"/>
              <a:gd name="T10" fmla="*/ 48 w 49"/>
              <a:gd name="T11" fmla="*/ 35 h 47"/>
              <a:gd name="T12" fmla="*/ 42 w 49"/>
              <a:gd name="T13" fmla="*/ 12 h 47"/>
              <a:gd name="T14" fmla="*/ 14 w 49"/>
              <a:gd name="T15" fmla="*/ 1 h 47"/>
              <a:gd name="T16" fmla="*/ 1 w 49"/>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7">
                <a:moveTo>
                  <a:pt x="1" y="28"/>
                </a:moveTo>
                <a:cubicBezTo>
                  <a:pt x="1" y="28"/>
                  <a:pt x="0" y="37"/>
                  <a:pt x="2" y="38"/>
                </a:cubicBezTo>
                <a:cubicBezTo>
                  <a:pt x="4" y="39"/>
                  <a:pt x="8" y="32"/>
                  <a:pt x="12" y="31"/>
                </a:cubicBezTo>
                <a:cubicBezTo>
                  <a:pt x="15" y="31"/>
                  <a:pt x="10" y="35"/>
                  <a:pt x="11" y="37"/>
                </a:cubicBezTo>
                <a:cubicBezTo>
                  <a:pt x="12" y="39"/>
                  <a:pt x="28" y="47"/>
                  <a:pt x="45" y="40"/>
                </a:cubicBezTo>
                <a:cubicBezTo>
                  <a:pt x="45" y="40"/>
                  <a:pt x="47" y="39"/>
                  <a:pt x="48" y="35"/>
                </a:cubicBezTo>
                <a:cubicBezTo>
                  <a:pt x="49" y="31"/>
                  <a:pt x="48" y="19"/>
                  <a:pt x="42" y="12"/>
                </a:cubicBezTo>
                <a:cubicBezTo>
                  <a:pt x="36" y="5"/>
                  <a:pt x="26" y="0"/>
                  <a:pt x="14" y="1"/>
                </a:cubicBezTo>
                <a:cubicBezTo>
                  <a:pt x="1" y="2"/>
                  <a:pt x="1" y="28"/>
                  <a:pt x="1" y="28"/>
                </a:cubicBezTo>
                <a:close/>
              </a:path>
            </a:pathLst>
          </a:cu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0">
            <a:extLst>
              <a:ext uri="{FF2B5EF4-FFF2-40B4-BE49-F238E27FC236}">
                <a16:creationId xmlns:a16="http://schemas.microsoft.com/office/drawing/2014/main" id="{1410F3A2-FDE4-43CE-84C6-8C8BD857F75C}"/>
              </a:ext>
            </a:extLst>
          </p:cNvPr>
          <p:cNvSpPr>
            <a:spLocks/>
          </p:cNvSpPr>
          <p:nvPr/>
        </p:nvSpPr>
        <p:spPr bwMode="auto">
          <a:xfrm>
            <a:off x="10285676" y="3237295"/>
            <a:ext cx="41691" cy="68950"/>
          </a:xfrm>
          <a:custGeom>
            <a:avLst/>
            <a:gdLst>
              <a:gd name="T0" fmla="*/ 4 w 8"/>
              <a:gd name="T1" fmla="*/ 1 h 13"/>
              <a:gd name="T2" fmla="*/ 2 w 8"/>
              <a:gd name="T3" fmla="*/ 11 h 13"/>
              <a:gd name="T4" fmla="*/ 6 w 8"/>
              <a:gd name="T5" fmla="*/ 12 h 13"/>
              <a:gd name="T6" fmla="*/ 8 w 8"/>
              <a:gd name="T7" fmla="*/ 2 h 13"/>
              <a:gd name="T8" fmla="*/ 4 w 8"/>
              <a:gd name="T9" fmla="*/ 1 h 13"/>
            </a:gdLst>
            <a:ahLst/>
            <a:cxnLst>
              <a:cxn ang="0">
                <a:pos x="T0" y="T1"/>
              </a:cxn>
              <a:cxn ang="0">
                <a:pos x="T2" y="T3"/>
              </a:cxn>
              <a:cxn ang="0">
                <a:pos x="T4" y="T5"/>
              </a:cxn>
              <a:cxn ang="0">
                <a:pos x="T6" y="T7"/>
              </a:cxn>
              <a:cxn ang="0">
                <a:pos x="T8" y="T9"/>
              </a:cxn>
            </a:cxnLst>
            <a:rect l="0" t="0" r="r" b="b"/>
            <a:pathLst>
              <a:path w="8" h="13">
                <a:moveTo>
                  <a:pt x="4" y="1"/>
                </a:moveTo>
                <a:cubicBezTo>
                  <a:pt x="4" y="1"/>
                  <a:pt x="0" y="11"/>
                  <a:pt x="2" y="11"/>
                </a:cubicBezTo>
                <a:cubicBezTo>
                  <a:pt x="3" y="12"/>
                  <a:pt x="5" y="13"/>
                  <a:pt x="6" y="12"/>
                </a:cubicBezTo>
                <a:cubicBezTo>
                  <a:pt x="7" y="11"/>
                  <a:pt x="8" y="2"/>
                  <a:pt x="8" y="2"/>
                </a:cubicBezTo>
                <a:cubicBezTo>
                  <a:pt x="8" y="1"/>
                  <a:pt x="5" y="0"/>
                  <a:pt x="4" y="1"/>
                </a:cubicBezTo>
                <a:close/>
              </a:path>
            </a:pathLst>
          </a:custGeom>
          <a:solidFill>
            <a:srgbClr val="FBA06B"/>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1">
            <a:extLst>
              <a:ext uri="{FF2B5EF4-FFF2-40B4-BE49-F238E27FC236}">
                <a16:creationId xmlns:a16="http://schemas.microsoft.com/office/drawing/2014/main" id="{32746AB9-B1C0-4E82-972A-F8B20A35AEED}"/>
              </a:ext>
            </a:extLst>
          </p:cNvPr>
          <p:cNvSpPr>
            <a:spLocks/>
          </p:cNvSpPr>
          <p:nvPr/>
        </p:nvSpPr>
        <p:spPr bwMode="auto">
          <a:xfrm>
            <a:off x="11040918" y="3691081"/>
            <a:ext cx="580462" cy="981334"/>
          </a:xfrm>
          <a:custGeom>
            <a:avLst/>
            <a:gdLst>
              <a:gd name="T0" fmla="*/ 2 w 110"/>
              <a:gd name="T1" fmla="*/ 24 h 186"/>
              <a:gd name="T2" fmla="*/ 2 w 110"/>
              <a:gd name="T3" fmla="*/ 127 h 186"/>
              <a:gd name="T4" fmla="*/ 11 w 110"/>
              <a:gd name="T5" fmla="*/ 150 h 186"/>
              <a:gd name="T6" fmla="*/ 80 w 110"/>
              <a:gd name="T7" fmla="*/ 182 h 186"/>
              <a:gd name="T8" fmla="*/ 106 w 110"/>
              <a:gd name="T9" fmla="*/ 155 h 186"/>
              <a:gd name="T10" fmla="*/ 106 w 110"/>
              <a:gd name="T11" fmla="*/ 68 h 186"/>
              <a:gd name="T12" fmla="*/ 90 w 110"/>
              <a:gd name="T13" fmla="*/ 32 h 186"/>
              <a:gd name="T14" fmla="*/ 27 w 110"/>
              <a:gd name="T15" fmla="*/ 5 h 186"/>
              <a:gd name="T16" fmla="*/ 2 w 110"/>
              <a:gd name="T17" fmla="*/ 2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86">
                <a:moveTo>
                  <a:pt x="2" y="24"/>
                </a:moveTo>
                <a:cubicBezTo>
                  <a:pt x="2" y="127"/>
                  <a:pt x="2" y="127"/>
                  <a:pt x="2" y="127"/>
                </a:cubicBezTo>
                <a:cubicBezTo>
                  <a:pt x="2" y="127"/>
                  <a:pt x="0" y="144"/>
                  <a:pt x="11" y="150"/>
                </a:cubicBezTo>
                <a:cubicBezTo>
                  <a:pt x="22" y="156"/>
                  <a:pt x="80" y="182"/>
                  <a:pt x="80" y="182"/>
                </a:cubicBezTo>
                <a:cubicBezTo>
                  <a:pt x="80" y="182"/>
                  <a:pt x="106" y="186"/>
                  <a:pt x="106" y="155"/>
                </a:cubicBezTo>
                <a:cubicBezTo>
                  <a:pt x="106" y="124"/>
                  <a:pt x="106" y="68"/>
                  <a:pt x="106" y="68"/>
                </a:cubicBezTo>
                <a:cubicBezTo>
                  <a:pt x="106" y="68"/>
                  <a:pt x="110" y="43"/>
                  <a:pt x="90" y="32"/>
                </a:cubicBezTo>
                <a:cubicBezTo>
                  <a:pt x="67" y="20"/>
                  <a:pt x="27" y="5"/>
                  <a:pt x="27" y="5"/>
                </a:cubicBezTo>
                <a:cubicBezTo>
                  <a:pt x="27" y="5"/>
                  <a:pt x="3" y="0"/>
                  <a:pt x="2" y="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2">
            <a:extLst>
              <a:ext uri="{FF2B5EF4-FFF2-40B4-BE49-F238E27FC236}">
                <a16:creationId xmlns:a16="http://schemas.microsoft.com/office/drawing/2014/main" id="{232B939D-45FC-4AAE-9C20-C1BF234B016D}"/>
              </a:ext>
            </a:extLst>
          </p:cNvPr>
          <p:cNvSpPr>
            <a:spLocks/>
          </p:cNvSpPr>
          <p:nvPr/>
        </p:nvSpPr>
        <p:spPr bwMode="auto">
          <a:xfrm>
            <a:off x="11119489" y="3822567"/>
            <a:ext cx="400872" cy="718362"/>
          </a:xfrm>
          <a:custGeom>
            <a:avLst/>
            <a:gdLst>
              <a:gd name="T0" fmla="*/ 1 w 76"/>
              <a:gd name="T1" fmla="*/ 18 h 136"/>
              <a:gd name="T2" fmla="*/ 1 w 76"/>
              <a:gd name="T3" fmla="*/ 93 h 136"/>
              <a:gd name="T4" fmla="*/ 7 w 76"/>
              <a:gd name="T5" fmla="*/ 109 h 136"/>
              <a:gd name="T6" fmla="*/ 55 w 76"/>
              <a:gd name="T7" fmla="*/ 133 h 136"/>
              <a:gd name="T8" fmla="*/ 72 w 76"/>
              <a:gd name="T9" fmla="*/ 113 h 136"/>
              <a:gd name="T10" fmla="*/ 72 w 76"/>
              <a:gd name="T11" fmla="*/ 50 h 136"/>
              <a:gd name="T12" fmla="*/ 62 w 76"/>
              <a:gd name="T13" fmla="*/ 24 h 136"/>
              <a:gd name="T14" fmla="*/ 18 w 76"/>
              <a:gd name="T15" fmla="*/ 4 h 136"/>
              <a:gd name="T16" fmla="*/ 1 w 76"/>
              <a:gd name="T17" fmla="*/ 1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36">
                <a:moveTo>
                  <a:pt x="1" y="18"/>
                </a:moveTo>
                <a:cubicBezTo>
                  <a:pt x="1" y="93"/>
                  <a:pt x="1" y="93"/>
                  <a:pt x="1" y="93"/>
                </a:cubicBezTo>
                <a:cubicBezTo>
                  <a:pt x="1" y="93"/>
                  <a:pt x="0" y="105"/>
                  <a:pt x="7" y="109"/>
                </a:cubicBezTo>
                <a:cubicBezTo>
                  <a:pt x="15" y="114"/>
                  <a:pt x="55" y="133"/>
                  <a:pt x="55" y="133"/>
                </a:cubicBezTo>
                <a:cubicBezTo>
                  <a:pt x="55" y="133"/>
                  <a:pt x="72" y="136"/>
                  <a:pt x="72" y="113"/>
                </a:cubicBezTo>
                <a:cubicBezTo>
                  <a:pt x="72" y="91"/>
                  <a:pt x="72" y="50"/>
                  <a:pt x="72" y="50"/>
                </a:cubicBezTo>
                <a:cubicBezTo>
                  <a:pt x="72" y="50"/>
                  <a:pt x="76" y="31"/>
                  <a:pt x="62" y="24"/>
                </a:cubicBezTo>
                <a:cubicBezTo>
                  <a:pt x="46" y="15"/>
                  <a:pt x="18" y="4"/>
                  <a:pt x="18" y="4"/>
                </a:cubicBezTo>
                <a:cubicBezTo>
                  <a:pt x="18" y="4"/>
                  <a:pt x="2" y="0"/>
                  <a:pt x="1" y="18"/>
                </a:cubicBezTo>
              </a:path>
            </a:pathLst>
          </a:custGeom>
          <a:solidFill>
            <a:srgbClr val="70D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3">
            <a:extLst>
              <a:ext uri="{FF2B5EF4-FFF2-40B4-BE49-F238E27FC236}">
                <a16:creationId xmlns:a16="http://schemas.microsoft.com/office/drawing/2014/main" id="{4D35AC81-B47D-42EE-AE1C-845DFC9D6C9E}"/>
              </a:ext>
            </a:extLst>
          </p:cNvPr>
          <p:cNvSpPr>
            <a:spLocks/>
          </p:cNvSpPr>
          <p:nvPr/>
        </p:nvSpPr>
        <p:spPr bwMode="auto">
          <a:xfrm>
            <a:off x="11172404" y="3990933"/>
            <a:ext cx="264575" cy="375216"/>
          </a:xfrm>
          <a:custGeom>
            <a:avLst/>
            <a:gdLst>
              <a:gd name="T0" fmla="*/ 25 w 50"/>
              <a:gd name="T1" fmla="*/ 0 h 71"/>
              <a:gd name="T2" fmla="*/ 0 w 50"/>
              <a:gd name="T3" fmla="*/ 35 h 71"/>
              <a:gd name="T4" fmla="*/ 25 w 50"/>
              <a:gd name="T5" fmla="*/ 71 h 71"/>
              <a:gd name="T6" fmla="*/ 50 w 50"/>
              <a:gd name="T7" fmla="*/ 35 h 71"/>
              <a:gd name="T8" fmla="*/ 43 w 50"/>
              <a:gd name="T9" fmla="*/ 10 h 71"/>
              <a:gd name="T10" fmla="*/ 25 w 50"/>
              <a:gd name="T11" fmla="*/ 0 h 71"/>
            </a:gdLst>
            <a:ahLst/>
            <a:cxnLst>
              <a:cxn ang="0">
                <a:pos x="T0" y="T1"/>
              </a:cxn>
              <a:cxn ang="0">
                <a:pos x="T2" y="T3"/>
              </a:cxn>
              <a:cxn ang="0">
                <a:pos x="T4" y="T5"/>
              </a:cxn>
              <a:cxn ang="0">
                <a:pos x="T6" y="T7"/>
              </a:cxn>
              <a:cxn ang="0">
                <a:pos x="T8" y="T9"/>
              </a:cxn>
              <a:cxn ang="0">
                <a:pos x="T10" y="T11"/>
              </a:cxn>
            </a:cxnLst>
            <a:rect l="0" t="0" r="r" b="b"/>
            <a:pathLst>
              <a:path w="50" h="71">
                <a:moveTo>
                  <a:pt x="25" y="0"/>
                </a:moveTo>
                <a:cubicBezTo>
                  <a:pt x="11" y="0"/>
                  <a:pt x="0" y="16"/>
                  <a:pt x="0" y="35"/>
                </a:cubicBezTo>
                <a:cubicBezTo>
                  <a:pt x="0" y="55"/>
                  <a:pt x="11" y="71"/>
                  <a:pt x="25" y="71"/>
                </a:cubicBezTo>
                <a:cubicBezTo>
                  <a:pt x="39" y="71"/>
                  <a:pt x="50" y="55"/>
                  <a:pt x="50" y="35"/>
                </a:cubicBezTo>
                <a:cubicBezTo>
                  <a:pt x="50" y="25"/>
                  <a:pt x="47" y="16"/>
                  <a:pt x="43" y="10"/>
                </a:cubicBezTo>
                <a:cubicBezTo>
                  <a:pt x="38" y="4"/>
                  <a:pt x="32" y="0"/>
                  <a:pt x="25" y="0"/>
                </a:cubicBezTo>
              </a:path>
            </a:pathLst>
          </a:custGeom>
          <a:solidFill>
            <a:srgbClr val="4F9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4">
            <a:extLst>
              <a:ext uri="{FF2B5EF4-FFF2-40B4-BE49-F238E27FC236}">
                <a16:creationId xmlns:a16="http://schemas.microsoft.com/office/drawing/2014/main" id="{9509FF32-94CD-41B5-B3D3-35D30C247BA7}"/>
              </a:ext>
            </a:extLst>
          </p:cNvPr>
          <p:cNvSpPr>
            <a:spLocks/>
          </p:cNvSpPr>
          <p:nvPr/>
        </p:nvSpPr>
        <p:spPr bwMode="auto">
          <a:xfrm>
            <a:off x="11225319" y="3990933"/>
            <a:ext cx="211660" cy="333525"/>
          </a:xfrm>
          <a:custGeom>
            <a:avLst/>
            <a:gdLst>
              <a:gd name="T0" fmla="*/ 40 w 40"/>
              <a:gd name="T1" fmla="*/ 35 h 63"/>
              <a:gd name="T2" fmla="*/ 33 w 40"/>
              <a:gd name="T3" fmla="*/ 10 h 63"/>
              <a:gd name="T4" fmla="*/ 15 w 40"/>
              <a:gd name="T5" fmla="*/ 0 h 63"/>
              <a:gd name="T6" fmla="*/ 0 w 40"/>
              <a:gd name="T7" fmla="*/ 35 h 63"/>
              <a:gd name="T8" fmla="*/ 23 w 40"/>
              <a:gd name="T9" fmla="*/ 62 h 63"/>
              <a:gd name="T10" fmla="*/ 40 w 40"/>
              <a:gd name="T11" fmla="*/ 38 h 63"/>
              <a:gd name="T12" fmla="*/ 40 w 40"/>
              <a:gd name="T13" fmla="*/ 35 h 63"/>
            </a:gdLst>
            <a:ahLst/>
            <a:cxnLst>
              <a:cxn ang="0">
                <a:pos x="T0" y="T1"/>
              </a:cxn>
              <a:cxn ang="0">
                <a:pos x="T2" y="T3"/>
              </a:cxn>
              <a:cxn ang="0">
                <a:pos x="T4" y="T5"/>
              </a:cxn>
              <a:cxn ang="0">
                <a:pos x="T6" y="T7"/>
              </a:cxn>
              <a:cxn ang="0">
                <a:pos x="T8" y="T9"/>
              </a:cxn>
              <a:cxn ang="0">
                <a:pos x="T10" y="T11"/>
              </a:cxn>
              <a:cxn ang="0">
                <a:pos x="T12" y="T13"/>
              </a:cxn>
            </a:cxnLst>
            <a:rect l="0" t="0" r="r" b="b"/>
            <a:pathLst>
              <a:path w="40" h="63">
                <a:moveTo>
                  <a:pt x="40" y="35"/>
                </a:moveTo>
                <a:cubicBezTo>
                  <a:pt x="40" y="25"/>
                  <a:pt x="37" y="16"/>
                  <a:pt x="33" y="10"/>
                </a:cubicBezTo>
                <a:cubicBezTo>
                  <a:pt x="28" y="4"/>
                  <a:pt x="22" y="0"/>
                  <a:pt x="15" y="0"/>
                </a:cubicBezTo>
                <a:cubicBezTo>
                  <a:pt x="15" y="0"/>
                  <a:pt x="0" y="4"/>
                  <a:pt x="0" y="35"/>
                </a:cubicBezTo>
                <a:cubicBezTo>
                  <a:pt x="0" y="61"/>
                  <a:pt x="17" y="63"/>
                  <a:pt x="23" y="62"/>
                </a:cubicBezTo>
                <a:cubicBezTo>
                  <a:pt x="28" y="60"/>
                  <a:pt x="36" y="57"/>
                  <a:pt x="40" y="38"/>
                </a:cubicBezTo>
                <a:lnTo>
                  <a:pt x="4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55">
            <a:extLst>
              <a:ext uri="{FF2B5EF4-FFF2-40B4-BE49-F238E27FC236}">
                <a16:creationId xmlns:a16="http://schemas.microsoft.com/office/drawing/2014/main" id="{4BBB48FC-AC6D-405B-8B65-E3C813BAD292}"/>
              </a:ext>
            </a:extLst>
          </p:cNvPr>
          <p:cNvSpPr>
            <a:spLocks noChangeArrowheads="1"/>
          </p:cNvSpPr>
          <p:nvPr/>
        </p:nvSpPr>
        <p:spPr bwMode="auto">
          <a:xfrm>
            <a:off x="11257389" y="4128833"/>
            <a:ext cx="46501" cy="73760"/>
          </a:xfrm>
          <a:prstGeom prst="ellipse">
            <a:avLst/>
          </a:pr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56">
            <a:extLst>
              <a:ext uri="{FF2B5EF4-FFF2-40B4-BE49-F238E27FC236}">
                <a16:creationId xmlns:a16="http://schemas.microsoft.com/office/drawing/2014/main" id="{0AC9DBBA-2ED5-4592-B1B0-D15673371659}"/>
              </a:ext>
            </a:extLst>
          </p:cNvPr>
          <p:cNvSpPr>
            <a:spLocks noChangeArrowheads="1"/>
          </p:cNvSpPr>
          <p:nvPr/>
        </p:nvSpPr>
        <p:spPr bwMode="auto">
          <a:xfrm>
            <a:off x="11331149" y="4154489"/>
            <a:ext cx="46501" cy="68950"/>
          </a:xfrm>
          <a:prstGeom prst="ellipse">
            <a:avLst/>
          </a:prstGeom>
          <a:solidFill>
            <a:srgbClr val="1C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3">
            <a:extLst>
              <a:ext uri="{FF2B5EF4-FFF2-40B4-BE49-F238E27FC236}">
                <a16:creationId xmlns:a16="http://schemas.microsoft.com/office/drawing/2014/main" id="{CED16BD6-EA71-49AA-9E9F-E9AE953CCD56}"/>
              </a:ext>
            </a:extLst>
          </p:cNvPr>
          <p:cNvSpPr>
            <a:spLocks noEditPoints="1"/>
          </p:cNvSpPr>
          <p:nvPr/>
        </p:nvSpPr>
        <p:spPr bwMode="auto">
          <a:xfrm>
            <a:off x="7384969" y="4672414"/>
            <a:ext cx="174780" cy="306266"/>
          </a:xfrm>
          <a:custGeom>
            <a:avLst/>
            <a:gdLst>
              <a:gd name="T0" fmla="*/ 0 w 33"/>
              <a:gd name="T1" fmla="*/ 52 h 58"/>
              <a:gd name="T2" fmla="*/ 1 w 33"/>
              <a:gd name="T3" fmla="*/ 58 h 58"/>
              <a:gd name="T4" fmla="*/ 1 w 33"/>
              <a:gd name="T5" fmla="*/ 58 h 58"/>
              <a:gd name="T6" fmla="*/ 0 w 33"/>
              <a:gd name="T7" fmla="*/ 52 h 58"/>
              <a:gd name="T8" fmla="*/ 0 w 33"/>
              <a:gd name="T9" fmla="*/ 52 h 58"/>
              <a:gd name="T10" fmla="*/ 33 w 33"/>
              <a:gd name="T11" fmla="*/ 0 h 58"/>
              <a:gd name="T12" fmla="*/ 33 w 33"/>
              <a:gd name="T13" fmla="*/ 0 h 58"/>
              <a:gd name="T14" fmla="*/ 33 w 33"/>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58">
                <a:moveTo>
                  <a:pt x="0" y="52"/>
                </a:moveTo>
                <a:cubicBezTo>
                  <a:pt x="1" y="58"/>
                  <a:pt x="1" y="58"/>
                  <a:pt x="1" y="58"/>
                </a:cubicBezTo>
                <a:cubicBezTo>
                  <a:pt x="1" y="58"/>
                  <a:pt x="1" y="58"/>
                  <a:pt x="1" y="58"/>
                </a:cubicBezTo>
                <a:cubicBezTo>
                  <a:pt x="1" y="56"/>
                  <a:pt x="0" y="54"/>
                  <a:pt x="0" y="52"/>
                </a:cubicBezTo>
                <a:cubicBezTo>
                  <a:pt x="0" y="52"/>
                  <a:pt x="0" y="52"/>
                  <a:pt x="0" y="52"/>
                </a:cubicBezTo>
                <a:moveTo>
                  <a:pt x="33" y="0"/>
                </a:moveTo>
                <a:cubicBezTo>
                  <a:pt x="33" y="0"/>
                  <a:pt x="33" y="0"/>
                  <a:pt x="33" y="0"/>
                </a:cubicBezTo>
                <a:cubicBezTo>
                  <a:pt x="33" y="0"/>
                  <a:pt x="33" y="0"/>
                  <a:pt x="33" y="0"/>
                </a:cubicBezTo>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4">
            <a:extLst>
              <a:ext uri="{FF2B5EF4-FFF2-40B4-BE49-F238E27FC236}">
                <a16:creationId xmlns:a16="http://schemas.microsoft.com/office/drawing/2014/main" id="{62D2A488-C9A3-40BF-8E8E-FE81E5C60998}"/>
              </a:ext>
            </a:extLst>
          </p:cNvPr>
          <p:cNvSpPr>
            <a:spLocks/>
          </p:cNvSpPr>
          <p:nvPr/>
        </p:nvSpPr>
        <p:spPr bwMode="auto">
          <a:xfrm>
            <a:off x="7384969" y="4935386"/>
            <a:ext cx="0" cy="11225"/>
          </a:xfrm>
          <a:custGeom>
            <a:avLst/>
            <a:gdLst>
              <a:gd name="T0" fmla="*/ 0 h 2"/>
              <a:gd name="T1" fmla="*/ 2 h 2"/>
              <a:gd name="T2" fmla="*/ 2 h 2"/>
              <a:gd name="T3" fmla="*/ 0 h 2"/>
            </a:gdLst>
            <a:ahLst/>
            <a:cxnLst>
              <a:cxn ang="0">
                <a:pos x="0" y="T0"/>
              </a:cxn>
              <a:cxn ang="0">
                <a:pos x="0" y="T1"/>
              </a:cxn>
              <a:cxn ang="0">
                <a:pos x="0" y="T2"/>
              </a:cxn>
              <a:cxn ang="0">
                <a:pos x="0" y="T3"/>
              </a:cxn>
            </a:cxnLst>
            <a:rect l="0" t="0" r="r" b="b"/>
            <a:pathLst>
              <a:path h="2">
                <a:moveTo>
                  <a:pt x="0" y="0"/>
                </a:moveTo>
                <a:cubicBezTo>
                  <a:pt x="0" y="2"/>
                  <a:pt x="0" y="2"/>
                  <a:pt x="0" y="2"/>
                </a:cubicBezTo>
                <a:cubicBezTo>
                  <a:pt x="0" y="2"/>
                  <a:pt x="0" y="2"/>
                  <a:pt x="0" y="2"/>
                </a:cubicBezTo>
                <a:cubicBezTo>
                  <a:pt x="0" y="2"/>
                  <a:pt x="0" y="1"/>
                  <a:pt x="0" y="0"/>
                </a:cubicBezTo>
              </a:path>
            </a:pathLst>
          </a:custGeom>
          <a:solidFill>
            <a:srgbClr val="172C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78">
            <a:extLst>
              <a:ext uri="{FF2B5EF4-FFF2-40B4-BE49-F238E27FC236}">
                <a16:creationId xmlns:a16="http://schemas.microsoft.com/office/drawing/2014/main" id="{E1E61022-A869-416B-8361-D97057D223BF}"/>
              </a:ext>
            </a:extLst>
          </p:cNvPr>
          <p:cNvSpPr>
            <a:spLocks/>
          </p:cNvSpPr>
          <p:nvPr/>
        </p:nvSpPr>
        <p:spPr bwMode="auto">
          <a:xfrm>
            <a:off x="8055226" y="5031595"/>
            <a:ext cx="1395033" cy="246937"/>
          </a:xfrm>
          <a:custGeom>
            <a:avLst/>
            <a:gdLst>
              <a:gd name="T0" fmla="*/ 201 w 264"/>
              <a:gd name="T1" fmla="*/ 0 h 47"/>
              <a:gd name="T2" fmla="*/ 118 w 264"/>
              <a:gd name="T3" fmla="*/ 29 h 47"/>
              <a:gd name="T4" fmla="*/ 41 w 264"/>
              <a:gd name="T5" fmla="*/ 3 h 47"/>
              <a:gd name="T6" fmla="*/ 0 w 264"/>
              <a:gd name="T7" fmla="*/ 21 h 47"/>
              <a:gd name="T8" fmla="*/ 132 w 264"/>
              <a:gd name="T9" fmla="*/ 47 h 47"/>
              <a:gd name="T10" fmla="*/ 264 w 264"/>
              <a:gd name="T11" fmla="*/ 21 h 47"/>
              <a:gd name="T12" fmla="*/ 201 w 264"/>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264" h="47">
                <a:moveTo>
                  <a:pt x="201" y="0"/>
                </a:moveTo>
                <a:cubicBezTo>
                  <a:pt x="193" y="14"/>
                  <a:pt x="172" y="29"/>
                  <a:pt x="118" y="29"/>
                </a:cubicBezTo>
                <a:cubicBezTo>
                  <a:pt x="71" y="29"/>
                  <a:pt x="50" y="16"/>
                  <a:pt x="41" y="3"/>
                </a:cubicBezTo>
                <a:cubicBezTo>
                  <a:pt x="16" y="8"/>
                  <a:pt x="0" y="14"/>
                  <a:pt x="0" y="21"/>
                </a:cubicBezTo>
                <a:cubicBezTo>
                  <a:pt x="0" y="35"/>
                  <a:pt x="59" y="47"/>
                  <a:pt x="132" y="47"/>
                </a:cubicBezTo>
                <a:cubicBezTo>
                  <a:pt x="205" y="47"/>
                  <a:pt x="264" y="35"/>
                  <a:pt x="264" y="21"/>
                </a:cubicBezTo>
                <a:cubicBezTo>
                  <a:pt x="264" y="12"/>
                  <a:pt x="239" y="4"/>
                  <a:pt x="201" y="0"/>
                </a:cubicBezTo>
              </a:path>
            </a:pathLst>
          </a:custGeom>
          <a:solidFill>
            <a:srgbClr val="D1D1D1">
              <a:alpha val="41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79">
            <a:extLst>
              <a:ext uri="{FF2B5EF4-FFF2-40B4-BE49-F238E27FC236}">
                <a16:creationId xmlns:a16="http://schemas.microsoft.com/office/drawing/2014/main" id="{E53FEB67-C829-4CEB-8DA1-3A2E47B78FF3}"/>
              </a:ext>
            </a:extLst>
          </p:cNvPr>
          <p:cNvSpPr>
            <a:spLocks/>
          </p:cNvSpPr>
          <p:nvPr/>
        </p:nvSpPr>
        <p:spPr bwMode="auto">
          <a:xfrm>
            <a:off x="8145021" y="4481600"/>
            <a:ext cx="1067922" cy="702327"/>
          </a:xfrm>
          <a:custGeom>
            <a:avLst/>
            <a:gdLst>
              <a:gd name="T0" fmla="*/ 104 w 202"/>
              <a:gd name="T1" fmla="*/ 6 h 133"/>
              <a:gd name="T2" fmla="*/ 33 w 202"/>
              <a:gd name="T3" fmla="*/ 14 h 133"/>
              <a:gd name="T4" fmla="*/ 23 w 202"/>
              <a:gd name="T5" fmla="*/ 47 h 133"/>
              <a:gd name="T6" fmla="*/ 19 w 202"/>
              <a:gd name="T7" fmla="*/ 76 h 133"/>
              <a:gd name="T8" fmla="*/ 101 w 202"/>
              <a:gd name="T9" fmla="*/ 133 h 133"/>
              <a:gd name="T10" fmla="*/ 188 w 202"/>
              <a:gd name="T11" fmla="*/ 81 h 133"/>
              <a:gd name="T12" fmla="*/ 188 w 202"/>
              <a:gd name="T13" fmla="*/ 54 h 133"/>
              <a:gd name="T14" fmla="*/ 182 w 202"/>
              <a:gd name="T15" fmla="*/ 25 h 133"/>
              <a:gd name="T16" fmla="*/ 104 w 202"/>
              <a:gd name="T17" fmla="*/ 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133">
                <a:moveTo>
                  <a:pt x="104" y="6"/>
                </a:moveTo>
                <a:cubicBezTo>
                  <a:pt x="104" y="6"/>
                  <a:pt x="63" y="0"/>
                  <a:pt x="33" y="14"/>
                </a:cubicBezTo>
                <a:cubicBezTo>
                  <a:pt x="3" y="28"/>
                  <a:pt x="23" y="47"/>
                  <a:pt x="23" y="47"/>
                </a:cubicBezTo>
                <a:cubicBezTo>
                  <a:pt x="23" y="47"/>
                  <a:pt x="5" y="58"/>
                  <a:pt x="19" y="76"/>
                </a:cubicBezTo>
                <a:cubicBezTo>
                  <a:pt x="19" y="76"/>
                  <a:pt x="0" y="133"/>
                  <a:pt x="101" y="133"/>
                </a:cubicBezTo>
                <a:cubicBezTo>
                  <a:pt x="202" y="133"/>
                  <a:pt x="188" y="81"/>
                  <a:pt x="188" y="81"/>
                </a:cubicBezTo>
                <a:cubicBezTo>
                  <a:pt x="188" y="81"/>
                  <a:pt x="200" y="68"/>
                  <a:pt x="188" y="54"/>
                </a:cubicBezTo>
                <a:cubicBezTo>
                  <a:pt x="188" y="54"/>
                  <a:pt x="198" y="40"/>
                  <a:pt x="182" y="25"/>
                </a:cubicBezTo>
                <a:cubicBezTo>
                  <a:pt x="166" y="10"/>
                  <a:pt x="145" y="3"/>
                  <a:pt x="104" y="6"/>
                </a:cubicBezTo>
              </a:path>
            </a:pathLst>
          </a:custGeom>
          <a:solidFill>
            <a:srgbClr val="386B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0">
            <a:extLst>
              <a:ext uri="{FF2B5EF4-FFF2-40B4-BE49-F238E27FC236}">
                <a16:creationId xmlns:a16="http://schemas.microsoft.com/office/drawing/2014/main" id="{61465CB6-2565-40A3-B720-6316545F9559}"/>
              </a:ext>
            </a:extLst>
          </p:cNvPr>
          <p:cNvSpPr>
            <a:spLocks/>
          </p:cNvSpPr>
          <p:nvPr/>
        </p:nvSpPr>
        <p:spPr bwMode="auto">
          <a:xfrm>
            <a:off x="8257265" y="4730140"/>
            <a:ext cx="9621" cy="4811"/>
          </a:xfrm>
          <a:custGeom>
            <a:avLst/>
            <a:gdLst>
              <a:gd name="T0" fmla="*/ 2 w 2"/>
              <a:gd name="T1" fmla="*/ 0 h 1"/>
              <a:gd name="T2" fmla="*/ 0 w 2"/>
              <a:gd name="T3" fmla="*/ 1 h 1"/>
              <a:gd name="T4" fmla="*/ 2 w 2"/>
              <a:gd name="T5" fmla="*/ 0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1" y="0"/>
                  <a:pt x="0" y="1"/>
                </a:cubicBezTo>
                <a:cubicBezTo>
                  <a:pt x="1" y="0"/>
                  <a:pt x="2" y="0"/>
                  <a:pt x="2" y="0"/>
                </a:cubicBezTo>
                <a:cubicBezTo>
                  <a:pt x="2" y="0"/>
                  <a:pt x="2" y="0"/>
                  <a:pt x="2" y="0"/>
                </a:cubicBezTo>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1">
            <a:extLst>
              <a:ext uri="{FF2B5EF4-FFF2-40B4-BE49-F238E27FC236}">
                <a16:creationId xmlns:a16="http://schemas.microsoft.com/office/drawing/2014/main" id="{0239C966-D145-4957-8BE5-0A095AF7CE3D}"/>
              </a:ext>
            </a:extLst>
          </p:cNvPr>
          <p:cNvSpPr>
            <a:spLocks/>
          </p:cNvSpPr>
          <p:nvPr/>
        </p:nvSpPr>
        <p:spPr bwMode="auto">
          <a:xfrm>
            <a:off x="8234817" y="4730140"/>
            <a:ext cx="165159" cy="89795"/>
          </a:xfrm>
          <a:custGeom>
            <a:avLst/>
            <a:gdLst>
              <a:gd name="T0" fmla="*/ 6 w 31"/>
              <a:gd name="T1" fmla="*/ 0 h 17"/>
              <a:gd name="T2" fmla="*/ 6 w 31"/>
              <a:gd name="T3" fmla="*/ 0 h 17"/>
              <a:gd name="T4" fmla="*/ 6 w 31"/>
              <a:gd name="T5" fmla="*/ 0 h 17"/>
              <a:gd name="T6" fmla="*/ 4 w 31"/>
              <a:gd name="T7" fmla="*/ 1 h 17"/>
              <a:gd name="T8" fmla="*/ 0 w 31"/>
              <a:gd name="T9" fmla="*/ 6 h 17"/>
              <a:gd name="T10" fmla="*/ 24 w 31"/>
              <a:gd name="T11" fmla="*/ 17 h 17"/>
              <a:gd name="T12" fmla="*/ 25 w 31"/>
              <a:gd name="T13" fmla="*/ 17 h 17"/>
              <a:gd name="T14" fmla="*/ 29 w 31"/>
              <a:gd name="T15" fmla="*/ 14 h 17"/>
              <a:gd name="T16" fmla="*/ 6 w 31"/>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7">
                <a:moveTo>
                  <a:pt x="6" y="0"/>
                </a:moveTo>
                <a:cubicBezTo>
                  <a:pt x="6" y="0"/>
                  <a:pt x="6" y="0"/>
                  <a:pt x="6" y="0"/>
                </a:cubicBezTo>
                <a:cubicBezTo>
                  <a:pt x="6" y="0"/>
                  <a:pt x="6" y="0"/>
                  <a:pt x="6" y="0"/>
                </a:cubicBezTo>
                <a:cubicBezTo>
                  <a:pt x="6" y="0"/>
                  <a:pt x="5" y="0"/>
                  <a:pt x="4" y="1"/>
                </a:cubicBezTo>
                <a:cubicBezTo>
                  <a:pt x="2" y="3"/>
                  <a:pt x="0" y="6"/>
                  <a:pt x="0" y="6"/>
                </a:cubicBezTo>
                <a:cubicBezTo>
                  <a:pt x="0" y="6"/>
                  <a:pt x="16" y="16"/>
                  <a:pt x="24" y="17"/>
                </a:cubicBezTo>
                <a:cubicBezTo>
                  <a:pt x="24" y="17"/>
                  <a:pt x="25" y="17"/>
                  <a:pt x="25" y="17"/>
                </a:cubicBezTo>
                <a:cubicBezTo>
                  <a:pt x="31" y="17"/>
                  <a:pt x="29" y="14"/>
                  <a:pt x="29" y="14"/>
                </a:cubicBezTo>
                <a:cubicBezTo>
                  <a:pt x="16" y="8"/>
                  <a:pt x="6" y="0"/>
                  <a:pt x="6" y="0"/>
                </a:cubicBezTo>
              </a:path>
            </a:pathLst>
          </a:custGeom>
          <a:solidFill>
            <a:srgbClr val="284C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2">
            <a:extLst>
              <a:ext uri="{FF2B5EF4-FFF2-40B4-BE49-F238E27FC236}">
                <a16:creationId xmlns:a16="http://schemas.microsoft.com/office/drawing/2014/main" id="{F12E1A9B-1525-4A1F-82B3-D2669D3D6D96}"/>
              </a:ext>
            </a:extLst>
          </p:cNvPr>
          <p:cNvSpPr>
            <a:spLocks/>
          </p:cNvSpPr>
          <p:nvPr/>
        </p:nvSpPr>
        <p:spPr bwMode="auto">
          <a:xfrm>
            <a:off x="8241230" y="4882472"/>
            <a:ext cx="136296" cy="75364"/>
          </a:xfrm>
          <a:custGeom>
            <a:avLst/>
            <a:gdLst>
              <a:gd name="T0" fmla="*/ 1 w 26"/>
              <a:gd name="T1" fmla="*/ 0 h 14"/>
              <a:gd name="T2" fmla="*/ 1 w 26"/>
              <a:gd name="T3" fmla="*/ 0 h 14"/>
              <a:gd name="T4" fmla="*/ 1 w 26"/>
              <a:gd name="T5" fmla="*/ 0 h 14"/>
              <a:gd name="T6" fmla="*/ 1 w 26"/>
              <a:gd name="T7" fmla="*/ 0 h 14"/>
              <a:gd name="T8" fmla="*/ 0 w 26"/>
              <a:gd name="T9" fmla="*/ 7 h 14"/>
              <a:gd name="T10" fmla="*/ 11 w 26"/>
              <a:gd name="T11" fmla="*/ 12 h 14"/>
              <a:gd name="T12" fmla="*/ 19 w 26"/>
              <a:gd name="T13" fmla="*/ 14 h 14"/>
              <a:gd name="T14" fmla="*/ 26 w 26"/>
              <a:gd name="T15" fmla="*/ 13 h 14"/>
              <a:gd name="T16" fmla="*/ 1 w 2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4">
                <a:moveTo>
                  <a:pt x="1" y="0"/>
                </a:moveTo>
                <a:cubicBezTo>
                  <a:pt x="1" y="0"/>
                  <a:pt x="1" y="0"/>
                  <a:pt x="1" y="0"/>
                </a:cubicBezTo>
                <a:cubicBezTo>
                  <a:pt x="1" y="0"/>
                  <a:pt x="1" y="0"/>
                  <a:pt x="1" y="0"/>
                </a:cubicBezTo>
                <a:cubicBezTo>
                  <a:pt x="1" y="0"/>
                  <a:pt x="1" y="0"/>
                  <a:pt x="1" y="0"/>
                </a:cubicBezTo>
                <a:cubicBezTo>
                  <a:pt x="0" y="7"/>
                  <a:pt x="0" y="7"/>
                  <a:pt x="0" y="7"/>
                </a:cubicBezTo>
                <a:cubicBezTo>
                  <a:pt x="0" y="7"/>
                  <a:pt x="1" y="8"/>
                  <a:pt x="11" y="12"/>
                </a:cubicBezTo>
                <a:cubicBezTo>
                  <a:pt x="14" y="14"/>
                  <a:pt x="17" y="14"/>
                  <a:pt x="19" y="14"/>
                </a:cubicBezTo>
                <a:cubicBezTo>
                  <a:pt x="24" y="14"/>
                  <a:pt x="26" y="13"/>
                  <a:pt x="26" y="13"/>
                </a:cubicBezTo>
                <a:cubicBezTo>
                  <a:pt x="6" y="6"/>
                  <a:pt x="1" y="0"/>
                  <a:pt x="1" y="0"/>
                </a:cubicBezTo>
              </a:path>
            </a:pathLst>
          </a:custGeom>
          <a:solidFill>
            <a:srgbClr val="284C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3">
            <a:extLst>
              <a:ext uri="{FF2B5EF4-FFF2-40B4-BE49-F238E27FC236}">
                <a16:creationId xmlns:a16="http://schemas.microsoft.com/office/drawing/2014/main" id="{5150EAE8-8E29-41CC-B391-7DBA6C74228B}"/>
              </a:ext>
            </a:extLst>
          </p:cNvPr>
          <p:cNvSpPr>
            <a:spLocks/>
          </p:cNvSpPr>
          <p:nvPr/>
        </p:nvSpPr>
        <p:spPr bwMode="auto">
          <a:xfrm>
            <a:off x="9139183" y="4767021"/>
            <a:ext cx="4810" cy="4811"/>
          </a:xfrm>
          <a:custGeom>
            <a:avLst/>
            <a:gdLst>
              <a:gd name="T0" fmla="*/ 0 w 1"/>
              <a:gd name="T1" fmla="*/ 0 h 1"/>
              <a:gd name="T2" fmla="*/ 0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0" y="0"/>
                  <a:pt x="1" y="0"/>
                  <a:pt x="1" y="1"/>
                </a:cubicBezTo>
                <a:cubicBezTo>
                  <a:pt x="0" y="0"/>
                  <a:pt x="0" y="0"/>
                  <a:pt x="0" y="0"/>
                </a:cubicBezTo>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4">
            <a:extLst>
              <a:ext uri="{FF2B5EF4-FFF2-40B4-BE49-F238E27FC236}">
                <a16:creationId xmlns:a16="http://schemas.microsoft.com/office/drawing/2014/main" id="{6C131B5E-8849-456E-AA8A-5BA5E5A906A7}"/>
              </a:ext>
            </a:extLst>
          </p:cNvPr>
          <p:cNvSpPr>
            <a:spLocks/>
          </p:cNvSpPr>
          <p:nvPr/>
        </p:nvSpPr>
        <p:spPr bwMode="auto">
          <a:xfrm>
            <a:off x="8996473" y="4767021"/>
            <a:ext cx="168366" cy="89795"/>
          </a:xfrm>
          <a:custGeom>
            <a:avLst/>
            <a:gdLst>
              <a:gd name="T0" fmla="*/ 27 w 32"/>
              <a:gd name="T1" fmla="*/ 0 h 17"/>
              <a:gd name="T2" fmla="*/ 0 w 32"/>
              <a:gd name="T3" fmla="*/ 15 h 17"/>
              <a:gd name="T4" fmla="*/ 8 w 32"/>
              <a:gd name="T5" fmla="*/ 17 h 17"/>
              <a:gd name="T6" fmla="*/ 32 w 32"/>
              <a:gd name="T7" fmla="*/ 9 h 17"/>
              <a:gd name="T8" fmla="*/ 28 w 32"/>
              <a:gd name="T9" fmla="*/ 1 h 17"/>
              <a:gd name="T10" fmla="*/ 27 w 32"/>
              <a:gd name="T11" fmla="*/ 0 h 17"/>
              <a:gd name="T12" fmla="*/ 27 w 32"/>
              <a:gd name="T13" fmla="*/ 0 h 17"/>
              <a:gd name="T14" fmla="*/ 27 w 32"/>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7">
                <a:moveTo>
                  <a:pt x="27" y="0"/>
                </a:moveTo>
                <a:cubicBezTo>
                  <a:pt x="16" y="12"/>
                  <a:pt x="0" y="15"/>
                  <a:pt x="0" y="15"/>
                </a:cubicBezTo>
                <a:cubicBezTo>
                  <a:pt x="2" y="16"/>
                  <a:pt x="5" y="17"/>
                  <a:pt x="8" y="17"/>
                </a:cubicBezTo>
                <a:cubicBezTo>
                  <a:pt x="19" y="17"/>
                  <a:pt x="32" y="9"/>
                  <a:pt x="32" y="9"/>
                </a:cubicBezTo>
                <a:cubicBezTo>
                  <a:pt x="32" y="6"/>
                  <a:pt x="29" y="2"/>
                  <a:pt x="28" y="1"/>
                </a:cubicBezTo>
                <a:cubicBezTo>
                  <a:pt x="28" y="0"/>
                  <a:pt x="27" y="0"/>
                  <a:pt x="27" y="0"/>
                </a:cubicBezTo>
                <a:cubicBezTo>
                  <a:pt x="27" y="0"/>
                  <a:pt x="27" y="0"/>
                  <a:pt x="27" y="0"/>
                </a:cubicBezTo>
                <a:cubicBezTo>
                  <a:pt x="27" y="0"/>
                  <a:pt x="27" y="0"/>
                  <a:pt x="27" y="0"/>
                </a:cubicBezTo>
              </a:path>
            </a:pathLst>
          </a:custGeom>
          <a:solidFill>
            <a:srgbClr val="284C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5">
            <a:extLst>
              <a:ext uri="{FF2B5EF4-FFF2-40B4-BE49-F238E27FC236}">
                <a16:creationId xmlns:a16="http://schemas.microsoft.com/office/drawing/2014/main" id="{91C06E6D-202A-44C6-8DC6-0F4EACAD89B5}"/>
              </a:ext>
            </a:extLst>
          </p:cNvPr>
          <p:cNvSpPr>
            <a:spLocks/>
          </p:cNvSpPr>
          <p:nvPr/>
        </p:nvSpPr>
        <p:spPr bwMode="auto">
          <a:xfrm>
            <a:off x="9017318" y="4909730"/>
            <a:ext cx="131486" cy="78571"/>
          </a:xfrm>
          <a:custGeom>
            <a:avLst/>
            <a:gdLst>
              <a:gd name="T0" fmla="*/ 23 w 25"/>
              <a:gd name="T1" fmla="*/ 0 h 15"/>
              <a:gd name="T2" fmla="*/ 0 w 25"/>
              <a:gd name="T3" fmla="*/ 11 h 15"/>
              <a:gd name="T4" fmla="*/ 0 w 25"/>
              <a:gd name="T5" fmla="*/ 11 h 15"/>
              <a:gd name="T6" fmla="*/ 12 w 25"/>
              <a:gd name="T7" fmla="*/ 15 h 15"/>
              <a:gd name="T8" fmla="*/ 23 w 25"/>
              <a:gd name="T9" fmla="*/ 13 h 15"/>
              <a:gd name="T10" fmla="*/ 23 w 25"/>
              <a:gd name="T11" fmla="*/ 0 h 15"/>
              <a:gd name="T12" fmla="*/ 23 w 25"/>
              <a:gd name="T13" fmla="*/ 0 h 15"/>
              <a:gd name="T14" fmla="*/ 23 w 25"/>
              <a:gd name="T15" fmla="*/ 0 h 15"/>
              <a:gd name="T16" fmla="*/ 23 w 2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23" y="0"/>
                </a:moveTo>
                <a:cubicBezTo>
                  <a:pt x="11" y="10"/>
                  <a:pt x="2" y="11"/>
                  <a:pt x="0" y="11"/>
                </a:cubicBezTo>
                <a:cubicBezTo>
                  <a:pt x="0" y="11"/>
                  <a:pt x="0" y="11"/>
                  <a:pt x="0" y="11"/>
                </a:cubicBezTo>
                <a:cubicBezTo>
                  <a:pt x="3" y="14"/>
                  <a:pt x="8" y="15"/>
                  <a:pt x="12" y="15"/>
                </a:cubicBezTo>
                <a:cubicBezTo>
                  <a:pt x="18" y="15"/>
                  <a:pt x="23" y="13"/>
                  <a:pt x="23" y="13"/>
                </a:cubicBezTo>
                <a:cubicBezTo>
                  <a:pt x="25" y="9"/>
                  <a:pt x="23" y="0"/>
                  <a:pt x="23" y="0"/>
                </a:cubicBezTo>
                <a:cubicBezTo>
                  <a:pt x="23" y="0"/>
                  <a:pt x="23" y="0"/>
                  <a:pt x="23" y="0"/>
                </a:cubicBezTo>
                <a:cubicBezTo>
                  <a:pt x="23" y="0"/>
                  <a:pt x="23" y="0"/>
                  <a:pt x="23" y="0"/>
                </a:cubicBezTo>
                <a:cubicBezTo>
                  <a:pt x="23" y="0"/>
                  <a:pt x="23" y="0"/>
                  <a:pt x="23" y="0"/>
                </a:cubicBezTo>
              </a:path>
            </a:pathLst>
          </a:custGeom>
          <a:solidFill>
            <a:srgbClr val="284C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6">
            <a:extLst>
              <a:ext uri="{FF2B5EF4-FFF2-40B4-BE49-F238E27FC236}">
                <a16:creationId xmlns:a16="http://schemas.microsoft.com/office/drawing/2014/main" id="{D181FE6F-81EA-4714-9BAB-22DD3919BE98}"/>
              </a:ext>
            </a:extLst>
          </p:cNvPr>
          <p:cNvSpPr>
            <a:spLocks noEditPoints="1"/>
          </p:cNvSpPr>
          <p:nvPr/>
        </p:nvSpPr>
        <p:spPr bwMode="auto">
          <a:xfrm>
            <a:off x="7849980" y="2292841"/>
            <a:ext cx="1706110" cy="2326659"/>
          </a:xfrm>
          <a:custGeom>
            <a:avLst/>
            <a:gdLst>
              <a:gd name="T0" fmla="*/ 171 w 323"/>
              <a:gd name="T1" fmla="*/ 388 h 441"/>
              <a:gd name="T2" fmla="*/ 131 w 323"/>
              <a:gd name="T3" fmla="*/ 392 h 441"/>
              <a:gd name="T4" fmla="*/ 73 w 323"/>
              <a:gd name="T5" fmla="*/ 411 h 441"/>
              <a:gd name="T6" fmla="*/ 75 w 323"/>
              <a:gd name="T7" fmla="*/ 420 h 441"/>
              <a:gd name="T8" fmla="*/ 80 w 323"/>
              <a:gd name="T9" fmla="*/ 434 h 441"/>
              <a:gd name="T10" fmla="*/ 89 w 323"/>
              <a:gd name="T11" fmla="*/ 429 h 441"/>
              <a:gd name="T12" fmla="*/ 139 w 323"/>
              <a:gd name="T13" fmla="*/ 419 h 441"/>
              <a:gd name="T14" fmla="*/ 160 w 323"/>
              <a:gd name="T15" fmla="*/ 421 h 441"/>
              <a:gd name="T16" fmla="*/ 177 w 323"/>
              <a:gd name="T17" fmla="*/ 420 h 441"/>
              <a:gd name="T18" fmla="*/ 238 w 323"/>
              <a:gd name="T19" fmla="*/ 440 h 441"/>
              <a:gd name="T20" fmla="*/ 240 w 323"/>
              <a:gd name="T21" fmla="*/ 441 h 441"/>
              <a:gd name="T22" fmla="*/ 248 w 323"/>
              <a:gd name="T23" fmla="*/ 420 h 441"/>
              <a:gd name="T24" fmla="*/ 252 w 323"/>
              <a:gd name="T25" fmla="*/ 396 h 441"/>
              <a:gd name="T26" fmla="*/ 244 w 323"/>
              <a:gd name="T27" fmla="*/ 396 h 441"/>
              <a:gd name="T28" fmla="*/ 214 w 323"/>
              <a:gd name="T29" fmla="*/ 393 h 441"/>
              <a:gd name="T30" fmla="*/ 171 w 323"/>
              <a:gd name="T31" fmla="*/ 388 h 441"/>
              <a:gd name="T32" fmla="*/ 253 w 323"/>
              <a:gd name="T33" fmla="*/ 155 h 441"/>
              <a:gd name="T34" fmla="*/ 215 w 323"/>
              <a:gd name="T35" fmla="*/ 93 h 441"/>
              <a:gd name="T36" fmla="*/ 162 w 323"/>
              <a:gd name="T37" fmla="*/ 40 h 441"/>
              <a:gd name="T38" fmla="*/ 198 w 323"/>
              <a:gd name="T39" fmla="*/ 31 h 441"/>
              <a:gd name="T40" fmla="*/ 258 w 323"/>
              <a:gd name="T41" fmla="*/ 56 h 441"/>
              <a:gd name="T42" fmla="*/ 258 w 323"/>
              <a:gd name="T43" fmla="*/ 152 h 441"/>
              <a:gd name="T44" fmla="*/ 253 w 323"/>
              <a:gd name="T45" fmla="*/ 155 h 441"/>
              <a:gd name="T46" fmla="*/ 163 w 323"/>
              <a:gd name="T47" fmla="*/ 0 h 441"/>
              <a:gd name="T48" fmla="*/ 160 w 323"/>
              <a:gd name="T49" fmla="*/ 0 h 441"/>
              <a:gd name="T50" fmla="*/ 8 w 323"/>
              <a:gd name="T51" fmla="*/ 196 h 441"/>
              <a:gd name="T52" fmla="*/ 64 w 323"/>
              <a:gd name="T53" fmla="*/ 328 h 441"/>
              <a:gd name="T54" fmla="*/ 71 w 323"/>
              <a:gd name="T55" fmla="*/ 390 h 441"/>
              <a:gd name="T56" fmla="*/ 127 w 323"/>
              <a:gd name="T57" fmla="*/ 373 h 441"/>
              <a:gd name="T58" fmla="*/ 171 w 323"/>
              <a:gd name="T59" fmla="*/ 368 h 441"/>
              <a:gd name="T60" fmla="*/ 217 w 323"/>
              <a:gd name="T61" fmla="*/ 373 h 441"/>
              <a:gd name="T62" fmla="*/ 244 w 323"/>
              <a:gd name="T63" fmla="*/ 376 h 441"/>
              <a:gd name="T64" fmla="*/ 252 w 323"/>
              <a:gd name="T65" fmla="*/ 376 h 441"/>
              <a:gd name="T66" fmla="*/ 259 w 323"/>
              <a:gd name="T67" fmla="*/ 328 h 441"/>
              <a:gd name="T68" fmla="*/ 315 w 323"/>
              <a:gd name="T69" fmla="*/ 196 h 441"/>
              <a:gd name="T70" fmla="*/ 163 w 323"/>
              <a:gd name="T71"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3" h="441">
                <a:moveTo>
                  <a:pt x="171" y="388"/>
                </a:moveTo>
                <a:cubicBezTo>
                  <a:pt x="159" y="388"/>
                  <a:pt x="146" y="389"/>
                  <a:pt x="131" y="392"/>
                </a:cubicBezTo>
                <a:cubicBezTo>
                  <a:pt x="104" y="398"/>
                  <a:pt x="87" y="405"/>
                  <a:pt x="73" y="411"/>
                </a:cubicBezTo>
                <a:cubicBezTo>
                  <a:pt x="74" y="414"/>
                  <a:pt x="74" y="416"/>
                  <a:pt x="75" y="420"/>
                </a:cubicBezTo>
                <a:cubicBezTo>
                  <a:pt x="76" y="425"/>
                  <a:pt x="78" y="429"/>
                  <a:pt x="80" y="434"/>
                </a:cubicBezTo>
                <a:cubicBezTo>
                  <a:pt x="83" y="432"/>
                  <a:pt x="85" y="430"/>
                  <a:pt x="89" y="429"/>
                </a:cubicBezTo>
                <a:cubicBezTo>
                  <a:pt x="105" y="421"/>
                  <a:pt x="125" y="419"/>
                  <a:pt x="139" y="419"/>
                </a:cubicBezTo>
                <a:cubicBezTo>
                  <a:pt x="151" y="419"/>
                  <a:pt x="160" y="421"/>
                  <a:pt x="160" y="421"/>
                </a:cubicBezTo>
                <a:cubicBezTo>
                  <a:pt x="166" y="420"/>
                  <a:pt x="172" y="420"/>
                  <a:pt x="177" y="420"/>
                </a:cubicBezTo>
                <a:cubicBezTo>
                  <a:pt x="207" y="420"/>
                  <a:pt x="224" y="427"/>
                  <a:pt x="238" y="440"/>
                </a:cubicBezTo>
                <a:cubicBezTo>
                  <a:pt x="239" y="440"/>
                  <a:pt x="239" y="441"/>
                  <a:pt x="240" y="441"/>
                </a:cubicBezTo>
                <a:cubicBezTo>
                  <a:pt x="243" y="435"/>
                  <a:pt x="246" y="428"/>
                  <a:pt x="248" y="420"/>
                </a:cubicBezTo>
                <a:cubicBezTo>
                  <a:pt x="250" y="411"/>
                  <a:pt x="251" y="403"/>
                  <a:pt x="252" y="396"/>
                </a:cubicBezTo>
                <a:cubicBezTo>
                  <a:pt x="249" y="396"/>
                  <a:pt x="247" y="396"/>
                  <a:pt x="244" y="396"/>
                </a:cubicBezTo>
                <a:cubicBezTo>
                  <a:pt x="234" y="396"/>
                  <a:pt x="224" y="394"/>
                  <a:pt x="214" y="393"/>
                </a:cubicBezTo>
                <a:cubicBezTo>
                  <a:pt x="201" y="390"/>
                  <a:pt x="188" y="388"/>
                  <a:pt x="171" y="388"/>
                </a:cubicBezTo>
                <a:moveTo>
                  <a:pt x="253" y="155"/>
                </a:moveTo>
                <a:cubicBezTo>
                  <a:pt x="242" y="155"/>
                  <a:pt x="238" y="120"/>
                  <a:pt x="215" y="93"/>
                </a:cubicBezTo>
                <a:cubicBezTo>
                  <a:pt x="188" y="62"/>
                  <a:pt x="147" y="54"/>
                  <a:pt x="162" y="40"/>
                </a:cubicBezTo>
                <a:cubicBezTo>
                  <a:pt x="169" y="35"/>
                  <a:pt x="182" y="31"/>
                  <a:pt x="198" y="31"/>
                </a:cubicBezTo>
                <a:cubicBezTo>
                  <a:pt x="218" y="31"/>
                  <a:pt x="243" y="38"/>
                  <a:pt x="258" y="56"/>
                </a:cubicBezTo>
                <a:cubicBezTo>
                  <a:pt x="284" y="87"/>
                  <a:pt x="274" y="139"/>
                  <a:pt x="258" y="152"/>
                </a:cubicBezTo>
                <a:cubicBezTo>
                  <a:pt x="256" y="154"/>
                  <a:pt x="254" y="155"/>
                  <a:pt x="253" y="155"/>
                </a:cubicBezTo>
                <a:moveTo>
                  <a:pt x="163" y="0"/>
                </a:moveTo>
                <a:cubicBezTo>
                  <a:pt x="160" y="0"/>
                  <a:pt x="160" y="0"/>
                  <a:pt x="160" y="0"/>
                </a:cubicBezTo>
                <a:cubicBezTo>
                  <a:pt x="20" y="0"/>
                  <a:pt x="0" y="128"/>
                  <a:pt x="8" y="196"/>
                </a:cubicBezTo>
                <a:cubicBezTo>
                  <a:pt x="16" y="264"/>
                  <a:pt x="50" y="300"/>
                  <a:pt x="64" y="328"/>
                </a:cubicBezTo>
                <a:cubicBezTo>
                  <a:pt x="74" y="347"/>
                  <a:pt x="70" y="367"/>
                  <a:pt x="71" y="390"/>
                </a:cubicBezTo>
                <a:cubicBezTo>
                  <a:pt x="85" y="384"/>
                  <a:pt x="102" y="378"/>
                  <a:pt x="127" y="373"/>
                </a:cubicBezTo>
                <a:cubicBezTo>
                  <a:pt x="144" y="369"/>
                  <a:pt x="158" y="368"/>
                  <a:pt x="171" y="368"/>
                </a:cubicBezTo>
                <a:cubicBezTo>
                  <a:pt x="189" y="368"/>
                  <a:pt x="204" y="371"/>
                  <a:pt x="217" y="373"/>
                </a:cubicBezTo>
                <a:cubicBezTo>
                  <a:pt x="227" y="375"/>
                  <a:pt x="236" y="376"/>
                  <a:pt x="244" y="376"/>
                </a:cubicBezTo>
                <a:cubicBezTo>
                  <a:pt x="247" y="376"/>
                  <a:pt x="249" y="376"/>
                  <a:pt x="252" y="376"/>
                </a:cubicBezTo>
                <a:cubicBezTo>
                  <a:pt x="252" y="359"/>
                  <a:pt x="251" y="343"/>
                  <a:pt x="259" y="328"/>
                </a:cubicBezTo>
                <a:cubicBezTo>
                  <a:pt x="273" y="300"/>
                  <a:pt x="307" y="264"/>
                  <a:pt x="315" y="196"/>
                </a:cubicBezTo>
                <a:cubicBezTo>
                  <a:pt x="323" y="128"/>
                  <a:pt x="301" y="0"/>
                  <a:pt x="163" y="0"/>
                </a:cubicBezTo>
              </a:path>
            </a:pathLst>
          </a:custGeom>
          <a:solidFill>
            <a:srgbClr val="85DBE5">
              <a:alpha val="7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7">
            <a:extLst>
              <a:ext uri="{FF2B5EF4-FFF2-40B4-BE49-F238E27FC236}">
                <a16:creationId xmlns:a16="http://schemas.microsoft.com/office/drawing/2014/main" id="{64A0605A-3BED-401B-AF9F-DA8225D8F2A6}"/>
              </a:ext>
            </a:extLst>
          </p:cNvPr>
          <p:cNvSpPr>
            <a:spLocks/>
          </p:cNvSpPr>
          <p:nvPr/>
        </p:nvSpPr>
        <p:spPr bwMode="auto">
          <a:xfrm>
            <a:off x="8225196" y="4234663"/>
            <a:ext cx="955678" cy="226092"/>
          </a:xfrm>
          <a:custGeom>
            <a:avLst/>
            <a:gdLst>
              <a:gd name="T0" fmla="*/ 100 w 181"/>
              <a:gd name="T1" fmla="*/ 0 h 43"/>
              <a:gd name="T2" fmla="*/ 56 w 181"/>
              <a:gd name="T3" fmla="*/ 5 h 43"/>
              <a:gd name="T4" fmla="*/ 0 w 181"/>
              <a:gd name="T5" fmla="*/ 22 h 43"/>
              <a:gd name="T6" fmla="*/ 2 w 181"/>
              <a:gd name="T7" fmla="*/ 43 h 43"/>
              <a:gd name="T8" fmla="*/ 60 w 181"/>
              <a:gd name="T9" fmla="*/ 24 h 43"/>
              <a:gd name="T10" fmla="*/ 100 w 181"/>
              <a:gd name="T11" fmla="*/ 20 h 43"/>
              <a:gd name="T12" fmla="*/ 143 w 181"/>
              <a:gd name="T13" fmla="*/ 25 h 43"/>
              <a:gd name="T14" fmla="*/ 173 w 181"/>
              <a:gd name="T15" fmla="*/ 28 h 43"/>
              <a:gd name="T16" fmla="*/ 181 w 181"/>
              <a:gd name="T17" fmla="*/ 28 h 43"/>
              <a:gd name="T18" fmla="*/ 181 w 181"/>
              <a:gd name="T19" fmla="*/ 8 h 43"/>
              <a:gd name="T20" fmla="*/ 173 w 181"/>
              <a:gd name="T21" fmla="*/ 8 h 43"/>
              <a:gd name="T22" fmla="*/ 146 w 181"/>
              <a:gd name="T23" fmla="*/ 5 h 43"/>
              <a:gd name="T24" fmla="*/ 100 w 181"/>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43">
                <a:moveTo>
                  <a:pt x="100" y="0"/>
                </a:moveTo>
                <a:cubicBezTo>
                  <a:pt x="87" y="0"/>
                  <a:pt x="73" y="1"/>
                  <a:pt x="56" y="5"/>
                </a:cubicBezTo>
                <a:cubicBezTo>
                  <a:pt x="31" y="10"/>
                  <a:pt x="14" y="16"/>
                  <a:pt x="0" y="22"/>
                </a:cubicBezTo>
                <a:cubicBezTo>
                  <a:pt x="0" y="28"/>
                  <a:pt x="1" y="35"/>
                  <a:pt x="2" y="43"/>
                </a:cubicBezTo>
                <a:cubicBezTo>
                  <a:pt x="16" y="37"/>
                  <a:pt x="33" y="30"/>
                  <a:pt x="60" y="24"/>
                </a:cubicBezTo>
                <a:cubicBezTo>
                  <a:pt x="75" y="21"/>
                  <a:pt x="88" y="20"/>
                  <a:pt x="100" y="20"/>
                </a:cubicBezTo>
                <a:cubicBezTo>
                  <a:pt x="117" y="20"/>
                  <a:pt x="130" y="22"/>
                  <a:pt x="143" y="25"/>
                </a:cubicBezTo>
                <a:cubicBezTo>
                  <a:pt x="153" y="26"/>
                  <a:pt x="163" y="28"/>
                  <a:pt x="173" y="28"/>
                </a:cubicBezTo>
                <a:cubicBezTo>
                  <a:pt x="176" y="28"/>
                  <a:pt x="178" y="28"/>
                  <a:pt x="181" y="28"/>
                </a:cubicBezTo>
                <a:cubicBezTo>
                  <a:pt x="181" y="21"/>
                  <a:pt x="181" y="14"/>
                  <a:pt x="181" y="8"/>
                </a:cubicBezTo>
                <a:cubicBezTo>
                  <a:pt x="178" y="8"/>
                  <a:pt x="176" y="8"/>
                  <a:pt x="173" y="8"/>
                </a:cubicBezTo>
                <a:cubicBezTo>
                  <a:pt x="165" y="8"/>
                  <a:pt x="156" y="7"/>
                  <a:pt x="146" y="5"/>
                </a:cubicBezTo>
                <a:cubicBezTo>
                  <a:pt x="133" y="3"/>
                  <a:pt x="118" y="0"/>
                  <a:pt x="100" y="0"/>
                </a:cubicBezTo>
              </a:path>
            </a:pathLst>
          </a:custGeom>
          <a:solidFill>
            <a:srgbClr val="63BD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88">
            <a:extLst>
              <a:ext uri="{FF2B5EF4-FFF2-40B4-BE49-F238E27FC236}">
                <a16:creationId xmlns:a16="http://schemas.microsoft.com/office/drawing/2014/main" id="{964D090A-068B-4FCD-A456-B3976BF71392}"/>
              </a:ext>
            </a:extLst>
          </p:cNvPr>
          <p:cNvSpPr>
            <a:spLocks noEditPoints="1"/>
          </p:cNvSpPr>
          <p:nvPr/>
        </p:nvSpPr>
        <p:spPr bwMode="auto">
          <a:xfrm>
            <a:off x="8271697" y="4504049"/>
            <a:ext cx="846641" cy="283818"/>
          </a:xfrm>
          <a:custGeom>
            <a:avLst/>
            <a:gdLst>
              <a:gd name="T0" fmla="*/ 81 w 160"/>
              <a:gd name="T1" fmla="*/ 39 h 54"/>
              <a:gd name="T2" fmla="*/ 22 w 160"/>
              <a:gd name="T3" fmla="*/ 24 h 54"/>
              <a:gd name="T4" fmla="*/ 81 w 160"/>
              <a:gd name="T5" fmla="*/ 8 h 54"/>
              <a:gd name="T6" fmla="*/ 141 w 160"/>
              <a:gd name="T7" fmla="*/ 24 h 54"/>
              <a:gd name="T8" fmla="*/ 81 w 160"/>
              <a:gd name="T9" fmla="*/ 39 h 54"/>
              <a:gd name="T10" fmla="*/ 59 w 160"/>
              <a:gd name="T11" fmla="*/ 0 h 54"/>
              <a:gd name="T12" fmla="*/ 9 w 160"/>
              <a:gd name="T13" fmla="*/ 10 h 54"/>
              <a:gd name="T14" fmla="*/ 0 w 160"/>
              <a:gd name="T15" fmla="*/ 15 h 54"/>
              <a:gd name="T16" fmla="*/ 80 w 160"/>
              <a:gd name="T17" fmla="*/ 54 h 54"/>
              <a:gd name="T18" fmla="*/ 83 w 160"/>
              <a:gd name="T19" fmla="*/ 54 h 54"/>
              <a:gd name="T20" fmla="*/ 160 w 160"/>
              <a:gd name="T21" fmla="*/ 22 h 54"/>
              <a:gd name="T22" fmla="*/ 158 w 160"/>
              <a:gd name="T23" fmla="*/ 21 h 54"/>
              <a:gd name="T24" fmla="*/ 97 w 160"/>
              <a:gd name="T25" fmla="*/ 1 h 54"/>
              <a:gd name="T26" fmla="*/ 80 w 160"/>
              <a:gd name="T27" fmla="*/ 2 h 54"/>
              <a:gd name="T28" fmla="*/ 59 w 160"/>
              <a:gd name="T2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54">
                <a:moveTo>
                  <a:pt x="81" y="39"/>
                </a:moveTo>
                <a:cubicBezTo>
                  <a:pt x="49" y="39"/>
                  <a:pt x="22" y="32"/>
                  <a:pt x="22" y="24"/>
                </a:cubicBezTo>
                <a:cubicBezTo>
                  <a:pt x="22" y="15"/>
                  <a:pt x="49" y="8"/>
                  <a:pt x="81" y="8"/>
                </a:cubicBezTo>
                <a:cubicBezTo>
                  <a:pt x="114" y="8"/>
                  <a:pt x="141" y="15"/>
                  <a:pt x="141" y="24"/>
                </a:cubicBezTo>
                <a:cubicBezTo>
                  <a:pt x="141" y="32"/>
                  <a:pt x="114" y="39"/>
                  <a:pt x="81" y="39"/>
                </a:cubicBezTo>
                <a:moveTo>
                  <a:pt x="59" y="0"/>
                </a:moveTo>
                <a:cubicBezTo>
                  <a:pt x="45" y="0"/>
                  <a:pt x="25" y="2"/>
                  <a:pt x="9" y="10"/>
                </a:cubicBezTo>
                <a:cubicBezTo>
                  <a:pt x="5" y="11"/>
                  <a:pt x="3" y="13"/>
                  <a:pt x="0" y="15"/>
                </a:cubicBezTo>
                <a:cubicBezTo>
                  <a:pt x="13" y="42"/>
                  <a:pt x="40" y="54"/>
                  <a:pt x="80" y="54"/>
                </a:cubicBezTo>
                <a:cubicBezTo>
                  <a:pt x="83" y="54"/>
                  <a:pt x="83" y="54"/>
                  <a:pt x="83" y="54"/>
                </a:cubicBezTo>
                <a:cubicBezTo>
                  <a:pt x="128" y="54"/>
                  <a:pt x="148" y="44"/>
                  <a:pt x="160" y="22"/>
                </a:cubicBezTo>
                <a:cubicBezTo>
                  <a:pt x="159" y="22"/>
                  <a:pt x="159" y="21"/>
                  <a:pt x="158" y="21"/>
                </a:cubicBezTo>
                <a:cubicBezTo>
                  <a:pt x="144" y="8"/>
                  <a:pt x="127" y="1"/>
                  <a:pt x="97" y="1"/>
                </a:cubicBezTo>
                <a:cubicBezTo>
                  <a:pt x="92" y="1"/>
                  <a:pt x="86" y="1"/>
                  <a:pt x="80" y="2"/>
                </a:cubicBezTo>
                <a:cubicBezTo>
                  <a:pt x="80" y="2"/>
                  <a:pt x="71" y="0"/>
                  <a:pt x="59" y="0"/>
                </a:cubicBezTo>
              </a:path>
            </a:pathLst>
          </a:custGeom>
          <a:solidFill>
            <a:srgbClr val="68C5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Oval 89">
            <a:extLst>
              <a:ext uri="{FF2B5EF4-FFF2-40B4-BE49-F238E27FC236}">
                <a16:creationId xmlns:a16="http://schemas.microsoft.com/office/drawing/2014/main" id="{E289850A-D8BD-4575-8DB4-B6F21B59A0CE}"/>
              </a:ext>
            </a:extLst>
          </p:cNvPr>
          <p:cNvSpPr>
            <a:spLocks noChangeArrowheads="1"/>
          </p:cNvSpPr>
          <p:nvPr/>
        </p:nvSpPr>
        <p:spPr bwMode="auto">
          <a:xfrm>
            <a:off x="8388751" y="4545740"/>
            <a:ext cx="628567" cy="163556"/>
          </a:xfrm>
          <a:prstGeom prst="ellipse">
            <a:avLst/>
          </a:prstGeom>
          <a:solidFill>
            <a:srgbClr val="4C91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0">
            <a:extLst>
              <a:ext uri="{FF2B5EF4-FFF2-40B4-BE49-F238E27FC236}">
                <a16:creationId xmlns:a16="http://schemas.microsoft.com/office/drawing/2014/main" id="{ACA42CA7-D033-45E7-B37A-BF804399AA74}"/>
              </a:ext>
            </a:extLst>
          </p:cNvPr>
          <p:cNvSpPr>
            <a:spLocks/>
          </p:cNvSpPr>
          <p:nvPr/>
        </p:nvSpPr>
        <p:spPr bwMode="auto">
          <a:xfrm>
            <a:off x="8436856" y="3126654"/>
            <a:ext cx="580462" cy="1488035"/>
          </a:xfrm>
          <a:custGeom>
            <a:avLst/>
            <a:gdLst>
              <a:gd name="T0" fmla="*/ 61 w 110"/>
              <a:gd name="T1" fmla="*/ 282 h 282"/>
              <a:gd name="T2" fmla="*/ 60 w 110"/>
              <a:gd name="T3" fmla="*/ 282 h 282"/>
              <a:gd name="T4" fmla="*/ 57 w 110"/>
              <a:gd name="T5" fmla="*/ 277 h 282"/>
              <a:gd name="T6" fmla="*/ 69 w 110"/>
              <a:gd name="T7" fmla="*/ 140 h 282"/>
              <a:gd name="T8" fmla="*/ 68 w 110"/>
              <a:gd name="T9" fmla="*/ 140 h 282"/>
              <a:gd name="T10" fmla="*/ 65 w 110"/>
              <a:gd name="T11" fmla="*/ 138 h 282"/>
              <a:gd name="T12" fmla="*/ 65 w 110"/>
              <a:gd name="T13" fmla="*/ 134 h 282"/>
              <a:gd name="T14" fmla="*/ 99 w 110"/>
              <a:gd name="T15" fmla="*/ 12 h 282"/>
              <a:gd name="T16" fmla="*/ 56 w 110"/>
              <a:gd name="T17" fmla="*/ 22 h 282"/>
              <a:gd name="T18" fmla="*/ 10 w 110"/>
              <a:gd name="T19" fmla="*/ 11 h 282"/>
              <a:gd name="T20" fmla="*/ 37 w 110"/>
              <a:gd name="T21" fmla="*/ 135 h 282"/>
              <a:gd name="T22" fmla="*/ 37 w 110"/>
              <a:gd name="T23" fmla="*/ 139 h 282"/>
              <a:gd name="T24" fmla="*/ 33 w 110"/>
              <a:gd name="T25" fmla="*/ 140 h 282"/>
              <a:gd name="T26" fmla="*/ 33 w 110"/>
              <a:gd name="T27" fmla="*/ 140 h 282"/>
              <a:gd name="T28" fmla="*/ 42 w 110"/>
              <a:gd name="T29" fmla="*/ 277 h 282"/>
              <a:gd name="T30" fmla="*/ 38 w 110"/>
              <a:gd name="T31" fmla="*/ 282 h 282"/>
              <a:gd name="T32" fmla="*/ 34 w 110"/>
              <a:gd name="T33" fmla="*/ 278 h 282"/>
              <a:gd name="T34" fmla="*/ 25 w 110"/>
              <a:gd name="T35" fmla="*/ 136 h 282"/>
              <a:gd name="T36" fmla="*/ 26 w 110"/>
              <a:gd name="T37" fmla="*/ 133 h 282"/>
              <a:gd name="T38" fmla="*/ 28 w 110"/>
              <a:gd name="T39" fmla="*/ 132 h 282"/>
              <a:gd name="T40" fmla="*/ 0 w 110"/>
              <a:gd name="T41" fmla="*/ 5 h 282"/>
              <a:gd name="T42" fmla="*/ 2 w 110"/>
              <a:gd name="T43" fmla="*/ 1 h 282"/>
              <a:gd name="T44" fmla="*/ 6 w 110"/>
              <a:gd name="T45" fmla="*/ 1 h 282"/>
              <a:gd name="T46" fmla="*/ 56 w 110"/>
              <a:gd name="T47" fmla="*/ 14 h 282"/>
              <a:gd name="T48" fmla="*/ 104 w 110"/>
              <a:gd name="T49" fmla="*/ 1 h 282"/>
              <a:gd name="T50" fmla="*/ 108 w 110"/>
              <a:gd name="T51" fmla="*/ 1 h 282"/>
              <a:gd name="T52" fmla="*/ 109 w 110"/>
              <a:gd name="T53" fmla="*/ 5 h 282"/>
              <a:gd name="T54" fmla="*/ 74 w 110"/>
              <a:gd name="T55" fmla="*/ 132 h 282"/>
              <a:gd name="T56" fmla="*/ 74 w 110"/>
              <a:gd name="T57" fmla="*/ 132 h 282"/>
              <a:gd name="T58" fmla="*/ 77 w 110"/>
              <a:gd name="T59" fmla="*/ 137 h 282"/>
              <a:gd name="T60" fmla="*/ 65 w 110"/>
              <a:gd name="T61" fmla="*/ 278 h 282"/>
              <a:gd name="T62" fmla="*/ 61 w 110"/>
              <a:gd name="T6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282">
                <a:moveTo>
                  <a:pt x="61" y="282"/>
                </a:moveTo>
                <a:cubicBezTo>
                  <a:pt x="60" y="282"/>
                  <a:pt x="60" y="282"/>
                  <a:pt x="60" y="282"/>
                </a:cubicBezTo>
                <a:cubicBezTo>
                  <a:pt x="58" y="281"/>
                  <a:pt x="57" y="279"/>
                  <a:pt x="57" y="277"/>
                </a:cubicBezTo>
                <a:cubicBezTo>
                  <a:pt x="69" y="140"/>
                  <a:pt x="69" y="140"/>
                  <a:pt x="69" y="140"/>
                </a:cubicBezTo>
                <a:cubicBezTo>
                  <a:pt x="68" y="140"/>
                  <a:pt x="68" y="140"/>
                  <a:pt x="68" y="140"/>
                </a:cubicBezTo>
                <a:cubicBezTo>
                  <a:pt x="67" y="139"/>
                  <a:pt x="66" y="139"/>
                  <a:pt x="65" y="138"/>
                </a:cubicBezTo>
                <a:cubicBezTo>
                  <a:pt x="65" y="137"/>
                  <a:pt x="65" y="136"/>
                  <a:pt x="65" y="134"/>
                </a:cubicBezTo>
                <a:cubicBezTo>
                  <a:pt x="99" y="12"/>
                  <a:pt x="99" y="12"/>
                  <a:pt x="99" y="12"/>
                </a:cubicBezTo>
                <a:cubicBezTo>
                  <a:pt x="90" y="15"/>
                  <a:pt x="74" y="21"/>
                  <a:pt x="56" y="22"/>
                </a:cubicBezTo>
                <a:cubicBezTo>
                  <a:pt x="38" y="22"/>
                  <a:pt x="20" y="16"/>
                  <a:pt x="10" y="11"/>
                </a:cubicBezTo>
                <a:cubicBezTo>
                  <a:pt x="37" y="135"/>
                  <a:pt x="37" y="135"/>
                  <a:pt x="37" y="135"/>
                </a:cubicBezTo>
                <a:cubicBezTo>
                  <a:pt x="38" y="137"/>
                  <a:pt x="37" y="138"/>
                  <a:pt x="37" y="139"/>
                </a:cubicBezTo>
                <a:cubicBezTo>
                  <a:pt x="36" y="140"/>
                  <a:pt x="35" y="140"/>
                  <a:pt x="33" y="140"/>
                </a:cubicBezTo>
                <a:cubicBezTo>
                  <a:pt x="33" y="140"/>
                  <a:pt x="33" y="140"/>
                  <a:pt x="33" y="140"/>
                </a:cubicBezTo>
                <a:cubicBezTo>
                  <a:pt x="42" y="277"/>
                  <a:pt x="42" y="277"/>
                  <a:pt x="42" y="277"/>
                </a:cubicBezTo>
                <a:cubicBezTo>
                  <a:pt x="42" y="279"/>
                  <a:pt x="41" y="281"/>
                  <a:pt x="38" y="282"/>
                </a:cubicBezTo>
                <a:cubicBezTo>
                  <a:pt x="36" y="282"/>
                  <a:pt x="34" y="280"/>
                  <a:pt x="34" y="278"/>
                </a:cubicBezTo>
                <a:cubicBezTo>
                  <a:pt x="25" y="136"/>
                  <a:pt x="25" y="136"/>
                  <a:pt x="25" y="136"/>
                </a:cubicBezTo>
                <a:cubicBezTo>
                  <a:pt x="25" y="135"/>
                  <a:pt x="25" y="134"/>
                  <a:pt x="26" y="133"/>
                </a:cubicBezTo>
                <a:cubicBezTo>
                  <a:pt x="26" y="133"/>
                  <a:pt x="27" y="132"/>
                  <a:pt x="28" y="132"/>
                </a:cubicBezTo>
                <a:cubicBezTo>
                  <a:pt x="0" y="5"/>
                  <a:pt x="0" y="5"/>
                  <a:pt x="0" y="5"/>
                </a:cubicBezTo>
                <a:cubicBezTo>
                  <a:pt x="0" y="4"/>
                  <a:pt x="0" y="2"/>
                  <a:pt x="2" y="1"/>
                </a:cubicBezTo>
                <a:cubicBezTo>
                  <a:pt x="3" y="0"/>
                  <a:pt x="5" y="0"/>
                  <a:pt x="6" y="1"/>
                </a:cubicBezTo>
                <a:cubicBezTo>
                  <a:pt x="6" y="1"/>
                  <a:pt x="31" y="14"/>
                  <a:pt x="56" y="14"/>
                </a:cubicBezTo>
                <a:cubicBezTo>
                  <a:pt x="81" y="13"/>
                  <a:pt x="103" y="1"/>
                  <a:pt x="104" y="1"/>
                </a:cubicBezTo>
                <a:cubicBezTo>
                  <a:pt x="105" y="0"/>
                  <a:pt x="107" y="0"/>
                  <a:pt x="108" y="1"/>
                </a:cubicBezTo>
                <a:cubicBezTo>
                  <a:pt x="109" y="2"/>
                  <a:pt x="110" y="4"/>
                  <a:pt x="109" y="5"/>
                </a:cubicBezTo>
                <a:cubicBezTo>
                  <a:pt x="74" y="132"/>
                  <a:pt x="74" y="132"/>
                  <a:pt x="74" y="132"/>
                </a:cubicBezTo>
                <a:cubicBezTo>
                  <a:pt x="74" y="132"/>
                  <a:pt x="74" y="132"/>
                  <a:pt x="74" y="132"/>
                </a:cubicBezTo>
                <a:cubicBezTo>
                  <a:pt x="76" y="133"/>
                  <a:pt x="78" y="134"/>
                  <a:pt x="77" y="137"/>
                </a:cubicBezTo>
                <a:cubicBezTo>
                  <a:pt x="65" y="278"/>
                  <a:pt x="65" y="278"/>
                  <a:pt x="65" y="278"/>
                </a:cubicBezTo>
                <a:cubicBezTo>
                  <a:pt x="65" y="280"/>
                  <a:pt x="63" y="282"/>
                  <a:pt x="61" y="2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1">
            <a:extLst>
              <a:ext uri="{FF2B5EF4-FFF2-40B4-BE49-F238E27FC236}">
                <a16:creationId xmlns:a16="http://schemas.microsoft.com/office/drawing/2014/main" id="{E2F784B3-599F-4102-87A2-8B4A46171151}"/>
              </a:ext>
            </a:extLst>
          </p:cNvPr>
          <p:cNvSpPr>
            <a:spLocks noEditPoints="1"/>
          </p:cNvSpPr>
          <p:nvPr/>
        </p:nvSpPr>
        <p:spPr bwMode="auto">
          <a:xfrm>
            <a:off x="8600411" y="3194000"/>
            <a:ext cx="195625" cy="407286"/>
          </a:xfrm>
          <a:custGeom>
            <a:avLst/>
            <a:gdLst>
              <a:gd name="T0" fmla="*/ 17 w 37"/>
              <a:gd name="T1" fmla="*/ 77 h 77"/>
              <a:gd name="T2" fmla="*/ 14 w 37"/>
              <a:gd name="T3" fmla="*/ 76 h 77"/>
              <a:gd name="T4" fmla="*/ 12 w 37"/>
              <a:gd name="T5" fmla="*/ 71 h 77"/>
              <a:gd name="T6" fmla="*/ 12 w 37"/>
              <a:gd name="T7" fmla="*/ 69 h 77"/>
              <a:gd name="T8" fmla="*/ 8 w 37"/>
              <a:gd name="T9" fmla="*/ 69 h 77"/>
              <a:gd name="T10" fmla="*/ 15 w 37"/>
              <a:gd name="T11" fmla="*/ 16 h 77"/>
              <a:gd name="T12" fmla="*/ 14 w 37"/>
              <a:gd name="T13" fmla="*/ 5 h 77"/>
              <a:gd name="T14" fmla="*/ 17 w 37"/>
              <a:gd name="T15" fmla="*/ 1 h 77"/>
              <a:gd name="T16" fmla="*/ 22 w 37"/>
              <a:gd name="T17" fmla="*/ 4 h 77"/>
              <a:gd name="T18" fmla="*/ 22 w 37"/>
              <a:gd name="T19" fmla="*/ 8 h 77"/>
              <a:gd name="T20" fmla="*/ 23 w 37"/>
              <a:gd name="T21" fmla="*/ 3 h 77"/>
              <a:gd name="T22" fmla="*/ 28 w 37"/>
              <a:gd name="T23" fmla="*/ 0 h 77"/>
              <a:gd name="T24" fmla="*/ 31 w 37"/>
              <a:gd name="T25" fmla="*/ 5 h 77"/>
              <a:gd name="T26" fmla="*/ 29 w 37"/>
              <a:gd name="T27" fmla="*/ 16 h 77"/>
              <a:gd name="T28" fmla="*/ 34 w 37"/>
              <a:gd name="T29" fmla="*/ 71 h 77"/>
              <a:gd name="T30" fmla="*/ 30 w 37"/>
              <a:gd name="T31" fmla="*/ 71 h 77"/>
              <a:gd name="T32" fmla="*/ 29 w 37"/>
              <a:gd name="T33" fmla="*/ 71 h 77"/>
              <a:gd name="T34" fmla="*/ 29 w 37"/>
              <a:gd name="T35" fmla="*/ 71 h 77"/>
              <a:gd name="T36" fmla="*/ 24 w 37"/>
              <a:gd name="T37" fmla="*/ 76 h 77"/>
              <a:gd name="T38" fmla="*/ 21 w 37"/>
              <a:gd name="T39" fmla="*/ 75 h 77"/>
              <a:gd name="T40" fmla="*/ 18 w 37"/>
              <a:gd name="T41" fmla="*/ 77 h 77"/>
              <a:gd name="T42" fmla="*/ 17 w 37"/>
              <a:gd name="T43" fmla="*/ 77 h 77"/>
              <a:gd name="T44" fmla="*/ 13 w 37"/>
              <a:gd name="T45" fmla="*/ 60 h 77"/>
              <a:gd name="T46" fmla="*/ 17 w 37"/>
              <a:gd name="T47" fmla="*/ 62 h 77"/>
              <a:gd name="T48" fmla="*/ 17 w 37"/>
              <a:gd name="T49" fmla="*/ 63 h 77"/>
              <a:gd name="T50" fmla="*/ 18 w 37"/>
              <a:gd name="T51" fmla="*/ 61 h 77"/>
              <a:gd name="T52" fmla="*/ 23 w 37"/>
              <a:gd name="T53" fmla="*/ 60 h 77"/>
              <a:gd name="T54" fmla="*/ 25 w 37"/>
              <a:gd name="T55" fmla="*/ 61 h 77"/>
              <a:gd name="T56" fmla="*/ 26 w 37"/>
              <a:gd name="T57" fmla="*/ 61 h 77"/>
              <a:gd name="T58" fmla="*/ 27 w 37"/>
              <a:gd name="T59" fmla="*/ 60 h 77"/>
              <a:gd name="T60" fmla="*/ 22 w 37"/>
              <a:gd name="T61" fmla="*/ 22 h 77"/>
              <a:gd name="T62" fmla="*/ 13 w 37"/>
              <a:gd name="T6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 h="77">
                <a:moveTo>
                  <a:pt x="17" y="77"/>
                </a:moveTo>
                <a:cubicBezTo>
                  <a:pt x="16" y="77"/>
                  <a:pt x="15" y="76"/>
                  <a:pt x="14" y="76"/>
                </a:cubicBezTo>
                <a:cubicBezTo>
                  <a:pt x="12" y="74"/>
                  <a:pt x="12" y="72"/>
                  <a:pt x="12" y="71"/>
                </a:cubicBezTo>
                <a:cubicBezTo>
                  <a:pt x="12" y="70"/>
                  <a:pt x="12" y="70"/>
                  <a:pt x="12" y="69"/>
                </a:cubicBezTo>
                <a:cubicBezTo>
                  <a:pt x="11" y="69"/>
                  <a:pt x="9" y="69"/>
                  <a:pt x="8" y="69"/>
                </a:cubicBezTo>
                <a:cubicBezTo>
                  <a:pt x="4" y="67"/>
                  <a:pt x="0" y="66"/>
                  <a:pt x="15" y="16"/>
                </a:cubicBezTo>
                <a:cubicBezTo>
                  <a:pt x="14" y="5"/>
                  <a:pt x="14" y="5"/>
                  <a:pt x="14" y="5"/>
                </a:cubicBezTo>
                <a:cubicBezTo>
                  <a:pt x="13" y="3"/>
                  <a:pt x="15" y="1"/>
                  <a:pt x="17" y="1"/>
                </a:cubicBezTo>
                <a:cubicBezTo>
                  <a:pt x="19" y="0"/>
                  <a:pt x="21" y="2"/>
                  <a:pt x="22" y="4"/>
                </a:cubicBezTo>
                <a:cubicBezTo>
                  <a:pt x="22" y="8"/>
                  <a:pt x="22" y="8"/>
                  <a:pt x="22" y="8"/>
                </a:cubicBezTo>
                <a:cubicBezTo>
                  <a:pt x="23" y="3"/>
                  <a:pt x="23" y="3"/>
                  <a:pt x="23" y="3"/>
                </a:cubicBezTo>
                <a:cubicBezTo>
                  <a:pt x="24" y="1"/>
                  <a:pt x="26" y="0"/>
                  <a:pt x="28" y="0"/>
                </a:cubicBezTo>
                <a:cubicBezTo>
                  <a:pt x="30" y="1"/>
                  <a:pt x="32" y="3"/>
                  <a:pt x="31" y="5"/>
                </a:cubicBezTo>
                <a:cubicBezTo>
                  <a:pt x="29" y="16"/>
                  <a:pt x="29" y="16"/>
                  <a:pt x="29" y="16"/>
                </a:cubicBezTo>
                <a:cubicBezTo>
                  <a:pt x="37" y="69"/>
                  <a:pt x="37" y="69"/>
                  <a:pt x="34" y="71"/>
                </a:cubicBezTo>
                <a:cubicBezTo>
                  <a:pt x="33" y="71"/>
                  <a:pt x="31" y="71"/>
                  <a:pt x="30" y="71"/>
                </a:cubicBezTo>
                <a:cubicBezTo>
                  <a:pt x="29" y="71"/>
                  <a:pt x="29" y="71"/>
                  <a:pt x="29" y="71"/>
                </a:cubicBezTo>
                <a:cubicBezTo>
                  <a:pt x="29" y="71"/>
                  <a:pt x="29" y="71"/>
                  <a:pt x="29" y="71"/>
                </a:cubicBezTo>
                <a:cubicBezTo>
                  <a:pt x="28" y="73"/>
                  <a:pt x="27" y="76"/>
                  <a:pt x="24" y="76"/>
                </a:cubicBezTo>
                <a:cubicBezTo>
                  <a:pt x="23" y="76"/>
                  <a:pt x="22" y="76"/>
                  <a:pt x="21" y="75"/>
                </a:cubicBezTo>
                <a:cubicBezTo>
                  <a:pt x="20" y="76"/>
                  <a:pt x="19" y="76"/>
                  <a:pt x="18" y="77"/>
                </a:cubicBezTo>
                <a:lnTo>
                  <a:pt x="17" y="77"/>
                </a:lnTo>
                <a:close/>
                <a:moveTo>
                  <a:pt x="13" y="60"/>
                </a:moveTo>
                <a:cubicBezTo>
                  <a:pt x="14" y="60"/>
                  <a:pt x="16" y="61"/>
                  <a:pt x="17" y="62"/>
                </a:cubicBezTo>
                <a:cubicBezTo>
                  <a:pt x="17" y="63"/>
                  <a:pt x="17" y="63"/>
                  <a:pt x="17" y="63"/>
                </a:cubicBezTo>
                <a:cubicBezTo>
                  <a:pt x="17" y="62"/>
                  <a:pt x="18" y="62"/>
                  <a:pt x="18" y="61"/>
                </a:cubicBezTo>
                <a:cubicBezTo>
                  <a:pt x="19" y="60"/>
                  <a:pt x="21" y="59"/>
                  <a:pt x="23" y="60"/>
                </a:cubicBezTo>
                <a:cubicBezTo>
                  <a:pt x="24" y="60"/>
                  <a:pt x="25" y="61"/>
                  <a:pt x="25" y="61"/>
                </a:cubicBezTo>
                <a:cubicBezTo>
                  <a:pt x="26" y="61"/>
                  <a:pt x="26" y="61"/>
                  <a:pt x="26" y="61"/>
                </a:cubicBezTo>
                <a:cubicBezTo>
                  <a:pt x="26" y="61"/>
                  <a:pt x="27" y="60"/>
                  <a:pt x="27" y="60"/>
                </a:cubicBezTo>
                <a:cubicBezTo>
                  <a:pt x="26" y="51"/>
                  <a:pt x="24" y="36"/>
                  <a:pt x="22" y="22"/>
                </a:cubicBezTo>
                <a:cubicBezTo>
                  <a:pt x="18" y="37"/>
                  <a:pt x="14" y="52"/>
                  <a:pt x="13"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2">
            <a:extLst>
              <a:ext uri="{FF2B5EF4-FFF2-40B4-BE49-F238E27FC236}">
                <a16:creationId xmlns:a16="http://schemas.microsoft.com/office/drawing/2014/main" id="{58CF40F1-389A-49D4-B095-DD79F3EF1824}"/>
              </a:ext>
            </a:extLst>
          </p:cNvPr>
          <p:cNvSpPr>
            <a:spLocks/>
          </p:cNvSpPr>
          <p:nvPr/>
        </p:nvSpPr>
        <p:spPr bwMode="auto">
          <a:xfrm>
            <a:off x="8626067" y="2456396"/>
            <a:ext cx="723172" cy="654222"/>
          </a:xfrm>
          <a:custGeom>
            <a:avLst/>
            <a:gdLst>
              <a:gd name="T0" fmla="*/ 51 w 137"/>
              <a:gd name="T1" fmla="*/ 0 h 124"/>
              <a:gd name="T2" fmla="*/ 15 w 137"/>
              <a:gd name="T3" fmla="*/ 9 h 124"/>
              <a:gd name="T4" fmla="*/ 68 w 137"/>
              <a:gd name="T5" fmla="*/ 62 h 124"/>
              <a:gd name="T6" fmla="*/ 106 w 137"/>
              <a:gd name="T7" fmla="*/ 124 h 124"/>
              <a:gd name="T8" fmla="*/ 111 w 137"/>
              <a:gd name="T9" fmla="*/ 121 h 124"/>
              <a:gd name="T10" fmla="*/ 111 w 137"/>
              <a:gd name="T11" fmla="*/ 25 h 124"/>
              <a:gd name="T12" fmla="*/ 51 w 137"/>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137" h="124">
                <a:moveTo>
                  <a:pt x="51" y="0"/>
                </a:moveTo>
                <a:cubicBezTo>
                  <a:pt x="35" y="0"/>
                  <a:pt x="22" y="4"/>
                  <a:pt x="15" y="9"/>
                </a:cubicBezTo>
                <a:cubicBezTo>
                  <a:pt x="0" y="23"/>
                  <a:pt x="41" y="31"/>
                  <a:pt x="68" y="62"/>
                </a:cubicBezTo>
                <a:cubicBezTo>
                  <a:pt x="91" y="89"/>
                  <a:pt x="95" y="124"/>
                  <a:pt x="106" y="124"/>
                </a:cubicBezTo>
                <a:cubicBezTo>
                  <a:pt x="107" y="124"/>
                  <a:pt x="109" y="123"/>
                  <a:pt x="111" y="121"/>
                </a:cubicBezTo>
                <a:cubicBezTo>
                  <a:pt x="127" y="108"/>
                  <a:pt x="137" y="56"/>
                  <a:pt x="111" y="25"/>
                </a:cubicBezTo>
                <a:cubicBezTo>
                  <a:pt x="96" y="7"/>
                  <a:pt x="71" y="0"/>
                  <a:pt x="51" y="0"/>
                </a:cubicBezTo>
              </a:path>
            </a:pathLst>
          </a:custGeom>
          <a:solidFill>
            <a:srgbClr val="ADE7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3">
            <a:extLst>
              <a:ext uri="{FF2B5EF4-FFF2-40B4-BE49-F238E27FC236}">
                <a16:creationId xmlns:a16="http://schemas.microsoft.com/office/drawing/2014/main" id="{22BC96F0-1C9B-42AA-89CB-72C7497AEDA6}"/>
              </a:ext>
            </a:extLst>
          </p:cNvPr>
          <p:cNvSpPr>
            <a:spLocks/>
          </p:cNvSpPr>
          <p:nvPr/>
        </p:nvSpPr>
        <p:spPr bwMode="auto">
          <a:xfrm>
            <a:off x="7996844" y="1889842"/>
            <a:ext cx="89795" cy="274197"/>
          </a:xfrm>
          <a:custGeom>
            <a:avLst/>
            <a:gdLst>
              <a:gd name="T0" fmla="*/ 0 w 56"/>
              <a:gd name="T1" fmla="*/ 86 h 171"/>
              <a:gd name="T2" fmla="*/ 27 w 56"/>
              <a:gd name="T3" fmla="*/ 0 h 171"/>
              <a:gd name="T4" fmla="*/ 56 w 56"/>
              <a:gd name="T5" fmla="*/ 86 h 171"/>
              <a:gd name="T6" fmla="*/ 27 w 56"/>
              <a:gd name="T7" fmla="*/ 171 h 171"/>
              <a:gd name="T8" fmla="*/ 0 w 56"/>
              <a:gd name="T9" fmla="*/ 86 h 171"/>
            </a:gdLst>
            <a:ahLst/>
            <a:cxnLst>
              <a:cxn ang="0">
                <a:pos x="T0" y="T1"/>
              </a:cxn>
              <a:cxn ang="0">
                <a:pos x="T2" y="T3"/>
              </a:cxn>
              <a:cxn ang="0">
                <a:pos x="T4" y="T5"/>
              </a:cxn>
              <a:cxn ang="0">
                <a:pos x="T6" y="T7"/>
              </a:cxn>
              <a:cxn ang="0">
                <a:pos x="T8" y="T9"/>
              </a:cxn>
            </a:cxnLst>
            <a:rect l="0" t="0" r="r" b="b"/>
            <a:pathLst>
              <a:path w="56" h="171">
                <a:moveTo>
                  <a:pt x="0" y="86"/>
                </a:moveTo>
                <a:lnTo>
                  <a:pt x="27" y="0"/>
                </a:lnTo>
                <a:lnTo>
                  <a:pt x="56" y="86"/>
                </a:lnTo>
                <a:lnTo>
                  <a:pt x="27" y="171"/>
                </a:lnTo>
                <a:lnTo>
                  <a:pt x="0" y="86"/>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4">
            <a:extLst>
              <a:ext uri="{FF2B5EF4-FFF2-40B4-BE49-F238E27FC236}">
                <a16:creationId xmlns:a16="http://schemas.microsoft.com/office/drawing/2014/main" id="{D35FFE74-4AD3-47C4-B528-A20EC6432FD3}"/>
              </a:ext>
            </a:extLst>
          </p:cNvPr>
          <p:cNvSpPr>
            <a:spLocks/>
          </p:cNvSpPr>
          <p:nvPr/>
        </p:nvSpPr>
        <p:spPr bwMode="auto">
          <a:xfrm>
            <a:off x="7902238" y="1979637"/>
            <a:ext cx="274196" cy="89795"/>
          </a:xfrm>
          <a:custGeom>
            <a:avLst/>
            <a:gdLst>
              <a:gd name="T0" fmla="*/ 86 w 171"/>
              <a:gd name="T1" fmla="*/ 56 h 56"/>
              <a:gd name="T2" fmla="*/ 0 w 171"/>
              <a:gd name="T3" fmla="*/ 30 h 56"/>
              <a:gd name="T4" fmla="*/ 86 w 171"/>
              <a:gd name="T5" fmla="*/ 0 h 56"/>
              <a:gd name="T6" fmla="*/ 171 w 171"/>
              <a:gd name="T7" fmla="*/ 30 h 56"/>
              <a:gd name="T8" fmla="*/ 86 w 171"/>
              <a:gd name="T9" fmla="*/ 56 h 56"/>
            </a:gdLst>
            <a:ahLst/>
            <a:cxnLst>
              <a:cxn ang="0">
                <a:pos x="T0" y="T1"/>
              </a:cxn>
              <a:cxn ang="0">
                <a:pos x="T2" y="T3"/>
              </a:cxn>
              <a:cxn ang="0">
                <a:pos x="T4" y="T5"/>
              </a:cxn>
              <a:cxn ang="0">
                <a:pos x="T6" y="T7"/>
              </a:cxn>
              <a:cxn ang="0">
                <a:pos x="T8" y="T9"/>
              </a:cxn>
            </a:cxnLst>
            <a:rect l="0" t="0" r="r" b="b"/>
            <a:pathLst>
              <a:path w="171" h="56">
                <a:moveTo>
                  <a:pt x="86" y="56"/>
                </a:moveTo>
                <a:lnTo>
                  <a:pt x="0" y="30"/>
                </a:lnTo>
                <a:lnTo>
                  <a:pt x="86" y="0"/>
                </a:lnTo>
                <a:lnTo>
                  <a:pt x="171" y="30"/>
                </a:lnTo>
                <a:lnTo>
                  <a:pt x="86" y="56"/>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5">
            <a:extLst>
              <a:ext uri="{FF2B5EF4-FFF2-40B4-BE49-F238E27FC236}">
                <a16:creationId xmlns:a16="http://schemas.microsoft.com/office/drawing/2014/main" id="{6BA773C3-680F-4B8E-A41E-A0F4AB045A40}"/>
              </a:ext>
            </a:extLst>
          </p:cNvPr>
          <p:cNvSpPr>
            <a:spLocks/>
          </p:cNvSpPr>
          <p:nvPr/>
        </p:nvSpPr>
        <p:spPr bwMode="auto">
          <a:xfrm>
            <a:off x="8816883" y="5363518"/>
            <a:ext cx="89795" cy="274197"/>
          </a:xfrm>
          <a:custGeom>
            <a:avLst/>
            <a:gdLst>
              <a:gd name="T0" fmla="*/ 0 w 56"/>
              <a:gd name="T1" fmla="*/ 85 h 171"/>
              <a:gd name="T2" fmla="*/ 29 w 56"/>
              <a:gd name="T3" fmla="*/ 0 h 171"/>
              <a:gd name="T4" fmla="*/ 56 w 56"/>
              <a:gd name="T5" fmla="*/ 85 h 171"/>
              <a:gd name="T6" fmla="*/ 29 w 56"/>
              <a:gd name="T7" fmla="*/ 171 h 171"/>
              <a:gd name="T8" fmla="*/ 0 w 56"/>
              <a:gd name="T9" fmla="*/ 85 h 171"/>
            </a:gdLst>
            <a:ahLst/>
            <a:cxnLst>
              <a:cxn ang="0">
                <a:pos x="T0" y="T1"/>
              </a:cxn>
              <a:cxn ang="0">
                <a:pos x="T2" y="T3"/>
              </a:cxn>
              <a:cxn ang="0">
                <a:pos x="T4" y="T5"/>
              </a:cxn>
              <a:cxn ang="0">
                <a:pos x="T6" y="T7"/>
              </a:cxn>
              <a:cxn ang="0">
                <a:pos x="T8" y="T9"/>
              </a:cxn>
            </a:cxnLst>
            <a:rect l="0" t="0" r="r" b="b"/>
            <a:pathLst>
              <a:path w="56" h="171">
                <a:moveTo>
                  <a:pt x="0" y="85"/>
                </a:moveTo>
                <a:lnTo>
                  <a:pt x="29" y="0"/>
                </a:lnTo>
                <a:lnTo>
                  <a:pt x="56" y="85"/>
                </a:lnTo>
                <a:lnTo>
                  <a:pt x="29" y="171"/>
                </a:lnTo>
                <a:lnTo>
                  <a:pt x="0" y="85"/>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6">
            <a:extLst>
              <a:ext uri="{FF2B5EF4-FFF2-40B4-BE49-F238E27FC236}">
                <a16:creationId xmlns:a16="http://schemas.microsoft.com/office/drawing/2014/main" id="{6884CDB4-0B40-45DC-8E80-AA255EF3702D}"/>
              </a:ext>
            </a:extLst>
          </p:cNvPr>
          <p:cNvSpPr>
            <a:spLocks/>
          </p:cNvSpPr>
          <p:nvPr/>
        </p:nvSpPr>
        <p:spPr bwMode="auto">
          <a:xfrm>
            <a:off x="8727087" y="5453313"/>
            <a:ext cx="274196" cy="89795"/>
          </a:xfrm>
          <a:custGeom>
            <a:avLst/>
            <a:gdLst>
              <a:gd name="T0" fmla="*/ 85 w 171"/>
              <a:gd name="T1" fmla="*/ 56 h 56"/>
              <a:gd name="T2" fmla="*/ 0 w 171"/>
              <a:gd name="T3" fmla="*/ 29 h 56"/>
              <a:gd name="T4" fmla="*/ 85 w 171"/>
              <a:gd name="T5" fmla="*/ 0 h 56"/>
              <a:gd name="T6" fmla="*/ 171 w 171"/>
              <a:gd name="T7" fmla="*/ 29 h 56"/>
              <a:gd name="T8" fmla="*/ 85 w 171"/>
              <a:gd name="T9" fmla="*/ 56 h 56"/>
            </a:gdLst>
            <a:ahLst/>
            <a:cxnLst>
              <a:cxn ang="0">
                <a:pos x="T0" y="T1"/>
              </a:cxn>
              <a:cxn ang="0">
                <a:pos x="T2" y="T3"/>
              </a:cxn>
              <a:cxn ang="0">
                <a:pos x="T4" y="T5"/>
              </a:cxn>
              <a:cxn ang="0">
                <a:pos x="T6" y="T7"/>
              </a:cxn>
              <a:cxn ang="0">
                <a:pos x="T8" y="T9"/>
              </a:cxn>
            </a:cxnLst>
            <a:rect l="0" t="0" r="r" b="b"/>
            <a:pathLst>
              <a:path w="171" h="56">
                <a:moveTo>
                  <a:pt x="85" y="56"/>
                </a:moveTo>
                <a:lnTo>
                  <a:pt x="0" y="29"/>
                </a:lnTo>
                <a:lnTo>
                  <a:pt x="85" y="0"/>
                </a:lnTo>
                <a:lnTo>
                  <a:pt x="171" y="29"/>
                </a:lnTo>
                <a:lnTo>
                  <a:pt x="85" y="56"/>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7">
            <a:extLst>
              <a:ext uri="{FF2B5EF4-FFF2-40B4-BE49-F238E27FC236}">
                <a16:creationId xmlns:a16="http://schemas.microsoft.com/office/drawing/2014/main" id="{FAD9261C-263F-4F6A-BFBA-75AE5B2F713D}"/>
              </a:ext>
            </a:extLst>
          </p:cNvPr>
          <p:cNvSpPr>
            <a:spLocks/>
          </p:cNvSpPr>
          <p:nvPr/>
        </p:nvSpPr>
        <p:spPr bwMode="auto">
          <a:xfrm>
            <a:off x="9392534" y="2129285"/>
            <a:ext cx="89795" cy="279007"/>
          </a:xfrm>
          <a:custGeom>
            <a:avLst/>
            <a:gdLst>
              <a:gd name="T0" fmla="*/ 0 w 56"/>
              <a:gd name="T1" fmla="*/ 89 h 174"/>
              <a:gd name="T2" fmla="*/ 26 w 56"/>
              <a:gd name="T3" fmla="*/ 0 h 174"/>
              <a:gd name="T4" fmla="*/ 56 w 56"/>
              <a:gd name="T5" fmla="*/ 89 h 174"/>
              <a:gd name="T6" fmla="*/ 26 w 56"/>
              <a:gd name="T7" fmla="*/ 174 h 174"/>
              <a:gd name="T8" fmla="*/ 0 w 56"/>
              <a:gd name="T9" fmla="*/ 89 h 174"/>
            </a:gdLst>
            <a:ahLst/>
            <a:cxnLst>
              <a:cxn ang="0">
                <a:pos x="T0" y="T1"/>
              </a:cxn>
              <a:cxn ang="0">
                <a:pos x="T2" y="T3"/>
              </a:cxn>
              <a:cxn ang="0">
                <a:pos x="T4" y="T5"/>
              </a:cxn>
              <a:cxn ang="0">
                <a:pos x="T6" y="T7"/>
              </a:cxn>
              <a:cxn ang="0">
                <a:pos x="T8" y="T9"/>
              </a:cxn>
            </a:cxnLst>
            <a:rect l="0" t="0" r="r" b="b"/>
            <a:pathLst>
              <a:path w="56" h="174">
                <a:moveTo>
                  <a:pt x="0" y="89"/>
                </a:moveTo>
                <a:lnTo>
                  <a:pt x="26" y="0"/>
                </a:lnTo>
                <a:lnTo>
                  <a:pt x="56" y="89"/>
                </a:lnTo>
                <a:lnTo>
                  <a:pt x="26" y="174"/>
                </a:lnTo>
                <a:lnTo>
                  <a:pt x="0" y="89"/>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8">
            <a:extLst>
              <a:ext uri="{FF2B5EF4-FFF2-40B4-BE49-F238E27FC236}">
                <a16:creationId xmlns:a16="http://schemas.microsoft.com/office/drawing/2014/main" id="{63E80EEC-7DC1-4177-AFEA-2676C11CA6FB}"/>
              </a:ext>
            </a:extLst>
          </p:cNvPr>
          <p:cNvSpPr>
            <a:spLocks/>
          </p:cNvSpPr>
          <p:nvPr/>
        </p:nvSpPr>
        <p:spPr bwMode="auto">
          <a:xfrm>
            <a:off x="9297929" y="2223891"/>
            <a:ext cx="274196" cy="89795"/>
          </a:xfrm>
          <a:custGeom>
            <a:avLst/>
            <a:gdLst>
              <a:gd name="T0" fmla="*/ 85 w 171"/>
              <a:gd name="T1" fmla="*/ 56 h 56"/>
              <a:gd name="T2" fmla="*/ 0 w 171"/>
              <a:gd name="T3" fmla="*/ 30 h 56"/>
              <a:gd name="T4" fmla="*/ 85 w 171"/>
              <a:gd name="T5" fmla="*/ 0 h 56"/>
              <a:gd name="T6" fmla="*/ 171 w 171"/>
              <a:gd name="T7" fmla="*/ 30 h 56"/>
              <a:gd name="T8" fmla="*/ 85 w 171"/>
              <a:gd name="T9" fmla="*/ 56 h 56"/>
            </a:gdLst>
            <a:ahLst/>
            <a:cxnLst>
              <a:cxn ang="0">
                <a:pos x="T0" y="T1"/>
              </a:cxn>
              <a:cxn ang="0">
                <a:pos x="T2" y="T3"/>
              </a:cxn>
              <a:cxn ang="0">
                <a:pos x="T4" y="T5"/>
              </a:cxn>
              <a:cxn ang="0">
                <a:pos x="T6" y="T7"/>
              </a:cxn>
              <a:cxn ang="0">
                <a:pos x="T8" y="T9"/>
              </a:cxn>
            </a:cxnLst>
            <a:rect l="0" t="0" r="r" b="b"/>
            <a:pathLst>
              <a:path w="171" h="56">
                <a:moveTo>
                  <a:pt x="85" y="56"/>
                </a:moveTo>
                <a:lnTo>
                  <a:pt x="0" y="30"/>
                </a:lnTo>
                <a:lnTo>
                  <a:pt x="85" y="0"/>
                </a:lnTo>
                <a:lnTo>
                  <a:pt x="171" y="30"/>
                </a:lnTo>
                <a:lnTo>
                  <a:pt x="85" y="56"/>
                </a:lnTo>
                <a:close/>
              </a:path>
            </a:pathLst>
          </a:custGeom>
          <a:solidFill>
            <a:srgbClr val="FE3D7D"/>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9">
            <a:extLst>
              <a:ext uri="{FF2B5EF4-FFF2-40B4-BE49-F238E27FC236}">
                <a16:creationId xmlns:a16="http://schemas.microsoft.com/office/drawing/2014/main" id="{31E1B8ED-DC1F-484A-8599-BFBA8266651C}"/>
              </a:ext>
            </a:extLst>
          </p:cNvPr>
          <p:cNvSpPr>
            <a:spLocks/>
          </p:cNvSpPr>
          <p:nvPr/>
        </p:nvSpPr>
        <p:spPr bwMode="auto">
          <a:xfrm>
            <a:off x="8303767" y="5499813"/>
            <a:ext cx="89795" cy="275800"/>
          </a:xfrm>
          <a:custGeom>
            <a:avLst/>
            <a:gdLst>
              <a:gd name="T0" fmla="*/ 0 w 56"/>
              <a:gd name="T1" fmla="*/ 86 h 172"/>
              <a:gd name="T2" fmla="*/ 27 w 56"/>
              <a:gd name="T3" fmla="*/ 0 h 172"/>
              <a:gd name="T4" fmla="*/ 56 w 56"/>
              <a:gd name="T5" fmla="*/ 86 h 172"/>
              <a:gd name="T6" fmla="*/ 27 w 56"/>
              <a:gd name="T7" fmla="*/ 172 h 172"/>
              <a:gd name="T8" fmla="*/ 0 w 56"/>
              <a:gd name="T9" fmla="*/ 86 h 172"/>
            </a:gdLst>
            <a:ahLst/>
            <a:cxnLst>
              <a:cxn ang="0">
                <a:pos x="T0" y="T1"/>
              </a:cxn>
              <a:cxn ang="0">
                <a:pos x="T2" y="T3"/>
              </a:cxn>
              <a:cxn ang="0">
                <a:pos x="T4" y="T5"/>
              </a:cxn>
              <a:cxn ang="0">
                <a:pos x="T6" y="T7"/>
              </a:cxn>
              <a:cxn ang="0">
                <a:pos x="T8" y="T9"/>
              </a:cxn>
            </a:cxnLst>
            <a:rect l="0" t="0" r="r" b="b"/>
            <a:pathLst>
              <a:path w="56" h="172">
                <a:moveTo>
                  <a:pt x="0" y="86"/>
                </a:moveTo>
                <a:lnTo>
                  <a:pt x="27" y="0"/>
                </a:lnTo>
                <a:lnTo>
                  <a:pt x="56" y="86"/>
                </a:lnTo>
                <a:lnTo>
                  <a:pt x="27" y="172"/>
                </a:lnTo>
                <a:lnTo>
                  <a:pt x="0" y="86"/>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0">
            <a:extLst>
              <a:ext uri="{FF2B5EF4-FFF2-40B4-BE49-F238E27FC236}">
                <a16:creationId xmlns:a16="http://schemas.microsoft.com/office/drawing/2014/main" id="{4B2ED005-3B00-4836-B3DB-8C63FBCF536D}"/>
              </a:ext>
            </a:extLst>
          </p:cNvPr>
          <p:cNvSpPr>
            <a:spLocks/>
          </p:cNvSpPr>
          <p:nvPr/>
        </p:nvSpPr>
        <p:spPr bwMode="auto">
          <a:xfrm>
            <a:off x="8209161" y="5596023"/>
            <a:ext cx="280610" cy="89795"/>
          </a:xfrm>
          <a:custGeom>
            <a:avLst/>
            <a:gdLst>
              <a:gd name="T0" fmla="*/ 86 w 175"/>
              <a:gd name="T1" fmla="*/ 56 h 56"/>
              <a:gd name="T2" fmla="*/ 0 w 175"/>
              <a:gd name="T3" fmla="*/ 26 h 56"/>
              <a:gd name="T4" fmla="*/ 86 w 175"/>
              <a:gd name="T5" fmla="*/ 0 h 56"/>
              <a:gd name="T6" fmla="*/ 175 w 175"/>
              <a:gd name="T7" fmla="*/ 26 h 56"/>
              <a:gd name="T8" fmla="*/ 86 w 175"/>
              <a:gd name="T9" fmla="*/ 56 h 56"/>
            </a:gdLst>
            <a:ahLst/>
            <a:cxnLst>
              <a:cxn ang="0">
                <a:pos x="T0" y="T1"/>
              </a:cxn>
              <a:cxn ang="0">
                <a:pos x="T2" y="T3"/>
              </a:cxn>
              <a:cxn ang="0">
                <a:pos x="T4" y="T5"/>
              </a:cxn>
              <a:cxn ang="0">
                <a:pos x="T6" y="T7"/>
              </a:cxn>
              <a:cxn ang="0">
                <a:pos x="T8" y="T9"/>
              </a:cxn>
            </a:cxnLst>
            <a:rect l="0" t="0" r="r" b="b"/>
            <a:pathLst>
              <a:path w="175" h="56">
                <a:moveTo>
                  <a:pt x="86" y="56"/>
                </a:moveTo>
                <a:lnTo>
                  <a:pt x="0" y="26"/>
                </a:lnTo>
                <a:lnTo>
                  <a:pt x="86" y="0"/>
                </a:lnTo>
                <a:lnTo>
                  <a:pt x="175" y="26"/>
                </a:lnTo>
                <a:lnTo>
                  <a:pt x="86" y="56"/>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01">
            <a:extLst>
              <a:ext uri="{FF2B5EF4-FFF2-40B4-BE49-F238E27FC236}">
                <a16:creationId xmlns:a16="http://schemas.microsoft.com/office/drawing/2014/main" id="{56ADECF5-BA37-4C58-B411-64DD3F106196}"/>
              </a:ext>
            </a:extLst>
          </p:cNvPr>
          <p:cNvSpPr>
            <a:spLocks/>
          </p:cNvSpPr>
          <p:nvPr/>
        </p:nvSpPr>
        <p:spPr bwMode="auto">
          <a:xfrm>
            <a:off x="7459554" y="2427819"/>
            <a:ext cx="89795" cy="274197"/>
          </a:xfrm>
          <a:custGeom>
            <a:avLst/>
            <a:gdLst>
              <a:gd name="T0" fmla="*/ 0 w 56"/>
              <a:gd name="T1" fmla="*/ 86 h 171"/>
              <a:gd name="T2" fmla="*/ 29 w 56"/>
              <a:gd name="T3" fmla="*/ 0 h 171"/>
              <a:gd name="T4" fmla="*/ 56 w 56"/>
              <a:gd name="T5" fmla="*/ 86 h 171"/>
              <a:gd name="T6" fmla="*/ 29 w 56"/>
              <a:gd name="T7" fmla="*/ 171 h 171"/>
              <a:gd name="T8" fmla="*/ 0 w 56"/>
              <a:gd name="T9" fmla="*/ 86 h 171"/>
            </a:gdLst>
            <a:ahLst/>
            <a:cxnLst>
              <a:cxn ang="0">
                <a:pos x="T0" y="T1"/>
              </a:cxn>
              <a:cxn ang="0">
                <a:pos x="T2" y="T3"/>
              </a:cxn>
              <a:cxn ang="0">
                <a:pos x="T4" y="T5"/>
              </a:cxn>
              <a:cxn ang="0">
                <a:pos x="T6" y="T7"/>
              </a:cxn>
              <a:cxn ang="0">
                <a:pos x="T8" y="T9"/>
              </a:cxn>
            </a:cxnLst>
            <a:rect l="0" t="0" r="r" b="b"/>
            <a:pathLst>
              <a:path w="56" h="171">
                <a:moveTo>
                  <a:pt x="0" y="86"/>
                </a:moveTo>
                <a:lnTo>
                  <a:pt x="29" y="0"/>
                </a:lnTo>
                <a:lnTo>
                  <a:pt x="56" y="86"/>
                </a:lnTo>
                <a:lnTo>
                  <a:pt x="29" y="171"/>
                </a:lnTo>
                <a:lnTo>
                  <a:pt x="0" y="86"/>
                </a:lnTo>
                <a:close/>
              </a:path>
            </a:pathLst>
          </a:custGeom>
          <a:solidFill>
            <a:srgbClr val="FED8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2">
            <a:extLst>
              <a:ext uri="{FF2B5EF4-FFF2-40B4-BE49-F238E27FC236}">
                <a16:creationId xmlns:a16="http://schemas.microsoft.com/office/drawing/2014/main" id="{9CAA8952-B1A5-4FF0-9373-A0181973BD59}"/>
              </a:ext>
            </a:extLst>
          </p:cNvPr>
          <p:cNvSpPr>
            <a:spLocks/>
          </p:cNvSpPr>
          <p:nvPr/>
        </p:nvSpPr>
        <p:spPr bwMode="auto">
          <a:xfrm>
            <a:off x="7369759" y="2524028"/>
            <a:ext cx="274196" cy="88192"/>
          </a:xfrm>
          <a:custGeom>
            <a:avLst/>
            <a:gdLst>
              <a:gd name="T0" fmla="*/ 85 w 171"/>
              <a:gd name="T1" fmla="*/ 55 h 55"/>
              <a:gd name="T2" fmla="*/ 0 w 171"/>
              <a:gd name="T3" fmla="*/ 26 h 55"/>
              <a:gd name="T4" fmla="*/ 85 w 171"/>
              <a:gd name="T5" fmla="*/ 0 h 55"/>
              <a:gd name="T6" fmla="*/ 171 w 171"/>
              <a:gd name="T7" fmla="*/ 26 h 55"/>
              <a:gd name="T8" fmla="*/ 85 w 171"/>
              <a:gd name="T9" fmla="*/ 55 h 55"/>
            </a:gdLst>
            <a:ahLst/>
            <a:cxnLst>
              <a:cxn ang="0">
                <a:pos x="T0" y="T1"/>
              </a:cxn>
              <a:cxn ang="0">
                <a:pos x="T2" y="T3"/>
              </a:cxn>
              <a:cxn ang="0">
                <a:pos x="T4" y="T5"/>
              </a:cxn>
              <a:cxn ang="0">
                <a:pos x="T6" y="T7"/>
              </a:cxn>
              <a:cxn ang="0">
                <a:pos x="T8" y="T9"/>
              </a:cxn>
            </a:cxnLst>
            <a:rect l="0" t="0" r="r" b="b"/>
            <a:pathLst>
              <a:path w="171" h="55">
                <a:moveTo>
                  <a:pt x="85" y="55"/>
                </a:moveTo>
                <a:lnTo>
                  <a:pt x="0" y="26"/>
                </a:lnTo>
                <a:lnTo>
                  <a:pt x="85" y="0"/>
                </a:lnTo>
                <a:lnTo>
                  <a:pt x="171" y="26"/>
                </a:lnTo>
                <a:lnTo>
                  <a:pt x="85" y="55"/>
                </a:lnTo>
                <a:close/>
              </a:path>
            </a:pathLst>
          </a:custGeom>
          <a:solidFill>
            <a:srgbClr val="FED8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3">
            <a:extLst>
              <a:ext uri="{FF2B5EF4-FFF2-40B4-BE49-F238E27FC236}">
                <a16:creationId xmlns:a16="http://schemas.microsoft.com/office/drawing/2014/main" id="{CCFEFB6E-942E-4D53-A8A7-80360C3FDED0}"/>
              </a:ext>
            </a:extLst>
          </p:cNvPr>
          <p:cNvSpPr>
            <a:spLocks/>
          </p:cNvSpPr>
          <p:nvPr/>
        </p:nvSpPr>
        <p:spPr bwMode="auto">
          <a:xfrm>
            <a:off x="9460255" y="4870341"/>
            <a:ext cx="89795" cy="274197"/>
          </a:xfrm>
          <a:custGeom>
            <a:avLst/>
            <a:gdLst>
              <a:gd name="T0" fmla="*/ 0 w 56"/>
              <a:gd name="T1" fmla="*/ 85 h 171"/>
              <a:gd name="T2" fmla="*/ 26 w 56"/>
              <a:gd name="T3" fmla="*/ 0 h 171"/>
              <a:gd name="T4" fmla="*/ 56 w 56"/>
              <a:gd name="T5" fmla="*/ 85 h 171"/>
              <a:gd name="T6" fmla="*/ 26 w 56"/>
              <a:gd name="T7" fmla="*/ 171 h 171"/>
              <a:gd name="T8" fmla="*/ 0 w 56"/>
              <a:gd name="T9" fmla="*/ 85 h 171"/>
            </a:gdLst>
            <a:ahLst/>
            <a:cxnLst>
              <a:cxn ang="0">
                <a:pos x="T0" y="T1"/>
              </a:cxn>
              <a:cxn ang="0">
                <a:pos x="T2" y="T3"/>
              </a:cxn>
              <a:cxn ang="0">
                <a:pos x="T4" y="T5"/>
              </a:cxn>
              <a:cxn ang="0">
                <a:pos x="T6" y="T7"/>
              </a:cxn>
              <a:cxn ang="0">
                <a:pos x="T8" y="T9"/>
              </a:cxn>
            </a:cxnLst>
            <a:rect l="0" t="0" r="r" b="b"/>
            <a:pathLst>
              <a:path w="56" h="171">
                <a:moveTo>
                  <a:pt x="0" y="85"/>
                </a:moveTo>
                <a:lnTo>
                  <a:pt x="26" y="0"/>
                </a:lnTo>
                <a:lnTo>
                  <a:pt x="56" y="85"/>
                </a:lnTo>
                <a:lnTo>
                  <a:pt x="26" y="171"/>
                </a:lnTo>
                <a:lnTo>
                  <a:pt x="0" y="85"/>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4">
            <a:extLst>
              <a:ext uri="{FF2B5EF4-FFF2-40B4-BE49-F238E27FC236}">
                <a16:creationId xmlns:a16="http://schemas.microsoft.com/office/drawing/2014/main" id="{789FFC4C-294E-44AE-B5EC-1E7A89272EFA}"/>
              </a:ext>
            </a:extLst>
          </p:cNvPr>
          <p:cNvSpPr>
            <a:spLocks/>
          </p:cNvSpPr>
          <p:nvPr/>
        </p:nvSpPr>
        <p:spPr bwMode="auto">
          <a:xfrm>
            <a:off x="9364046" y="4964948"/>
            <a:ext cx="280610" cy="84985"/>
          </a:xfrm>
          <a:custGeom>
            <a:avLst/>
            <a:gdLst>
              <a:gd name="T0" fmla="*/ 86 w 175"/>
              <a:gd name="T1" fmla="*/ 53 h 53"/>
              <a:gd name="T2" fmla="*/ 0 w 175"/>
              <a:gd name="T3" fmla="*/ 26 h 53"/>
              <a:gd name="T4" fmla="*/ 86 w 175"/>
              <a:gd name="T5" fmla="*/ 0 h 53"/>
              <a:gd name="T6" fmla="*/ 175 w 175"/>
              <a:gd name="T7" fmla="*/ 26 h 53"/>
              <a:gd name="T8" fmla="*/ 86 w 175"/>
              <a:gd name="T9" fmla="*/ 53 h 53"/>
            </a:gdLst>
            <a:ahLst/>
            <a:cxnLst>
              <a:cxn ang="0">
                <a:pos x="T0" y="T1"/>
              </a:cxn>
              <a:cxn ang="0">
                <a:pos x="T2" y="T3"/>
              </a:cxn>
              <a:cxn ang="0">
                <a:pos x="T4" y="T5"/>
              </a:cxn>
              <a:cxn ang="0">
                <a:pos x="T6" y="T7"/>
              </a:cxn>
              <a:cxn ang="0">
                <a:pos x="T8" y="T9"/>
              </a:cxn>
            </a:cxnLst>
            <a:rect l="0" t="0" r="r" b="b"/>
            <a:pathLst>
              <a:path w="175" h="53">
                <a:moveTo>
                  <a:pt x="86" y="53"/>
                </a:moveTo>
                <a:lnTo>
                  <a:pt x="0" y="26"/>
                </a:lnTo>
                <a:lnTo>
                  <a:pt x="86" y="0"/>
                </a:lnTo>
                <a:lnTo>
                  <a:pt x="175" y="26"/>
                </a:lnTo>
                <a:lnTo>
                  <a:pt x="86" y="53"/>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5">
            <a:extLst>
              <a:ext uri="{FF2B5EF4-FFF2-40B4-BE49-F238E27FC236}">
                <a16:creationId xmlns:a16="http://schemas.microsoft.com/office/drawing/2014/main" id="{ACA90369-4BAC-4BE3-86F9-8F858B674470}"/>
              </a:ext>
            </a:extLst>
          </p:cNvPr>
          <p:cNvSpPr>
            <a:spLocks/>
          </p:cNvSpPr>
          <p:nvPr/>
        </p:nvSpPr>
        <p:spPr bwMode="auto">
          <a:xfrm>
            <a:off x="7517280" y="2990643"/>
            <a:ext cx="64139" cy="184401"/>
          </a:xfrm>
          <a:custGeom>
            <a:avLst/>
            <a:gdLst>
              <a:gd name="T0" fmla="*/ 0 w 40"/>
              <a:gd name="T1" fmla="*/ 59 h 115"/>
              <a:gd name="T2" fmla="*/ 20 w 40"/>
              <a:gd name="T3" fmla="*/ 0 h 115"/>
              <a:gd name="T4" fmla="*/ 40 w 40"/>
              <a:gd name="T5" fmla="*/ 59 h 115"/>
              <a:gd name="T6" fmla="*/ 20 w 40"/>
              <a:gd name="T7" fmla="*/ 115 h 115"/>
              <a:gd name="T8" fmla="*/ 0 w 40"/>
              <a:gd name="T9" fmla="*/ 59 h 115"/>
            </a:gdLst>
            <a:ahLst/>
            <a:cxnLst>
              <a:cxn ang="0">
                <a:pos x="T0" y="T1"/>
              </a:cxn>
              <a:cxn ang="0">
                <a:pos x="T2" y="T3"/>
              </a:cxn>
              <a:cxn ang="0">
                <a:pos x="T4" y="T5"/>
              </a:cxn>
              <a:cxn ang="0">
                <a:pos x="T6" y="T7"/>
              </a:cxn>
              <a:cxn ang="0">
                <a:pos x="T8" y="T9"/>
              </a:cxn>
            </a:cxnLst>
            <a:rect l="0" t="0" r="r" b="b"/>
            <a:pathLst>
              <a:path w="40" h="115">
                <a:moveTo>
                  <a:pt x="0" y="59"/>
                </a:moveTo>
                <a:lnTo>
                  <a:pt x="20" y="0"/>
                </a:lnTo>
                <a:lnTo>
                  <a:pt x="40" y="59"/>
                </a:lnTo>
                <a:lnTo>
                  <a:pt x="20" y="115"/>
                </a:lnTo>
                <a:lnTo>
                  <a:pt x="0" y="59"/>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6">
            <a:extLst>
              <a:ext uri="{FF2B5EF4-FFF2-40B4-BE49-F238E27FC236}">
                <a16:creationId xmlns:a16="http://schemas.microsoft.com/office/drawing/2014/main" id="{2052C1DC-1A86-461A-87BC-02FABA70526A}"/>
              </a:ext>
            </a:extLst>
          </p:cNvPr>
          <p:cNvSpPr>
            <a:spLocks/>
          </p:cNvSpPr>
          <p:nvPr/>
        </p:nvSpPr>
        <p:spPr bwMode="auto">
          <a:xfrm>
            <a:off x="7459554" y="3053178"/>
            <a:ext cx="179590" cy="59329"/>
          </a:xfrm>
          <a:custGeom>
            <a:avLst/>
            <a:gdLst>
              <a:gd name="T0" fmla="*/ 56 w 112"/>
              <a:gd name="T1" fmla="*/ 37 h 37"/>
              <a:gd name="T2" fmla="*/ 0 w 112"/>
              <a:gd name="T3" fmla="*/ 20 h 37"/>
              <a:gd name="T4" fmla="*/ 56 w 112"/>
              <a:gd name="T5" fmla="*/ 0 h 37"/>
              <a:gd name="T6" fmla="*/ 112 w 112"/>
              <a:gd name="T7" fmla="*/ 20 h 37"/>
              <a:gd name="T8" fmla="*/ 56 w 112"/>
              <a:gd name="T9" fmla="*/ 37 h 37"/>
            </a:gdLst>
            <a:ahLst/>
            <a:cxnLst>
              <a:cxn ang="0">
                <a:pos x="T0" y="T1"/>
              </a:cxn>
              <a:cxn ang="0">
                <a:pos x="T2" y="T3"/>
              </a:cxn>
              <a:cxn ang="0">
                <a:pos x="T4" y="T5"/>
              </a:cxn>
              <a:cxn ang="0">
                <a:pos x="T6" y="T7"/>
              </a:cxn>
              <a:cxn ang="0">
                <a:pos x="T8" y="T9"/>
              </a:cxn>
            </a:cxnLst>
            <a:rect l="0" t="0" r="r" b="b"/>
            <a:pathLst>
              <a:path w="112" h="37">
                <a:moveTo>
                  <a:pt x="56" y="37"/>
                </a:moveTo>
                <a:lnTo>
                  <a:pt x="0" y="20"/>
                </a:lnTo>
                <a:lnTo>
                  <a:pt x="56" y="0"/>
                </a:lnTo>
                <a:lnTo>
                  <a:pt x="112" y="20"/>
                </a:lnTo>
                <a:lnTo>
                  <a:pt x="56" y="37"/>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07">
            <a:extLst>
              <a:ext uri="{FF2B5EF4-FFF2-40B4-BE49-F238E27FC236}">
                <a16:creationId xmlns:a16="http://schemas.microsoft.com/office/drawing/2014/main" id="{F4E47E0F-B3A9-42BD-8292-BEFA09E7EFF2}"/>
              </a:ext>
            </a:extLst>
          </p:cNvPr>
          <p:cNvSpPr>
            <a:spLocks/>
          </p:cNvSpPr>
          <p:nvPr/>
        </p:nvSpPr>
        <p:spPr bwMode="auto">
          <a:xfrm>
            <a:off x="8555659" y="1726378"/>
            <a:ext cx="57726" cy="184401"/>
          </a:xfrm>
          <a:custGeom>
            <a:avLst/>
            <a:gdLst>
              <a:gd name="T0" fmla="*/ 0 w 36"/>
              <a:gd name="T1" fmla="*/ 56 h 115"/>
              <a:gd name="T2" fmla="*/ 20 w 36"/>
              <a:gd name="T3" fmla="*/ 0 h 115"/>
              <a:gd name="T4" fmla="*/ 36 w 36"/>
              <a:gd name="T5" fmla="*/ 56 h 115"/>
              <a:gd name="T6" fmla="*/ 20 w 36"/>
              <a:gd name="T7" fmla="*/ 115 h 115"/>
              <a:gd name="T8" fmla="*/ 0 w 36"/>
              <a:gd name="T9" fmla="*/ 56 h 115"/>
            </a:gdLst>
            <a:ahLst/>
            <a:cxnLst>
              <a:cxn ang="0">
                <a:pos x="T0" y="T1"/>
              </a:cxn>
              <a:cxn ang="0">
                <a:pos x="T2" y="T3"/>
              </a:cxn>
              <a:cxn ang="0">
                <a:pos x="T4" y="T5"/>
              </a:cxn>
              <a:cxn ang="0">
                <a:pos x="T6" y="T7"/>
              </a:cxn>
              <a:cxn ang="0">
                <a:pos x="T8" y="T9"/>
              </a:cxn>
            </a:cxnLst>
            <a:rect l="0" t="0" r="r" b="b"/>
            <a:pathLst>
              <a:path w="36" h="115">
                <a:moveTo>
                  <a:pt x="0" y="56"/>
                </a:moveTo>
                <a:lnTo>
                  <a:pt x="20" y="0"/>
                </a:lnTo>
                <a:lnTo>
                  <a:pt x="36" y="56"/>
                </a:lnTo>
                <a:lnTo>
                  <a:pt x="20" y="115"/>
                </a:lnTo>
                <a:lnTo>
                  <a:pt x="0" y="56"/>
                </a:lnTo>
                <a:close/>
              </a:path>
            </a:pathLst>
          </a:custGeom>
          <a:solidFill>
            <a:srgbClr val="FDB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08">
            <a:extLst>
              <a:ext uri="{FF2B5EF4-FFF2-40B4-BE49-F238E27FC236}">
                <a16:creationId xmlns:a16="http://schemas.microsoft.com/office/drawing/2014/main" id="{552629B5-E4AD-4A4C-9320-16AC7AB83706}"/>
              </a:ext>
            </a:extLst>
          </p:cNvPr>
          <p:cNvSpPr>
            <a:spLocks/>
          </p:cNvSpPr>
          <p:nvPr/>
        </p:nvSpPr>
        <p:spPr bwMode="auto">
          <a:xfrm>
            <a:off x="8497934" y="1790517"/>
            <a:ext cx="179590" cy="57726"/>
          </a:xfrm>
          <a:custGeom>
            <a:avLst/>
            <a:gdLst>
              <a:gd name="T0" fmla="*/ 56 w 112"/>
              <a:gd name="T1" fmla="*/ 36 h 36"/>
              <a:gd name="T2" fmla="*/ 0 w 112"/>
              <a:gd name="T3" fmla="*/ 16 h 36"/>
              <a:gd name="T4" fmla="*/ 56 w 112"/>
              <a:gd name="T5" fmla="*/ 0 h 36"/>
              <a:gd name="T6" fmla="*/ 112 w 112"/>
              <a:gd name="T7" fmla="*/ 16 h 36"/>
              <a:gd name="T8" fmla="*/ 56 w 112"/>
              <a:gd name="T9" fmla="*/ 36 h 36"/>
            </a:gdLst>
            <a:ahLst/>
            <a:cxnLst>
              <a:cxn ang="0">
                <a:pos x="T0" y="T1"/>
              </a:cxn>
              <a:cxn ang="0">
                <a:pos x="T2" y="T3"/>
              </a:cxn>
              <a:cxn ang="0">
                <a:pos x="T4" y="T5"/>
              </a:cxn>
              <a:cxn ang="0">
                <a:pos x="T6" y="T7"/>
              </a:cxn>
              <a:cxn ang="0">
                <a:pos x="T8" y="T9"/>
              </a:cxn>
            </a:cxnLst>
            <a:rect l="0" t="0" r="r" b="b"/>
            <a:pathLst>
              <a:path w="112" h="36">
                <a:moveTo>
                  <a:pt x="56" y="36"/>
                </a:moveTo>
                <a:lnTo>
                  <a:pt x="0" y="16"/>
                </a:lnTo>
                <a:lnTo>
                  <a:pt x="56" y="0"/>
                </a:lnTo>
                <a:lnTo>
                  <a:pt x="112" y="16"/>
                </a:lnTo>
                <a:lnTo>
                  <a:pt x="56" y="36"/>
                </a:lnTo>
                <a:close/>
              </a:path>
            </a:pathLst>
          </a:custGeom>
          <a:solidFill>
            <a:srgbClr val="FDB5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9">
            <a:extLst>
              <a:ext uri="{FF2B5EF4-FFF2-40B4-BE49-F238E27FC236}">
                <a16:creationId xmlns:a16="http://schemas.microsoft.com/office/drawing/2014/main" id="{DDC54073-8883-4311-AEFF-24E443A75C76}"/>
              </a:ext>
            </a:extLst>
          </p:cNvPr>
          <p:cNvSpPr>
            <a:spLocks/>
          </p:cNvSpPr>
          <p:nvPr/>
        </p:nvSpPr>
        <p:spPr bwMode="auto">
          <a:xfrm>
            <a:off x="8347061" y="2523743"/>
            <a:ext cx="62535" cy="179590"/>
          </a:xfrm>
          <a:custGeom>
            <a:avLst/>
            <a:gdLst>
              <a:gd name="T0" fmla="*/ 0 w 39"/>
              <a:gd name="T1" fmla="*/ 56 h 112"/>
              <a:gd name="T2" fmla="*/ 19 w 39"/>
              <a:gd name="T3" fmla="*/ 0 h 112"/>
              <a:gd name="T4" fmla="*/ 39 w 39"/>
              <a:gd name="T5" fmla="*/ 56 h 112"/>
              <a:gd name="T6" fmla="*/ 19 w 39"/>
              <a:gd name="T7" fmla="*/ 112 h 112"/>
              <a:gd name="T8" fmla="*/ 0 w 39"/>
              <a:gd name="T9" fmla="*/ 56 h 112"/>
            </a:gdLst>
            <a:ahLst/>
            <a:cxnLst>
              <a:cxn ang="0">
                <a:pos x="T0" y="T1"/>
              </a:cxn>
              <a:cxn ang="0">
                <a:pos x="T2" y="T3"/>
              </a:cxn>
              <a:cxn ang="0">
                <a:pos x="T4" y="T5"/>
              </a:cxn>
              <a:cxn ang="0">
                <a:pos x="T6" y="T7"/>
              </a:cxn>
              <a:cxn ang="0">
                <a:pos x="T8" y="T9"/>
              </a:cxn>
            </a:cxnLst>
            <a:rect l="0" t="0" r="r" b="b"/>
            <a:pathLst>
              <a:path w="39" h="112">
                <a:moveTo>
                  <a:pt x="0" y="56"/>
                </a:moveTo>
                <a:lnTo>
                  <a:pt x="19" y="0"/>
                </a:lnTo>
                <a:lnTo>
                  <a:pt x="39" y="56"/>
                </a:lnTo>
                <a:lnTo>
                  <a:pt x="19" y="112"/>
                </a:lnTo>
                <a:lnTo>
                  <a:pt x="0"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0">
            <a:extLst>
              <a:ext uri="{FF2B5EF4-FFF2-40B4-BE49-F238E27FC236}">
                <a16:creationId xmlns:a16="http://schemas.microsoft.com/office/drawing/2014/main" id="{C67F378E-79CA-48A9-83BA-8D7FEBF6DAC3}"/>
              </a:ext>
            </a:extLst>
          </p:cNvPr>
          <p:cNvSpPr>
            <a:spLocks/>
          </p:cNvSpPr>
          <p:nvPr/>
        </p:nvSpPr>
        <p:spPr bwMode="auto">
          <a:xfrm>
            <a:off x="8287732" y="2583072"/>
            <a:ext cx="179590" cy="57726"/>
          </a:xfrm>
          <a:custGeom>
            <a:avLst/>
            <a:gdLst>
              <a:gd name="T0" fmla="*/ 56 w 112"/>
              <a:gd name="T1" fmla="*/ 36 h 36"/>
              <a:gd name="T2" fmla="*/ 0 w 112"/>
              <a:gd name="T3" fmla="*/ 19 h 36"/>
              <a:gd name="T4" fmla="*/ 56 w 112"/>
              <a:gd name="T5" fmla="*/ 0 h 36"/>
              <a:gd name="T6" fmla="*/ 112 w 112"/>
              <a:gd name="T7" fmla="*/ 19 h 36"/>
              <a:gd name="T8" fmla="*/ 56 w 112"/>
              <a:gd name="T9" fmla="*/ 36 h 36"/>
            </a:gdLst>
            <a:ahLst/>
            <a:cxnLst>
              <a:cxn ang="0">
                <a:pos x="T0" y="T1"/>
              </a:cxn>
              <a:cxn ang="0">
                <a:pos x="T2" y="T3"/>
              </a:cxn>
              <a:cxn ang="0">
                <a:pos x="T4" y="T5"/>
              </a:cxn>
              <a:cxn ang="0">
                <a:pos x="T6" y="T7"/>
              </a:cxn>
              <a:cxn ang="0">
                <a:pos x="T8" y="T9"/>
              </a:cxn>
            </a:cxnLst>
            <a:rect l="0" t="0" r="r" b="b"/>
            <a:pathLst>
              <a:path w="112" h="36">
                <a:moveTo>
                  <a:pt x="56" y="36"/>
                </a:moveTo>
                <a:lnTo>
                  <a:pt x="0" y="19"/>
                </a:lnTo>
                <a:lnTo>
                  <a:pt x="56" y="0"/>
                </a:lnTo>
                <a:lnTo>
                  <a:pt x="112" y="19"/>
                </a:lnTo>
                <a:lnTo>
                  <a:pt x="56"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1">
            <a:extLst>
              <a:ext uri="{FF2B5EF4-FFF2-40B4-BE49-F238E27FC236}">
                <a16:creationId xmlns:a16="http://schemas.microsoft.com/office/drawing/2014/main" id="{11E19C08-400C-4BC4-977D-48AD3FEBF77C}"/>
              </a:ext>
            </a:extLst>
          </p:cNvPr>
          <p:cNvSpPr>
            <a:spLocks/>
          </p:cNvSpPr>
          <p:nvPr/>
        </p:nvSpPr>
        <p:spPr bwMode="auto">
          <a:xfrm>
            <a:off x="9567314" y="5437278"/>
            <a:ext cx="57726" cy="184401"/>
          </a:xfrm>
          <a:custGeom>
            <a:avLst/>
            <a:gdLst>
              <a:gd name="T0" fmla="*/ 0 w 36"/>
              <a:gd name="T1" fmla="*/ 56 h 115"/>
              <a:gd name="T2" fmla="*/ 16 w 36"/>
              <a:gd name="T3" fmla="*/ 0 h 115"/>
              <a:gd name="T4" fmla="*/ 36 w 36"/>
              <a:gd name="T5" fmla="*/ 56 h 115"/>
              <a:gd name="T6" fmla="*/ 16 w 36"/>
              <a:gd name="T7" fmla="*/ 115 h 115"/>
              <a:gd name="T8" fmla="*/ 0 w 36"/>
              <a:gd name="T9" fmla="*/ 56 h 115"/>
            </a:gdLst>
            <a:ahLst/>
            <a:cxnLst>
              <a:cxn ang="0">
                <a:pos x="T0" y="T1"/>
              </a:cxn>
              <a:cxn ang="0">
                <a:pos x="T2" y="T3"/>
              </a:cxn>
              <a:cxn ang="0">
                <a:pos x="T4" y="T5"/>
              </a:cxn>
              <a:cxn ang="0">
                <a:pos x="T6" y="T7"/>
              </a:cxn>
              <a:cxn ang="0">
                <a:pos x="T8" y="T9"/>
              </a:cxn>
            </a:cxnLst>
            <a:rect l="0" t="0" r="r" b="b"/>
            <a:pathLst>
              <a:path w="36" h="115">
                <a:moveTo>
                  <a:pt x="0" y="56"/>
                </a:moveTo>
                <a:lnTo>
                  <a:pt x="16" y="0"/>
                </a:lnTo>
                <a:lnTo>
                  <a:pt x="36" y="56"/>
                </a:lnTo>
                <a:lnTo>
                  <a:pt x="16" y="115"/>
                </a:lnTo>
                <a:lnTo>
                  <a:pt x="0" y="56"/>
                </a:lnTo>
                <a:close/>
              </a:path>
            </a:pathLst>
          </a:custGeom>
          <a:solidFill>
            <a:srgbClr val="FED893"/>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12">
            <a:extLst>
              <a:ext uri="{FF2B5EF4-FFF2-40B4-BE49-F238E27FC236}">
                <a16:creationId xmlns:a16="http://schemas.microsoft.com/office/drawing/2014/main" id="{B3296EF5-B824-4661-9E0B-5BE42D9D5F02}"/>
              </a:ext>
            </a:extLst>
          </p:cNvPr>
          <p:cNvSpPr>
            <a:spLocks/>
          </p:cNvSpPr>
          <p:nvPr/>
        </p:nvSpPr>
        <p:spPr bwMode="auto">
          <a:xfrm>
            <a:off x="9503175" y="5499813"/>
            <a:ext cx="184400" cy="59329"/>
          </a:xfrm>
          <a:custGeom>
            <a:avLst/>
            <a:gdLst>
              <a:gd name="T0" fmla="*/ 56 w 115"/>
              <a:gd name="T1" fmla="*/ 37 h 37"/>
              <a:gd name="T2" fmla="*/ 0 w 115"/>
              <a:gd name="T3" fmla="*/ 17 h 37"/>
              <a:gd name="T4" fmla="*/ 56 w 115"/>
              <a:gd name="T5" fmla="*/ 0 h 37"/>
              <a:gd name="T6" fmla="*/ 115 w 115"/>
              <a:gd name="T7" fmla="*/ 17 h 37"/>
              <a:gd name="T8" fmla="*/ 56 w 115"/>
              <a:gd name="T9" fmla="*/ 37 h 37"/>
            </a:gdLst>
            <a:ahLst/>
            <a:cxnLst>
              <a:cxn ang="0">
                <a:pos x="T0" y="T1"/>
              </a:cxn>
              <a:cxn ang="0">
                <a:pos x="T2" y="T3"/>
              </a:cxn>
              <a:cxn ang="0">
                <a:pos x="T4" y="T5"/>
              </a:cxn>
              <a:cxn ang="0">
                <a:pos x="T6" y="T7"/>
              </a:cxn>
              <a:cxn ang="0">
                <a:pos x="T8" y="T9"/>
              </a:cxn>
            </a:cxnLst>
            <a:rect l="0" t="0" r="r" b="b"/>
            <a:pathLst>
              <a:path w="115" h="37">
                <a:moveTo>
                  <a:pt x="56" y="37"/>
                </a:moveTo>
                <a:lnTo>
                  <a:pt x="0" y="17"/>
                </a:lnTo>
                <a:lnTo>
                  <a:pt x="56" y="0"/>
                </a:lnTo>
                <a:lnTo>
                  <a:pt x="115" y="17"/>
                </a:lnTo>
                <a:lnTo>
                  <a:pt x="56" y="37"/>
                </a:lnTo>
                <a:close/>
              </a:path>
            </a:pathLst>
          </a:custGeom>
          <a:solidFill>
            <a:srgbClr val="FED893"/>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13">
            <a:extLst>
              <a:ext uri="{FF2B5EF4-FFF2-40B4-BE49-F238E27FC236}">
                <a16:creationId xmlns:a16="http://schemas.microsoft.com/office/drawing/2014/main" id="{603ACDF2-799E-42BA-963B-BCF0FBC6CD3F}"/>
              </a:ext>
            </a:extLst>
          </p:cNvPr>
          <p:cNvSpPr>
            <a:spLocks/>
          </p:cNvSpPr>
          <p:nvPr/>
        </p:nvSpPr>
        <p:spPr bwMode="auto">
          <a:xfrm>
            <a:off x="8451288" y="5036406"/>
            <a:ext cx="59328" cy="184401"/>
          </a:xfrm>
          <a:custGeom>
            <a:avLst/>
            <a:gdLst>
              <a:gd name="T0" fmla="*/ 0 w 37"/>
              <a:gd name="T1" fmla="*/ 59 h 115"/>
              <a:gd name="T2" fmla="*/ 20 w 37"/>
              <a:gd name="T3" fmla="*/ 0 h 115"/>
              <a:gd name="T4" fmla="*/ 37 w 37"/>
              <a:gd name="T5" fmla="*/ 59 h 115"/>
              <a:gd name="T6" fmla="*/ 20 w 37"/>
              <a:gd name="T7" fmla="*/ 115 h 115"/>
              <a:gd name="T8" fmla="*/ 0 w 37"/>
              <a:gd name="T9" fmla="*/ 59 h 115"/>
            </a:gdLst>
            <a:ahLst/>
            <a:cxnLst>
              <a:cxn ang="0">
                <a:pos x="T0" y="T1"/>
              </a:cxn>
              <a:cxn ang="0">
                <a:pos x="T2" y="T3"/>
              </a:cxn>
              <a:cxn ang="0">
                <a:pos x="T4" y="T5"/>
              </a:cxn>
              <a:cxn ang="0">
                <a:pos x="T6" y="T7"/>
              </a:cxn>
              <a:cxn ang="0">
                <a:pos x="T8" y="T9"/>
              </a:cxn>
            </a:cxnLst>
            <a:rect l="0" t="0" r="r" b="b"/>
            <a:pathLst>
              <a:path w="37" h="115">
                <a:moveTo>
                  <a:pt x="0" y="59"/>
                </a:moveTo>
                <a:lnTo>
                  <a:pt x="20" y="0"/>
                </a:lnTo>
                <a:lnTo>
                  <a:pt x="37" y="59"/>
                </a:lnTo>
                <a:lnTo>
                  <a:pt x="20" y="115"/>
                </a:lnTo>
                <a:lnTo>
                  <a:pt x="0"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4">
            <a:extLst>
              <a:ext uri="{FF2B5EF4-FFF2-40B4-BE49-F238E27FC236}">
                <a16:creationId xmlns:a16="http://schemas.microsoft.com/office/drawing/2014/main" id="{AEFDAA6E-5B64-46FD-8EA2-5436D5FA0F2D}"/>
              </a:ext>
            </a:extLst>
          </p:cNvPr>
          <p:cNvSpPr>
            <a:spLocks/>
          </p:cNvSpPr>
          <p:nvPr/>
        </p:nvSpPr>
        <p:spPr bwMode="auto">
          <a:xfrm>
            <a:off x="8388751" y="5098942"/>
            <a:ext cx="184400" cy="59329"/>
          </a:xfrm>
          <a:custGeom>
            <a:avLst/>
            <a:gdLst>
              <a:gd name="T0" fmla="*/ 59 w 115"/>
              <a:gd name="T1" fmla="*/ 37 h 37"/>
              <a:gd name="T2" fmla="*/ 0 w 115"/>
              <a:gd name="T3" fmla="*/ 20 h 37"/>
              <a:gd name="T4" fmla="*/ 59 w 115"/>
              <a:gd name="T5" fmla="*/ 0 h 37"/>
              <a:gd name="T6" fmla="*/ 115 w 115"/>
              <a:gd name="T7" fmla="*/ 20 h 37"/>
              <a:gd name="T8" fmla="*/ 59 w 115"/>
              <a:gd name="T9" fmla="*/ 37 h 37"/>
            </a:gdLst>
            <a:ahLst/>
            <a:cxnLst>
              <a:cxn ang="0">
                <a:pos x="T0" y="T1"/>
              </a:cxn>
              <a:cxn ang="0">
                <a:pos x="T2" y="T3"/>
              </a:cxn>
              <a:cxn ang="0">
                <a:pos x="T4" y="T5"/>
              </a:cxn>
              <a:cxn ang="0">
                <a:pos x="T6" y="T7"/>
              </a:cxn>
              <a:cxn ang="0">
                <a:pos x="T8" y="T9"/>
              </a:cxn>
            </a:cxnLst>
            <a:rect l="0" t="0" r="r" b="b"/>
            <a:pathLst>
              <a:path w="115" h="37">
                <a:moveTo>
                  <a:pt x="59" y="37"/>
                </a:moveTo>
                <a:lnTo>
                  <a:pt x="0" y="20"/>
                </a:lnTo>
                <a:lnTo>
                  <a:pt x="59" y="0"/>
                </a:lnTo>
                <a:lnTo>
                  <a:pt x="115" y="20"/>
                </a:lnTo>
                <a:lnTo>
                  <a:pt x="59"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5">
            <a:extLst>
              <a:ext uri="{FF2B5EF4-FFF2-40B4-BE49-F238E27FC236}">
                <a16:creationId xmlns:a16="http://schemas.microsoft.com/office/drawing/2014/main" id="{8FFFA221-BB2C-42CF-BD1C-0B4518A36903}"/>
              </a:ext>
            </a:extLst>
          </p:cNvPr>
          <p:cNvSpPr>
            <a:spLocks/>
          </p:cNvSpPr>
          <p:nvPr/>
        </p:nvSpPr>
        <p:spPr bwMode="auto">
          <a:xfrm>
            <a:off x="9846321" y="1855090"/>
            <a:ext cx="57726" cy="177987"/>
          </a:xfrm>
          <a:custGeom>
            <a:avLst/>
            <a:gdLst>
              <a:gd name="T0" fmla="*/ 0 w 36"/>
              <a:gd name="T1" fmla="*/ 55 h 111"/>
              <a:gd name="T2" fmla="*/ 20 w 36"/>
              <a:gd name="T3" fmla="*/ 0 h 111"/>
              <a:gd name="T4" fmla="*/ 36 w 36"/>
              <a:gd name="T5" fmla="*/ 55 h 111"/>
              <a:gd name="T6" fmla="*/ 20 w 36"/>
              <a:gd name="T7" fmla="*/ 111 h 111"/>
              <a:gd name="T8" fmla="*/ 0 w 36"/>
              <a:gd name="T9" fmla="*/ 55 h 111"/>
            </a:gdLst>
            <a:ahLst/>
            <a:cxnLst>
              <a:cxn ang="0">
                <a:pos x="T0" y="T1"/>
              </a:cxn>
              <a:cxn ang="0">
                <a:pos x="T2" y="T3"/>
              </a:cxn>
              <a:cxn ang="0">
                <a:pos x="T4" y="T5"/>
              </a:cxn>
              <a:cxn ang="0">
                <a:pos x="T6" y="T7"/>
              </a:cxn>
              <a:cxn ang="0">
                <a:pos x="T8" y="T9"/>
              </a:cxn>
            </a:cxnLst>
            <a:rect l="0" t="0" r="r" b="b"/>
            <a:pathLst>
              <a:path w="36" h="111">
                <a:moveTo>
                  <a:pt x="0" y="55"/>
                </a:moveTo>
                <a:lnTo>
                  <a:pt x="20" y="0"/>
                </a:lnTo>
                <a:lnTo>
                  <a:pt x="36" y="55"/>
                </a:lnTo>
                <a:lnTo>
                  <a:pt x="20" y="111"/>
                </a:lnTo>
                <a:lnTo>
                  <a:pt x="0"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16">
            <a:extLst>
              <a:ext uri="{FF2B5EF4-FFF2-40B4-BE49-F238E27FC236}">
                <a16:creationId xmlns:a16="http://schemas.microsoft.com/office/drawing/2014/main" id="{6A555FB6-79FF-4D68-B4F2-635B8E68885F}"/>
              </a:ext>
            </a:extLst>
          </p:cNvPr>
          <p:cNvSpPr>
            <a:spLocks/>
          </p:cNvSpPr>
          <p:nvPr/>
        </p:nvSpPr>
        <p:spPr bwMode="auto">
          <a:xfrm>
            <a:off x="9783784" y="1917625"/>
            <a:ext cx="184400" cy="57726"/>
          </a:xfrm>
          <a:custGeom>
            <a:avLst/>
            <a:gdLst>
              <a:gd name="T0" fmla="*/ 59 w 115"/>
              <a:gd name="T1" fmla="*/ 36 h 36"/>
              <a:gd name="T2" fmla="*/ 0 w 115"/>
              <a:gd name="T3" fmla="*/ 16 h 36"/>
              <a:gd name="T4" fmla="*/ 59 w 115"/>
              <a:gd name="T5" fmla="*/ 0 h 36"/>
              <a:gd name="T6" fmla="*/ 115 w 115"/>
              <a:gd name="T7" fmla="*/ 16 h 36"/>
              <a:gd name="T8" fmla="*/ 59 w 115"/>
              <a:gd name="T9" fmla="*/ 36 h 36"/>
            </a:gdLst>
            <a:ahLst/>
            <a:cxnLst>
              <a:cxn ang="0">
                <a:pos x="T0" y="T1"/>
              </a:cxn>
              <a:cxn ang="0">
                <a:pos x="T2" y="T3"/>
              </a:cxn>
              <a:cxn ang="0">
                <a:pos x="T4" y="T5"/>
              </a:cxn>
              <a:cxn ang="0">
                <a:pos x="T6" y="T7"/>
              </a:cxn>
              <a:cxn ang="0">
                <a:pos x="T8" y="T9"/>
              </a:cxn>
            </a:cxnLst>
            <a:rect l="0" t="0" r="r" b="b"/>
            <a:pathLst>
              <a:path w="115" h="36">
                <a:moveTo>
                  <a:pt x="59" y="36"/>
                </a:moveTo>
                <a:lnTo>
                  <a:pt x="0" y="16"/>
                </a:lnTo>
                <a:lnTo>
                  <a:pt x="59" y="0"/>
                </a:lnTo>
                <a:lnTo>
                  <a:pt x="115" y="16"/>
                </a:lnTo>
                <a:lnTo>
                  <a:pt x="59"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17">
            <a:extLst>
              <a:ext uri="{FF2B5EF4-FFF2-40B4-BE49-F238E27FC236}">
                <a16:creationId xmlns:a16="http://schemas.microsoft.com/office/drawing/2014/main" id="{E6003DF3-57CB-4090-83AC-EA2F62F3AA59}"/>
              </a:ext>
            </a:extLst>
          </p:cNvPr>
          <p:cNvSpPr>
            <a:spLocks/>
          </p:cNvSpPr>
          <p:nvPr/>
        </p:nvSpPr>
        <p:spPr bwMode="auto">
          <a:xfrm>
            <a:off x="7965431" y="5411622"/>
            <a:ext cx="59328" cy="177987"/>
          </a:xfrm>
          <a:custGeom>
            <a:avLst/>
            <a:gdLst>
              <a:gd name="T0" fmla="*/ 0 w 37"/>
              <a:gd name="T1" fmla="*/ 55 h 111"/>
              <a:gd name="T2" fmla="*/ 20 w 37"/>
              <a:gd name="T3" fmla="*/ 0 h 111"/>
              <a:gd name="T4" fmla="*/ 37 w 37"/>
              <a:gd name="T5" fmla="*/ 55 h 111"/>
              <a:gd name="T6" fmla="*/ 20 w 37"/>
              <a:gd name="T7" fmla="*/ 111 h 111"/>
              <a:gd name="T8" fmla="*/ 0 w 37"/>
              <a:gd name="T9" fmla="*/ 55 h 111"/>
            </a:gdLst>
            <a:ahLst/>
            <a:cxnLst>
              <a:cxn ang="0">
                <a:pos x="T0" y="T1"/>
              </a:cxn>
              <a:cxn ang="0">
                <a:pos x="T2" y="T3"/>
              </a:cxn>
              <a:cxn ang="0">
                <a:pos x="T4" y="T5"/>
              </a:cxn>
              <a:cxn ang="0">
                <a:pos x="T6" y="T7"/>
              </a:cxn>
              <a:cxn ang="0">
                <a:pos x="T8" y="T9"/>
              </a:cxn>
            </a:cxnLst>
            <a:rect l="0" t="0" r="r" b="b"/>
            <a:pathLst>
              <a:path w="37" h="111">
                <a:moveTo>
                  <a:pt x="0" y="55"/>
                </a:moveTo>
                <a:lnTo>
                  <a:pt x="20" y="0"/>
                </a:lnTo>
                <a:lnTo>
                  <a:pt x="37" y="55"/>
                </a:lnTo>
                <a:lnTo>
                  <a:pt x="20" y="111"/>
                </a:lnTo>
                <a:lnTo>
                  <a:pt x="0" y="55"/>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18">
            <a:extLst>
              <a:ext uri="{FF2B5EF4-FFF2-40B4-BE49-F238E27FC236}">
                <a16:creationId xmlns:a16="http://schemas.microsoft.com/office/drawing/2014/main" id="{CB4B3CE8-3CFD-4C61-B71C-F377FE5D8B2E}"/>
              </a:ext>
            </a:extLst>
          </p:cNvPr>
          <p:cNvSpPr>
            <a:spLocks/>
          </p:cNvSpPr>
          <p:nvPr/>
        </p:nvSpPr>
        <p:spPr bwMode="auto">
          <a:xfrm>
            <a:off x="7907705" y="5469348"/>
            <a:ext cx="179590" cy="57726"/>
          </a:xfrm>
          <a:custGeom>
            <a:avLst/>
            <a:gdLst>
              <a:gd name="T0" fmla="*/ 56 w 112"/>
              <a:gd name="T1" fmla="*/ 36 h 36"/>
              <a:gd name="T2" fmla="*/ 0 w 112"/>
              <a:gd name="T3" fmla="*/ 19 h 36"/>
              <a:gd name="T4" fmla="*/ 56 w 112"/>
              <a:gd name="T5" fmla="*/ 0 h 36"/>
              <a:gd name="T6" fmla="*/ 112 w 112"/>
              <a:gd name="T7" fmla="*/ 19 h 36"/>
              <a:gd name="T8" fmla="*/ 56 w 112"/>
              <a:gd name="T9" fmla="*/ 36 h 36"/>
            </a:gdLst>
            <a:ahLst/>
            <a:cxnLst>
              <a:cxn ang="0">
                <a:pos x="T0" y="T1"/>
              </a:cxn>
              <a:cxn ang="0">
                <a:pos x="T2" y="T3"/>
              </a:cxn>
              <a:cxn ang="0">
                <a:pos x="T4" y="T5"/>
              </a:cxn>
              <a:cxn ang="0">
                <a:pos x="T6" y="T7"/>
              </a:cxn>
              <a:cxn ang="0">
                <a:pos x="T8" y="T9"/>
              </a:cxn>
            </a:cxnLst>
            <a:rect l="0" t="0" r="r" b="b"/>
            <a:pathLst>
              <a:path w="112" h="36">
                <a:moveTo>
                  <a:pt x="56" y="36"/>
                </a:moveTo>
                <a:lnTo>
                  <a:pt x="0" y="19"/>
                </a:lnTo>
                <a:lnTo>
                  <a:pt x="56" y="0"/>
                </a:lnTo>
                <a:lnTo>
                  <a:pt x="112" y="19"/>
                </a:lnTo>
                <a:lnTo>
                  <a:pt x="56" y="36"/>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19">
            <a:extLst>
              <a:ext uri="{FF2B5EF4-FFF2-40B4-BE49-F238E27FC236}">
                <a16:creationId xmlns:a16="http://schemas.microsoft.com/office/drawing/2014/main" id="{9B15604B-EF9A-46A8-A48E-ECC1C7CC28DC}"/>
              </a:ext>
            </a:extLst>
          </p:cNvPr>
          <p:cNvSpPr>
            <a:spLocks/>
          </p:cNvSpPr>
          <p:nvPr/>
        </p:nvSpPr>
        <p:spPr bwMode="auto">
          <a:xfrm>
            <a:off x="8976883" y="1885354"/>
            <a:ext cx="59328" cy="179590"/>
          </a:xfrm>
          <a:custGeom>
            <a:avLst/>
            <a:gdLst>
              <a:gd name="T0" fmla="*/ 0 w 37"/>
              <a:gd name="T1" fmla="*/ 56 h 112"/>
              <a:gd name="T2" fmla="*/ 20 w 37"/>
              <a:gd name="T3" fmla="*/ 0 h 112"/>
              <a:gd name="T4" fmla="*/ 37 w 37"/>
              <a:gd name="T5" fmla="*/ 56 h 112"/>
              <a:gd name="T6" fmla="*/ 20 w 37"/>
              <a:gd name="T7" fmla="*/ 112 h 112"/>
              <a:gd name="T8" fmla="*/ 0 w 37"/>
              <a:gd name="T9" fmla="*/ 56 h 112"/>
            </a:gdLst>
            <a:ahLst/>
            <a:cxnLst>
              <a:cxn ang="0">
                <a:pos x="T0" y="T1"/>
              </a:cxn>
              <a:cxn ang="0">
                <a:pos x="T2" y="T3"/>
              </a:cxn>
              <a:cxn ang="0">
                <a:pos x="T4" y="T5"/>
              </a:cxn>
              <a:cxn ang="0">
                <a:pos x="T6" y="T7"/>
              </a:cxn>
              <a:cxn ang="0">
                <a:pos x="T8" y="T9"/>
              </a:cxn>
            </a:cxnLst>
            <a:rect l="0" t="0" r="r" b="b"/>
            <a:pathLst>
              <a:path w="37" h="112">
                <a:moveTo>
                  <a:pt x="0" y="56"/>
                </a:moveTo>
                <a:lnTo>
                  <a:pt x="20" y="0"/>
                </a:lnTo>
                <a:lnTo>
                  <a:pt x="37" y="56"/>
                </a:lnTo>
                <a:lnTo>
                  <a:pt x="20" y="112"/>
                </a:lnTo>
                <a:lnTo>
                  <a:pt x="0" y="56"/>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20">
            <a:extLst>
              <a:ext uri="{FF2B5EF4-FFF2-40B4-BE49-F238E27FC236}">
                <a16:creationId xmlns:a16="http://schemas.microsoft.com/office/drawing/2014/main" id="{7A9F2DA2-D18A-43C9-9CAA-0693B375C8DF}"/>
              </a:ext>
            </a:extLst>
          </p:cNvPr>
          <p:cNvSpPr>
            <a:spLocks/>
          </p:cNvSpPr>
          <p:nvPr/>
        </p:nvSpPr>
        <p:spPr bwMode="auto">
          <a:xfrm>
            <a:off x="8919158" y="1949493"/>
            <a:ext cx="179590" cy="57726"/>
          </a:xfrm>
          <a:custGeom>
            <a:avLst/>
            <a:gdLst>
              <a:gd name="T0" fmla="*/ 56 w 112"/>
              <a:gd name="T1" fmla="*/ 36 h 36"/>
              <a:gd name="T2" fmla="*/ 0 w 112"/>
              <a:gd name="T3" fmla="*/ 16 h 36"/>
              <a:gd name="T4" fmla="*/ 56 w 112"/>
              <a:gd name="T5" fmla="*/ 0 h 36"/>
              <a:gd name="T6" fmla="*/ 112 w 112"/>
              <a:gd name="T7" fmla="*/ 16 h 36"/>
              <a:gd name="T8" fmla="*/ 56 w 112"/>
              <a:gd name="T9" fmla="*/ 36 h 36"/>
            </a:gdLst>
            <a:ahLst/>
            <a:cxnLst>
              <a:cxn ang="0">
                <a:pos x="T0" y="T1"/>
              </a:cxn>
              <a:cxn ang="0">
                <a:pos x="T2" y="T3"/>
              </a:cxn>
              <a:cxn ang="0">
                <a:pos x="T4" y="T5"/>
              </a:cxn>
              <a:cxn ang="0">
                <a:pos x="T6" y="T7"/>
              </a:cxn>
              <a:cxn ang="0">
                <a:pos x="T8" y="T9"/>
              </a:cxn>
            </a:cxnLst>
            <a:rect l="0" t="0" r="r" b="b"/>
            <a:pathLst>
              <a:path w="112" h="36">
                <a:moveTo>
                  <a:pt x="56" y="36"/>
                </a:moveTo>
                <a:lnTo>
                  <a:pt x="0" y="16"/>
                </a:lnTo>
                <a:lnTo>
                  <a:pt x="56" y="0"/>
                </a:lnTo>
                <a:lnTo>
                  <a:pt x="112" y="16"/>
                </a:lnTo>
                <a:lnTo>
                  <a:pt x="56" y="36"/>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21">
            <a:extLst>
              <a:ext uri="{FF2B5EF4-FFF2-40B4-BE49-F238E27FC236}">
                <a16:creationId xmlns:a16="http://schemas.microsoft.com/office/drawing/2014/main" id="{88FB763F-8C38-4DED-BA20-0835562FC76C}"/>
              </a:ext>
            </a:extLst>
          </p:cNvPr>
          <p:cNvSpPr>
            <a:spLocks/>
          </p:cNvSpPr>
          <p:nvPr/>
        </p:nvSpPr>
        <p:spPr bwMode="auto">
          <a:xfrm>
            <a:off x="9947340" y="2435552"/>
            <a:ext cx="52915" cy="152332"/>
          </a:xfrm>
          <a:custGeom>
            <a:avLst/>
            <a:gdLst>
              <a:gd name="T0" fmla="*/ 0 w 33"/>
              <a:gd name="T1" fmla="*/ 49 h 95"/>
              <a:gd name="T2" fmla="*/ 16 w 33"/>
              <a:gd name="T3" fmla="*/ 0 h 95"/>
              <a:gd name="T4" fmla="*/ 33 w 33"/>
              <a:gd name="T5" fmla="*/ 49 h 95"/>
              <a:gd name="T6" fmla="*/ 16 w 33"/>
              <a:gd name="T7" fmla="*/ 95 h 95"/>
              <a:gd name="T8" fmla="*/ 0 w 33"/>
              <a:gd name="T9" fmla="*/ 49 h 95"/>
            </a:gdLst>
            <a:ahLst/>
            <a:cxnLst>
              <a:cxn ang="0">
                <a:pos x="T0" y="T1"/>
              </a:cxn>
              <a:cxn ang="0">
                <a:pos x="T2" y="T3"/>
              </a:cxn>
              <a:cxn ang="0">
                <a:pos x="T4" y="T5"/>
              </a:cxn>
              <a:cxn ang="0">
                <a:pos x="T6" y="T7"/>
              </a:cxn>
              <a:cxn ang="0">
                <a:pos x="T8" y="T9"/>
              </a:cxn>
            </a:cxnLst>
            <a:rect l="0" t="0" r="r" b="b"/>
            <a:pathLst>
              <a:path w="33" h="95">
                <a:moveTo>
                  <a:pt x="0" y="49"/>
                </a:moveTo>
                <a:lnTo>
                  <a:pt x="16" y="0"/>
                </a:lnTo>
                <a:lnTo>
                  <a:pt x="33" y="49"/>
                </a:lnTo>
                <a:lnTo>
                  <a:pt x="16" y="95"/>
                </a:lnTo>
                <a:lnTo>
                  <a:pt x="0"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2">
            <a:extLst>
              <a:ext uri="{FF2B5EF4-FFF2-40B4-BE49-F238E27FC236}">
                <a16:creationId xmlns:a16="http://schemas.microsoft.com/office/drawing/2014/main" id="{82E5B318-5960-4184-8781-C516FA9E7BA4}"/>
              </a:ext>
            </a:extLst>
          </p:cNvPr>
          <p:cNvSpPr>
            <a:spLocks/>
          </p:cNvSpPr>
          <p:nvPr/>
        </p:nvSpPr>
        <p:spPr bwMode="auto">
          <a:xfrm>
            <a:off x="9894426" y="2486863"/>
            <a:ext cx="152331" cy="48105"/>
          </a:xfrm>
          <a:custGeom>
            <a:avLst/>
            <a:gdLst>
              <a:gd name="T0" fmla="*/ 49 w 95"/>
              <a:gd name="T1" fmla="*/ 30 h 30"/>
              <a:gd name="T2" fmla="*/ 0 w 95"/>
              <a:gd name="T3" fmla="*/ 17 h 30"/>
              <a:gd name="T4" fmla="*/ 49 w 95"/>
              <a:gd name="T5" fmla="*/ 0 h 30"/>
              <a:gd name="T6" fmla="*/ 95 w 95"/>
              <a:gd name="T7" fmla="*/ 17 h 30"/>
              <a:gd name="T8" fmla="*/ 49 w 95"/>
              <a:gd name="T9" fmla="*/ 30 h 30"/>
            </a:gdLst>
            <a:ahLst/>
            <a:cxnLst>
              <a:cxn ang="0">
                <a:pos x="T0" y="T1"/>
              </a:cxn>
              <a:cxn ang="0">
                <a:pos x="T2" y="T3"/>
              </a:cxn>
              <a:cxn ang="0">
                <a:pos x="T4" y="T5"/>
              </a:cxn>
              <a:cxn ang="0">
                <a:pos x="T6" y="T7"/>
              </a:cxn>
              <a:cxn ang="0">
                <a:pos x="T8" y="T9"/>
              </a:cxn>
            </a:cxnLst>
            <a:rect l="0" t="0" r="r" b="b"/>
            <a:pathLst>
              <a:path w="95" h="30">
                <a:moveTo>
                  <a:pt x="49" y="30"/>
                </a:moveTo>
                <a:lnTo>
                  <a:pt x="0" y="17"/>
                </a:lnTo>
                <a:lnTo>
                  <a:pt x="49" y="0"/>
                </a:lnTo>
                <a:lnTo>
                  <a:pt x="95" y="17"/>
                </a:lnTo>
                <a:lnTo>
                  <a:pt x="49"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23">
            <a:extLst>
              <a:ext uri="{FF2B5EF4-FFF2-40B4-BE49-F238E27FC236}">
                <a16:creationId xmlns:a16="http://schemas.microsoft.com/office/drawing/2014/main" id="{5B7C8E7B-4EA9-4248-9732-7121C77CD6FD}"/>
              </a:ext>
            </a:extLst>
          </p:cNvPr>
          <p:cNvSpPr>
            <a:spLocks/>
          </p:cNvSpPr>
          <p:nvPr/>
        </p:nvSpPr>
        <p:spPr bwMode="auto">
          <a:xfrm>
            <a:off x="7695388" y="2207332"/>
            <a:ext cx="48105" cy="152332"/>
          </a:xfrm>
          <a:custGeom>
            <a:avLst/>
            <a:gdLst>
              <a:gd name="T0" fmla="*/ 0 w 30"/>
              <a:gd name="T1" fmla="*/ 49 h 95"/>
              <a:gd name="T2" fmla="*/ 14 w 30"/>
              <a:gd name="T3" fmla="*/ 0 h 95"/>
              <a:gd name="T4" fmla="*/ 30 w 30"/>
              <a:gd name="T5" fmla="*/ 49 h 95"/>
              <a:gd name="T6" fmla="*/ 14 w 30"/>
              <a:gd name="T7" fmla="*/ 95 h 95"/>
              <a:gd name="T8" fmla="*/ 0 w 30"/>
              <a:gd name="T9" fmla="*/ 49 h 95"/>
            </a:gdLst>
            <a:ahLst/>
            <a:cxnLst>
              <a:cxn ang="0">
                <a:pos x="T0" y="T1"/>
              </a:cxn>
              <a:cxn ang="0">
                <a:pos x="T2" y="T3"/>
              </a:cxn>
              <a:cxn ang="0">
                <a:pos x="T4" y="T5"/>
              </a:cxn>
              <a:cxn ang="0">
                <a:pos x="T6" y="T7"/>
              </a:cxn>
              <a:cxn ang="0">
                <a:pos x="T8" y="T9"/>
              </a:cxn>
            </a:cxnLst>
            <a:rect l="0" t="0" r="r" b="b"/>
            <a:pathLst>
              <a:path w="30" h="95">
                <a:moveTo>
                  <a:pt x="0" y="49"/>
                </a:moveTo>
                <a:lnTo>
                  <a:pt x="14" y="0"/>
                </a:lnTo>
                <a:lnTo>
                  <a:pt x="30" y="49"/>
                </a:lnTo>
                <a:lnTo>
                  <a:pt x="14" y="95"/>
                </a:lnTo>
                <a:lnTo>
                  <a:pt x="0" y="49"/>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24">
            <a:extLst>
              <a:ext uri="{FF2B5EF4-FFF2-40B4-BE49-F238E27FC236}">
                <a16:creationId xmlns:a16="http://schemas.microsoft.com/office/drawing/2014/main" id="{D393C7F0-F11B-4FC3-8F36-C10E40BBA0FE}"/>
              </a:ext>
            </a:extLst>
          </p:cNvPr>
          <p:cNvSpPr>
            <a:spLocks/>
          </p:cNvSpPr>
          <p:nvPr/>
        </p:nvSpPr>
        <p:spPr bwMode="auto">
          <a:xfrm>
            <a:off x="7642474" y="2260247"/>
            <a:ext cx="153935" cy="46502"/>
          </a:xfrm>
          <a:custGeom>
            <a:avLst/>
            <a:gdLst>
              <a:gd name="T0" fmla="*/ 47 w 96"/>
              <a:gd name="T1" fmla="*/ 29 h 29"/>
              <a:gd name="T2" fmla="*/ 0 w 96"/>
              <a:gd name="T3" fmla="*/ 16 h 29"/>
              <a:gd name="T4" fmla="*/ 47 w 96"/>
              <a:gd name="T5" fmla="*/ 0 h 29"/>
              <a:gd name="T6" fmla="*/ 96 w 96"/>
              <a:gd name="T7" fmla="*/ 16 h 29"/>
              <a:gd name="T8" fmla="*/ 47 w 96"/>
              <a:gd name="T9" fmla="*/ 29 h 29"/>
            </a:gdLst>
            <a:ahLst/>
            <a:cxnLst>
              <a:cxn ang="0">
                <a:pos x="T0" y="T1"/>
              </a:cxn>
              <a:cxn ang="0">
                <a:pos x="T2" y="T3"/>
              </a:cxn>
              <a:cxn ang="0">
                <a:pos x="T4" y="T5"/>
              </a:cxn>
              <a:cxn ang="0">
                <a:pos x="T6" y="T7"/>
              </a:cxn>
              <a:cxn ang="0">
                <a:pos x="T8" y="T9"/>
              </a:cxn>
            </a:cxnLst>
            <a:rect l="0" t="0" r="r" b="b"/>
            <a:pathLst>
              <a:path w="96" h="29">
                <a:moveTo>
                  <a:pt x="47" y="29"/>
                </a:moveTo>
                <a:lnTo>
                  <a:pt x="0" y="16"/>
                </a:lnTo>
                <a:lnTo>
                  <a:pt x="47" y="0"/>
                </a:lnTo>
                <a:lnTo>
                  <a:pt x="96" y="16"/>
                </a:lnTo>
                <a:lnTo>
                  <a:pt x="47" y="29"/>
                </a:lnTo>
                <a:close/>
              </a:path>
            </a:pathLst>
          </a:custGeom>
          <a:solidFill>
            <a:srgbClr val="CEF2FF"/>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25">
            <a:extLst>
              <a:ext uri="{FF2B5EF4-FFF2-40B4-BE49-F238E27FC236}">
                <a16:creationId xmlns:a16="http://schemas.microsoft.com/office/drawing/2014/main" id="{F0E61023-4E31-4F04-B599-2131F425B43C}"/>
              </a:ext>
            </a:extLst>
          </p:cNvPr>
          <p:cNvSpPr>
            <a:spLocks/>
          </p:cNvSpPr>
          <p:nvPr/>
        </p:nvSpPr>
        <p:spPr bwMode="auto">
          <a:xfrm>
            <a:off x="9259445" y="3827378"/>
            <a:ext cx="48105" cy="153935"/>
          </a:xfrm>
          <a:custGeom>
            <a:avLst/>
            <a:gdLst>
              <a:gd name="T0" fmla="*/ 0 w 30"/>
              <a:gd name="T1" fmla="*/ 50 h 96"/>
              <a:gd name="T2" fmla="*/ 14 w 30"/>
              <a:gd name="T3" fmla="*/ 0 h 96"/>
              <a:gd name="T4" fmla="*/ 30 w 30"/>
              <a:gd name="T5" fmla="*/ 50 h 96"/>
              <a:gd name="T6" fmla="*/ 14 w 30"/>
              <a:gd name="T7" fmla="*/ 96 h 96"/>
              <a:gd name="T8" fmla="*/ 0 w 30"/>
              <a:gd name="T9" fmla="*/ 50 h 96"/>
            </a:gdLst>
            <a:ahLst/>
            <a:cxnLst>
              <a:cxn ang="0">
                <a:pos x="T0" y="T1"/>
              </a:cxn>
              <a:cxn ang="0">
                <a:pos x="T2" y="T3"/>
              </a:cxn>
              <a:cxn ang="0">
                <a:pos x="T4" y="T5"/>
              </a:cxn>
              <a:cxn ang="0">
                <a:pos x="T6" y="T7"/>
              </a:cxn>
              <a:cxn ang="0">
                <a:pos x="T8" y="T9"/>
              </a:cxn>
            </a:cxnLst>
            <a:rect l="0" t="0" r="r" b="b"/>
            <a:pathLst>
              <a:path w="30" h="96">
                <a:moveTo>
                  <a:pt x="0" y="50"/>
                </a:moveTo>
                <a:lnTo>
                  <a:pt x="14" y="0"/>
                </a:lnTo>
                <a:lnTo>
                  <a:pt x="30" y="50"/>
                </a:lnTo>
                <a:lnTo>
                  <a:pt x="14" y="96"/>
                </a:lnTo>
                <a:lnTo>
                  <a:pt x="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26">
            <a:extLst>
              <a:ext uri="{FF2B5EF4-FFF2-40B4-BE49-F238E27FC236}">
                <a16:creationId xmlns:a16="http://schemas.microsoft.com/office/drawing/2014/main" id="{F487FFE3-50FA-4AD6-A123-07501E2B6B0F}"/>
              </a:ext>
            </a:extLst>
          </p:cNvPr>
          <p:cNvSpPr>
            <a:spLocks/>
          </p:cNvSpPr>
          <p:nvPr/>
        </p:nvSpPr>
        <p:spPr bwMode="auto">
          <a:xfrm>
            <a:off x="9208133" y="3880292"/>
            <a:ext cx="152331" cy="48105"/>
          </a:xfrm>
          <a:custGeom>
            <a:avLst/>
            <a:gdLst>
              <a:gd name="T0" fmla="*/ 46 w 95"/>
              <a:gd name="T1" fmla="*/ 30 h 30"/>
              <a:gd name="T2" fmla="*/ 0 w 95"/>
              <a:gd name="T3" fmla="*/ 17 h 30"/>
              <a:gd name="T4" fmla="*/ 46 w 95"/>
              <a:gd name="T5" fmla="*/ 0 h 30"/>
              <a:gd name="T6" fmla="*/ 95 w 95"/>
              <a:gd name="T7" fmla="*/ 17 h 30"/>
              <a:gd name="T8" fmla="*/ 46 w 95"/>
              <a:gd name="T9" fmla="*/ 30 h 30"/>
            </a:gdLst>
            <a:ahLst/>
            <a:cxnLst>
              <a:cxn ang="0">
                <a:pos x="T0" y="T1"/>
              </a:cxn>
              <a:cxn ang="0">
                <a:pos x="T2" y="T3"/>
              </a:cxn>
              <a:cxn ang="0">
                <a:pos x="T4" y="T5"/>
              </a:cxn>
              <a:cxn ang="0">
                <a:pos x="T6" y="T7"/>
              </a:cxn>
              <a:cxn ang="0">
                <a:pos x="T8" y="T9"/>
              </a:cxn>
            </a:cxnLst>
            <a:rect l="0" t="0" r="r" b="b"/>
            <a:pathLst>
              <a:path w="95" h="30">
                <a:moveTo>
                  <a:pt x="46" y="30"/>
                </a:moveTo>
                <a:lnTo>
                  <a:pt x="0" y="17"/>
                </a:lnTo>
                <a:lnTo>
                  <a:pt x="46" y="0"/>
                </a:lnTo>
                <a:lnTo>
                  <a:pt x="95" y="17"/>
                </a:lnTo>
                <a:lnTo>
                  <a:pt x="46"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27">
            <a:extLst>
              <a:ext uri="{FF2B5EF4-FFF2-40B4-BE49-F238E27FC236}">
                <a16:creationId xmlns:a16="http://schemas.microsoft.com/office/drawing/2014/main" id="{C0A7823F-E5F1-4B2A-8377-A216E2A801DE}"/>
              </a:ext>
            </a:extLst>
          </p:cNvPr>
          <p:cNvSpPr>
            <a:spLocks/>
          </p:cNvSpPr>
          <p:nvPr/>
        </p:nvSpPr>
        <p:spPr bwMode="auto">
          <a:xfrm>
            <a:off x="9657110" y="2788319"/>
            <a:ext cx="57726" cy="184401"/>
          </a:xfrm>
          <a:custGeom>
            <a:avLst/>
            <a:gdLst>
              <a:gd name="T0" fmla="*/ 0 w 36"/>
              <a:gd name="T1" fmla="*/ 56 h 115"/>
              <a:gd name="T2" fmla="*/ 19 w 36"/>
              <a:gd name="T3" fmla="*/ 0 h 115"/>
              <a:gd name="T4" fmla="*/ 36 w 36"/>
              <a:gd name="T5" fmla="*/ 56 h 115"/>
              <a:gd name="T6" fmla="*/ 19 w 36"/>
              <a:gd name="T7" fmla="*/ 115 h 115"/>
              <a:gd name="T8" fmla="*/ 0 w 36"/>
              <a:gd name="T9" fmla="*/ 56 h 115"/>
            </a:gdLst>
            <a:ahLst/>
            <a:cxnLst>
              <a:cxn ang="0">
                <a:pos x="T0" y="T1"/>
              </a:cxn>
              <a:cxn ang="0">
                <a:pos x="T2" y="T3"/>
              </a:cxn>
              <a:cxn ang="0">
                <a:pos x="T4" y="T5"/>
              </a:cxn>
              <a:cxn ang="0">
                <a:pos x="T6" y="T7"/>
              </a:cxn>
              <a:cxn ang="0">
                <a:pos x="T8" y="T9"/>
              </a:cxn>
            </a:cxnLst>
            <a:rect l="0" t="0" r="r" b="b"/>
            <a:pathLst>
              <a:path w="36" h="115">
                <a:moveTo>
                  <a:pt x="0" y="56"/>
                </a:moveTo>
                <a:lnTo>
                  <a:pt x="19" y="0"/>
                </a:lnTo>
                <a:lnTo>
                  <a:pt x="36" y="56"/>
                </a:lnTo>
                <a:lnTo>
                  <a:pt x="19" y="115"/>
                </a:lnTo>
                <a:lnTo>
                  <a:pt x="0" y="56"/>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28">
            <a:extLst>
              <a:ext uri="{FF2B5EF4-FFF2-40B4-BE49-F238E27FC236}">
                <a16:creationId xmlns:a16="http://schemas.microsoft.com/office/drawing/2014/main" id="{3CEF2B21-B957-4D35-AEA9-FBEB4D89A58A}"/>
              </a:ext>
            </a:extLst>
          </p:cNvPr>
          <p:cNvSpPr>
            <a:spLocks/>
          </p:cNvSpPr>
          <p:nvPr/>
        </p:nvSpPr>
        <p:spPr bwMode="auto">
          <a:xfrm>
            <a:off x="9592970" y="2852458"/>
            <a:ext cx="184400" cy="57726"/>
          </a:xfrm>
          <a:custGeom>
            <a:avLst/>
            <a:gdLst>
              <a:gd name="T0" fmla="*/ 59 w 115"/>
              <a:gd name="T1" fmla="*/ 36 h 36"/>
              <a:gd name="T2" fmla="*/ 0 w 115"/>
              <a:gd name="T3" fmla="*/ 16 h 36"/>
              <a:gd name="T4" fmla="*/ 59 w 115"/>
              <a:gd name="T5" fmla="*/ 0 h 36"/>
              <a:gd name="T6" fmla="*/ 115 w 115"/>
              <a:gd name="T7" fmla="*/ 16 h 36"/>
              <a:gd name="T8" fmla="*/ 59 w 115"/>
              <a:gd name="T9" fmla="*/ 36 h 36"/>
            </a:gdLst>
            <a:ahLst/>
            <a:cxnLst>
              <a:cxn ang="0">
                <a:pos x="T0" y="T1"/>
              </a:cxn>
              <a:cxn ang="0">
                <a:pos x="T2" y="T3"/>
              </a:cxn>
              <a:cxn ang="0">
                <a:pos x="T4" y="T5"/>
              </a:cxn>
              <a:cxn ang="0">
                <a:pos x="T6" y="T7"/>
              </a:cxn>
              <a:cxn ang="0">
                <a:pos x="T8" y="T9"/>
              </a:cxn>
            </a:cxnLst>
            <a:rect l="0" t="0" r="r" b="b"/>
            <a:pathLst>
              <a:path w="115" h="36">
                <a:moveTo>
                  <a:pt x="59" y="36"/>
                </a:moveTo>
                <a:lnTo>
                  <a:pt x="0" y="16"/>
                </a:lnTo>
                <a:lnTo>
                  <a:pt x="59" y="0"/>
                </a:lnTo>
                <a:lnTo>
                  <a:pt x="115" y="16"/>
                </a:lnTo>
                <a:lnTo>
                  <a:pt x="59" y="36"/>
                </a:lnTo>
                <a:close/>
              </a:path>
            </a:pathLst>
          </a:custGeom>
          <a:solidFill>
            <a:srgbClr val="AFE291"/>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TextBox 135">
            <a:extLst>
              <a:ext uri="{FF2B5EF4-FFF2-40B4-BE49-F238E27FC236}">
                <a16:creationId xmlns:a16="http://schemas.microsoft.com/office/drawing/2014/main" id="{F9387AB8-7E69-4ABB-A7E0-2EFC020DF2EC}"/>
              </a:ext>
            </a:extLst>
          </p:cNvPr>
          <p:cNvSpPr txBox="1"/>
          <p:nvPr/>
        </p:nvSpPr>
        <p:spPr>
          <a:xfrm>
            <a:off x="911412" y="647130"/>
            <a:ext cx="4828017" cy="701731"/>
          </a:xfrm>
          <a:prstGeom prst="rect">
            <a:avLst/>
          </a:prstGeom>
          <a:noFill/>
        </p:spPr>
        <p:txBody>
          <a:bodyPr wrap="square" lIns="0" rtlCol="0">
            <a:spAutoFit/>
          </a:bodyPr>
          <a:lstStyle/>
          <a:p>
            <a:pPr>
              <a:lnSpc>
                <a:spcPct val="90000"/>
              </a:lnSpc>
            </a:pPr>
            <a:r>
              <a:rPr lang="en-US" sz="4400" dirty="0">
                <a:solidFill>
                  <a:schemeClr val="tx1">
                    <a:lumMod val="75000"/>
                    <a:lumOff val="25000"/>
                  </a:schemeClr>
                </a:solidFill>
                <a:latin typeface="Arial Rounded MT Bold" panose="020F0704030504030204" pitchFamily="34" charset="0"/>
              </a:rPr>
              <a:t>Datasets</a:t>
            </a:r>
          </a:p>
        </p:txBody>
      </p:sp>
      <p:sp>
        <p:nvSpPr>
          <p:cNvPr id="177" name="Oval 176">
            <a:extLst>
              <a:ext uri="{FF2B5EF4-FFF2-40B4-BE49-F238E27FC236}">
                <a16:creationId xmlns:a16="http://schemas.microsoft.com/office/drawing/2014/main" id="{616E2B3C-239B-4E73-BA5B-927EFC550D08}"/>
              </a:ext>
            </a:extLst>
          </p:cNvPr>
          <p:cNvSpPr/>
          <p:nvPr/>
        </p:nvSpPr>
        <p:spPr>
          <a:xfrm>
            <a:off x="923349" y="1598260"/>
            <a:ext cx="1658022" cy="1561795"/>
          </a:xfrm>
          <a:prstGeom prst="ellipse">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b="1" dirty="0"/>
              <a:t>“The </a:t>
            </a:r>
          </a:p>
          <a:p>
            <a:pPr algn="ctr"/>
            <a:r>
              <a:rPr lang="en-US" b="1" dirty="0"/>
              <a:t>OffensEval-20"</a:t>
            </a:r>
          </a:p>
        </p:txBody>
      </p:sp>
      <p:sp>
        <p:nvSpPr>
          <p:cNvPr id="181" name="Rectangle 180">
            <a:extLst>
              <a:ext uri="{FF2B5EF4-FFF2-40B4-BE49-F238E27FC236}">
                <a16:creationId xmlns:a16="http://schemas.microsoft.com/office/drawing/2014/main" id="{90E146DD-A942-4CDE-843D-98D1415E9680}"/>
              </a:ext>
            </a:extLst>
          </p:cNvPr>
          <p:cNvSpPr/>
          <p:nvPr/>
        </p:nvSpPr>
        <p:spPr>
          <a:xfrm>
            <a:off x="963043" y="3742717"/>
            <a:ext cx="1671126" cy="1292662"/>
          </a:xfrm>
          <a:prstGeom prst="rect">
            <a:avLst/>
          </a:prstGeom>
        </p:spPr>
        <p:txBody>
          <a:bodyPr wrap="square" lIns="0" tIns="0" rIns="0" bIns="0">
            <a:spAutoFit/>
          </a:bodyPr>
          <a:lstStyle/>
          <a:p>
            <a:r>
              <a:rPr lang="en-US" sz="1400" dirty="0">
                <a:solidFill>
                  <a:schemeClr val="tx1">
                    <a:lumMod val="75000"/>
                    <a:lumOff val="25000"/>
                  </a:schemeClr>
                </a:solidFill>
              </a:rPr>
              <a:t>Constructed and often used for offensive language categorization,</a:t>
            </a:r>
          </a:p>
          <a:p>
            <a:endParaRPr lang="en-US" sz="1400" dirty="0">
              <a:solidFill>
                <a:schemeClr val="tx1">
                  <a:lumMod val="75000"/>
                  <a:lumOff val="25000"/>
                </a:schemeClr>
              </a:solidFill>
            </a:endParaRPr>
          </a:p>
          <a:p>
            <a:r>
              <a:rPr lang="en-US" sz="1400" dirty="0">
                <a:solidFill>
                  <a:schemeClr val="tx1">
                    <a:lumMod val="75000"/>
                    <a:lumOff val="25000"/>
                  </a:schemeClr>
                </a:solidFill>
              </a:rPr>
              <a:t>Manually classified</a:t>
            </a:r>
          </a:p>
        </p:txBody>
      </p:sp>
      <p:sp>
        <p:nvSpPr>
          <p:cNvPr id="182" name="Rectangle 181">
            <a:extLst>
              <a:ext uri="{FF2B5EF4-FFF2-40B4-BE49-F238E27FC236}">
                <a16:creationId xmlns:a16="http://schemas.microsoft.com/office/drawing/2014/main" id="{9D4CC1D4-FEFB-4AE6-B0F4-47F6F0A98B27}"/>
              </a:ext>
            </a:extLst>
          </p:cNvPr>
          <p:cNvSpPr/>
          <p:nvPr/>
        </p:nvSpPr>
        <p:spPr>
          <a:xfrm>
            <a:off x="2898032" y="3202567"/>
            <a:ext cx="1671126" cy="2585323"/>
          </a:xfrm>
          <a:prstGeom prst="rect">
            <a:avLst/>
          </a:prstGeom>
        </p:spPr>
        <p:txBody>
          <a:bodyPr wrap="square" lIns="0" tIns="0" rIns="0" bIns="0">
            <a:spAutoFit/>
          </a:bodyPr>
          <a:lstStyle/>
          <a:p>
            <a:r>
              <a:rPr lang="en-US" sz="1400" dirty="0">
                <a:solidFill>
                  <a:schemeClr val="tx1">
                    <a:lumMod val="75000"/>
                    <a:lumOff val="25000"/>
                  </a:schemeClr>
                </a:solidFill>
              </a:rPr>
              <a:t>Homophobic-Abusive Turkish Comments</a:t>
            </a:r>
          </a:p>
          <a:p>
            <a:endParaRPr lang="en-US" sz="1400" dirty="0">
              <a:solidFill>
                <a:schemeClr val="tx1">
                  <a:lumMod val="75000"/>
                  <a:lumOff val="25000"/>
                </a:schemeClr>
              </a:solidFill>
            </a:endParaRPr>
          </a:p>
          <a:p>
            <a:r>
              <a:rPr lang="en-US" sz="1400" dirty="0">
                <a:solidFill>
                  <a:schemeClr val="tx1">
                    <a:lumMod val="75000"/>
                    <a:lumOff val="25000"/>
                  </a:schemeClr>
                </a:solidFill>
              </a:rPr>
              <a:t>Was collected from Instagram</a:t>
            </a:r>
          </a:p>
          <a:p>
            <a:endParaRPr lang="en-US" sz="1400" dirty="0">
              <a:solidFill>
                <a:schemeClr val="tx1">
                  <a:lumMod val="75000"/>
                  <a:lumOff val="25000"/>
                </a:schemeClr>
              </a:solidFill>
            </a:endParaRPr>
          </a:p>
          <a:p>
            <a:r>
              <a:rPr lang="en-US" sz="1400" dirty="0">
                <a:solidFill>
                  <a:schemeClr val="tx1">
                    <a:lumMod val="75000"/>
                    <a:lumOff val="25000"/>
                  </a:schemeClr>
                </a:solidFill>
              </a:rPr>
              <a:t>List of 201 words that would cause high morphological uncertainty was created and removed from this dataset</a:t>
            </a:r>
          </a:p>
        </p:txBody>
      </p:sp>
      <p:sp>
        <p:nvSpPr>
          <p:cNvPr id="183" name="Rectangle 182">
            <a:extLst>
              <a:ext uri="{FF2B5EF4-FFF2-40B4-BE49-F238E27FC236}">
                <a16:creationId xmlns:a16="http://schemas.microsoft.com/office/drawing/2014/main" id="{DF5CCD1B-A345-44F1-AA5A-ED8B78448AD1}"/>
              </a:ext>
            </a:extLst>
          </p:cNvPr>
          <p:cNvSpPr/>
          <p:nvPr/>
        </p:nvSpPr>
        <p:spPr>
          <a:xfrm>
            <a:off x="5053292" y="3477060"/>
            <a:ext cx="1671126" cy="1292662"/>
          </a:xfrm>
          <a:prstGeom prst="rect">
            <a:avLst/>
          </a:prstGeom>
        </p:spPr>
        <p:txBody>
          <a:bodyPr wrap="square" lIns="0" tIns="0" rIns="0" bIns="0">
            <a:spAutoFit/>
          </a:bodyPr>
          <a:lstStyle/>
          <a:p>
            <a:r>
              <a:rPr lang="en-US" sz="1400" dirty="0">
                <a:solidFill>
                  <a:schemeClr val="tx1">
                    <a:lumMod val="75000"/>
                    <a:lumOff val="25000"/>
                  </a:schemeClr>
                </a:solidFill>
              </a:rPr>
              <a:t>A collection of Turkish tweets from twitter.</a:t>
            </a:r>
          </a:p>
          <a:p>
            <a:endParaRPr lang="en-US" sz="1400" dirty="0">
              <a:solidFill>
                <a:schemeClr val="tx1">
                  <a:lumMod val="75000"/>
                  <a:lumOff val="25000"/>
                </a:schemeClr>
              </a:solidFill>
            </a:endParaRPr>
          </a:p>
          <a:p>
            <a:r>
              <a:rPr lang="en-US" sz="1400" dirty="0">
                <a:solidFill>
                  <a:schemeClr val="tx1">
                    <a:lumMod val="75000"/>
                    <a:lumOff val="25000"/>
                  </a:schemeClr>
                </a:solidFill>
              </a:rPr>
              <a:t>2,073 of the 5,054 total samples are offensive</a:t>
            </a:r>
          </a:p>
        </p:txBody>
      </p:sp>
      <p:sp>
        <p:nvSpPr>
          <p:cNvPr id="4" name="Oval 3">
            <a:extLst>
              <a:ext uri="{FF2B5EF4-FFF2-40B4-BE49-F238E27FC236}">
                <a16:creationId xmlns:a16="http://schemas.microsoft.com/office/drawing/2014/main" id="{F407F76B-37BD-D8C0-2889-FB157FDCC2B2}"/>
              </a:ext>
            </a:extLst>
          </p:cNvPr>
          <p:cNvSpPr/>
          <p:nvPr/>
        </p:nvSpPr>
        <p:spPr>
          <a:xfrm>
            <a:off x="2956211" y="1549212"/>
            <a:ext cx="1658022" cy="1561795"/>
          </a:xfrm>
          <a:prstGeom prst="ellipse">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b="1" dirty="0"/>
              <a:t>“HATC”</a:t>
            </a:r>
          </a:p>
        </p:txBody>
      </p:sp>
      <p:sp>
        <p:nvSpPr>
          <p:cNvPr id="5" name="Oval 4">
            <a:extLst>
              <a:ext uri="{FF2B5EF4-FFF2-40B4-BE49-F238E27FC236}">
                <a16:creationId xmlns:a16="http://schemas.microsoft.com/office/drawing/2014/main" id="{ABF1887F-6126-53F6-713C-5D254A452A81}"/>
              </a:ext>
            </a:extLst>
          </p:cNvPr>
          <p:cNvSpPr/>
          <p:nvPr/>
        </p:nvSpPr>
        <p:spPr>
          <a:xfrm>
            <a:off x="4977567" y="1553288"/>
            <a:ext cx="1658022" cy="1561795"/>
          </a:xfrm>
          <a:prstGeom prst="ellipse">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b="1" dirty="0"/>
              <a:t>“5k Turkish</a:t>
            </a:r>
          </a:p>
          <a:p>
            <a:pPr algn="ctr"/>
            <a:r>
              <a:rPr lang="en-US" b="1" dirty="0"/>
              <a:t> tweets</a:t>
            </a:r>
          </a:p>
          <a:p>
            <a:pPr algn="ctr"/>
            <a:r>
              <a:rPr lang="en-US" b="1" dirty="0"/>
              <a:t> with </a:t>
            </a:r>
            <a:r>
              <a:rPr lang="en-US" b="1" dirty="0" err="1"/>
              <a:t>incivil</a:t>
            </a:r>
            <a:endParaRPr lang="en-US" b="1" dirty="0"/>
          </a:p>
          <a:p>
            <a:pPr algn="ctr"/>
            <a:r>
              <a:rPr lang="en-US" b="1" dirty="0"/>
              <a:t> content”</a:t>
            </a:r>
          </a:p>
        </p:txBody>
      </p:sp>
    </p:spTree>
    <p:extLst>
      <p:ext uri="{BB962C8B-B14F-4D97-AF65-F5344CB8AC3E}">
        <p14:creationId xmlns:p14="http://schemas.microsoft.com/office/powerpoint/2010/main" val="92795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Freeform: Shape 298">
            <a:extLst>
              <a:ext uri="{FF2B5EF4-FFF2-40B4-BE49-F238E27FC236}">
                <a16:creationId xmlns:a16="http://schemas.microsoft.com/office/drawing/2014/main" id="{BBBB452F-D416-45A4-B366-3D62DFA6DE0A}"/>
              </a:ext>
            </a:extLst>
          </p:cNvPr>
          <p:cNvSpPr>
            <a:spLocks/>
          </p:cNvSpPr>
          <p:nvPr/>
        </p:nvSpPr>
        <p:spPr bwMode="auto">
          <a:xfrm flipH="1">
            <a:off x="1" y="419588"/>
            <a:ext cx="8846697" cy="6438412"/>
          </a:xfrm>
          <a:custGeom>
            <a:avLst/>
            <a:gdLst>
              <a:gd name="connsiteX0" fmla="*/ 5054489 w 8846697"/>
              <a:gd name="connsiteY0" fmla="*/ 2048 h 6438412"/>
              <a:gd name="connsiteX1" fmla="*/ 1437296 w 8846697"/>
              <a:gd name="connsiteY1" fmla="*/ 2243696 h 6438412"/>
              <a:gd name="connsiteX2" fmla="*/ 11049 w 8846697"/>
              <a:gd name="connsiteY2" fmla="*/ 6334367 h 6438412"/>
              <a:gd name="connsiteX3" fmla="*/ 6449 w 8846697"/>
              <a:gd name="connsiteY3" fmla="*/ 6438412 h 6438412"/>
              <a:gd name="connsiteX4" fmla="*/ 8846697 w 8846697"/>
              <a:gd name="connsiteY4" fmla="*/ 6438412 h 6438412"/>
              <a:gd name="connsiteX5" fmla="*/ 8846697 w 8846697"/>
              <a:gd name="connsiteY5" fmla="*/ 1883847 h 6438412"/>
              <a:gd name="connsiteX6" fmla="*/ 8804207 w 8846697"/>
              <a:gd name="connsiteY6" fmla="*/ 1878613 h 6438412"/>
              <a:gd name="connsiteX7" fmla="*/ 7021275 w 8846697"/>
              <a:gd name="connsiteY7" fmla="*/ 935098 h 6438412"/>
              <a:gd name="connsiteX8" fmla="*/ 5054489 w 8846697"/>
              <a:gd name="connsiteY8" fmla="*/ 2048 h 6438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46697" h="6438412">
                <a:moveTo>
                  <a:pt x="5054489" y="2048"/>
                </a:moveTo>
                <a:cubicBezTo>
                  <a:pt x="3796246" y="72157"/>
                  <a:pt x="3319028" y="1921408"/>
                  <a:pt x="1437296" y="2243696"/>
                </a:cubicBezTo>
                <a:cubicBezTo>
                  <a:pt x="-356329" y="2551972"/>
                  <a:pt x="56677" y="4759051"/>
                  <a:pt x="11049" y="6334367"/>
                </a:cubicBezTo>
                <a:lnTo>
                  <a:pt x="6449" y="6438412"/>
                </a:lnTo>
                <a:lnTo>
                  <a:pt x="8846697" y="6438412"/>
                </a:lnTo>
                <a:lnTo>
                  <a:pt x="8846697" y="1883847"/>
                </a:lnTo>
                <a:lnTo>
                  <a:pt x="8804207" y="1878613"/>
                </a:lnTo>
                <a:cubicBezTo>
                  <a:pt x="8312105" y="1794366"/>
                  <a:pt x="7734147" y="1527627"/>
                  <a:pt x="7021275" y="935098"/>
                </a:cubicBezTo>
                <a:cubicBezTo>
                  <a:pt x="6158791" y="219601"/>
                  <a:pt x="5546845" y="-25385"/>
                  <a:pt x="5054489" y="2048"/>
                </a:cubicBezTo>
                <a:close/>
              </a:path>
            </a:pathLst>
          </a:custGeom>
          <a:gradFill flip="none" rotWithShape="1">
            <a:gsLst>
              <a:gs pos="0">
                <a:srgbClr val="E6F9FF"/>
              </a:gs>
              <a:gs pos="65000">
                <a:srgbClr val="E6F9FF"/>
              </a:gs>
            </a:gsLst>
            <a:path path="circle">
              <a:fillToRect t="100000" r="100000"/>
            </a:path>
            <a:tileRect l="-100000" b="-100000"/>
          </a:gra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98" name="Freeform: Shape 297">
            <a:extLst>
              <a:ext uri="{FF2B5EF4-FFF2-40B4-BE49-F238E27FC236}">
                <a16:creationId xmlns:a16="http://schemas.microsoft.com/office/drawing/2014/main" id="{1D94FD9C-05D5-4DD4-91BD-38E16F2965D9}"/>
              </a:ext>
            </a:extLst>
          </p:cNvPr>
          <p:cNvSpPr>
            <a:spLocks/>
          </p:cNvSpPr>
          <p:nvPr/>
        </p:nvSpPr>
        <p:spPr bwMode="auto">
          <a:xfrm rot="10800000" flipH="1" flipV="1">
            <a:off x="-33105" y="933924"/>
            <a:ext cx="12219388" cy="5924074"/>
          </a:xfrm>
          <a:custGeom>
            <a:avLst/>
            <a:gdLst>
              <a:gd name="connsiteX0" fmla="*/ 2018602 w 12219388"/>
              <a:gd name="connsiteY0" fmla="*/ 44 h 5924074"/>
              <a:gd name="connsiteX1" fmla="*/ 4620520 w 12219388"/>
              <a:gd name="connsiteY1" fmla="*/ 1291703 h 5924074"/>
              <a:gd name="connsiteX2" fmla="*/ 9261244 w 12219388"/>
              <a:gd name="connsiteY2" fmla="*/ 2214484 h 5924074"/>
              <a:gd name="connsiteX3" fmla="*/ 12124574 w 12219388"/>
              <a:gd name="connsiteY3" fmla="*/ 2330585 h 5924074"/>
              <a:gd name="connsiteX4" fmla="*/ 12219388 w 12219388"/>
              <a:gd name="connsiteY4" fmla="*/ 2408503 h 5924074"/>
              <a:gd name="connsiteX5" fmla="*/ 12219388 w 12219388"/>
              <a:gd name="connsiteY5" fmla="*/ 5924074 h 5924074"/>
              <a:gd name="connsiteX6" fmla="*/ 0 w 12219388"/>
              <a:gd name="connsiteY6" fmla="*/ 5924073 h 5924074"/>
              <a:gd name="connsiteX7" fmla="*/ 0 w 12219388"/>
              <a:gd name="connsiteY7" fmla="*/ 1147869 h 5924074"/>
              <a:gd name="connsiteX8" fmla="*/ 332 w 12219388"/>
              <a:gd name="connsiteY8" fmla="*/ 1147537 h 5924074"/>
              <a:gd name="connsiteX9" fmla="*/ 2018602 w 12219388"/>
              <a:gd name="connsiteY9" fmla="*/ 44 h 592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19388" h="5924074">
                <a:moveTo>
                  <a:pt x="2018602" y="44"/>
                </a:moveTo>
                <a:cubicBezTo>
                  <a:pt x="2678799" y="4540"/>
                  <a:pt x="3495311" y="358256"/>
                  <a:pt x="4620520" y="1291703"/>
                </a:cubicBezTo>
                <a:cubicBezTo>
                  <a:pt x="6871334" y="3162547"/>
                  <a:pt x="8148482" y="2682195"/>
                  <a:pt x="9261244" y="2214484"/>
                </a:cubicBezTo>
                <a:cubicBezTo>
                  <a:pt x="10162202" y="1811557"/>
                  <a:pt x="10974250" y="1419741"/>
                  <a:pt x="12124574" y="2330585"/>
                </a:cubicBezTo>
                <a:lnTo>
                  <a:pt x="12219388" y="2408503"/>
                </a:lnTo>
                <a:lnTo>
                  <a:pt x="12219388" y="5924074"/>
                </a:lnTo>
                <a:lnTo>
                  <a:pt x="0" y="5924073"/>
                </a:lnTo>
                <a:lnTo>
                  <a:pt x="0" y="1147869"/>
                </a:lnTo>
                <a:lnTo>
                  <a:pt x="332" y="1147537"/>
                </a:lnTo>
                <a:cubicBezTo>
                  <a:pt x="626055" y="521826"/>
                  <a:pt x="1203064" y="-5510"/>
                  <a:pt x="2018602" y="44"/>
                </a:cubicBezTo>
                <a:close/>
              </a:path>
            </a:pathLst>
          </a:custGeom>
          <a:gradFill flip="none" rotWithShape="1">
            <a:gsLst>
              <a:gs pos="0">
                <a:srgbClr val="E6F9FF"/>
              </a:gs>
              <a:gs pos="100000">
                <a:srgbClr val="A7E8FF">
                  <a:alpha val="29000"/>
                </a:srgb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10" name="Group 9">
            <a:extLst>
              <a:ext uri="{FF2B5EF4-FFF2-40B4-BE49-F238E27FC236}">
                <a16:creationId xmlns:a16="http://schemas.microsoft.com/office/drawing/2014/main" id="{E3E1EC22-8922-458E-AD61-27A0461160F3}"/>
              </a:ext>
            </a:extLst>
          </p:cNvPr>
          <p:cNvGrpSpPr/>
          <p:nvPr/>
        </p:nvGrpSpPr>
        <p:grpSpPr>
          <a:xfrm flipH="1">
            <a:off x="0" y="4971694"/>
            <a:ext cx="12191999" cy="1886306"/>
            <a:chOff x="0" y="4701025"/>
            <a:chExt cx="12191999" cy="1886306"/>
          </a:xfrm>
          <a:solidFill>
            <a:srgbClr val="006C92"/>
          </a:solidFill>
        </p:grpSpPr>
        <p:sp>
          <p:nvSpPr>
            <p:cNvPr id="11" name="Freeform 7">
              <a:extLst>
                <a:ext uri="{FF2B5EF4-FFF2-40B4-BE49-F238E27FC236}">
                  <a16:creationId xmlns:a16="http://schemas.microsoft.com/office/drawing/2014/main" id="{2D68DCCC-AEBB-442B-AB99-27CC580E2E7A}"/>
                </a:ext>
              </a:extLst>
            </p:cNvPr>
            <p:cNvSpPr>
              <a:spLocks/>
            </p:cNvSpPr>
            <p:nvPr/>
          </p:nvSpPr>
          <p:spPr bwMode="auto">
            <a:xfrm flipH="1">
              <a:off x="6892924" y="4749006"/>
              <a:ext cx="5299075" cy="1838325"/>
            </a:xfrm>
            <a:custGeom>
              <a:avLst/>
              <a:gdLst>
                <a:gd name="T0" fmla="*/ 2777 w 4273"/>
                <a:gd name="T1" fmla="*/ 0 h 1484"/>
                <a:gd name="T2" fmla="*/ 2521 w 4273"/>
                <a:gd name="T3" fmla="*/ 263 h 1484"/>
                <a:gd name="T4" fmla="*/ 2523 w 4273"/>
                <a:gd name="T5" fmla="*/ 294 h 1484"/>
                <a:gd name="T6" fmla="*/ 2422 w 4273"/>
                <a:gd name="T7" fmla="*/ 262 h 1484"/>
                <a:gd name="T8" fmla="*/ 2243 w 4273"/>
                <a:gd name="T9" fmla="*/ 445 h 1484"/>
                <a:gd name="T10" fmla="*/ 2245 w 4273"/>
                <a:gd name="T11" fmla="*/ 476 h 1484"/>
                <a:gd name="T12" fmla="*/ 2103 w 4273"/>
                <a:gd name="T13" fmla="*/ 432 h 1484"/>
                <a:gd name="T14" fmla="*/ 1847 w 4273"/>
                <a:gd name="T15" fmla="*/ 685 h 1484"/>
                <a:gd name="T16" fmla="*/ 1766 w 4273"/>
                <a:gd name="T17" fmla="*/ 672 h 1484"/>
                <a:gd name="T18" fmla="*/ 1612 w 4273"/>
                <a:gd name="T19" fmla="*/ 725 h 1484"/>
                <a:gd name="T20" fmla="*/ 1439 w 4273"/>
                <a:gd name="T21" fmla="*/ 588 h 1484"/>
                <a:gd name="T22" fmla="*/ 1307 w 4273"/>
                <a:gd name="T23" fmla="*/ 648 h 1484"/>
                <a:gd name="T24" fmla="*/ 1308 w 4273"/>
                <a:gd name="T25" fmla="*/ 637 h 1484"/>
                <a:gd name="T26" fmla="*/ 1129 w 4273"/>
                <a:gd name="T27" fmla="*/ 454 h 1484"/>
                <a:gd name="T28" fmla="*/ 1015 w 4273"/>
                <a:gd name="T29" fmla="*/ 495 h 1484"/>
                <a:gd name="T30" fmla="*/ 765 w 4273"/>
                <a:gd name="T31" fmla="*/ 288 h 1484"/>
                <a:gd name="T32" fmla="*/ 508 w 4273"/>
                <a:gd name="T33" fmla="*/ 551 h 1484"/>
                <a:gd name="T34" fmla="*/ 509 w 4273"/>
                <a:gd name="T35" fmla="*/ 568 h 1484"/>
                <a:gd name="T36" fmla="*/ 455 w 4273"/>
                <a:gd name="T37" fmla="*/ 559 h 1484"/>
                <a:gd name="T38" fmla="*/ 345 w 4273"/>
                <a:gd name="T39" fmla="*/ 599 h 1484"/>
                <a:gd name="T40" fmla="*/ 346 w 4273"/>
                <a:gd name="T41" fmla="*/ 580 h 1484"/>
                <a:gd name="T42" fmla="*/ 167 w 4273"/>
                <a:gd name="T43" fmla="*/ 396 h 1484"/>
                <a:gd name="T44" fmla="*/ 70 w 4273"/>
                <a:gd name="T45" fmla="*/ 426 h 1484"/>
                <a:gd name="T46" fmla="*/ 76 w 4273"/>
                <a:gd name="T47" fmla="*/ 368 h 1484"/>
                <a:gd name="T48" fmla="*/ 0 w 4273"/>
                <a:gd name="T49" fmla="*/ 181 h 1484"/>
                <a:gd name="T50" fmla="*/ 0 w 4273"/>
                <a:gd name="T51" fmla="*/ 1484 h 1484"/>
                <a:gd name="T52" fmla="*/ 4206 w 4273"/>
                <a:gd name="T53" fmla="*/ 1484 h 1484"/>
                <a:gd name="T54" fmla="*/ 4077 w 4273"/>
                <a:gd name="T55" fmla="*/ 1224 h 1484"/>
                <a:gd name="T56" fmla="*/ 4095 w 4273"/>
                <a:gd name="T57" fmla="*/ 1225 h 1484"/>
                <a:gd name="T58" fmla="*/ 4273 w 4273"/>
                <a:gd name="T59" fmla="*/ 1041 h 1484"/>
                <a:gd name="T60" fmla="*/ 4095 w 4273"/>
                <a:gd name="T61" fmla="*/ 858 h 1484"/>
                <a:gd name="T62" fmla="*/ 4065 w 4273"/>
                <a:gd name="T63" fmla="*/ 860 h 1484"/>
                <a:gd name="T64" fmla="*/ 4090 w 4273"/>
                <a:gd name="T65" fmla="*/ 748 h 1484"/>
                <a:gd name="T66" fmla="*/ 3833 w 4273"/>
                <a:gd name="T67" fmla="*/ 485 h 1484"/>
                <a:gd name="T68" fmla="*/ 3613 w 4273"/>
                <a:gd name="T69" fmla="*/ 614 h 1484"/>
                <a:gd name="T70" fmla="*/ 3470 w 4273"/>
                <a:gd name="T71" fmla="*/ 540 h 1484"/>
                <a:gd name="T72" fmla="*/ 3373 w 4273"/>
                <a:gd name="T73" fmla="*/ 569 h 1484"/>
                <a:gd name="T74" fmla="*/ 3378 w 4273"/>
                <a:gd name="T75" fmla="*/ 518 h 1484"/>
                <a:gd name="T76" fmla="*/ 3122 w 4273"/>
                <a:gd name="T77" fmla="*/ 255 h 1484"/>
                <a:gd name="T78" fmla="*/ 3034 w 4273"/>
                <a:gd name="T79" fmla="*/ 271 h 1484"/>
                <a:gd name="T80" fmla="*/ 3034 w 4273"/>
                <a:gd name="T81" fmla="*/ 263 h 1484"/>
                <a:gd name="T82" fmla="*/ 2777 w 4273"/>
                <a:gd name="T83" fmla="*/ 0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3" h="1484">
                  <a:moveTo>
                    <a:pt x="2777" y="0"/>
                  </a:moveTo>
                  <a:cubicBezTo>
                    <a:pt x="2636" y="0"/>
                    <a:pt x="2521" y="117"/>
                    <a:pt x="2521" y="263"/>
                  </a:cubicBezTo>
                  <a:cubicBezTo>
                    <a:pt x="2521" y="273"/>
                    <a:pt x="2521" y="284"/>
                    <a:pt x="2523" y="294"/>
                  </a:cubicBezTo>
                  <a:cubicBezTo>
                    <a:pt x="2494" y="274"/>
                    <a:pt x="2459" y="262"/>
                    <a:pt x="2422" y="262"/>
                  </a:cubicBezTo>
                  <a:cubicBezTo>
                    <a:pt x="2323" y="262"/>
                    <a:pt x="2243" y="344"/>
                    <a:pt x="2243" y="445"/>
                  </a:cubicBezTo>
                  <a:cubicBezTo>
                    <a:pt x="2243" y="456"/>
                    <a:pt x="2244" y="466"/>
                    <a:pt x="2245" y="476"/>
                  </a:cubicBezTo>
                  <a:cubicBezTo>
                    <a:pt x="2205" y="448"/>
                    <a:pt x="2156" y="432"/>
                    <a:pt x="2103" y="432"/>
                  </a:cubicBezTo>
                  <a:cubicBezTo>
                    <a:pt x="1965" y="432"/>
                    <a:pt x="1852" y="544"/>
                    <a:pt x="1847" y="685"/>
                  </a:cubicBezTo>
                  <a:cubicBezTo>
                    <a:pt x="1822" y="677"/>
                    <a:pt x="1795" y="672"/>
                    <a:pt x="1766" y="672"/>
                  </a:cubicBezTo>
                  <a:cubicBezTo>
                    <a:pt x="1708" y="672"/>
                    <a:pt x="1655" y="692"/>
                    <a:pt x="1612" y="725"/>
                  </a:cubicBezTo>
                  <a:cubicBezTo>
                    <a:pt x="1591" y="646"/>
                    <a:pt x="1522" y="588"/>
                    <a:pt x="1439" y="588"/>
                  </a:cubicBezTo>
                  <a:cubicBezTo>
                    <a:pt x="1387" y="588"/>
                    <a:pt x="1340" y="611"/>
                    <a:pt x="1307" y="648"/>
                  </a:cubicBezTo>
                  <a:cubicBezTo>
                    <a:pt x="1307" y="644"/>
                    <a:pt x="1308" y="641"/>
                    <a:pt x="1308" y="637"/>
                  </a:cubicBezTo>
                  <a:cubicBezTo>
                    <a:pt x="1308" y="536"/>
                    <a:pt x="1228" y="454"/>
                    <a:pt x="1129" y="454"/>
                  </a:cubicBezTo>
                  <a:cubicBezTo>
                    <a:pt x="1086" y="454"/>
                    <a:pt x="1046" y="469"/>
                    <a:pt x="1015" y="495"/>
                  </a:cubicBezTo>
                  <a:cubicBezTo>
                    <a:pt x="991" y="377"/>
                    <a:pt x="888" y="288"/>
                    <a:pt x="765" y="288"/>
                  </a:cubicBezTo>
                  <a:cubicBezTo>
                    <a:pt x="623" y="288"/>
                    <a:pt x="508" y="406"/>
                    <a:pt x="508" y="551"/>
                  </a:cubicBezTo>
                  <a:cubicBezTo>
                    <a:pt x="508" y="557"/>
                    <a:pt x="509" y="562"/>
                    <a:pt x="509" y="568"/>
                  </a:cubicBezTo>
                  <a:cubicBezTo>
                    <a:pt x="492" y="562"/>
                    <a:pt x="474" y="559"/>
                    <a:pt x="455" y="559"/>
                  </a:cubicBezTo>
                  <a:cubicBezTo>
                    <a:pt x="413" y="559"/>
                    <a:pt x="375" y="574"/>
                    <a:pt x="345" y="599"/>
                  </a:cubicBezTo>
                  <a:cubicBezTo>
                    <a:pt x="345" y="592"/>
                    <a:pt x="346" y="586"/>
                    <a:pt x="346" y="580"/>
                  </a:cubicBezTo>
                  <a:cubicBezTo>
                    <a:pt x="346" y="478"/>
                    <a:pt x="265" y="396"/>
                    <a:pt x="167" y="396"/>
                  </a:cubicBezTo>
                  <a:cubicBezTo>
                    <a:pt x="131" y="396"/>
                    <a:pt x="98" y="407"/>
                    <a:pt x="70" y="426"/>
                  </a:cubicBezTo>
                  <a:cubicBezTo>
                    <a:pt x="74" y="407"/>
                    <a:pt x="76" y="388"/>
                    <a:pt x="76" y="368"/>
                  </a:cubicBezTo>
                  <a:cubicBezTo>
                    <a:pt x="76" y="295"/>
                    <a:pt x="47" y="229"/>
                    <a:pt x="0" y="181"/>
                  </a:cubicBezTo>
                  <a:cubicBezTo>
                    <a:pt x="0" y="1484"/>
                    <a:pt x="0" y="1484"/>
                    <a:pt x="0" y="1484"/>
                  </a:cubicBezTo>
                  <a:cubicBezTo>
                    <a:pt x="4206" y="1484"/>
                    <a:pt x="4206" y="1484"/>
                    <a:pt x="4206" y="1484"/>
                  </a:cubicBezTo>
                  <a:cubicBezTo>
                    <a:pt x="4077" y="1224"/>
                    <a:pt x="4077" y="1224"/>
                    <a:pt x="4077" y="1224"/>
                  </a:cubicBezTo>
                  <a:cubicBezTo>
                    <a:pt x="4083" y="1224"/>
                    <a:pt x="4089" y="1225"/>
                    <a:pt x="4095" y="1225"/>
                  </a:cubicBezTo>
                  <a:cubicBezTo>
                    <a:pt x="4193" y="1225"/>
                    <a:pt x="4273" y="1143"/>
                    <a:pt x="4273" y="1041"/>
                  </a:cubicBezTo>
                  <a:cubicBezTo>
                    <a:pt x="4273" y="940"/>
                    <a:pt x="4193" y="858"/>
                    <a:pt x="4095" y="858"/>
                  </a:cubicBezTo>
                  <a:cubicBezTo>
                    <a:pt x="4085" y="858"/>
                    <a:pt x="4075" y="859"/>
                    <a:pt x="4065" y="860"/>
                  </a:cubicBezTo>
                  <a:cubicBezTo>
                    <a:pt x="4081" y="826"/>
                    <a:pt x="4090" y="789"/>
                    <a:pt x="4090" y="748"/>
                  </a:cubicBezTo>
                  <a:cubicBezTo>
                    <a:pt x="4090" y="603"/>
                    <a:pt x="3975" y="485"/>
                    <a:pt x="3833" y="485"/>
                  </a:cubicBezTo>
                  <a:cubicBezTo>
                    <a:pt x="3739" y="485"/>
                    <a:pt x="3658" y="537"/>
                    <a:pt x="3613" y="614"/>
                  </a:cubicBezTo>
                  <a:cubicBezTo>
                    <a:pt x="3580" y="569"/>
                    <a:pt x="3528" y="540"/>
                    <a:pt x="3470" y="540"/>
                  </a:cubicBezTo>
                  <a:cubicBezTo>
                    <a:pt x="3434" y="540"/>
                    <a:pt x="3401" y="551"/>
                    <a:pt x="3373" y="569"/>
                  </a:cubicBezTo>
                  <a:cubicBezTo>
                    <a:pt x="3377" y="553"/>
                    <a:pt x="3378" y="536"/>
                    <a:pt x="3378" y="518"/>
                  </a:cubicBezTo>
                  <a:cubicBezTo>
                    <a:pt x="3378" y="373"/>
                    <a:pt x="3263" y="255"/>
                    <a:pt x="3122" y="255"/>
                  </a:cubicBezTo>
                  <a:cubicBezTo>
                    <a:pt x="3091" y="255"/>
                    <a:pt x="3061" y="261"/>
                    <a:pt x="3034" y="271"/>
                  </a:cubicBezTo>
                  <a:cubicBezTo>
                    <a:pt x="3034" y="268"/>
                    <a:pt x="3034" y="265"/>
                    <a:pt x="3034" y="263"/>
                  </a:cubicBezTo>
                  <a:cubicBezTo>
                    <a:pt x="3034" y="117"/>
                    <a:pt x="2919" y="0"/>
                    <a:pt x="277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57D8A5E-6CD1-4687-BE63-E21458770510}"/>
                </a:ext>
              </a:extLst>
            </p:cNvPr>
            <p:cNvSpPr>
              <a:spLocks/>
            </p:cNvSpPr>
            <p:nvPr/>
          </p:nvSpPr>
          <p:spPr bwMode="auto">
            <a:xfrm>
              <a:off x="0" y="4701025"/>
              <a:ext cx="5299075" cy="1838325"/>
            </a:xfrm>
            <a:custGeom>
              <a:avLst/>
              <a:gdLst>
                <a:gd name="T0" fmla="*/ 2777 w 4273"/>
                <a:gd name="T1" fmla="*/ 0 h 1484"/>
                <a:gd name="T2" fmla="*/ 2521 w 4273"/>
                <a:gd name="T3" fmla="*/ 263 h 1484"/>
                <a:gd name="T4" fmla="*/ 2523 w 4273"/>
                <a:gd name="T5" fmla="*/ 294 h 1484"/>
                <a:gd name="T6" fmla="*/ 2422 w 4273"/>
                <a:gd name="T7" fmla="*/ 262 h 1484"/>
                <a:gd name="T8" fmla="*/ 2243 w 4273"/>
                <a:gd name="T9" fmla="*/ 445 h 1484"/>
                <a:gd name="T10" fmla="*/ 2245 w 4273"/>
                <a:gd name="T11" fmla="*/ 476 h 1484"/>
                <a:gd name="T12" fmla="*/ 2103 w 4273"/>
                <a:gd name="T13" fmla="*/ 432 h 1484"/>
                <a:gd name="T14" fmla="*/ 1847 w 4273"/>
                <a:gd name="T15" fmla="*/ 685 h 1484"/>
                <a:gd name="T16" fmla="*/ 1766 w 4273"/>
                <a:gd name="T17" fmla="*/ 672 h 1484"/>
                <a:gd name="T18" fmla="*/ 1612 w 4273"/>
                <a:gd name="T19" fmla="*/ 725 h 1484"/>
                <a:gd name="T20" fmla="*/ 1439 w 4273"/>
                <a:gd name="T21" fmla="*/ 588 h 1484"/>
                <a:gd name="T22" fmla="*/ 1307 w 4273"/>
                <a:gd name="T23" fmla="*/ 648 h 1484"/>
                <a:gd name="T24" fmla="*/ 1308 w 4273"/>
                <a:gd name="T25" fmla="*/ 637 h 1484"/>
                <a:gd name="T26" fmla="*/ 1129 w 4273"/>
                <a:gd name="T27" fmla="*/ 454 h 1484"/>
                <a:gd name="T28" fmla="*/ 1015 w 4273"/>
                <a:gd name="T29" fmla="*/ 495 h 1484"/>
                <a:gd name="T30" fmla="*/ 765 w 4273"/>
                <a:gd name="T31" fmla="*/ 288 h 1484"/>
                <a:gd name="T32" fmla="*/ 508 w 4273"/>
                <a:gd name="T33" fmla="*/ 551 h 1484"/>
                <a:gd name="T34" fmla="*/ 509 w 4273"/>
                <a:gd name="T35" fmla="*/ 568 h 1484"/>
                <a:gd name="T36" fmla="*/ 455 w 4273"/>
                <a:gd name="T37" fmla="*/ 559 h 1484"/>
                <a:gd name="T38" fmla="*/ 345 w 4273"/>
                <a:gd name="T39" fmla="*/ 599 h 1484"/>
                <a:gd name="T40" fmla="*/ 346 w 4273"/>
                <a:gd name="T41" fmla="*/ 580 h 1484"/>
                <a:gd name="T42" fmla="*/ 167 w 4273"/>
                <a:gd name="T43" fmla="*/ 396 h 1484"/>
                <a:gd name="T44" fmla="*/ 70 w 4273"/>
                <a:gd name="T45" fmla="*/ 426 h 1484"/>
                <a:gd name="T46" fmla="*/ 76 w 4273"/>
                <a:gd name="T47" fmla="*/ 368 h 1484"/>
                <a:gd name="T48" fmla="*/ 0 w 4273"/>
                <a:gd name="T49" fmla="*/ 181 h 1484"/>
                <a:gd name="T50" fmla="*/ 0 w 4273"/>
                <a:gd name="T51" fmla="*/ 1484 h 1484"/>
                <a:gd name="T52" fmla="*/ 4206 w 4273"/>
                <a:gd name="T53" fmla="*/ 1484 h 1484"/>
                <a:gd name="T54" fmla="*/ 4077 w 4273"/>
                <a:gd name="T55" fmla="*/ 1224 h 1484"/>
                <a:gd name="T56" fmla="*/ 4095 w 4273"/>
                <a:gd name="T57" fmla="*/ 1225 h 1484"/>
                <a:gd name="T58" fmla="*/ 4273 w 4273"/>
                <a:gd name="T59" fmla="*/ 1041 h 1484"/>
                <a:gd name="T60" fmla="*/ 4095 w 4273"/>
                <a:gd name="T61" fmla="*/ 858 h 1484"/>
                <a:gd name="T62" fmla="*/ 4065 w 4273"/>
                <a:gd name="T63" fmla="*/ 860 h 1484"/>
                <a:gd name="T64" fmla="*/ 4090 w 4273"/>
                <a:gd name="T65" fmla="*/ 748 h 1484"/>
                <a:gd name="T66" fmla="*/ 3833 w 4273"/>
                <a:gd name="T67" fmla="*/ 485 h 1484"/>
                <a:gd name="T68" fmla="*/ 3613 w 4273"/>
                <a:gd name="T69" fmla="*/ 614 h 1484"/>
                <a:gd name="T70" fmla="*/ 3470 w 4273"/>
                <a:gd name="T71" fmla="*/ 540 h 1484"/>
                <a:gd name="T72" fmla="*/ 3373 w 4273"/>
                <a:gd name="T73" fmla="*/ 569 h 1484"/>
                <a:gd name="T74" fmla="*/ 3378 w 4273"/>
                <a:gd name="T75" fmla="*/ 518 h 1484"/>
                <a:gd name="T76" fmla="*/ 3122 w 4273"/>
                <a:gd name="T77" fmla="*/ 255 h 1484"/>
                <a:gd name="T78" fmla="*/ 3034 w 4273"/>
                <a:gd name="T79" fmla="*/ 271 h 1484"/>
                <a:gd name="T80" fmla="*/ 3034 w 4273"/>
                <a:gd name="T81" fmla="*/ 263 h 1484"/>
                <a:gd name="T82" fmla="*/ 2777 w 4273"/>
                <a:gd name="T83" fmla="*/ 0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3" h="1484">
                  <a:moveTo>
                    <a:pt x="2777" y="0"/>
                  </a:moveTo>
                  <a:cubicBezTo>
                    <a:pt x="2636" y="0"/>
                    <a:pt x="2521" y="117"/>
                    <a:pt x="2521" y="263"/>
                  </a:cubicBezTo>
                  <a:cubicBezTo>
                    <a:pt x="2521" y="273"/>
                    <a:pt x="2521" y="284"/>
                    <a:pt x="2523" y="294"/>
                  </a:cubicBezTo>
                  <a:cubicBezTo>
                    <a:pt x="2494" y="274"/>
                    <a:pt x="2459" y="262"/>
                    <a:pt x="2422" y="262"/>
                  </a:cubicBezTo>
                  <a:cubicBezTo>
                    <a:pt x="2323" y="262"/>
                    <a:pt x="2243" y="344"/>
                    <a:pt x="2243" y="445"/>
                  </a:cubicBezTo>
                  <a:cubicBezTo>
                    <a:pt x="2243" y="456"/>
                    <a:pt x="2244" y="466"/>
                    <a:pt x="2245" y="476"/>
                  </a:cubicBezTo>
                  <a:cubicBezTo>
                    <a:pt x="2205" y="448"/>
                    <a:pt x="2156" y="432"/>
                    <a:pt x="2103" y="432"/>
                  </a:cubicBezTo>
                  <a:cubicBezTo>
                    <a:pt x="1965" y="432"/>
                    <a:pt x="1852" y="544"/>
                    <a:pt x="1847" y="685"/>
                  </a:cubicBezTo>
                  <a:cubicBezTo>
                    <a:pt x="1822" y="677"/>
                    <a:pt x="1795" y="672"/>
                    <a:pt x="1766" y="672"/>
                  </a:cubicBezTo>
                  <a:cubicBezTo>
                    <a:pt x="1708" y="672"/>
                    <a:pt x="1655" y="692"/>
                    <a:pt x="1612" y="725"/>
                  </a:cubicBezTo>
                  <a:cubicBezTo>
                    <a:pt x="1591" y="646"/>
                    <a:pt x="1522" y="588"/>
                    <a:pt x="1439" y="588"/>
                  </a:cubicBezTo>
                  <a:cubicBezTo>
                    <a:pt x="1387" y="588"/>
                    <a:pt x="1340" y="611"/>
                    <a:pt x="1307" y="648"/>
                  </a:cubicBezTo>
                  <a:cubicBezTo>
                    <a:pt x="1307" y="644"/>
                    <a:pt x="1308" y="641"/>
                    <a:pt x="1308" y="637"/>
                  </a:cubicBezTo>
                  <a:cubicBezTo>
                    <a:pt x="1308" y="536"/>
                    <a:pt x="1228" y="454"/>
                    <a:pt x="1129" y="454"/>
                  </a:cubicBezTo>
                  <a:cubicBezTo>
                    <a:pt x="1086" y="454"/>
                    <a:pt x="1046" y="469"/>
                    <a:pt x="1015" y="495"/>
                  </a:cubicBezTo>
                  <a:cubicBezTo>
                    <a:pt x="991" y="377"/>
                    <a:pt x="888" y="288"/>
                    <a:pt x="765" y="288"/>
                  </a:cubicBezTo>
                  <a:cubicBezTo>
                    <a:pt x="623" y="288"/>
                    <a:pt x="508" y="406"/>
                    <a:pt x="508" y="551"/>
                  </a:cubicBezTo>
                  <a:cubicBezTo>
                    <a:pt x="508" y="557"/>
                    <a:pt x="509" y="562"/>
                    <a:pt x="509" y="568"/>
                  </a:cubicBezTo>
                  <a:cubicBezTo>
                    <a:pt x="492" y="562"/>
                    <a:pt x="474" y="559"/>
                    <a:pt x="455" y="559"/>
                  </a:cubicBezTo>
                  <a:cubicBezTo>
                    <a:pt x="413" y="559"/>
                    <a:pt x="375" y="574"/>
                    <a:pt x="345" y="599"/>
                  </a:cubicBezTo>
                  <a:cubicBezTo>
                    <a:pt x="345" y="592"/>
                    <a:pt x="346" y="586"/>
                    <a:pt x="346" y="580"/>
                  </a:cubicBezTo>
                  <a:cubicBezTo>
                    <a:pt x="346" y="478"/>
                    <a:pt x="265" y="396"/>
                    <a:pt x="167" y="396"/>
                  </a:cubicBezTo>
                  <a:cubicBezTo>
                    <a:pt x="131" y="396"/>
                    <a:pt x="98" y="407"/>
                    <a:pt x="70" y="426"/>
                  </a:cubicBezTo>
                  <a:cubicBezTo>
                    <a:pt x="74" y="407"/>
                    <a:pt x="76" y="388"/>
                    <a:pt x="76" y="368"/>
                  </a:cubicBezTo>
                  <a:cubicBezTo>
                    <a:pt x="76" y="295"/>
                    <a:pt x="47" y="229"/>
                    <a:pt x="0" y="181"/>
                  </a:cubicBezTo>
                  <a:cubicBezTo>
                    <a:pt x="0" y="1484"/>
                    <a:pt x="0" y="1484"/>
                    <a:pt x="0" y="1484"/>
                  </a:cubicBezTo>
                  <a:cubicBezTo>
                    <a:pt x="4206" y="1484"/>
                    <a:pt x="4206" y="1484"/>
                    <a:pt x="4206" y="1484"/>
                  </a:cubicBezTo>
                  <a:cubicBezTo>
                    <a:pt x="4077" y="1224"/>
                    <a:pt x="4077" y="1224"/>
                    <a:pt x="4077" y="1224"/>
                  </a:cubicBezTo>
                  <a:cubicBezTo>
                    <a:pt x="4083" y="1224"/>
                    <a:pt x="4089" y="1225"/>
                    <a:pt x="4095" y="1225"/>
                  </a:cubicBezTo>
                  <a:cubicBezTo>
                    <a:pt x="4193" y="1225"/>
                    <a:pt x="4273" y="1143"/>
                    <a:pt x="4273" y="1041"/>
                  </a:cubicBezTo>
                  <a:cubicBezTo>
                    <a:pt x="4273" y="940"/>
                    <a:pt x="4193" y="858"/>
                    <a:pt x="4095" y="858"/>
                  </a:cubicBezTo>
                  <a:cubicBezTo>
                    <a:pt x="4085" y="858"/>
                    <a:pt x="4075" y="859"/>
                    <a:pt x="4065" y="860"/>
                  </a:cubicBezTo>
                  <a:cubicBezTo>
                    <a:pt x="4081" y="826"/>
                    <a:pt x="4090" y="789"/>
                    <a:pt x="4090" y="748"/>
                  </a:cubicBezTo>
                  <a:cubicBezTo>
                    <a:pt x="4090" y="603"/>
                    <a:pt x="3975" y="485"/>
                    <a:pt x="3833" y="485"/>
                  </a:cubicBezTo>
                  <a:cubicBezTo>
                    <a:pt x="3739" y="485"/>
                    <a:pt x="3658" y="537"/>
                    <a:pt x="3613" y="614"/>
                  </a:cubicBezTo>
                  <a:cubicBezTo>
                    <a:pt x="3580" y="569"/>
                    <a:pt x="3528" y="540"/>
                    <a:pt x="3470" y="540"/>
                  </a:cubicBezTo>
                  <a:cubicBezTo>
                    <a:pt x="3434" y="540"/>
                    <a:pt x="3401" y="551"/>
                    <a:pt x="3373" y="569"/>
                  </a:cubicBezTo>
                  <a:cubicBezTo>
                    <a:pt x="3377" y="553"/>
                    <a:pt x="3378" y="536"/>
                    <a:pt x="3378" y="518"/>
                  </a:cubicBezTo>
                  <a:cubicBezTo>
                    <a:pt x="3378" y="373"/>
                    <a:pt x="3263" y="255"/>
                    <a:pt x="3122" y="255"/>
                  </a:cubicBezTo>
                  <a:cubicBezTo>
                    <a:pt x="3091" y="255"/>
                    <a:pt x="3061" y="261"/>
                    <a:pt x="3034" y="271"/>
                  </a:cubicBezTo>
                  <a:cubicBezTo>
                    <a:pt x="3034" y="268"/>
                    <a:pt x="3034" y="265"/>
                    <a:pt x="3034" y="263"/>
                  </a:cubicBezTo>
                  <a:cubicBezTo>
                    <a:pt x="3034" y="117"/>
                    <a:pt x="2919" y="0"/>
                    <a:pt x="277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Rectangle: Rounded Corners 16">
            <a:extLst>
              <a:ext uri="{FF2B5EF4-FFF2-40B4-BE49-F238E27FC236}">
                <a16:creationId xmlns:a16="http://schemas.microsoft.com/office/drawing/2014/main" id="{BE80EC09-9E96-4D63-90ED-5BD52AA07611}"/>
              </a:ext>
            </a:extLst>
          </p:cNvPr>
          <p:cNvSpPr/>
          <p:nvPr/>
        </p:nvSpPr>
        <p:spPr>
          <a:xfrm>
            <a:off x="3809834" y="288022"/>
            <a:ext cx="8058056" cy="5659070"/>
          </a:xfrm>
          <a:prstGeom prst="roundRect">
            <a:avLst>
              <a:gd name="adj" fmla="val 5318"/>
            </a:avLst>
          </a:prstGeom>
          <a:solidFill>
            <a:schemeClr val="bg1"/>
          </a:solidFill>
          <a:ln>
            <a:noFill/>
          </a:ln>
          <a:effectLst>
            <a:outerShdw blurRad="88900" dist="63500" dir="18600000" algn="l" rotWithShape="0">
              <a:schemeClr val="bg1">
                <a:lumMod val="85000"/>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Rounded Corners 158">
            <a:extLst>
              <a:ext uri="{FF2B5EF4-FFF2-40B4-BE49-F238E27FC236}">
                <a16:creationId xmlns:a16="http://schemas.microsoft.com/office/drawing/2014/main" id="{3BD384F8-BE3E-4274-A1C5-50220B5A928E}"/>
              </a:ext>
            </a:extLst>
          </p:cNvPr>
          <p:cNvSpPr/>
          <p:nvPr/>
        </p:nvSpPr>
        <p:spPr>
          <a:xfrm>
            <a:off x="4331467" y="1082796"/>
            <a:ext cx="946847" cy="3515821"/>
          </a:xfrm>
          <a:prstGeom prst="roundRect">
            <a:avLst>
              <a:gd name="adj" fmla="val 50000"/>
            </a:avLst>
          </a:prstGeom>
          <a:gradFill>
            <a:gsLst>
              <a:gs pos="0">
                <a:schemeClr val="bg1"/>
              </a:gs>
              <a:gs pos="56000">
                <a:srgbClr val="F3F9FF"/>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Top Corners Rounded 165">
            <a:extLst>
              <a:ext uri="{FF2B5EF4-FFF2-40B4-BE49-F238E27FC236}">
                <a16:creationId xmlns:a16="http://schemas.microsoft.com/office/drawing/2014/main" id="{A7ED5D5E-989E-4FB4-A1AA-AB229119E49F}"/>
              </a:ext>
            </a:extLst>
          </p:cNvPr>
          <p:cNvSpPr/>
          <p:nvPr/>
        </p:nvSpPr>
        <p:spPr>
          <a:xfrm>
            <a:off x="4352064" y="3648808"/>
            <a:ext cx="946847" cy="940839"/>
          </a:xfrm>
          <a:prstGeom prst="round2SameRect">
            <a:avLst>
              <a:gd name="adj1" fmla="val 50000"/>
              <a:gd name="adj2" fmla="val 0"/>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pPr algn="ctr"/>
            <a:r>
              <a:rPr lang="en-US" b="1" dirty="0"/>
              <a:t>2000</a:t>
            </a:r>
          </a:p>
          <a:p>
            <a:pPr algn="ctr"/>
            <a:r>
              <a:rPr lang="en-US" sz="1400" b="1" dirty="0"/>
              <a:t>(1000/1000)</a:t>
            </a:r>
          </a:p>
        </p:txBody>
      </p:sp>
      <p:sp>
        <p:nvSpPr>
          <p:cNvPr id="160" name="Rectangle: Rounded Corners 159">
            <a:extLst>
              <a:ext uri="{FF2B5EF4-FFF2-40B4-BE49-F238E27FC236}">
                <a16:creationId xmlns:a16="http://schemas.microsoft.com/office/drawing/2014/main" id="{036A4F63-9E61-4D1A-99A0-00E6A73DD49D}"/>
              </a:ext>
            </a:extLst>
          </p:cNvPr>
          <p:cNvSpPr/>
          <p:nvPr/>
        </p:nvSpPr>
        <p:spPr>
          <a:xfrm>
            <a:off x="5424592" y="1073825"/>
            <a:ext cx="946847" cy="3515821"/>
          </a:xfrm>
          <a:prstGeom prst="roundRect">
            <a:avLst>
              <a:gd name="adj" fmla="val 50000"/>
            </a:avLst>
          </a:prstGeom>
          <a:gradFill>
            <a:gsLst>
              <a:gs pos="0">
                <a:schemeClr val="bg1"/>
              </a:gs>
              <a:gs pos="56000">
                <a:srgbClr val="F3F9FF"/>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Top Corners Rounded 166">
            <a:extLst>
              <a:ext uri="{FF2B5EF4-FFF2-40B4-BE49-F238E27FC236}">
                <a16:creationId xmlns:a16="http://schemas.microsoft.com/office/drawing/2014/main" id="{855FEEB7-894D-4FEA-9494-89039C5EB5D2}"/>
              </a:ext>
            </a:extLst>
          </p:cNvPr>
          <p:cNvSpPr/>
          <p:nvPr/>
        </p:nvSpPr>
        <p:spPr>
          <a:xfrm>
            <a:off x="5432283" y="3144980"/>
            <a:ext cx="946847" cy="1444666"/>
          </a:xfrm>
          <a:prstGeom prst="round2SameRect">
            <a:avLst>
              <a:gd name="adj1" fmla="val 50000"/>
              <a:gd name="adj2" fmla="val 0"/>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pPr algn="ctr"/>
            <a:r>
              <a:rPr lang="en-US" b="1" dirty="0"/>
              <a:t>4000</a:t>
            </a:r>
          </a:p>
          <a:p>
            <a:pPr algn="ctr"/>
            <a:r>
              <a:rPr lang="en-US" sz="1400" b="1" dirty="0"/>
              <a:t>(2000/2000)</a:t>
            </a:r>
          </a:p>
        </p:txBody>
      </p:sp>
      <p:sp>
        <p:nvSpPr>
          <p:cNvPr id="161" name="Rectangle: Rounded Corners 160">
            <a:extLst>
              <a:ext uri="{FF2B5EF4-FFF2-40B4-BE49-F238E27FC236}">
                <a16:creationId xmlns:a16="http://schemas.microsoft.com/office/drawing/2014/main" id="{47820889-5606-4614-BF25-C39E22ABF3C6}"/>
              </a:ext>
            </a:extLst>
          </p:cNvPr>
          <p:cNvSpPr/>
          <p:nvPr/>
        </p:nvSpPr>
        <p:spPr>
          <a:xfrm>
            <a:off x="6474049" y="1082629"/>
            <a:ext cx="946847" cy="3515821"/>
          </a:xfrm>
          <a:prstGeom prst="roundRect">
            <a:avLst>
              <a:gd name="adj" fmla="val 50000"/>
            </a:avLst>
          </a:prstGeom>
          <a:gradFill>
            <a:gsLst>
              <a:gs pos="0">
                <a:schemeClr val="bg1"/>
              </a:gs>
              <a:gs pos="56000">
                <a:srgbClr val="F3F9FF"/>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Top Corners Rounded 167">
            <a:extLst>
              <a:ext uri="{FF2B5EF4-FFF2-40B4-BE49-F238E27FC236}">
                <a16:creationId xmlns:a16="http://schemas.microsoft.com/office/drawing/2014/main" id="{46FE0F57-A7FC-4D67-8D8B-1544698AC181}"/>
              </a:ext>
            </a:extLst>
          </p:cNvPr>
          <p:cNvSpPr/>
          <p:nvPr/>
        </p:nvSpPr>
        <p:spPr>
          <a:xfrm>
            <a:off x="6481740" y="3144980"/>
            <a:ext cx="946847" cy="1444666"/>
          </a:xfrm>
          <a:prstGeom prst="round2SameRect">
            <a:avLst>
              <a:gd name="adj1" fmla="val 50000"/>
              <a:gd name="adj2" fmla="val 0"/>
            </a:avLst>
          </a:prstGeom>
          <a:gradFill flip="none" rotWithShape="1">
            <a:gsLst>
              <a:gs pos="40000">
                <a:srgbClr val="1CA2CF"/>
              </a:gs>
              <a:gs pos="0">
                <a:srgbClr val="33CCFF"/>
              </a:gs>
              <a:gs pos="100000">
                <a:srgbClr val="006C92"/>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b" anchorCtr="0" forceAA="0" compatLnSpc="1">
            <a:prstTxWarp prst="textNoShape">
              <a:avLst/>
            </a:prstTxWarp>
            <a:noAutofit/>
          </a:bodyPr>
          <a:lstStyle/>
          <a:p>
            <a:pPr algn="ctr"/>
            <a:r>
              <a:rPr lang="en-US" b="1" dirty="0"/>
              <a:t>4000</a:t>
            </a:r>
          </a:p>
          <a:p>
            <a:pPr algn="ctr"/>
            <a:r>
              <a:rPr lang="en-US" sz="1400" b="1" dirty="0"/>
              <a:t>(2000/2000)</a:t>
            </a:r>
          </a:p>
        </p:txBody>
      </p:sp>
      <p:grpSp>
        <p:nvGrpSpPr>
          <p:cNvPr id="172" name="Group 171">
            <a:extLst>
              <a:ext uri="{FF2B5EF4-FFF2-40B4-BE49-F238E27FC236}">
                <a16:creationId xmlns:a16="http://schemas.microsoft.com/office/drawing/2014/main" id="{1989B684-AF5E-4F70-BF4E-6095DBF0B842}"/>
              </a:ext>
            </a:extLst>
          </p:cNvPr>
          <p:cNvGrpSpPr/>
          <p:nvPr/>
        </p:nvGrpSpPr>
        <p:grpSpPr>
          <a:xfrm>
            <a:off x="745552" y="3557964"/>
            <a:ext cx="681132" cy="522204"/>
            <a:chOff x="1466850" y="3365500"/>
            <a:chExt cx="285750" cy="219076"/>
          </a:xfrm>
          <a:gradFill flip="none" rotWithShape="1">
            <a:gsLst>
              <a:gs pos="0">
                <a:srgbClr val="A7E8FF"/>
              </a:gs>
              <a:gs pos="69000">
                <a:srgbClr val="006C92"/>
              </a:gs>
            </a:gsLst>
            <a:lin ang="2700000" scaled="1"/>
            <a:tileRect/>
          </a:gradFill>
        </p:grpSpPr>
        <p:sp>
          <p:nvSpPr>
            <p:cNvPr id="173" name="Freeform 4760">
              <a:extLst>
                <a:ext uri="{FF2B5EF4-FFF2-40B4-BE49-F238E27FC236}">
                  <a16:creationId xmlns:a16="http://schemas.microsoft.com/office/drawing/2014/main" id="{04122EC3-4CBF-402A-B4A3-429FA30BC286}"/>
                </a:ext>
              </a:extLst>
            </p:cNvPr>
            <p:cNvSpPr>
              <a:spLocks/>
            </p:cNvSpPr>
            <p:nvPr/>
          </p:nvSpPr>
          <p:spPr bwMode="auto">
            <a:xfrm>
              <a:off x="1466850" y="3422650"/>
              <a:ext cx="285750" cy="107950"/>
            </a:xfrm>
            <a:custGeom>
              <a:avLst/>
              <a:gdLst>
                <a:gd name="T0" fmla="*/ 0 w 901"/>
                <a:gd name="T1" fmla="*/ 240 h 343"/>
                <a:gd name="T2" fmla="*/ 186 w 901"/>
                <a:gd name="T3" fmla="*/ 240 h 343"/>
                <a:gd name="T4" fmla="*/ 257 w 901"/>
                <a:gd name="T5" fmla="*/ 127 h 343"/>
                <a:gd name="T6" fmla="*/ 259 w 901"/>
                <a:gd name="T7" fmla="*/ 124 h 343"/>
                <a:gd name="T8" fmla="*/ 263 w 901"/>
                <a:gd name="T9" fmla="*/ 122 h 343"/>
                <a:gd name="T10" fmla="*/ 268 w 901"/>
                <a:gd name="T11" fmla="*/ 121 h 343"/>
                <a:gd name="T12" fmla="*/ 271 w 901"/>
                <a:gd name="T13" fmla="*/ 120 h 343"/>
                <a:gd name="T14" fmla="*/ 276 w 901"/>
                <a:gd name="T15" fmla="*/ 121 h 343"/>
                <a:gd name="T16" fmla="*/ 279 w 901"/>
                <a:gd name="T17" fmla="*/ 123 h 343"/>
                <a:gd name="T18" fmla="*/ 281 w 901"/>
                <a:gd name="T19" fmla="*/ 125 h 343"/>
                <a:gd name="T20" fmla="*/ 284 w 901"/>
                <a:gd name="T21" fmla="*/ 130 h 343"/>
                <a:gd name="T22" fmla="*/ 363 w 901"/>
                <a:gd name="T23" fmla="*/ 327 h 343"/>
                <a:gd name="T24" fmla="*/ 497 w 901"/>
                <a:gd name="T25" fmla="*/ 98 h 343"/>
                <a:gd name="T26" fmla="*/ 500 w 901"/>
                <a:gd name="T27" fmla="*/ 94 h 343"/>
                <a:gd name="T28" fmla="*/ 504 w 901"/>
                <a:gd name="T29" fmla="*/ 92 h 343"/>
                <a:gd name="T30" fmla="*/ 507 w 901"/>
                <a:gd name="T31" fmla="*/ 91 h 343"/>
                <a:gd name="T32" fmla="*/ 511 w 901"/>
                <a:gd name="T33" fmla="*/ 91 h 343"/>
                <a:gd name="T34" fmla="*/ 515 w 901"/>
                <a:gd name="T35" fmla="*/ 91 h 343"/>
                <a:gd name="T36" fmla="*/ 519 w 901"/>
                <a:gd name="T37" fmla="*/ 93 h 343"/>
                <a:gd name="T38" fmla="*/ 522 w 901"/>
                <a:gd name="T39" fmla="*/ 95 h 343"/>
                <a:gd name="T40" fmla="*/ 524 w 901"/>
                <a:gd name="T41" fmla="*/ 99 h 343"/>
                <a:gd name="T42" fmla="*/ 632 w 901"/>
                <a:gd name="T43" fmla="*/ 343 h 343"/>
                <a:gd name="T44" fmla="*/ 693 w 901"/>
                <a:gd name="T45" fmla="*/ 247 h 343"/>
                <a:gd name="T46" fmla="*/ 695 w 901"/>
                <a:gd name="T47" fmla="*/ 245 h 343"/>
                <a:gd name="T48" fmla="*/ 698 w 901"/>
                <a:gd name="T49" fmla="*/ 242 h 343"/>
                <a:gd name="T50" fmla="*/ 702 w 901"/>
                <a:gd name="T51" fmla="*/ 241 h 343"/>
                <a:gd name="T52" fmla="*/ 705 w 901"/>
                <a:gd name="T53" fmla="*/ 240 h 343"/>
                <a:gd name="T54" fmla="*/ 901 w 901"/>
                <a:gd name="T55" fmla="*/ 240 h 343"/>
                <a:gd name="T56" fmla="*/ 901 w 901"/>
                <a:gd name="T57" fmla="*/ 0 h 343"/>
                <a:gd name="T58" fmla="*/ 0 w 901"/>
                <a:gd name="T59" fmla="*/ 0 h 343"/>
                <a:gd name="T60" fmla="*/ 0 w 901"/>
                <a:gd name="T61" fmla="*/ 24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1" h="343">
                  <a:moveTo>
                    <a:pt x="0" y="240"/>
                  </a:moveTo>
                  <a:lnTo>
                    <a:pt x="186" y="240"/>
                  </a:lnTo>
                  <a:lnTo>
                    <a:pt x="257" y="127"/>
                  </a:lnTo>
                  <a:lnTo>
                    <a:pt x="259" y="124"/>
                  </a:lnTo>
                  <a:lnTo>
                    <a:pt x="263" y="122"/>
                  </a:lnTo>
                  <a:lnTo>
                    <a:pt x="268" y="121"/>
                  </a:lnTo>
                  <a:lnTo>
                    <a:pt x="271" y="120"/>
                  </a:lnTo>
                  <a:lnTo>
                    <a:pt x="276" y="121"/>
                  </a:lnTo>
                  <a:lnTo>
                    <a:pt x="279" y="123"/>
                  </a:lnTo>
                  <a:lnTo>
                    <a:pt x="281" y="125"/>
                  </a:lnTo>
                  <a:lnTo>
                    <a:pt x="284" y="130"/>
                  </a:lnTo>
                  <a:lnTo>
                    <a:pt x="363" y="327"/>
                  </a:lnTo>
                  <a:lnTo>
                    <a:pt x="497" y="98"/>
                  </a:lnTo>
                  <a:lnTo>
                    <a:pt x="500" y="94"/>
                  </a:lnTo>
                  <a:lnTo>
                    <a:pt x="504" y="92"/>
                  </a:lnTo>
                  <a:lnTo>
                    <a:pt x="507" y="91"/>
                  </a:lnTo>
                  <a:lnTo>
                    <a:pt x="511" y="91"/>
                  </a:lnTo>
                  <a:lnTo>
                    <a:pt x="515" y="91"/>
                  </a:lnTo>
                  <a:lnTo>
                    <a:pt x="519" y="93"/>
                  </a:lnTo>
                  <a:lnTo>
                    <a:pt x="522" y="95"/>
                  </a:lnTo>
                  <a:lnTo>
                    <a:pt x="524" y="99"/>
                  </a:lnTo>
                  <a:lnTo>
                    <a:pt x="632" y="343"/>
                  </a:lnTo>
                  <a:lnTo>
                    <a:pt x="693" y="247"/>
                  </a:lnTo>
                  <a:lnTo>
                    <a:pt x="695" y="245"/>
                  </a:lnTo>
                  <a:lnTo>
                    <a:pt x="698" y="242"/>
                  </a:lnTo>
                  <a:lnTo>
                    <a:pt x="702" y="241"/>
                  </a:lnTo>
                  <a:lnTo>
                    <a:pt x="705" y="240"/>
                  </a:lnTo>
                  <a:lnTo>
                    <a:pt x="901" y="240"/>
                  </a:lnTo>
                  <a:lnTo>
                    <a:pt x="901" y="0"/>
                  </a:lnTo>
                  <a:lnTo>
                    <a:pt x="0" y="0"/>
                  </a:lnTo>
                  <a:lnTo>
                    <a:pt x="0" y="2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761">
              <a:extLst>
                <a:ext uri="{FF2B5EF4-FFF2-40B4-BE49-F238E27FC236}">
                  <a16:creationId xmlns:a16="http://schemas.microsoft.com/office/drawing/2014/main" id="{8446756F-7703-4823-A5A4-15B769419196}"/>
                </a:ext>
              </a:extLst>
            </p:cNvPr>
            <p:cNvSpPr>
              <a:spLocks/>
            </p:cNvSpPr>
            <p:nvPr/>
          </p:nvSpPr>
          <p:spPr bwMode="auto">
            <a:xfrm>
              <a:off x="1466850" y="3465513"/>
              <a:ext cx="285750" cy="119063"/>
            </a:xfrm>
            <a:custGeom>
              <a:avLst/>
              <a:gdLst>
                <a:gd name="T0" fmla="*/ 641 w 901"/>
                <a:gd name="T1" fmla="*/ 248 h 373"/>
                <a:gd name="T2" fmla="*/ 635 w 901"/>
                <a:gd name="T3" fmla="*/ 251 h 373"/>
                <a:gd name="T4" fmla="*/ 630 w 901"/>
                <a:gd name="T5" fmla="*/ 253 h 373"/>
                <a:gd name="T6" fmla="*/ 625 w 901"/>
                <a:gd name="T7" fmla="*/ 251 h 373"/>
                <a:gd name="T8" fmla="*/ 619 w 901"/>
                <a:gd name="T9" fmla="*/ 247 h 373"/>
                <a:gd name="T10" fmla="*/ 508 w 901"/>
                <a:gd name="T11" fmla="*/ 0 h 373"/>
                <a:gd name="T12" fmla="*/ 371 w 901"/>
                <a:gd name="T13" fmla="*/ 233 h 373"/>
                <a:gd name="T14" fmla="*/ 364 w 901"/>
                <a:gd name="T15" fmla="*/ 238 h 373"/>
                <a:gd name="T16" fmla="*/ 354 w 901"/>
                <a:gd name="T17" fmla="*/ 236 h 373"/>
                <a:gd name="T18" fmla="*/ 349 w 901"/>
                <a:gd name="T19" fmla="*/ 232 h 373"/>
                <a:gd name="T20" fmla="*/ 268 w 901"/>
                <a:gd name="T21" fmla="*/ 30 h 373"/>
                <a:gd name="T22" fmla="*/ 205 w 901"/>
                <a:gd name="T23" fmla="*/ 129 h 373"/>
                <a:gd name="T24" fmla="*/ 199 w 901"/>
                <a:gd name="T25" fmla="*/ 132 h 373"/>
                <a:gd name="T26" fmla="*/ 0 w 901"/>
                <a:gd name="T27" fmla="*/ 132 h 373"/>
                <a:gd name="T28" fmla="*/ 0 w 901"/>
                <a:gd name="T29" fmla="*/ 292 h 373"/>
                <a:gd name="T30" fmla="*/ 3 w 901"/>
                <a:gd name="T31" fmla="*/ 309 h 373"/>
                <a:gd name="T32" fmla="*/ 10 w 901"/>
                <a:gd name="T33" fmla="*/ 326 h 373"/>
                <a:gd name="T34" fmla="*/ 20 w 901"/>
                <a:gd name="T35" fmla="*/ 339 h 373"/>
                <a:gd name="T36" fmla="*/ 32 w 901"/>
                <a:gd name="T37" fmla="*/ 352 h 373"/>
                <a:gd name="T38" fmla="*/ 46 w 901"/>
                <a:gd name="T39" fmla="*/ 361 h 373"/>
                <a:gd name="T40" fmla="*/ 63 w 901"/>
                <a:gd name="T41" fmla="*/ 368 h 373"/>
                <a:gd name="T42" fmla="*/ 81 w 901"/>
                <a:gd name="T43" fmla="*/ 372 h 373"/>
                <a:gd name="T44" fmla="*/ 811 w 901"/>
                <a:gd name="T45" fmla="*/ 373 h 373"/>
                <a:gd name="T46" fmla="*/ 829 w 901"/>
                <a:gd name="T47" fmla="*/ 371 h 373"/>
                <a:gd name="T48" fmla="*/ 846 w 901"/>
                <a:gd name="T49" fmla="*/ 365 h 373"/>
                <a:gd name="T50" fmla="*/ 861 w 901"/>
                <a:gd name="T51" fmla="*/ 357 h 373"/>
                <a:gd name="T52" fmla="*/ 875 w 901"/>
                <a:gd name="T53" fmla="*/ 346 h 373"/>
                <a:gd name="T54" fmla="*/ 885 w 901"/>
                <a:gd name="T55" fmla="*/ 332 h 373"/>
                <a:gd name="T56" fmla="*/ 894 w 901"/>
                <a:gd name="T57" fmla="*/ 317 h 373"/>
                <a:gd name="T58" fmla="*/ 899 w 901"/>
                <a:gd name="T59" fmla="*/ 300 h 373"/>
                <a:gd name="T60" fmla="*/ 901 w 901"/>
                <a:gd name="T61" fmla="*/ 283 h 373"/>
                <a:gd name="T62" fmla="*/ 714 w 901"/>
                <a:gd name="T63" fmla="*/ 13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01" h="373">
                  <a:moveTo>
                    <a:pt x="643" y="246"/>
                  </a:moveTo>
                  <a:lnTo>
                    <a:pt x="641" y="248"/>
                  </a:lnTo>
                  <a:lnTo>
                    <a:pt x="638" y="250"/>
                  </a:lnTo>
                  <a:lnTo>
                    <a:pt x="635" y="251"/>
                  </a:lnTo>
                  <a:lnTo>
                    <a:pt x="630" y="253"/>
                  </a:lnTo>
                  <a:lnTo>
                    <a:pt x="630" y="253"/>
                  </a:lnTo>
                  <a:lnTo>
                    <a:pt x="629" y="253"/>
                  </a:lnTo>
                  <a:lnTo>
                    <a:pt x="625" y="251"/>
                  </a:lnTo>
                  <a:lnTo>
                    <a:pt x="622" y="249"/>
                  </a:lnTo>
                  <a:lnTo>
                    <a:pt x="619" y="247"/>
                  </a:lnTo>
                  <a:lnTo>
                    <a:pt x="617" y="243"/>
                  </a:lnTo>
                  <a:lnTo>
                    <a:pt x="508" y="0"/>
                  </a:lnTo>
                  <a:lnTo>
                    <a:pt x="373" y="229"/>
                  </a:lnTo>
                  <a:lnTo>
                    <a:pt x="371" y="233"/>
                  </a:lnTo>
                  <a:lnTo>
                    <a:pt x="367" y="235"/>
                  </a:lnTo>
                  <a:lnTo>
                    <a:pt x="364" y="238"/>
                  </a:lnTo>
                  <a:lnTo>
                    <a:pt x="359" y="238"/>
                  </a:lnTo>
                  <a:lnTo>
                    <a:pt x="354" y="236"/>
                  </a:lnTo>
                  <a:lnTo>
                    <a:pt x="351" y="234"/>
                  </a:lnTo>
                  <a:lnTo>
                    <a:pt x="349" y="232"/>
                  </a:lnTo>
                  <a:lnTo>
                    <a:pt x="346" y="228"/>
                  </a:lnTo>
                  <a:lnTo>
                    <a:pt x="268" y="30"/>
                  </a:lnTo>
                  <a:lnTo>
                    <a:pt x="207" y="125"/>
                  </a:lnTo>
                  <a:lnTo>
                    <a:pt x="205" y="129"/>
                  </a:lnTo>
                  <a:lnTo>
                    <a:pt x="203" y="130"/>
                  </a:lnTo>
                  <a:lnTo>
                    <a:pt x="199" y="132"/>
                  </a:lnTo>
                  <a:lnTo>
                    <a:pt x="195" y="132"/>
                  </a:lnTo>
                  <a:lnTo>
                    <a:pt x="0" y="132"/>
                  </a:lnTo>
                  <a:lnTo>
                    <a:pt x="0" y="283"/>
                  </a:lnTo>
                  <a:lnTo>
                    <a:pt x="0" y="292"/>
                  </a:lnTo>
                  <a:lnTo>
                    <a:pt x="1" y="300"/>
                  </a:lnTo>
                  <a:lnTo>
                    <a:pt x="3" y="309"/>
                  </a:lnTo>
                  <a:lnTo>
                    <a:pt x="7" y="317"/>
                  </a:lnTo>
                  <a:lnTo>
                    <a:pt x="10" y="326"/>
                  </a:lnTo>
                  <a:lnTo>
                    <a:pt x="15" y="332"/>
                  </a:lnTo>
                  <a:lnTo>
                    <a:pt x="20" y="339"/>
                  </a:lnTo>
                  <a:lnTo>
                    <a:pt x="27" y="346"/>
                  </a:lnTo>
                  <a:lnTo>
                    <a:pt x="32" y="352"/>
                  </a:lnTo>
                  <a:lnTo>
                    <a:pt x="39" y="357"/>
                  </a:lnTo>
                  <a:lnTo>
                    <a:pt x="46" y="361"/>
                  </a:lnTo>
                  <a:lnTo>
                    <a:pt x="54" y="366"/>
                  </a:lnTo>
                  <a:lnTo>
                    <a:pt x="63" y="368"/>
                  </a:lnTo>
                  <a:lnTo>
                    <a:pt x="72" y="371"/>
                  </a:lnTo>
                  <a:lnTo>
                    <a:pt x="81" y="372"/>
                  </a:lnTo>
                  <a:lnTo>
                    <a:pt x="90" y="373"/>
                  </a:lnTo>
                  <a:lnTo>
                    <a:pt x="811" y="373"/>
                  </a:lnTo>
                  <a:lnTo>
                    <a:pt x="820" y="372"/>
                  </a:lnTo>
                  <a:lnTo>
                    <a:pt x="829" y="371"/>
                  </a:lnTo>
                  <a:lnTo>
                    <a:pt x="837" y="368"/>
                  </a:lnTo>
                  <a:lnTo>
                    <a:pt x="846" y="365"/>
                  </a:lnTo>
                  <a:lnTo>
                    <a:pt x="854" y="361"/>
                  </a:lnTo>
                  <a:lnTo>
                    <a:pt x="861" y="357"/>
                  </a:lnTo>
                  <a:lnTo>
                    <a:pt x="868" y="352"/>
                  </a:lnTo>
                  <a:lnTo>
                    <a:pt x="875" y="346"/>
                  </a:lnTo>
                  <a:lnTo>
                    <a:pt x="880" y="339"/>
                  </a:lnTo>
                  <a:lnTo>
                    <a:pt x="885" y="332"/>
                  </a:lnTo>
                  <a:lnTo>
                    <a:pt x="890" y="326"/>
                  </a:lnTo>
                  <a:lnTo>
                    <a:pt x="894" y="317"/>
                  </a:lnTo>
                  <a:lnTo>
                    <a:pt x="897" y="309"/>
                  </a:lnTo>
                  <a:lnTo>
                    <a:pt x="899" y="300"/>
                  </a:lnTo>
                  <a:lnTo>
                    <a:pt x="900" y="292"/>
                  </a:lnTo>
                  <a:lnTo>
                    <a:pt x="901" y="283"/>
                  </a:lnTo>
                  <a:lnTo>
                    <a:pt x="901" y="132"/>
                  </a:lnTo>
                  <a:lnTo>
                    <a:pt x="714" y="132"/>
                  </a:lnTo>
                  <a:lnTo>
                    <a:pt x="643"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762">
              <a:extLst>
                <a:ext uri="{FF2B5EF4-FFF2-40B4-BE49-F238E27FC236}">
                  <a16:creationId xmlns:a16="http://schemas.microsoft.com/office/drawing/2014/main" id="{580B9C02-9165-4CC2-9297-121BAACBB6B9}"/>
                </a:ext>
              </a:extLst>
            </p:cNvPr>
            <p:cNvSpPr>
              <a:spLocks noEditPoints="1"/>
            </p:cNvSpPr>
            <p:nvPr/>
          </p:nvSpPr>
          <p:spPr bwMode="auto">
            <a:xfrm>
              <a:off x="1466850" y="3365500"/>
              <a:ext cx="285750" cy="47625"/>
            </a:xfrm>
            <a:custGeom>
              <a:avLst/>
              <a:gdLst>
                <a:gd name="T0" fmla="*/ 288 w 901"/>
                <a:gd name="T1" fmla="*/ 118 h 150"/>
                <a:gd name="T2" fmla="*/ 276 w 901"/>
                <a:gd name="T3" fmla="*/ 106 h 150"/>
                <a:gd name="T4" fmla="*/ 270 w 901"/>
                <a:gd name="T5" fmla="*/ 90 h 150"/>
                <a:gd name="T6" fmla="*/ 276 w 901"/>
                <a:gd name="T7" fmla="*/ 73 h 150"/>
                <a:gd name="T8" fmla="*/ 288 w 901"/>
                <a:gd name="T9" fmla="*/ 62 h 150"/>
                <a:gd name="T10" fmla="*/ 306 w 901"/>
                <a:gd name="T11" fmla="*/ 60 h 150"/>
                <a:gd name="T12" fmla="*/ 321 w 901"/>
                <a:gd name="T13" fmla="*/ 69 h 150"/>
                <a:gd name="T14" fmla="*/ 329 w 901"/>
                <a:gd name="T15" fmla="*/ 84 h 150"/>
                <a:gd name="T16" fmla="*/ 328 w 901"/>
                <a:gd name="T17" fmla="*/ 102 h 150"/>
                <a:gd name="T18" fmla="*/ 317 w 901"/>
                <a:gd name="T19" fmla="*/ 114 h 150"/>
                <a:gd name="T20" fmla="*/ 300 w 901"/>
                <a:gd name="T21" fmla="*/ 120 h 150"/>
                <a:gd name="T22" fmla="*/ 198 w 901"/>
                <a:gd name="T23" fmla="*/ 118 h 150"/>
                <a:gd name="T24" fmla="*/ 185 w 901"/>
                <a:gd name="T25" fmla="*/ 106 h 150"/>
                <a:gd name="T26" fmla="*/ 180 w 901"/>
                <a:gd name="T27" fmla="*/ 90 h 150"/>
                <a:gd name="T28" fmla="*/ 185 w 901"/>
                <a:gd name="T29" fmla="*/ 73 h 150"/>
                <a:gd name="T30" fmla="*/ 198 w 901"/>
                <a:gd name="T31" fmla="*/ 62 h 150"/>
                <a:gd name="T32" fmla="*/ 215 w 901"/>
                <a:gd name="T33" fmla="*/ 60 h 150"/>
                <a:gd name="T34" fmla="*/ 232 w 901"/>
                <a:gd name="T35" fmla="*/ 69 h 150"/>
                <a:gd name="T36" fmla="*/ 240 w 901"/>
                <a:gd name="T37" fmla="*/ 84 h 150"/>
                <a:gd name="T38" fmla="*/ 237 w 901"/>
                <a:gd name="T39" fmla="*/ 102 h 150"/>
                <a:gd name="T40" fmla="*/ 227 w 901"/>
                <a:gd name="T41" fmla="*/ 114 h 150"/>
                <a:gd name="T42" fmla="*/ 210 w 901"/>
                <a:gd name="T43" fmla="*/ 120 h 150"/>
                <a:gd name="T44" fmla="*/ 108 w 901"/>
                <a:gd name="T45" fmla="*/ 118 h 150"/>
                <a:gd name="T46" fmla="*/ 95 w 901"/>
                <a:gd name="T47" fmla="*/ 106 h 150"/>
                <a:gd name="T48" fmla="*/ 90 w 901"/>
                <a:gd name="T49" fmla="*/ 90 h 150"/>
                <a:gd name="T50" fmla="*/ 95 w 901"/>
                <a:gd name="T51" fmla="*/ 73 h 150"/>
                <a:gd name="T52" fmla="*/ 108 w 901"/>
                <a:gd name="T53" fmla="*/ 62 h 150"/>
                <a:gd name="T54" fmla="*/ 126 w 901"/>
                <a:gd name="T55" fmla="*/ 60 h 150"/>
                <a:gd name="T56" fmla="*/ 141 w 901"/>
                <a:gd name="T57" fmla="*/ 69 h 150"/>
                <a:gd name="T58" fmla="*/ 149 w 901"/>
                <a:gd name="T59" fmla="*/ 84 h 150"/>
                <a:gd name="T60" fmla="*/ 147 w 901"/>
                <a:gd name="T61" fmla="*/ 102 h 150"/>
                <a:gd name="T62" fmla="*/ 137 w 901"/>
                <a:gd name="T63" fmla="*/ 114 h 150"/>
                <a:gd name="T64" fmla="*/ 119 w 901"/>
                <a:gd name="T65" fmla="*/ 120 h 150"/>
                <a:gd name="T66" fmla="*/ 81 w 901"/>
                <a:gd name="T67" fmla="*/ 0 h 150"/>
                <a:gd name="T68" fmla="*/ 54 w 901"/>
                <a:gd name="T69" fmla="*/ 7 h 150"/>
                <a:gd name="T70" fmla="*/ 32 w 901"/>
                <a:gd name="T71" fmla="*/ 20 h 150"/>
                <a:gd name="T72" fmla="*/ 15 w 901"/>
                <a:gd name="T73" fmla="*/ 39 h 150"/>
                <a:gd name="T74" fmla="*/ 3 w 901"/>
                <a:gd name="T75" fmla="*/ 63 h 150"/>
                <a:gd name="T76" fmla="*/ 0 w 901"/>
                <a:gd name="T77" fmla="*/ 90 h 150"/>
                <a:gd name="T78" fmla="*/ 901 w 901"/>
                <a:gd name="T79" fmla="*/ 90 h 150"/>
                <a:gd name="T80" fmla="*/ 897 w 901"/>
                <a:gd name="T81" fmla="*/ 63 h 150"/>
                <a:gd name="T82" fmla="*/ 885 w 901"/>
                <a:gd name="T83" fmla="*/ 39 h 150"/>
                <a:gd name="T84" fmla="*/ 868 w 901"/>
                <a:gd name="T85" fmla="*/ 20 h 150"/>
                <a:gd name="T86" fmla="*/ 846 w 901"/>
                <a:gd name="T87" fmla="*/ 7 h 150"/>
                <a:gd name="T88" fmla="*/ 820 w 901"/>
                <a:gd name="T8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1" h="150">
                  <a:moveTo>
                    <a:pt x="300" y="120"/>
                  </a:moveTo>
                  <a:lnTo>
                    <a:pt x="294" y="119"/>
                  </a:lnTo>
                  <a:lnTo>
                    <a:pt x="288" y="118"/>
                  </a:lnTo>
                  <a:lnTo>
                    <a:pt x="284" y="114"/>
                  </a:lnTo>
                  <a:lnTo>
                    <a:pt x="279" y="111"/>
                  </a:lnTo>
                  <a:lnTo>
                    <a:pt x="276" y="106"/>
                  </a:lnTo>
                  <a:lnTo>
                    <a:pt x="272" y="102"/>
                  </a:lnTo>
                  <a:lnTo>
                    <a:pt x="271" y="96"/>
                  </a:lnTo>
                  <a:lnTo>
                    <a:pt x="270" y="90"/>
                  </a:lnTo>
                  <a:lnTo>
                    <a:pt x="271" y="84"/>
                  </a:lnTo>
                  <a:lnTo>
                    <a:pt x="272" y="78"/>
                  </a:lnTo>
                  <a:lnTo>
                    <a:pt x="276" y="73"/>
                  </a:lnTo>
                  <a:lnTo>
                    <a:pt x="279" y="69"/>
                  </a:lnTo>
                  <a:lnTo>
                    <a:pt x="284" y="64"/>
                  </a:lnTo>
                  <a:lnTo>
                    <a:pt x="288" y="62"/>
                  </a:lnTo>
                  <a:lnTo>
                    <a:pt x="294" y="60"/>
                  </a:lnTo>
                  <a:lnTo>
                    <a:pt x="300" y="60"/>
                  </a:lnTo>
                  <a:lnTo>
                    <a:pt x="306" y="60"/>
                  </a:lnTo>
                  <a:lnTo>
                    <a:pt x="312" y="62"/>
                  </a:lnTo>
                  <a:lnTo>
                    <a:pt x="317" y="64"/>
                  </a:lnTo>
                  <a:lnTo>
                    <a:pt x="321" y="69"/>
                  </a:lnTo>
                  <a:lnTo>
                    <a:pt x="325" y="73"/>
                  </a:lnTo>
                  <a:lnTo>
                    <a:pt x="328" y="78"/>
                  </a:lnTo>
                  <a:lnTo>
                    <a:pt x="329" y="84"/>
                  </a:lnTo>
                  <a:lnTo>
                    <a:pt x="330" y="90"/>
                  </a:lnTo>
                  <a:lnTo>
                    <a:pt x="329" y="96"/>
                  </a:lnTo>
                  <a:lnTo>
                    <a:pt x="328" y="102"/>
                  </a:lnTo>
                  <a:lnTo>
                    <a:pt x="325" y="106"/>
                  </a:lnTo>
                  <a:lnTo>
                    <a:pt x="321" y="111"/>
                  </a:lnTo>
                  <a:lnTo>
                    <a:pt x="317" y="114"/>
                  </a:lnTo>
                  <a:lnTo>
                    <a:pt x="312" y="118"/>
                  </a:lnTo>
                  <a:lnTo>
                    <a:pt x="306" y="119"/>
                  </a:lnTo>
                  <a:lnTo>
                    <a:pt x="300" y="120"/>
                  </a:lnTo>
                  <a:close/>
                  <a:moveTo>
                    <a:pt x="210" y="120"/>
                  </a:moveTo>
                  <a:lnTo>
                    <a:pt x="204" y="119"/>
                  </a:lnTo>
                  <a:lnTo>
                    <a:pt x="198" y="118"/>
                  </a:lnTo>
                  <a:lnTo>
                    <a:pt x="193" y="114"/>
                  </a:lnTo>
                  <a:lnTo>
                    <a:pt x="189" y="111"/>
                  </a:lnTo>
                  <a:lnTo>
                    <a:pt x="185" y="106"/>
                  </a:lnTo>
                  <a:lnTo>
                    <a:pt x="182" y="102"/>
                  </a:lnTo>
                  <a:lnTo>
                    <a:pt x="181" y="96"/>
                  </a:lnTo>
                  <a:lnTo>
                    <a:pt x="180" y="90"/>
                  </a:lnTo>
                  <a:lnTo>
                    <a:pt x="181" y="84"/>
                  </a:lnTo>
                  <a:lnTo>
                    <a:pt x="182" y="78"/>
                  </a:lnTo>
                  <a:lnTo>
                    <a:pt x="185" y="73"/>
                  </a:lnTo>
                  <a:lnTo>
                    <a:pt x="189" y="69"/>
                  </a:lnTo>
                  <a:lnTo>
                    <a:pt x="193" y="64"/>
                  </a:lnTo>
                  <a:lnTo>
                    <a:pt x="198" y="62"/>
                  </a:lnTo>
                  <a:lnTo>
                    <a:pt x="204" y="60"/>
                  </a:lnTo>
                  <a:lnTo>
                    <a:pt x="210" y="60"/>
                  </a:lnTo>
                  <a:lnTo>
                    <a:pt x="215" y="60"/>
                  </a:lnTo>
                  <a:lnTo>
                    <a:pt x="221" y="62"/>
                  </a:lnTo>
                  <a:lnTo>
                    <a:pt x="227" y="64"/>
                  </a:lnTo>
                  <a:lnTo>
                    <a:pt x="232" y="69"/>
                  </a:lnTo>
                  <a:lnTo>
                    <a:pt x="235" y="73"/>
                  </a:lnTo>
                  <a:lnTo>
                    <a:pt x="237" y="78"/>
                  </a:lnTo>
                  <a:lnTo>
                    <a:pt x="240" y="84"/>
                  </a:lnTo>
                  <a:lnTo>
                    <a:pt x="240" y="90"/>
                  </a:lnTo>
                  <a:lnTo>
                    <a:pt x="240" y="96"/>
                  </a:lnTo>
                  <a:lnTo>
                    <a:pt x="237" y="102"/>
                  </a:lnTo>
                  <a:lnTo>
                    <a:pt x="235" y="106"/>
                  </a:lnTo>
                  <a:lnTo>
                    <a:pt x="232" y="111"/>
                  </a:lnTo>
                  <a:lnTo>
                    <a:pt x="227" y="114"/>
                  </a:lnTo>
                  <a:lnTo>
                    <a:pt x="221" y="118"/>
                  </a:lnTo>
                  <a:lnTo>
                    <a:pt x="215" y="119"/>
                  </a:lnTo>
                  <a:lnTo>
                    <a:pt x="210" y="120"/>
                  </a:lnTo>
                  <a:close/>
                  <a:moveTo>
                    <a:pt x="119" y="120"/>
                  </a:moveTo>
                  <a:lnTo>
                    <a:pt x="113" y="119"/>
                  </a:lnTo>
                  <a:lnTo>
                    <a:pt x="108" y="118"/>
                  </a:lnTo>
                  <a:lnTo>
                    <a:pt x="103" y="114"/>
                  </a:lnTo>
                  <a:lnTo>
                    <a:pt x="98" y="111"/>
                  </a:lnTo>
                  <a:lnTo>
                    <a:pt x="95" y="106"/>
                  </a:lnTo>
                  <a:lnTo>
                    <a:pt x="93" y="102"/>
                  </a:lnTo>
                  <a:lnTo>
                    <a:pt x="90" y="96"/>
                  </a:lnTo>
                  <a:lnTo>
                    <a:pt x="90" y="90"/>
                  </a:lnTo>
                  <a:lnTo>
                    <a:pt x="90" y="84"/>
                  </a:lnTo>
                  <a:lnTo>
                    <a:pt x="93" y="78"/>
                  </a:lnTo>
                  <a:lnTo>
                    <a:pt x="95" y="73"/>
                  </a:lnTo>
                  <a:lnTo>
                    <a:pt x="98" y="69"/>
                  </a:lnTo>
                  <a:lnTo>
                    <a:pt x="103" y="64"/>
                  </a:lnTo>
                  <a:lnTo>
                    <a:pt x="108" y="62"/>
                  </a:lnTo>
                  <a:lnTo>
                    <a:pt x="113" y="60"/>
                  </a:lnTo>
                  <a:lnTo>
                    <a:pt x="119" y="60"/>
                  </a:lnTo>
                  <a:lnTo>
                    <a:pt x="126" y="60"/>
                  </a:lnTo>
                  <a:lnTo>
                    <a:pt x="132" y="62"/>
                  </a:lnTo>
                  <a:lnTo>
                    <a:pt x="137" y="64"/>
                  </a:lnTo>
                  <a:lnTo>
                    <a:pt x="141" y="69"/>
                  </a:lnTo>
                  <a:lnTo>
                    <a:pt x="145" y="73"/>
                  </a:lnTo>
                  <a:lnTo>
                    <a:pt x="147" y="78"/>
                  </a:lnTo>
                  <a:lnTo>
                    <a:pt x="149" y="84"/>
                  </a:lnTo>
                  <a:lnTo>
                    <a:pt x="149" y="90"/>
                  </a:lnTo>
                  <a:lnTo>
                    <a:pt x="149" y="96"/>
                  </a:lnTo>
                  <a:lnTo>
                    <a:pt x="147" y="102"/>
                  </a:lnTo>
                  <a:lnTo>
                    <a:pt x="145" y="106"/>
                  </a:lnTo>
                  <a:lnTo>
                    <a:pt x="141" y="111"/>
                  </a:lnTo>
                  <a:lnTo>
                    <a:pt x="137" y="114"/>
                  </a:lnTo>
                  <a:lnTo>
                    <a:pt x="132" y="118"/>
                  </a:lnTo>
                  <a:lnTo>
                    <a:pt x="126" y="119"/>
                  </a:lnTo>
                  <a:lnTo>
                    <a:pt x="119" y="120"/>
                  </a:lnTo>
                  <a:close/>
                  <a:moveTo>
                    <a:pt x="811" y="0"/>
                  </a:moveTo>
                  <a:lnTo>
                    <a:pt x="90" y="0"/>
                  </a:lnTo>
                  <a:lnTo>
                    <a:pt x="81" y="0"/>
                  </a:lnTo>
                  <a:lnTo>
                    <a:pt x="72" y="2"/>
                  </a:lnTo>
                  <a:lnTo>
                    <a:pt x="63" y="4"/>
                  </a:lnTo>
                  <a:lnTo>
                    <a:pt x="54" y="7"/>
                  </a:lnTo>
                  <a:lnTo>
                    <a:pt x="46" y="10"/>
                  </a:lnTo>
                  <a:lnTo>
                    <a:pt x="39" y="15"/>
                  </a:lnTo>
                  <a:lnTo>
                    <a:pt x="32" y="20"/>
                  </a:lnTo>
                  <a:lnTo>
                    <a:pt x="27" y="26"/>
                  </a:lnTo>
                  <a:lnTo>
                    <a:pt x="20" y="32"/>
                  </a:lnTo>
                  <a:lnTo>
                    <a:pt x="15" y="39"/>
                  </a:lnTo>
                  <a:lnTo>
                    <a:pt x="10" y="47"/>
                  </a:lnTo>
                  <a:lnTo>
                    <a:pt x="7" y="55"/>
                  </a:lnTo>
                  <a:lnTo>
                    <a:pt x="3" y="63"/>
                  </a:lnTo>
                  <a:lnTo>
                    <a:pt x="1" y="71"/>
                  </a:lnTo>
                  <a:lnTo>
                    <a:pt x="0" y="81"/>
                  </a:lnTo>
                  <a:lnTo>
                    <a:pt x="0" y="90"/>
                  </a:lnTo>
                  <a:lnTo>
                    <a:pt x="0" y="150"/>
                  </a:lnTo>
                  <a:lnTo>
                    <a:pt x="901" y="150"/>
                  </a:lnTo>
                  <a:lnTo>
                    <a:pt x="901" y="90"/>
                  </a:lnTo>
                  <a:lnTo>
                    <a:pt x="900" y="81"/>
                  </a:lnTo>
                  <a:lnTo>
                    <a:pt x="899" y="71"/>
                  </a:lnTo>
                  <a:lnTo>
                    <a:pt x="897" y="63"/>
                  </a:lnTo>
                  <a:lnTo>
                    <a:pt x="894" y="55"/>
                  </a:lnTo>
                  <a:lnTo>
                    <a:pt x="890" y="47"/>
                  </a:lnTo>
                  <a:lnTo>
                    <a:pt x="885" y="39"/>
                  </a:lnTo>
                  <a:lnTo>
                    <a:pt x="880" y="32"/>
                  </a:lnTo>
                  <a:lnTo>
                    <a:pt x="875" y="26"/>
                  </a:lnTo>
                  <a:lnTo>
                    <a:pt x="868" y="20"/>
                  </a:lnTo>
                  <a:lnTo>
                    <a:pt x="861" y="15"/>
                  </a:lnTo>
                  <a:lnTo>
                    <a:pt x="854" y="10"/>
                  </a:lnTo>
                  <a:lnTo>
                    <a:pt x="846" y="7"/>
                  </a:lnTo>
                  <a:lnTo>
                    <a:pt x="837" y="4"/>
                  </a:lnTo>
                  <a:lnTo>
                    <a:pt x="829" y="2"/>
                  </a:lnTo>
                  <a:lnTo>
                    <a:pt x="820" y="0"/>
                  </a:lnTo>
                  <a:lnTo>
                    <a:pt x="8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3178" name="Straight Connector 3177">
            <a:extLst>
              <a:ext uri="{FF2B5EF4-FFF2-40B4-BE49-F238E27FC236}">
                <a16:creationId xmlns:a16="http://schemas.microsoft.com/office/drawing/2014/main" id="{26EF7668-CC26-47FE-8951-062CAD3F65B3}"/>
              </a:ext>
            </a:extLst>
          </p:cNvPr>
          <p:cNvCxnSpPr/>
          <p:nvPr/>
        </p:nvCxnSpPr>
        <p:spPr>
          <a:xfrm>
            <a:off x="3802773" y="4589646"/>
            <a:ext cx="7065049" cy="0"/>
          </a:xfrm>
          <a:prstGeom prst="line">
            <a:avLst/>
          </a:prstGeom>
          <a:ln>
            <a:solidFill>
              <a:srgbClr val="006C92"/>
            </a:solidFill>
          </a:ln>
        </p:spPr>
        <p:style>
          <a:lnRef idx="1">
            <a:schemeClr val="accent1"/>
          </a:lnRef>
          <a:fillRef idx="0">
            <a:schemeClr val="accent1"/>
          </a:fillRef>
          <a:effectRef idx="0">
            <a:schemeClr val="accent1"/>
          </a:effectRef>
          <a:fontRef idx="minor">
            <a:schemeClr val="tx1"/>
          </a:fontRef>
        </p:style>
      </p:cxnSp>
      <p:grpSp>
        <p:nvGrpSpPr>
          <p:cNvPr id="218" name="Group 217">
            <a:extLst>
              <a:ext uri="{FF2B5EF4-FFF2-40B4-BE49-F238E27FC236}">
                <a16:creationId xmlns:a16="http://schemas.microsoft.com/office/drawing/2014/main" id="{13EAD45E-8CB9-4901-9C61-3DEAFB77B93E}"/>
              </a:ext>
            </a:extLst>
          </p:cNvPr>
          <p:cNvGrpSpPr/>
          <p:nvPr/>
        </p:nvGrpSpPr>
        <p:grpSpPr>
          <a:xfrm>
            <a:off x="4647713" y="4700422"/>
            <a:ext cx="472492" cy="377377"/>
            <a:chOff x="6461125" y="2533650"/>
            <a:chExt cx="273050" cy="234950"/>
          </a:xfrm>
          <a:solidFill>
            <a:srgbClr val="AFE291"/>
          </a:solidFill>
        </p:grpSpPr>
        <p:sp>
          <p:nvSpPr>
            <p:cNvPr id="219" name="Freeform 4056">
              <a:extLst>
                <a:ext uri="{FF2B5EF4-FFF2-40B4-BE49-F238E27FC236}">
                  <a16:creationId xmlns:a16="http://schemas.microsoft.com/office/drawing/2014/main" id="{641CD612-4504-43FB-9FF1-B432046D22BC}"/>
                </a:ext>
              </a:extLst>
            </p:cNvPr>
            <p:cNvSpPr>
              <a:spLocks/>
            </p:cNvSpPr>
            <p:nvPr/>
          </p:nvSpPr>
          <p:spPr bwMode="auto">
            <a:xfrm>
              <a:off x="6461125" y="2533650"/>
              <a:ext cx="273050" cy="168275"/>
            </a:xfrm>
            <a:custGeom>
              <a:avLst/>
              <a:gdLst>
                <a:gd name="T0" fmla="*/ 649 w 861"/>
                <a:gd name="T1" fmla="*/ 112 h 529"/>
                <a:gd name="T2" fmla="*/ 613 w 861"/>
                <a:gd name="T3" fmla="*/ 72 h 529"/>
                <a:gd name="T4" fmla="*/ 569 w 861"/>
                <a:gd name="T5" fmla="*/ 38 h 529"/>
                <a:gd name="T6" fmla="*/ 521 w 861"/>
                <a:gd name="T7" fmla="*/ 15 h 529"/>
                <a:gd name="T8" fmla="*/ 467 w 861"/>
                <a:gd name="T9" fmla="*/ 2 h 529"/>
                <a:gd name="T10" fmla="*/ 418 w 861"/>
                <a:gd name="T11" fmla="*/ 0 h 529"/>
                <a:gd name="T12" fmla="*/ 381 w 861"/>
                <a:gd name="T13" fmla="*/ 4 h 529"/>
                <a:gd name="T14" fmla="*/ 345 w 861"/>
                <a:gd name="T15" fmla="*/ 14 h 529"/>
                <a:gd name="T16" fmla="*/ 312 w 861"/>
                <a:gd name="T17" fmla="*/ 27 h 529"/>
                <a:gd name="T18" fmla="*/ 271 w 861"/>
                <a:gd name="T19" fmla="*/ 52 h 529"/>
                <a:gd name="T20" fmla="*/ 220 w 861"/>
                <a:gd name="T21" fmla="*/ 102 h 529"/>
                <a:gd name="T22" fmla="*/ 189 w 861"/>
                <a:gd name="T23" fmla="*/ 153 h 529"/>
                <a:gd name="T24" fmla="*/ 176 w 861"/>
                <a:gd name="T25" fmla="*/ 186 h 529"/>
                <a:gd name="T26" fmla="*/ 167 w 861"/>
                <a:gd name="T27" fmla="*/ 223 h 529"/>
                <a:gd name="T28" fmla="*/ 150 w 861"/>
                <a:gd name="T29" fmla="*/ 235 h 529"/>
                <a:gd name="T30" fmla="*/ 106 w 861"/>
                <a:gd name="T31" fmla="*/ 241 h 529"/>
                <a:gd name="T32" fmla="*/ 66 w 861"/>
                <a:gd name="T33" fmla="*/ 261 h 529"/>
                <a:gd name="T34" fmla="*/ 34 w 861"/>
                <a:gd name="T35" fmla="*/ 289 h 529"/>
                <a:gd name="T36" fmla="*/ 12 w 861"/>
                <a:gd name="T37" fmla="*/ 326 h 529"/>
                <a:gd name="T38" fmla="*/ 1 w 861"/>
                <a:gd name="T39" fmla="*/ 370 h 529"/>
                <a:gd name="T40" fmla="*/ 2 w 861"/>
                <a:gd name="T41" fmla="*/ 409 h 529"/>
                <a:gd name="T42" fmla="*/ 8 w 861"/>
                <a:gd name="T43" fmla="*/ 440 h 529"/>
                <a:gd name="T44" fmla="*/ 20 w 861"/>
                <a:gd name="T45" fmla="*/ 465 h 529"/>
                <a:gd name="T46" fmla="*/ 36 w 861"/>
                <a:gd name="T47" fmla="*/ 485 h 529"/>
                <a:gd name="T48" fmla="*/ 67 w 861"/>
                <a:gd name="T49" fmla="*/ 508 h 529"/>
                <a:gd name="T50" fmla="*/ 107 w 861"/>
                <a:gd name="T51" fmla="*/ 522 h 529"/>
                <a:gd name="T52" fmla="*/ 154 w 861"/>
                <a:gd name="T53" fmla="*/ 529 h 529"/>
                <a:gd name="T54" fmla="*/ 191 w 861"/>
                <a:gd name="T55" fmla="*/ 529 h 529"/>
                <a:gd name="T56" fmla="*/ 194 w 861"/>
                <a:gd name="T57" fmla="*/ 492 h 529"/>
                <a:gd name="T58" fmla="*/ 201 w 861"/>
                <a:gd name="T59" fmla="*/ 457 h 529"/>
                <a:gd name="T60" fmla="*/ 214 w 861"/>
                <a:gd name="T61" fmla="*/ 425 h 529"/>
                <a:gd name="T62" fmla="*/ 231 w 861"/>
                <a:gd name="T63" fmla="*/ 395 h 529"/>
                <a:gd name="T64" fmla="*/ 253 w 861"/>
                <a:gd name="T65" fmla="*/ 368 h 529"/>
                <a:gd name="T66" fmla="*/ 279 w 861"/>
                <a:gd name="T67" fmla="*/ 343 h 529"/>
                <a:gd name="T68" fmla="*/ 307 w 861"/>
                <a:gd name="T69" fmla="*/ 324 h 529"/>
                <a:gd name="T70" fmla="*/ 338 w 861"/>
                <a:gd name="T71" fmla="*/ 308 h 529"/>
                <a:gd name="T72" fmla="*/ 371 w 861"/>
                <a:gd name="T73" fmla="*/ 296 h 529"/>
                <a:gd name="T74" fmla="*/ 406 w 861"/>
                <a:gd name="T75" fmla="*/ 291 h 529"/>
                <a:gd name="T76" fmla="*/ 443 w 861"/>
                <a:gd name="T77" fmla="*/ 289 h 529"/>
                <a:gd name="T78" fmla="*/ 479 w 861"/>
                <a:gd name="T79" fmla="*/ 294 h 529"/>
                <a:gd name="T80" fmla="*/ 512 w 861"/>
                <a:gd name="T81" fmla="*/ 303 h 529"/>
                <a:gd name="T82" fmla="*/ 545 w 861"/>
                <a:gd name="T83" fmla="*/ 317 h 529"/>
                <a:gd name="T84" fmla="*/ 574 w 861"/>
                <a:gd name="T85" fmla="*/ 337 h 529"/>
                <a:gd name="T86" fmla="*/ 600 w 861"/>
                <a:gd name="T87" fmla="*/ 359 h 529"/>
                <a:gd name="T88" fmla="*/ 623 w 861"/>
                <a:gd name="T89" fmla="*/ 385 h 529"/>
                <a:gd name="T90" fmla="*/ 641 w 861"/>
                <a:gd name="T91" fmla="*/ 414 h 529"/>
                <a:gd name="T92" fmla="*/ 655 w 861"/>
                <a:gd name="T93" fmla="*/ 446 h 529"/>
                <a:gd name="T94" fmla="*/ 666 w 861"/>
                <a:gd name="T95" fmla="*/ 480 h 529"/>
                <a:gd name="T96" fmla="*/ 670 w 861"/>
                <a:gd name="T97" fmla="*/ 516 h 529"/>
                <a:gd name="T98" fmla="*/ 693 w 861"/>
                <a:gd name="T99" fmla="*/ 528 h 529"/>
                <a:gd name="T100" fmla="*/ 741 w 861"/>
                <a:gd name="T101" fmla="*/ 514 h 529"/>
                <a:gd name="T102" fmla="*/ 790 w 861"/>
                <a:gd name="T103" fmla="*/ 488 h 529"/>
                <a:gd name="T104" fmla="*/ 820 w 861"/>
                <a:gd name="T105" fmla="*/ 459 h 529"/>
                <a:gd name="T106" fmla="*/ 840 w 861"/>
                <a:gd name="T107" fmla="*/ 431 h 529"/>
                <a:gd name="T108" fmla="*/ 853 w 861"/>
                <a:gd name="T109" fmla="*/ 397 h 529"/>
                <a:gd name="T110" fmla="*/ 861 w 861"/>
                <a:gd name="T111" fmla="*/ 355 h 529"/>
                <a:gd name="T112" fmla="*/ 857 w 861"/>
                <a:gd name="T113" fmla="*/ 300 h 529"/>
                <a:gd name="T114" fmla="*/ 837 w 861"/>
                <a:gd name="T115" fmla="*/ 248 h 529"/>
                <a:gd name="T116" fmla="*/ 804 w 861"/>
                <a:gd name="T117" fmla="*/ 203 h 529"/>
                <a:gd name="T118" fmla="*/ 760 w 861"/>
                <a:gd name="T119" fmla="*/ 168 h 529"/>
                <a:gd name="T120" fmla="*/ 707 w 861"/>
                <a:gd name="T121" fmla="*/ 14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61" h="529">
                  <a:moveTo>
                    <a:pt x="668" y="145"/>
                  </a:moveTo>
                  <a:lnTo>
                    <a:pt x="659" y="128"/>
                  </a:lnTo>
                  <a:lnTo>
                    <a:pt x="649" y="112"/>
                  </a:lnTo>
                  <a:lnTo>
                    <a:pt x="638" y="99"/>
                  </a:lnTo>
                  <a:lnTo>
                    <a:pt x="626" y="85"/>
                  </a:lnTo>
                  <a:lnTo>
                    <a:pt x="613" y="72"/>
                  </a:lnTo>
                  <a:lnTo>
                    <a:pt x="599" y="60"/>
                  </a:lnTo>
                  <a:lnTo>
                    <a:pt x="584" y="48"/>
                  </a:lnTo>
                  <a:lnTo>
                    <a:pt x="569" y="38"/>
                  </a:lnTo>
                  <a:lnTo>
                    <a:pt x="553" y="30"/>
                  </a:lnTo>
                  <a:lnTo>
                    <a:pt x="537" y="22"/>
                  </a:lnTo>
                  <a:lnTo>
                    <a:pt x="521" y="15"/>
                  </a:lnTo>
                  <a:lnTo>
                    <a:pt x="503" y="10"/>
                  </a:lnTo>
                  <a:lnTo>
                    <a:pt x="486" y="5"/>
                  </a:lnTo>
                  <a:lnTo>
                    <a:pt x="467" y="2"/>
                  </a:lnTo>
                  <a:lnTo>
                    <a:pt x="449" y="0"/>
                  </a:lnTo>
                  <a:lnTo>
                    <a:pt x="431" y="0"/>
                  </a:lnTo>
                  <a:lnTo>
                    <a:pt x="418" y="0"/>
                  </a:lnTo>
                  <a:lnTo>
                    <a:pt x="405" y="1"/>
                  </a:lnTo>
                  <a:lnTo>
                    <a:pt x="393" y="2"/>
                  </a:lnTo>
                  <a:lnTo>
                    <a:pt x="381" y="4"/>
                  </a:lnTo>
                  <a:lnTo>
                    <a:pt x="369" y="6"/>
                  </a:lnTo>
                  <a:lnTo>
                    <a:pt x="357" y="10"/>
                  </a:lnTo>
                  <a:lnTo>
                    <a:pt x="345" y="14"/>
                  </a:lnTo>
                  <a:lnTo>
                    <a:pt x="334" y="17"/>
                  </a:lnTo>
                  <a:lnTo>
                    <a:pt x="323" y="22"/>
                  </a:lnTo>
                  <a:lnTo>
                    <a:pt x="312" y="27"/>
                  </a:lnTo>
                  <a:lnTo>
                    <a:pt x="301" y="33"/>
                  </a:lnTo>
                  <a:lnTo>
                    <a:pt x="290" y="38"/>
                  </a:lnTo>
                  <a:lnTo>
                    <a:pt x="271" y="52"/>
                  </a:lnTo>
                  <a:lnTo>
                    <a:pt x="253" y="67"/>
                  </a:lnTo>
                  <a:lnTo>
                    <a:pt x="236" y="84"/>
                  </a:lnTo>
                  <a:lnTo>
                    <a:pt x="220" y="102"/>
                  </a:lnTo>
                  <a:lnTo>
                    <a:pt x="206" y="121"/>
                  </a:lnTo>
                  <a:lnTo>
                    <a:pt x="194" y="141"/>
                  </a:lnTo>
                  <a:lnTo>
                    <a:pt x="189" y="153"/>
                  </a:lnTo>
                  <a:lnTo>
                    <a:pt x="183" y="164"/>
                  </a:lnTo>
                  <a:lnTo>
                    <a:pt x="179" y="175"/>
                  </a:lnTo>
                  <a:lnTo>
                    <a:pt x="176" y="186"/>
                  </a:lnTo>
                  <a:lnTo>
                    <a:pt x="171" y="198"/>
                  </a:lnTo>
                  <a:lnTo>
                    <a:pt x="169" y="210"/>
                  </a:lnTo>
                  <a:lnTo>
                    <a:pt x="167" y="223"/>
                  </a:lnTo>
                  <a:lnTo>
                    <a:pt x="165" y="235"/>
                  </a:lnTo>
                  <a:lnTo>
                    <a:pt x="157" y="235"/>
                  </a:lnTo>
                  <a:lnTo>
                    <a:pt x="150" y="235"/>
                  </a:lnTo>
                  <a:lnTo>
                    <a:pt x="135" y="235"/>
                  </a:lnTo>
                  <a:lnTo>
                    <a:pt x="120" y="237"/>
                  </a:lnTo>
                  <a:lnTo>
                    <a:pt x="106" y="241"/>
                  </a:lnTo>
                  <a:lnTo>
                    <a:pt x="92" y="247"/>
                  </a:lnTo>
                  <a:lnTo>
                    <a:pt x="79" y="253"/>
                  </a:lnTo>
                  <a:lnTo>
                    <a:pt x="66" y="261"/>
                  </a:lnTo>
                  <a:lnTo>
                    <a:pt x="54" y="269"/>
                  </a:lnTo>
                  <a:lnTo>
                    <a:pt x="44" y="279"/>
                  </a:lnTo>
                  <a:lnTo>
                    <a:pt x="34" y="289"/>
                  </a:lnTo>
                  <a:lnTo>
                    <a:pt x="26" y="300"/>
                  </a:lnTo>
                  <a:lnTo>
                    <a:pt x="18" y="313"/>
                  </a:lnTo>
                  <a:lnTo>
                    <a:pt x="12" y="326"/>
                  </a:lnTo>
                  <a:lnTo>
                    <a:pt x="7" y="340"/>
                  </a:lnTo>
                  <a:lnTo>
                    <a:pt x="3" y="355"/>
                  </a:lnTo>
                  <a:lnTo>
                    <a:pt x="1" y="370"/>
                  </a:lnTo>
                  <a:lnTo>
                    <a:pt x="0" y="385"/>
                  </a:lnTo>
                  <a:lnTo>
                    <a:pt x="1" y="398"/>
                  </a:lnTo>
                  <a:lnTo>
                    <a:pt x="2" y="409"/>
                  </a:lnTo>
                  <a:lnTo>
                    <a:pt x="3" y="420"/>
                  </a:lnTo>
                  <a:lnTo>
                    <a:pt x="5" y="430"/>
                  </a:lnTo>
                  <a:lnTo>
                    <a:pt x="8" y="440"/>
                  </a:lnTo>
                  <a:lnTo>
                    <a:pt x="12" y="449"/>
                  </a:lnTo>
                  <a:lnTo>
                    <a:pt x="16" y="457"/>
                  </a:lnTo>
                  <a:lnTo>
                    <a:pt x="20" y="465"/>
                  </a:lnTo>
                  <a:lnTo>
                    <a:pt x="26" y="472"/>
                  </a:lnTo>
                  <a:lnTo>
                    <a:pt x="31" y="478"/>
                  </a:lnTo>
                  <a:lnTo>
                    <a:pt x="36" y="485"/>
                  </a:lnTo>
                  <a:lnTo>
                    <a:pt x="42" y="490"/>
                  </a:lnTo>
                  <a:lnTo>
                    <a:pt x="54" y="500"/>
                  </a:lnTo>
                  <a:lnTo>
                    <a:pt x="67" y="508"/>
                  </a:lnTo>
                  <a:lnTo>
                    <a:pt x="80" y="515"/>
                  </a:lnTo>
                  <a:lnTo>
                    <a:pt x="94" y="519"/>
                  </a:lnTo>
                  <a:lnTo>
                    <a:pt x="107" y="522"/>
                  </a:lnTo>
                  <a:lnTo>
                    <a:pt x="119" y="525"/>
                  </a:lnTo>
                  <a:lnTo>
                    <a:pt x="140" y="528"/>
                  </a:lnTo>
                  <a:lnTo>
                    <a:pt x="154" y="529"/>
                  </a:lnTo>
                  <a:lnTo>
                    <a:pt x="159" y="529"/>
                  </a:lnTo>
                  <a:lnTo>
                    <a:pt x="160" y="529"/>
                  </a:lnTo>
                  <a:lnTo>
                    <a:pt x="191" y="529"/>
                  </a:lnTo>
                  <a:lnTo>
                    <a:pt x="191" y="516"/>
                  </a:lnTo>
                  <a:lnTo>
                    <a:pt x="192" y="504"/>
                  </a:lnTo>
                  <a:lnTo>
                    <a:pt x="194" y="492"/>
                  </a:lnTo>
                  <a:lnTo>
                    <a:pt x="196" y="480"/>
                  </a:lnTo>
                  <a:lnTo>
                    <a:pt x="198" y="469"/>
                  </a:lnTo>
                  <a:lnTo>
                    <a:pt x="201" y="457"/>
                  </a:lnTo>
                  <a:lnTo>
                    <a:pt x="206" y="446"/>
                  </a:lnTo>
                  <a:lnTo>
                    <a:pt x="210" y="435"/>
                  </a:lnTo>
                  <a:lnTo>
                    <a:pt x="214" y="425"/>
                  </a:lnTo>
                  <a:lnTo>
                    <a:pt x="220" y="414"/>
                  </a:lnTo>
                  <a:lnTo>
                    <a:pt x="226" y="404"/>
                  </a:lnTo>
                  <a:lnTo>
                    <a:pt x="231" y="395"/>
                  </a:lnTo>
                  <a:lnTo>
                    <a:pt x="239" y="385"/>
                  </a:lnTo>
                  <a:lnTo>
                    <a:pt x="245" y="376"/>
                  </a:lnTo>
                  <a:lnTo>
                    <a:pt x="253" y="368"/>
                  </a:lnTo>
                  <a:lnTo>
                    <a:pt x="261" y="359"/>
                  </a:lnTo>
                  <a:lnTo>
                    <a:pt x="269" y="351"/>
                  </a:lnTo>
                  <a:lnTo>
                    <a:pt x="279" y="343"/>
                  </a:lnTo>
                  <a:lnTo>
                    <a:pt x="287" y="337"/>
                  </a:lnTo>
                  <a:lnTo>
                    <a:pt x="297" y="330"/>
                  </a:lnTo>
                  <a:lnTo>
                    <a:pt x="307" y="324"/>
                  </a:lnTo>
                  <a:lnTo>
                    <a:pt x="316" y="317"/>
                  </a:lnTo>
                  <a:lnTo>
                    <a:pt x="327" y="312"/>
                  </a:lnTo>
                  <a:lnTo>
                    <a:pt x="338" y="308"/>
                  </a:lnTo>
                  <a:lnTo>
                    <a:pt x="348" y="303"/>
                  </a:lnTo>
                  <a:lnTo>
                    <a:pt x="359" y="299"/>
                  </a:lnTo>
                  <a:lnTo>
                    <a:pt x="371" y="296"/>
                  </a:lnTo>
                  <a:lnTo>
                    <a:pt x="383" y="294"/>
                  </a:lnTo>
                  <a:lnTo>
                    <a:pt x="394" y="292"/>
                  </a:lnTo>
                  <a:lnTo>
                    <a:pt x="406" y="291"/>
                  </a:lnTo>
                  <a:lnTo>
                    <a:pt x="418" y="289"/>
                  </a:lnTo>
                  <a:lnTo>
                    <a:pt x="431" y="288"/>
                  </a:lnTo>
                  <a:lnTo>
                    <a:pt x="443" y="289"/>
                  </a:lnTo>
                  <a:lnTo>
                    <a:pt x="455" y="291"/>
                  </a:lnTo>
                  <a:lnTo>
                    <a:pt x="467" y="292"/>
                  </a:lnTo>
                  <a:lnTo>
                    <a:pt x="479" y="294"/>
                  </a:lnTo>
                  <a:lnTo>
                    <a:pt x="490" y="296"/>
                  </a:lnTo>
                  <a:lnTo>
                    <a:pt x="502" y="299"/>
                  </a:lnTo>
                  <a:lnTo>
                    <a:pt x="512" y="303"/>
                  </a:lnTo>
                  <a:lnTo>
                    <a:pt x="524" y="308"/>
                  </a:lnTo>
                  <a:lnTo>
                    <a:pt x="534" y="312"/>
                  </a:lnTo>
                  <a:lnTo>
                    <a:pt x="545" y="317"/>
                  </a:lnTo>
                  <a:lnTo>
                    <a:pt x="554" y="324"/>
                  </a:lnTo>
                  <a:lnTo>
                    <a:pt x="564" y="330"/>
                  </a:lnTo>
                  <a:lnTo>
                    <a:pt x="574" y="337"/>
                  </a:lnTo>
                  <a:lnTo>
                    <a:pt x="583" y="343"/>
                  </a:lnTo>
                  <a:lnTo>
                    <a:pt x="592" y="351"/>
                  </a:lnTo>
                  <a:lnTo>
                    <a:pt x="600" y="359"/>
                  </a:lnTo>
                  <a:lnTo>
                    <a:pt x="608" y="368"/>
                  </a:lnTo>
                  <a:lnTo>
                    <a:pt x="615" y="376"/>
                  </a:lnTo>
                  <a:lnTo>
                    <a:pt x="623" y="385"/>
                  </a:lnTo>
                  <a:lnTo>
                    <a:pt x="629" y="395"/>
                  </a:lnTo>
                  <a:lnTo>
                    <a:pt x="636" y="404"/>
                  </a:lnTo>
                  <a:lnTo>
                    <a:pt x="641" y="414"/>
                  </a:lnTo>
                  <a:lnTo>
                    <a:pt x="647" y="425"/>
                  </a:lnTo>
                  <a:lnTo>
                    <a:pt x="651" y="435"/>
                  </a:lnTo>
                  <a:lnTo>
                    <a:pt x="655" y="446"/>
                  </a:lnTo>
                  <a:lnTo>
                    <a:pt x="659" y="457"/>
                  </a:lnTo>
                  <a:lnTo>
                    <a:pt x="663" y="469"/>
                  </a:lnTo>
                  <a:lnTo>
                    <a:pt x="666" y="480"/>
                  </a:lnTo>
                  <a:lnTo>
                    <a:pt x="668" y="492"/>
                  </a:lnTo>
                  <a:lnTo>
                    <a:pt x="669" y="504"/>
                  </a:lnTo>
                  <a:lnTo>
                    <a:pt x="670" y="516"/>
                  </a:lnTo>
                  <a:lnTo>
                    <a:pt x="670" y="529"/>
                  </a:lnTo>
                  <a:lnTo>
                    <a:pt x="685" y="529"/>
                  </a:lnTo>
                  <a:lnTo>
                    <a:pt x="693" y="528"/>
                  </a:lnTo>
                  <a:lnTo>
                    <a:pt x="713" y="523"/>
                  </a:lnTo>
                  <a:lnTo>
                    <a:pt x="727" y="519"/>
                  </a:lnTo>
                  <a:lnTo>
                    <a:pt x="741" y="514"/>
                  </a:lnTo>
                  <a:lnTo>
                    <a:pt x="757" y="507"/>
                  </a:lnTo>
                  <a:lnTo>
                    <a:pt x="773" y="499"/>
                  </a:lnTo>
                  <a:lnTo>
                    <a:pt x="790" y="488"/>
                  </a:lnTo>
                  <a:lnTo>
                    <a:pt x="805" y="475"/>
                  </a:lnTo>
                  <a:lnTo>
                    <a:pt x="814" y="468"/>
                  </a:lnTo>
                  <a:lnTo>
                    <a:pt x="820" y="459"/>
                  </a:lnTo>
                  <a:lnTo>
                    <a:pt x="828" y="450"/>
                  </a:lnTo>
                  <a:lnTo>
                    <a:pt x="834" y="442"/>
                  </a:lnTo>
                  <a:lnTo>
                    <a:pt x="840" y="431"/>
                  </a:lnTo>
                  <a:lnTo>
                    <a:pt x="845" y="420"/>
                  </a:lnTo>
                  <a:lnTo>
                    <a:pt x="849" y="410"/>
                  </a:lnTo>
                  <a:lnTo>
                    <a:pt x="853" y="397"/>
                  </a:lnTo>
                  <a:lnTo>
                    <a:pt x="857" y="384"/>
                  </a:lnTo>
                  <a:lnTo>
                    <a:pt x="859" y="370"/>
                  </a:lnTo>
                  <a:lnTo>
                    <a:pt x="861" y="355"/>
                  </a:lnTo>
                  <a:lnTo>
                    <a:pt x="861" y="340"/>
                  </a:lnTo>
                  <a:lnTo>
                    <a:pt x="860" y="319"/>
                  </a:lnTo>
                  <a:lnTo>
                    <a:pt x="857" y="300"/>
                  </a:lnTo>
                  <a:lnTo>
                    <a:pt x="852" y="282"/>
                  </a:lnTo>
                  <a:lnTo>
                    <a:pt x="846" y="264"/>
                  </a:lnTo>
                  <a:lnTo>
                    <a:pt x="837" y="248"/>
                  </a:lnTo>
                  <a:lnTo>
                    <a:pt x="828" y="232"/>
                  </a:lnTo>
                  <a:lnTo>
                    <a:pt x="817" y="217"/>
                  </a:lnTo>
                  <a:lnTo>
                    <a:pt x="804" y="203"/>
                  </a:lnTo>
                  <a:lnTo>
                    <a:pt x="791" y="190"/>
                  </a:lnTo>
                  <a:lnTo>
                    <a:pt x="776" y="178"/>
                  </a:lnTo>
                  <a:lnTo>
                    <a:pt x="760" y="168"/>
                  </a:lnTo>
                  <a:lnTo>
                    <a:pt x="743" y="160"/>
                  </a:lnTo>
                  <a:lnTo>
                    <a:pt x="726" y="153"/>
                  </a:lnTo>
                  <a:lnTo>
                    <a:pt x="707" y="149"/>
                  </a:lnTo>
                  <a:lnTo>
                    <a:pt x="688" y="146"/>
                  </a:lnTo>
                  <a:lnTo>
                    <a:pt x="668"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4057">
              <a:extLst>
                <a:ext uri="{FF2B5EF4-FFF2-40B4-BE49-F238E27FC236}">
                  <a16:creationId xmlns:a16="http://schemas.microsoft.com/office/drawing/2014/main" id="{93AFFF16-DF3E-4CD7-9B57-042C9C4A1571}"/>
                </a:ext>
              </a:extLst>
            </p:cNvPr>
            <p:cNvSpPr>
              <a:spLocks noEditPoints="1"/>
            </p:cNvSpPr>
            <p:nvPr/>
          </p:nvSpPr>
          <p:spPr bwMode="auto">
            <a:xfrm>
              <a:off x="6530975" y="2635250"/>
              <a:ext cx="133350" cy="133350"/>
            </a:xfrm>
            <a:custGeom>
              <a:avLst/>
              <a:gdLst>
                <a:gd name="T0" fmla="*/ 225 w 419"/>
                <a:gd name="T1" fmla="*/ 301 h 420"/>
                <a:gd name="T2" fmla="*/ 222 w 419"/>
                <a:gd name="T3" fmla="*/ 308 h 420"/>
                <a:gd name="T4" fmla="*/ 215 w 419"/>
                <a:gd name="T5" fmla="*/ 315 h 420"/>
                <a:gd name="T6" fmla="*/ 207 w 419"/>
                <a:gd name="T7" fmla="*/ 315 h 420"/>
                <a:gd name="T8" fmla="*/ 199 w 419"/>
                <a:gd name="T9" fmla="*/ 311 h 420"/>
                <a:gd name="T10" fmla="*/ 195 w 419"/>
                <a:gd name="T11" fmla="*/ 303 h 420"/>
                <a:gd name="T12" fmla="*/ 120 w 419"/>
                <a:gd name="T13" fmla="*/ 226 h 420"/>
                <a:gd name="T14" fmla="*/ 111 w 419"/>
                <a:gd name="T15" fmla="*/ 222 h 420"/>
                <a:gd name="T16" fmla="*/ 106 w 419"/>
                <a:gd name="T17" fmla="*/ 216 h 420"/>
                <a:gd name="T18" fmla="*/ 105 w 419"/>
                <a:gd name="T19" fmla="*/ 207 h 420"/>
                <a:gd name="T20" fmla="*/ 109 w 419"/>
                <a:gd name="T21" fmla="*/ 200 h 420"/>
                <a:gd name="T22" fmla="*/ 117 w 419"/>
                <a:gd name="T23" fmla="*/ 196 h 420"/>
                <a:gd name="T24" fmla="*/ 195 w 419"/>
                <a:gd name="T25" fmla="*/ 121 h 420"/>
                <a:gd name="T26" fmla="*/ 197 w 419"/>
                <a:gd name="T27" fmla="*/ 112 h 420"/>
                <a:gd name="T28" fmla="*/ 203 w 419"/>
                <a:gd name="T29" fmla="*/ 107 h 420"/>
                <a:gd name="T30" fmla="*/ 212 w 419"/>
                <a:gd name="T31" fmla="*/ 106 h 420"/>
                <a:gd name="T32" fmla="*/ 221 w 419"/>
                <a:gd name="T33" fmla="*/ 110 h 420"/>
                <a:gd name="T34" fmla="*/ 224 w 419"/>
                <a:gd name="T35" fmla="*/ 117 h 420"/>
                <a:gd name="T36" fmla="*/ 299 w 419"/>
                <a:gd name="T37" fmla="*/ 196 h 420"/>
                <a:gd name="T38" fmla="*/ 308 w 419"/>
                <a:gd name="T39" fmla="*/ 198 h 420"/>
                <a:gd name="T40" fmla="*/ 313 w 419"/>
                <a:gd name="T41" fmla="*/ 204 h 420"/>
                <a:gd name="T42" fmla="*/ 314 w 419"/>
                <a:gd name="T43" fmla="*/ 214 h 420"/>
                <a:gd name="T44" fmla="*/ 310 w 419"/>
                <a:gd name="T45" fmla="*/ 221 h 420"/>
                <a:gd name="T46" fmla="*/ 302 w 419"/>
                <a:gd name="T47" fmla="*/ 226 h 420"/>
                <a:gd name="T48" fmla="*/ 199 w 419"/>
                <a:gd name="T49" fmla="*/ 1 h 420"/>
                <a:gd name="T50" fmla="*/ 167 w 419"/>
                <a:gd name="T51" fmla="*/ 5 h 420"/>
                <a:gd name="T52" fmla="*/ 110 w 419"/>
                <a:gd name="T53" fmla="*/ 26 h 420"/>
                <a:gd name="T54" fmla="*/ 61 w 419"/>
                <a:gd name="T55" fmla="*/ 63 h 420"/>
                <a:gd name="T56" fmla="*/ 25 w 419"/>
                <a:gd name="T57" fmla="*/ 111 h 420"/>
                <a:gd name="T58" fmla="*/ 4 w 419"/>
                <a:gd name="T59" fmla="*/ 169 h 420"/>
                <a:gd name="T60" fmla="*/ 0 w 419"/>
                <a:gd name="T61" fmla="*/ 200 h 420"/>
                <a:gd name="T62" fmla="*/ 1 w 419"/>
                <a:gd name="T63" fmla="*/ 232 h 420"/>
                <a:gd name="T64" fmla="*/ 9 w 419"/>
                <a:gd name="T65" fmla="*/ 273 h 420"/>
                <a:gd name="T66" fmla="*/ 36 w 419"/>
                <a:gd name="T67" fmla="*/ 328 h 420"/>
                <a:gd name="T68" fmla="*/ 76 w 419"/>
                <a:gd name="T69" fmla="*/ 373 h 420"/>
                <a:gd name="T70" fmla="*/ 128 w 419"/>
                <a:gd name="T71" fmla="*/ 404 h 420"/>
                <a:gd name="T72" fmla="*/ 178 w 419"/>
                <a:gd name="T73" fmla="*/ 418 h 420"/>
                <a:gd name="T74" fmla="*/ 210 w 419"/>
                <a:gd name="T75" fmla="*/ 420 h 420"/>
                <a:gd name="T76" fmla="*/ 241 w 419"/>
                <a:gd name="T77" fmla="*/ 418 h 420"/>
                <a:gd name="T78" fmla="*/ 291 w 419"/>
                <a:gd name="T79" fmla="*/ 404 h 420"/>
                <a:gd name="T80" fmla="*/ 343 w 419"/>
                <a:gd name="T81" fmla="*/ 373 h 420"/>
                <a:gd name="T82" fmla="*/ 384 w 419"/>
                <a:gd name="T83" fmla="*/ 328 h 420"/>
                <a:gd name="T84" fmla="*/ 409 w 419"/>
                <a:gd name="T85" fmla="*/ 273 h 420"/>
                <a:gd name="T86" fmla="*/ 418 w 419"/>
                <a:gd name="T87" fmla="*/ 232 h 420"/>
                <a:gd name="T88" fmla="*/ 419 w 419"/>
                <a:gd name="T89" fmla="*/ 200 h 420"/>
                <a:gd name="T90" fmla="*/ 415 w 419"/>
                <a:gd name="T91" fmla="*/ 169 h 420"/>
                <a:gd name="T92" fmla="*/ 394 w 419"/>
                <a:gd name="T93" fmla="*/ 111 h 420"/>
                <a:gd name="T94" fmla="*/ 358 w 419"/>
                <a:gd name="T95" fmla="*/ 63 h 420"/>
                <a:gd name="T96" fmla="*/ 310 w 419"/>
                <a:gd name="T97" fmla="*/ 26 h 420"/>
                <a:gd name="T98" fmla="*/ 252 w 419"/>
                <a:gd name="T99" fmla="*/ 5 h 420"/>
                <a:gd name="T100" fmla="*/ 221 w 419"/>
                <a:gd name="T101" fmla="*/ 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9" h="420">
                  <a:moveTo>
                    <a:pt x="299" y="226"/>
                  </a:moveTo>
                  <a:lnTo>
                    <a:pt x="225" y="226"/>
                  </a:lnTo>
                  <a:lnTo>
                    <a:pt x="225" y="301"/>
                  </a:lnTo>
                  <a:lnTo>
                    <a:pt x="224" y="303"/>
                  </a:lnTo>
                  <a:lnTo>
                    <a:pt x="224" y="306"/>
                  </a:lnTo>
                  <a:lnTo>
                    <a:pt x="222" y="308"/>
                  </a:lnTo>
                  <a:lnTo>
                    <a:pt x="221" y="311"/>
                  </a:lnTo>
                  <a:lnTo>
                    <a:pt x="217" y="313"/>
                  </a:lnTo>
                  <a:lnTo>
                    <a:pt x="215" y="315"/>
                  </a:lnTo>
                  <a:lnTo>
                    <a:pt x="212" y="315"/>
                  </a:lnTo>
                  <a:lnTo>
                    <a:pt x="210" y="316"/>
                  </a:lnTo>
                  <a:lnTo>
                    <a:pt x="207" y="315"/>
                  </a:lnTo>
                  <a:lnTo>
                    <a:pt x="203" y="315"/>
                  </a:lnTo>
                  <a:lnTo>
                    <a:pt x="201" y="313"/>
                  </a:lnTo>
                  <a:lnTo>
                    <a:pt x="199" y="311"/>
                  </a:lnTo>
                  <a:lnTo>
                    <a:pt x="197" y="308"/>
                  </a:lnTo>
                  <a:lnTo>
                    <a:pt x="196" y="306"/>
                  </a:lnTo>
                  <a:lnTo>
                    <a:pt x="195" y="303"/>
                  </a:lnTo>
                  <a:lnTo>
                    <a:pt x="195" y="301"/>
                  </a:lnTo>
                  <a:lnTo>
                    <a:pt x="195" y="226"/>
                  </a:lnTo>
                  <a:lnTo>
                    <a:pt x="120" y="226"/>
                  </a:lnTo>
                  <a:lnTo>
                    <a:pt x="117" y="226"/>
                  </a:lnTo>
                  <a:lnTo>
                    <a:pt x="113" y="225"/>
                  </a:lnTo>
                  <a:lnTo>
                    <a:pt x="111" y="222"/>
                  </a:lnTo>
                  <a:lnTo>
                    <a:pt x="109" y="221"/>
                  </a:lnTo>
                  <a:lnTo>
                    <a:pt x="107" y="219"/>
                  </a:lnTo>
                  <a:lnTo>
                    <a:pt x="106" y="216"/>
                  </a:lnTo>
                  <a:lnTo>
                    <a:pt x="105" y="214"/>
                  </a:lnTo>
                  <a:lnTo>
                    <a:pt x="105" y="211"/>
                  </a:lnTo>
                  <a:lnTo>
                    <a:pt x="105" y="207"/>
                  </a:lnTo>
                  <a:lnTo>
                    <a:pt x="106" y="204"/>
                  </a:lnTo>
                  <a:lnTo>
                    <a:pt x="107" y="202"/>
                  </a:lnTo>
                  <a:lnTo>
                    <a:pt x="109" y="200"/>
                  </a:lnTo>
                  <a:lnTo>
                    <a:pt x="111" y="198"/>
                  </a:lnTo>
                  <a:lnTo>
                    <a:pt x="113" y="197"/>
                  </a:lnTo>
                  <a:lnTo>
                    <a:pt x="117" y="196"/>
                  </a:lnTo>
                  <a:lnTo>
                    <a:pt x="120" y="196"/>
                  </a:lnTo>
                  <a:lnTo>
                    <a:pt x="195" y="196"/>
                  </a:lnTo>
                  <a:lnTo>
                    <a:pt x="195" y="121"/>
                  </a:lnTo>
                  <a:lnTo>
                    <a:pt x="195" y="117"/>
                  </a:lnTo>
                  <a:lnTo>
                    <a:pt x="196" y="115"/>
                  </a:lnTo>
                  <a:lnTo>
                    <a:pt x="197" y="112"/>
                  </a:lnTo>
                  <a:lnTo>
                    <a:pt x="199" y="110"/>
                  </a:lnTo>
                  <a:lnTo>
                    <a:pt x="201" y="108"/>
                  </a:lnTo>
                  <a:lnTo>
                    <a:pt x="203" y="107"/>
                  </a:lnTo>
                  <a:lnTo>
                    <a:pt x="207" y="106"/>
                  </a:lnTo>
                  <a:lnTo>
                    <a:pt x="210" y="106"/>
                  </a:lnTo>
                  <a:lnTo>
                    <a:pt x="212" y="106"/>
                  </a:lnTo>
                  <a:lnTo>
                    <a:pt x="215" y="107"/>
                  </a:lnTo>
                  <a:lnTo>
                    <a:pt x="217" y="108"/>
                  </a:lnTo>
                  <a:lnTo>
                    <a:pt x="221" y="110"/>
                  </a:lnTo>
                  <a:lnTo>
                    <a:pt x="222" y="112"/>
                  </a:lnTo>
                  <a:lnTo>
                    <a:pt x="224" y="115"/>
                  </a:lnTo>
                  <a:lnTo>
                    <a:pt x="224" y="117"/>
                  </a:lnTo>
                  <a:lnTo>
                    <a:pt x="225" y="121"/>
                  </a:lnTo>
                  <a:lnTo>
                    <a:pt x="225" y="196"/>
                  </a:lnTo>
                  <a:lnTo>
                    <a:pt x="299" y="196"/>
                  </a:lnTo>
                  <a:lnTo>
                    <a:pt x="302" y="196"/>
                  </a:lnTo>
                  <a:lnTo>
                    <a:pt x="305" y="197"/>
                  </a:lnTo>
                  <a:lnTo>
                    <a:pt x="308" y="198"/>
                  </a:lnTo>
                  <a:lnTo>
                    <a:pt x="310" y="200"/>
                  </a:lnTo>
                  <a:lnTo>
                    <a:pt x="312" y="202"/>
                  </a:lnTo>
                  <a:lnTo>
                    <a:pt x="313" y="204"/>
                  </a:lnTo>
                  <a:lnTo>
                    <a:pt x="314" y="207"/>
                  </a:lnTo>
                  <a:lnTo>
                    <a:pt x="314" y="211"/>
                  </a:lnTo>
                  <a:lnTo>
                    <a:pt x="314" y="214"/>
                  </a:lnTo>
                  <a:lnTo>
                    <a:pt x="313" y="216"/>
                  </a:lnTo>
                  <a:lnTo>
                    <a:pt x="312" y="219"/>
                  </a:lnTo>
                  <a:lnTo>
                    <a:pt x="310" y="221"/>
                  </a:lnTo>
                  <a:lnTo>
                    <a:pt x="308" y="222"/>
                  </a:lnTo>
                  <a:lnTo>
                    <a:pt x="305" y="225"/>
                  </a:lnTo>
                  <a:lnTo>
                    <a:pt x="302" y="226"/>
                  </a:lnTo>
                  <a:lnTo>
                    <a:pt x="299" y="226"/>
                  </a:lnTo>
                  <a:close/>
                  <a:moveTo>
                    <a:pt x="210" y="0"/>
                  </a:moveTo>
                  <a:lnTo>
                    <a:pt x="199" y="1"/>
                  </a:lnTo>
                  <a:lnTo>
                    <a:pt x="188" y="1"/>
                  </a:lnTo>
                  <a:lnTo>
                    <a:pt x="178" y="4"/>
                  </a:lnTo>
                  <a:lnTo>
                    <a:pt x="167" y="5"/>
                  </a:lnTo>
                  <a:lnTo>
                    <a:pt x="148" y="10"/>
                  </a:lnTo>
                  <a:lnTo>
                    <a:pt x="128" y="18"/>
                  </a:lnTo>
                  <a:lnTo>
                    <a:pt x="110" y="26"/>
                  </a:lnTo>
                  <a:lnTo>
                    <a:pt x="92" y="37"/>
                  </a:lnTo>
                  <a:lnTo>
                    <a:pt x="76" y="49"/>
                  </a:lnTo>
                  <a:lnTo>
                    <a:pt x="61" y="63"/>
                  </a:lnTo>
                  <a:lnTo>
                    <a:pt x="48" y="78"/>
                  </a:lnTo>
                  <a:lnTo>
                    <a:pt x="36" y="94"/>
                  </a:lnTo>
                  <a:lnTo>
                    <a:pt x="25" y="111"/>
                  </a:lnTo>
                  <a:lnTo>
                    <a:pt x="16" y="129"/>
                  </a:lnTo>
                  <a:lnTo>
                    <a:pt x="9" y="148"/>
                  </a:lnTo>
                  <a:lnTo>
                    <a:pt x="4" y="169"/>
                  </a:lnTo>
                  <a:lnTo>
                    <a:pt x="2" y="178"/>
                  </a:lnTo>
                  <a:lnTo>
                    <a:pt x="1" y="189"/>
                  </a:lnTo>
                  <a:lnTo>
                    <a:pt x="0" y="200"/>
                  </a:lnTo>
                  <a:lnTo>
                    <a:pt x="0" y="211"/>
                  </a:lnTo>
                  <a:lnTo>
                    <a:pt x="0" y="221"/>
                  </a:lnTo>
                  <a:lnTo>
                    <a:pt x="1" y="232"/>
                  </a:lnTo>
                  <a:lnTo>
                    <a:pt x="2" y="243"/>
                  </a:lnTo>
                  <a:lnTo>
                    <a:pt x="4" y="252"/>
                  </a:lnTo>
                  <a:lnTo>
                    <a:pt x="9" y="273"/>
                  </a:lnTo>
                  <a:lnTo>
                    <a:pt x="16" y="292"/>
                  </a:lnTo>
                  <a:lnTo>
                    <a:pt x="25" y="310"/>
                  </a:lnTo>
                  <a:lnTo>
                    <a:pt x="36" y="328"/>
                  </a:lnTo>
                  <a:lnTo>
                    <a:pt x="48" y="344"/>
                  </a:lnTo>
                  <a:lnTo>
                    <a:pt x="61" y="359"/>
                  </a:lnTo>
                  <a:lnTo>
                    <a:pt x="76" y="373"/>
                  </a:lnTo>
                  <a:lnTo>
                    <a:pt x="92" y="384"/>
                  </a:lnTo>
                  <a:lnTo>
                    <a:pt x="110" y="395"/>
                  </a:lnTo>
                  <a:lnTo>
                    <a:pt x="128" y="404"/>
                  </a:lnTo>
                  <a:lnTo>
                    <a:pt x="148" y="411"/>
                  </a:lnTo>
                  <a:lnTo>
                    <a:pt x="167" y="415"/>
                  </a:lnTo>
                  <a:lnTo>
                    <a:pt x="178" y="418"/>
                  </a:lnTo>
                  <a:lnTo>
                    <a:pt x="188" y="419"/>
                  </a:lnTo>
                  <a:lnTo>
                    <a:pt x="199" y="420"/>
                  </a:lnTo>
                  <a:lnTo>
                    <a:pt x="210" y="420"/>
                  </a:lnTo>
                  <a:lnTo>
                    <a:pt x="221" y="420"/>
                  </a:lnTo>
                  <a:lnTo>
                    <a:pt x="231" y="419"/>
                  </a:lnTo>
                  <a:lnTo>
                    <a:pt x="241" y="418"/>
                  </a:lnTo>
                  <a:lnTo>
                    <a:pt x="252" y="415"/>
                  </a:lnTo>
                  <a:lnTo>
                    <a:pt x="272" y="411"/>
                  </a:lnTo>
                  <a:lnTo>
                    <a:pt x="291" y="404"/>
                  </a:lnTo>
                  <a:lnTo>
                    <a:pt x="310" y="395"/>
                  </a:lnTo>
                  <a:lnTo>
                    <a:pt x="327" y="384"/>
                  </a:lnTo>
                  <a:lnTo>
                    <a:pt x="343" y="373"/>
                  </a:lnTo>
                  <a:lnTo>
                    <a:pt x="358" y="359"/>
                  </a:lnTo>
                  <a:lnTo>
                    <a:pt x="371" y="344"/>
                  </a:lnTo>
                  <a:lnTo>
                    <a:pt x="384" y="328"/>
                  </a:lnTo>
                  <a:lnTo>
                    <a:pt x="394" y="310"/>
                  </a:lnTo>
                  <a:lnTo>
                    <a:pt x="403" y="292"/>
                  </a:lnTo>
                  <a:lnTo>
                    <a:pt x="409" y="273"/>
                  </a:lnTo>
                  <a:lnTo>
                    <a:pt x="415" y="252"/>
                  </a:lnTo>
                  <a:lnTo>
                    <a:pt x="417" y="243"/>
                  </a:lnTo>
                  <a:lnTo>
                    <a:pt x="418" y="232"/>
                  </a:lnTo>
                  <a:lnTo>
                    <a:pt x="419" y="221"/>
                  </a:lnTo>
                  <a:lnTo>
                    <a:pt x="419" y="211"/>
                  </a:lnTo>
                  <a:lnTo>
                    <a:pt x="419" y="200"/>
                  </a:lnTo>
                  <a:lnTo>
                    <a:pt x="418" y="189"/>
                  </a:lnTo>
                  <a:lnTo>
                    <a:pt x="417" y="178"/>
                  </a:lnTo>
                  <a:lnTo>
                    <a:pt x="415" y="169"/>
                  </a:lnTo>
                  <a:lnTo>
                    <a:pt x="409" y="148"/>
                  </a:lnTo>
                  <a:lnTo>
                    <a:pt x="403" y="129"/>
                  </a:lnTo>
                  <a:lnTo>
                    <a:pt x="394" y="111"/>
                  </a:lnTo>
                  <a:lnTo>
                    <a:pt x="384" y="94"/>
                  </a:lnTo>
                  <a:lnTo>
                    <a:pt x="371" y="78"/>
                  </a:lnTo>
                  <a:lnTo>
                    <a:pt x="358" y="63"/>
                  </a:lnTo>
                  <a:lnTo>
                    <a:pt x="343" y="49"/>
                  </a:lnTo>
                  <a:lnTo>
                    <a:pt x="327" y="37"/>
                  </a:lnTo>
                  <a:lnTo>
                    <a:pt x="310" y="26"/>
                  </a:lnTo>
                  <a:lnTo>
                    <a:pt x="291" y="18"/>
                  </a:lnTo>
                  <a:lnTo>
                    <a:pt x="272" y="10"/>
                  </a:lnTo>
                  <a:lnTo>
                    <a:pt x="252" y="5"/>
                  </a:lnTo>
                  <a:lnTo>
                    <a:pt x="241" y="4"/>
                  </a:lnTo>
                  <a:lnTo>
                    <a:pt x="231" y="1"/>
                  </a:lnTo>
                  <a:lnTo>
                    <a:pt x="221" y="1"/>
                  </a:lnTo>
                  <a:lnTo>
                    <a:pt x="2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3" name="Freeform: Shape 292">
            <a:extLst>
              <a:ext uri="{FF2B5EF4-FFF2-40B4-BE49-F238E27FC236}">
                <a16:creationId xmlns:a16="http://schemas.microsoft.com/office/drawing/2014/main" id="{5759B03B-B760-4E03-8853-54B78491FE32}"/>
              </a:ext>
            </a:extLst>
          </p:cNvPr>
          <p:cNvSpPr>
            <a:spLocks/>
          </p:cNvSpPr>
          <p:nvPr/>
        </p:nvSpPr>
        <p:spPr bwMode="auto">
          <a:xfrm flipH="1">
            <a:off x="0" y="5141044"/>
            <a:ext cx="12191999" cy="1716956"/>
          </a:xfrm>
          <a:custGeom>
            <a:avLst/>
            <a:gdLst>
              <a:gd name="connsiteX0" fmla="*/ 747148 w 12191999"/>
              <a:gd name="connsiteY0" fmla="*/ 0 h 1716956"/>
              <a:gd name="connsiteX1" fmla="*/ 732970 w 12191999"/>
              <a:gd name="connsiteY1" fmla="*/ 0 h 1716956"/>
              <a:gd name="connsiteX2" fmla="*/ 300560 w 12191999"/>
              <a:gd name="connsiteY2" fmla="*/ 159561 h 1716956"/>
              <a:gd name="connsiteX3" fmla="*/ 45368 w 12191999"/>
              <a:gd name="connsiteY3" fmla="*/ 33013 h 1716956"/>
              <a:gd name="connsiteX4" fmla="*/ 0 w 12191999"/>
              <a:gd name="connsiteY4" fmla="*/ 35764 h 1716956"/>
              <a:gd name="connsiteX5" fmla="*/ 0 w 12191999"/>
              <a:gd name="connsiteY5" fmla="*/ 1693384 h 1716956"/>
              <a:gd name="connsiteX6" fmla="*/ 0 w 12191999"/>
              <a:gd name="connsiteY6" fmla="*/ 1716956 h 1716956"/>
              <a:gd name="connsiteX7" fmla="*/ 12191999 w 12191999"/>
              <a:gd name="connsiteY7" fmla="*/ 1716956 h 1716956"/>
              <a:gd name="connsiteX8" fmla="*/ 12191999 w 12191999"/>
              <a:gd name="connsiteY8" fmla="*/ 1152474 h 1716956"/>
              <a:gd name="connsiteX9" fmla="*/ 12191881 w 12191999"/>
              <a:gd name="connsiteY9" fmla="*/ 1152363 h 1716956"/>
              <a:gd name="connsiteX10" fmla="*/ 11989267 w 12191999"/>
              <a:gd name="connsiteY10" fmla="*/ 1093198 h 1716956"/>
              <a:gd name="connsiteX11" fmla="*/ 11868214 w 12191999"/>
              <a:gd name="connsiteY11" fmla="*/ 1103768 h 1716956"/>
              <a:gd name="connsiteX12" fmla="*/ 11755634 w 12191999"/>
              <a:gd name="connsiteY12" fmla="*/ 1142526 h 1716956"/>
              <a:gd name="connsiteX13" fmla="*/ 11760476 w 12191999"/>
              <a:gd name="connsiteY13" fmla="*/ 960480 h 1716956"/>
              <a:gd name="connsiteX14" fmla="*/ 11445736 w 12191999"/>
              <a:gd name="connsiteY14" fmla="*/ 724407 h 1716956"/>
              <a:gd name="connsiteX15" fmla="*/ 11408209 w 12191999"/>
              <a:gd name="connsiteY15" fmla="*/ 726756 h 1716956"/>
              <a:gd name="connsiteX16" fmla="*/ 11408209 w 12191999"/>
              <a:gd name="connsiteY16" fmla="*/ 713836 h 1716956"/>
              <a:gd name="connsiteX17" fmla="*/ 11414262 w 12191999"/>
              <a:gd name="connsiteY17" fmla="*/ 650414 h 1716956"/>
              <a:gd name="connsiteX18" fmla="*/ 10943363 w 12191999"/>
              <a:gd name="connsiteY18" fmla="*/ 310985 h 1716956"/>
              <a:gd name="connsiteX19" fmla="*/ 10931257 w 12191999"/>
              <a:gd name="connsiteY19" fmla="*/ 310985 h 1716956"/>
              <a:gd name="connsiteX20" fmla="*/ 10562043 w 12191999"/>
              <a:gd name="connsiteY20" fmla="*/ 447226 h 1716956"/>
              <a:gd name="connsiteX21" fmla="*/ 10344146 w 12191999"/>
              <a:gd name="connsiteY21" fmla="*/ 339173 h 1716956"/>
              <a:gd name="connsiteX22" fmla="*/ 10305409 w 12191999"/>
              <a:gd name="connsiteY22" fmla="*/ 341522 h 1716956"/>
              <a:gd name="connsiteX23" fmla="*/ 10305409 w 12191999"/>
              <a:gd name="connsiteY23" fmla="*/ 346696 h 1716956"/>
              <a:gd name="connsiteX24" fmla="*/ 10261029 w 12191999"/>
              <a:gd name="connsiteY24" fmla="*/ 344004 h 1716956"/>
              <a:gd name="connsiteX25" fmla="*/ 10005862 w 12191999"/>
              <a:gd name="connsiteY25" fmla="*/ 470577 h 1716956"/>
              <a:gd name="connsiteX26" fmla="*/ 9573494 w 12191999"/>
              <a:gd name="connsiteY26" fmla="*/ 310985 h 1716956"/>
              <a:gd name="connsiteX27" fmla="*/ 9559318 w 12191999"/>
              <a:gd name="connsiteY27" fmla="*/ 310985 h 1716956"/>
              <a:gd name="connsiteX28" fmla="*/ 9007873 w 12191999"/>
              <a:gd name="connsiteY28" fmla="*/ 708590 h 1716956"/>
              <a:gd name="connsiteX29" fmla="*/ 9014961 w 12191999"/>
              <a:gd name="connsiteY29" fmla="*/ 781507 h 1716956"/>
              <a:gd name="connsiteX30" fmla="*/ 9014961 w 12191999"/>
              <a:gd name="connsiteY30" fmla="*/ 798017 h 1716956"/>
              <a:gd name="connsiteX31" fmla="*/ 8971015 w 12191999"/>
              <a:gd name="connsiteY31" fmla="*/ 795265 h 1716956"/>
              <a:gd name="connsiteX32" fmla="*/ 8602440 w 12191999"/>
              <a:gd name="connsiteY32" fmla="*/ 1070424 h 1716956"/>
              <a:gd name="connsiteX33" fmla="*/ 8608110 w 12191999"/>
              <a:gd name="connsiteY33" fmla="*/ 1283672 h 1716956"/>
              <a:gd name="connsiteX34" fmla="*/ 8476273 w 12191999"/>
              <a:gd name="connsiteY34" fmla="*/ 1239647 h 1716956"/>
              <a:gd name="connsiteX35" fmla="*/ 8334514 w 12191999"/>
              <a:gd name="connsiteY35" fmla="*/ 1225889 h 1716956"/>
              <a:gd name="connsiteX36" fmla="*/ 7974445 w 12191999"/>
              <a:gd name="connsiteY36" fmla="*/ 1463902 h 1716956"/>
              <a:gd name="connsiteX37" fmla="*/ 7968774 w 12191999"/>
              <a:gd name="connsiteY37" fmla="*/ 1521685 h 1716956"/>
              <a:gd name="connsiteX38" fmla="*/ 7967356 w 12191999"/>
              <a:gd name="connsiteY38" fmla="*/ 1525812 h 1716956"/>
              <a:gd name="connsiteX39" fmla="*/ 7876630 w 12191999"/>
              <a:gd name="connsiteY39" fmla="*/ 1514806 h 1716956"/>
              <a:gd name="connsiteX40" fmla="*/ 7750464 w 12191999"/>
              <a:gd name="connsiteY40" fmla="*/ 1546449 h 1716956"/>
              <a:gd name="connsiteX41" fmla="*/ 7750464 w 12191999"/>
              <a:gd name="connsiteY41" fmla="*/ 1545074 h 1716956"/>
              <a:gd name="connsiteX42" fmla="*/ 7673914 w 12191999"/>
              <a:gd name="connsiteY42" fmla="*/ 1496921 h 1716956"/>
              <a:gd name="connsiteX43" fmla="*/ 7544912 w 12191999"/>
              <a:gd name="connsiteY43" fmla="*/ 1452895 h 1716956"/>
              <a:gd name="connsiteX44" fmla="*/ 7309591 w 12191999"/>
              <a:gd name="connsiteY44" fmla="*/ 1115825 h 1716956"/>
              <a:gd name="connsiteX45" fmla="*/ 7101204 w 12191999"/>
              <a:gd name="connsiteY45" fmla="*/ 1067673 h 1716956"/>
              <a:gd name="connsiteX46" fmla="*/ 6846037 w 12191999"/>
              <a:gd name="connsiteY46" fmla="*/ 1194246 h 1716956"/>
              <a:gd name="connsiteX47" fmla="*/ 6413670 w 12191999"/>
              <a:gd name="connsiteY47" fmla="*/ 1033278 h 1716956"/>
              <a:gd name="connsiteX48" fmla="*/ 6399494 w 12191999"/>
              <a:gd name="connsiteY48" fmla="*/ 1033278 h 1716956"/>
              <a:gd name="connsiteX49" fmla="*/ 6280415 w 12191999"/>
              <a:gd name="connsiteY49" fmla="*/ 1042908 h 1716956"/>
              <a:gd name="connsiteX50" fmla="*/ 6155667 w 12191999"/>
              <a:gd name="connsiteY50" fmla="*/ 895698 h 1716956"/>
              <a:gd name="connsiteX51" fmla="*/ 6080534 w 12191999"/>
              <a:gd name="connsiteY51" fmla="*/ 847545 h 1716956"/>
              <a:gd name="connsiteX52" fmla="*/ 5950115 w 12191999"/>
              <a:gd name="connsiteY52" fmla="*/ 802144 h 1716956"/>
              <a:gd name="connsiteX53" fmla="*/ 5716212 w 12191999"/>
              <a:gd name="connsiteY53" fmla="*/ 466450 h 1716956"/>
              <a:gd name="connsiteX54" fmla="*/ 5507825 w 12191999"/>
              <a:gd name="connsiteY54" fmla="*/ 416921 h 1716956"/>
              <a:gd name="connsiteX55" fmla="*/ 5252657 w 12191999"/>
              <a:gd name="connsiteY55" fmla="*/ 543495 h 1716956"/>
              <a:gd name="connsiteX56" fmla="*/ 4820290 w 12191999"/>
              <a:gd name="connsiteY56" fmla="*/ 383902 h 1716956"/>
              <a:gd name="connsiteX57" fmla="*/ 4806114 w 12191999"/>
              <a:gd name="connsiteY57" fmla="*/ 383902 h 1716956"/>
              <a:gd name="connsiteX58" fmla="*/ 4800444 w 12191999"/>
              <a:gd name="connsiteY58" fmla="*/ 383902 h 1716956"/>
              <a:gd name="connsiteX59" fmla="*/ 4794773 w 12191999"/>
              <a:gd name="connsiteY59" fmla="*/ 383902 h 1716956"/>
              <a:gd name="connsiteX60" fmla="*/ 4780597 w 12191999"/>
              <a:gd name="connsiteY60" fmla="*/ 383902 h 1716956"/>
              <a:gd name="connsiteX61" fmla="*/ 4349648 w 12191999"/>
              <a:gd name="connsiteY61" fmla="*/ 543495 h 1716956"/>
              <a:gd name="connsiteX62" fmla="*/ 4093063 w 12191999"/>
              <a:gd name="connsiteY62" fmla="*/ 416921 h 1716956"/>
              <a:gd name="connsiteX63" fmla="*/ 3886093 w 12191999"/>
              <a:gd name="connsiteY63" fmla="*/ 466450 h 1716956"/>
              <a:gd name="connsiteX64" fmla="*/ 3650772 w 12191999"/>
              <a:gd name="connsiteY64" fmla="*/ 802144 h 1716956"/>
              <a:gd name="connsiteX65" fmla="*/ 3521771 w 12191999"/>
              <a:gd name="connsiteY65" fmla="*/ 847545 h 1716956"/>
              <a:gd name="connsiteX66" fmla="*/ 3445221 w 12191999"/>
              <a:gd name="connsiteY66" fmla="*/ 895698 h 1716956"/>
              <a:gd name="connsiteX67" fmla="*/ 3320472 w 12191999"/>
              <a:gd name="connsiteY67" fmla="*/ 1042908 h 1716956"/>
              <a:gd name="connsiteX68" fmla="*/ 3201394 w 12191999"/>
              <a:gd name="connsiteY68" fmla="*/ 1033278 h 1716956"/>
              <a:gd name="connsiteX69" fmla="*/ 3187218 w 12191999"/>
              <a:gd name="connsiteY69" fmla="*/ 1033278 h 1716956"/>
              <a:gd name="connsiteX70" fmla="*/ 2754851 w 12191999"/>
              <a:gd name="connsiteY70" fmla="*/ 1194246 h 1716956"/>
              <a:gd name="connsiteX71" fmla="*/ 2499683 w 12191999"/>
              <a:gd name="connsiteY71" fmla="*/ 1067673 h 1716956"/>
              <a:gd name="connsiteX72" fmla="*/ 2400629 w 12191999"/>
              <a:gd name="connsiteY72" fmla="*/ 1078679 h 1716956"/>
              <a:gd name="connsiteX73" fmla="*/ 2310318 w 12191999"/>
              <a:gd name="connsiteY73" fmla="*/ 1107842 h 1716956"/>
              <a:gd name="connsiteX74" fmla="*/ 2288074 w 12191999"/>
              <a:gd name="connsiteY74" fmla="*/ 1059045 h 1716956"/>
              <a:gd name="connsiteX75" fmla="*/ 1972073 w 12191999"/>
              <a:gd name="connsiteY75" fmla="*/ 916098 h 1716956"/>
              <a:gd name="connsiteX76" fmla="*/ 1830299 w 12191999"/>
              <a:gd name="connsiteY76" fmla="*/ 928478 h 1716956"/>
              <a:gd name="connsiteX77" fmla="*/ 1698449 w 12191999"/>
              <a:gd name="connsiteY77" fmla="*/ 973870 h 1716956"/>
              <a:gd name="connsiteX78" fmla="*/ 1704121 w 12191999"/>
              <a:gd name="connsiteY78" fmla="*/ 760664 h 1716956"/>
              <a:gd name="connsiteX79" fmla="*/ 1335509 w 12191999"/>
              <a:gd name="connsiteY79" fmla="*/ 484184 h 1716956"/>
              <a:gd name="connsiteX80" fmla="*/ 1291559 w 12191999"/>
              <a:gd name="connsiteY80" fmla="*/ 486935 h 1716956"/>
              <a:gd name="connsiteX81" fmla="*/ 1291559 w 12191999"/>
              <a:gd name="connsiteY81" fmla="*/ 471805 h 1716956"/>
              <a:gd name="connsiteX82" fmla="*/ 1298647 w 12191999"/>
              <a:gd name="connsiteY82" fmla="*/ 397526 h 1716956"/>
              <a:gd name="connsiteX83" fmla="*/ 747148 w 12191999"/>
              <a:gd name="connsiteY83" fmla="*/ 0 h 1716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2191999" h="1716956">
                <a:moveTo>
                  <a:pt x="747148" y="0"/>
                </a:moveTo>
                <a:cubicBezTo>
                  <a:pt x="742894" y="0"/>
                  <a:pt x="737223" y="0"/>
                  <a:pt x="732970" y="0"/>
                </a:cubicBezTo>
                <a:cubicBezTo>
                  <a:pt x="562842" y="2751"/>
                  <a:pt x="404055" y="61899"/>
                  <a:pt x="300560" y="159561"/>
                </a:cubicBezTo>
                <a:cubicBezTo>
                  <a:pt x="255193" y="81156"/>
                  <a:pt x="161622" y="33013"/>
                  <a:pt x="45368" y="33013"/>
                </a:cubicBezTo>
                <a:cubicBezTo>
                  <a:pt x="31190" y="33013"/>
                  <a:pt x="15595" y="34388"/>
                  <a:pt x="0" y="35764"/>
                </a:cubicBezTo>
                <a:cubicBezTo>
                  <a:pt x="0" y="917990"/>
                  <a:pt x="0" y="1414242"/>
                  <a:pt x="0" y="1693384"/>
                </a:cubicBezTo>
                <a:lnTo>
                  <a:pt x="0" y="1716956"/>
                </a:lnTo>
                <a:lnTo>
                  <a:pt x="12191999" y="1716956"/>
                </a:lnTo>
                <a:lnTo>
                  <a:pt x="12191999" y="1152474"/>
                </a:lnTo>
                <a:lnTo>
                  <a:pt x="12191881" y="1152363"/>
                </a:lnTo>
                <a:cubicBezTo>
                  <a:pt x="12138163" y="1116982"/>
                  <a:pt x="12067952" y="1095547"/>
                  <a:pt x="11989267" y="1093198"/>
                </a:cubicBezTo>
                <a:cubicBezTo>
                  <a:pt x="11949320" y="1092023"/>
                  <a:pt x="11909372" y="1095547"/>
                  <a:pt x="11868214" y="1103768"/>
                </a:cubicBezTo>
                <a:cubicBezTo>
                  <a:pt x="11828266" y="1111990"/>
                  <a:pt x="11790739" y="1124909"/>
                  <a:pt x="11755634" y="1142526"/>
                </a:cubicBezTo>
                <a:cubicBezTo>
                  <a:pt x="11773792" y="1082627"/>
                  <a:pt x="11776213" y="1019205"/>
                  <a:pt x="11760476" y="960480"/>
                </a:cubicBezTo>
                <a:cubicBezTo>
                  <a:pt x="11722949" y="825413"/>
                  <a:pt x="11588579" y="724407"/>
                  <a:pt x="11445736" y="724407"/>
                </a:cubicBezTo>
                <a:cubicBezTo>
                  <a:pt x="11433630" y="724407"/>
                  <a:pt x="11420314" y="725581"/>
                  <a:pt x="11408209" y="726756"/>
                </a:cubicBezTo>
                <a:cubicBezTo>
                  <a:pt x="11408209" y="722058"/>
                  <a:pt x="11408209" y="718534"/>
                  <a:pt x="11408209" y="713836"/>
                </a:cubicBezTo>
                <a:cubicBezTo>
                  <a:pt x="11413051" y="692696"/>
                  <a:pt x="11415472" y="671555"/>
                  <a:pt x="11414262" y="650414"/>
                </a:cubicBezTo>
                <a:cubicBezTo>
                  <a:pt x="11410630" y="460146"/>
                  <a:pt x="11203628" y="310985"/>
                  <a:pt x="10943363" y="310985"/>
                </a:cubicBezTo>
                <a:cubicBezTo>
                  <a:pt x="10939731" y="310985"/>
                  <a:pt x="10934889" y="310985"/>
                  <a:pt x="10931257" y="310985"/>
                </a:cubicBezTo>
                <a:cubicBezTo>
                  <a:pt x="10785992" y="313334"/>
                  <a:pt x="10650412" y="363837"/>
                  <a:pt x="10562043" y="447226"/>
                </a:cubicBezTo>
                <a:cubicBezTo>
                  <a:pt x="10523306" y="380280"/>
                  <a:pt x="10443410" y="339173"/>
                  <a:pt x="10344146" y="339173"/>
                </a:cubicBezTo>
                <a:cubicBezTo>
                  <a:pt x="10332041" y="339173"/>
                  <a:pt x="10318725" y="340348"/>
                  <a:pt x="10305409" y="341522"/>
                </a:cubicBezTo>
                <a:lnTo>
                  <a:pt x="10305409" y="346696"/>
                </a:lnTo>
                <a:lnTo>
                  <a:pt x="10261029" y="344004"/>
                </a:lnTo>
                <a:cubicBezTo>
                  <a:pt x="10144786" y="344004"/>
                  <a:pt x="10049807" y="390781"/>
                  <a:pt x="10005862" y="470577"/>
                </a:cubicBezTo>
                <a:cubicBezTo>
                  <a:pt x="9902376" y="372896"/>
                  <a:pt x="9743606" y="313737"/>
                  <a:pt x="9573494" y="310985"/>
                </a:cubicBezTo>
                <a:cubicBezTo>
                  <a:pt x="9569241" y="310985"/>
                  <a:pt x="9563571" y="310985"/>
                  <a:pt x="9559318" y="310985"/>
                </a:cubicBezTo>
                <a:cubicBezTo>
                  <a:pt x="9254534" y="310985"/>
                  <a:pt x="9012125" y="485711"/>
                  <a:pt x="9007873" y="708590"/>
                </a:cubicBezTo>
                <a:cubicBezTo>
                  <a:pt x="9006455" y="731979"/>
                  <a:pt x="9009290" y="758119"/>
                  <a:pt x="9014961" y="781507"/>
                </a:cubicBezTo>
                <a:cubicBezTo>
                  <a:pt x="9014961" y="787010"/>
                  <a:pt x="9014961" y="792514"/>
                  <a:pt x="9014961" y="798017"/>
                </a:cubicBezTo>
                <a:cubicBezTo>
                  <a:pt x="8999367" y="795265"/>
                  <a:pt x="8985191" y="795265"/>
                  <a:pt x="8971015" y="795265"/>
                </a:cubicBezTo>
                <a:cubicBezTo>
                  <a:pt x="8803739" y="795265"/>
                  <a:pt x="8646385" y="913584"/>
                  <a:pt x="8602440" y="1070424"/>
                </a:cubicBezTo>
                <a:cubicBezTo>
                  <a:pt x="8584011" y="1140590"/>
                  <a:pt x="8586846" y="1213507"/>
                  <a:pt x="8608110" y="1283672"/>
                </a:cubicBezTo>
                <a:cubicBezTo>
                  <a:pt x="8567000" y="1264411"/>
                  <a:pt x="8523054" y="1249278"/>
                  <a:pt x="8476273" y="1239647"/>
                </a:cubicBezTo>
                <a:cubicBezTo>
                  <a:pt x="8428075" y="1228641"/>
                  <a:pt x="8381294" y="1224513"/>
                  <a:pt x="8334514" y="1225889"/>
                </a:cubicBezTo>
                <a:cubicBezTo>
                  <a:pt x="8150226" y="1232768"/>
                  <a:pt x="8005632" y="1327698"/>
                  <a:pt x="7974445" y="1463902"/>
                </a:cubicBezTo>
                <a:cubicBezTo>
                  <a:pt x="7970191" y="1481787"/>
                  <a:pt x="7968774" y="1501048"/>
                  <a:pt x="7968774" y="1521685"/>
                </a:cubicBezTo>
                <a:cubicBezTo>
                  <a:pt x="7968774" y="1523061"/>
                  <a:pt x="7968774" y="1524437"/>
                  <a:pt x="7967356" y="1525812"/>
                </a:cubicBezTo>
                <a:cubicBezTo>
                  <a:pt x="7939005" y="1517558"/>
                  <a:pt x="7909235" y="1513430"/>
                  <a:pt x="7876630" y="1514806"/>
                </a:cubicBezTo>
                <a:cubicBezTo>
                  <a:pt x="7832685" y="1516182"/>
                  <a:pt x="7790156" y="1527188"/>
                  <a:pt x="7750464" y="1546449"/>
                </a:cubicBezTo>
                <a:cubicBezTo>
                  <a:pt x="7750464" y="1545074"/>
                  <a:pt x="7750464" y="1545074"/>
                  <a:pt x="7750464" y="1545074"/>
                </a:cubicBezTo>
                <a:cubicBezTo>
                  <a:pt x="7727783" y="1523061"/>
                  <a:pt x="7702266" y="1506551"/>
                  <a:pt x="7673914" y="1496921"/>
                </a:cubicBezTo>
                <a:cubicBezTo>
                  <a:pt x="7632803" y="1477660"/>
                  <a:pt x="7590276" y="1462526"/>
                  <a:pt x="7544912" y="1452895"/>
                </a:cubicBezTo>
                <a:cubicBezTo>
                  <a:pt x="7556253" y="1327698"/>
                  <a:pt x="7461274" y="1188743"/>
                  <a:pt x="7309591" y="1115825"/>
                </a:cubicBezTo>
                <a:cubicBezTo>
                  <a:pt x="7242964" y="1084182"/>
                  <a:pt x="7170667" y="1067673"/>
                  <a:pt x="7101204" y="1067673"/>
                </a:cubicBezTo>
                <a:cubicBezTo>
                  <a:pt x="6986379" y="1067673"/>
                  <a:pt x="6891400" y="1114450"/>
                  <a:pt x="6846037" y="1194246"/>
                </a:cubicBezTo>
                <a:cubicBezTo>
                  <a:pt x="6742552" y="1096564"/>
                  <a:pt x="6583781" y="1037405"/>
                  <a:pt x="6413670" y="1033278"/>
                </a:cubicBezTo>
                <a:cubicBezTo>
                  <a:pt x="6409417" y="1033278"/>
                  <a:pt x="6403746" y="1033278"/>
                  <a:pt x="6399494" y="1033278"/>
                </a:cubicBezTo>
                <a:cubicBezTo>
                  <a:pt x="6358383" y="1033278"/>
                  <a:pt x="6318691" y="1037405"/>
                  <a:pt x="6280415" y="1042908"/>
                </a:cubicBezTo>
                <a:cubicBezTo>
                  <a:pt x="6252064" y="986501"/>
                  <a:pt x="6209536" y="936972"/>
                  <a:pt x="6155667" y="895698"/>
                </a:cubicBezTo>
                <a:cubicBezTo>
                  <a:pt x="6132985" y="872310"/>
                  <a:pt x="6107469" y="857176"/>
                  <a:pt x="6080534" y="847545"/>
                </a:cubicBezTo>
                <a:cubicBezTo>
                  <a:pt x="6039424" y="826908"/>
                  <a:pt x="5996896" y="811775"/>
                  <a:pt x="5950115" y="802144"/>
                </a:cubicBezTo>
                <a:cubicBezTo>
                  <a:pt x="5962874" y="676947"/>
                  <a:pt x="5867895" y="539367"/>
                  <a:pt x="5716212" y="466450"/>
                </a:cubicBezTo>
                <a:cubicBezTo>
                  <a:pt x="5648167" y="434807"/>
                  <a:pt x="5577287" y="416921"/>
                  <a:pt x="5507825" y="416921"/>
                </a:cubicBezTo>
                <a:cubicBezTo>
                  <a:pt x="5391582" y="416921"/>
                  <a:pt x="5296603" y="463699"/>
                  <a:pt x="5252657" y="543495"/>
                </a:cubicBezTo>
                <a:cubicBezTo>
                  <a:pt x="5149173" y="445813"/>
                  <a:pt x="4990402" y="386654"/>
                  <a:pt x="4820290" y="383902"/>
                </a:cubicBezTo>
                <a:cubicBezTo>
                  <a:pt x="4814620" y="383902"/>
                  <a:pt x="4810367" y="383902"/>
                  <a:pt x="4806114" y="383902"/>
                </a:cubicBezTo>
                <a:cubicBezTo>
                  <a:pt x="4804697" y="383902"/>
                  <a:pt x="4801861" y="383902"/>
                  <a:pt x="4800444" y="383902"/>
                </a:cubicBezTo>
                <a:cubicBezTo>
                  <a:pt x="4799026" y="383902"/>
                  <a:pt x="4797609" y="383902"/>
                  <a:pt x="4794773" y="383902"/>
                </a:cubicBezTo>
                <a:cubicBezTo>
                  <a:pt x="4790521" y="383902"/>
                  <a:pt x="4786268" y="383902"/>
                  <a:pt x="4780597" y="383902"/>
                </a:cubicBezTo>
                <a:cubicBezTo>
                  <a:pt x="4610486" y="386654"/>
                  <a:pt x="4453132" y="445813"/>
                  <a:pt x="4349648" y="543495"/>
                </a:cubicBezTo>
                <a:cubicBezTo>
                  <a:pt x="4304285" y="463699"/>
                  <a:pt x="4209306" y="416921"/>
                  <a:pt x="4093063" y="416921"/>
                </a:cubicBezTo>
                <a:cubicBezTo>
                  <a:pt x="4025018" y="416921"/>
                  <a:pt x="3952721" y="434807"/>
                  <a:pt x="3886093" y="466450"/>
                </a:cubicBezTo>
                <a:cubicBezTo>
                  <a:pt x="3732993" y="539367"/>
                  <a:pt x="3638014" y="676947"/>
                  <a:pt x="3650772" y="802144"/>
                </a:cubicBezTo>
                <a:cubicBezTo>
                  <a:pt x="3605409" y="811775"/>
                  <a:pt x="3561463" y="826908"/>
                  <a:pt x="3521771" y="847545"/>
                </a:cubicBezTo>
                <a:cubicBezTo>
                  <a:pt x="3493419" y="857176"/>
                  <a:pt x="3467902" y="872310"/>
                  <a:pt x="3445221" y="895698"/>
                </a:cubicBezTo>
                <a:cubicBezTo>
                  <a:pt x="3391352" y="936972"/>
                  <a:pt x="3348824" y="986501"/>
                  <a:pt x="3320472" y="1042908"/>
                </a:cubicBezTo>
                <a:cubicBezTo>
                  <a:pt x="3282197" y="1037405"/>
                  <a:pt x="3242504" y="1033278"/>
                  <a:pt x="3201394" y="1033278"/>
                </a:cubicBezTo>
                <a:cubicBezTo>
                  <a:pt x="3197141" y="1033278"/>
                  <a:pt x="3191471" y="1033278"/>
                  <a:pt x="3187218" y="1033278"/>
                </a:cubicBezTo>
                <a:cubicBezTo>
                  <a:pt x="3017106" y="1037405"/>
                  <a:pt x="2858335" y="1096564"/>
                  <a:pt x="2754851" y="1194246"/>
                </a:cubicBezTo>
                <a:cubicBezTo>
                  <a:pt x="2709487" y="1114450"/>
                  <a:pt x="2615926" y="1067673"/>
                  <a:pt x="2499683" y="1067673"/>
                </a:cubicBezTo>
                <a:cubicBezTo>
                  <a:pt x="2467078" y="1067673"/>
                  <a:pt x="2433765" y="1071456"/>
                  <a:pt x="2400629" y="1078679"/>
                </a:cubicBezTo>
                <a:lnTo>
                  <a:pt x="2310318" y="1107842"/>
                </a:lnTo>
                <a:lnTo>
                  <a:pt x="2288074" y="1059045"/>
                </a:lnTo>
                <a:cubicBezTo>
                  <a:pt x="2226202" y="974644"/>
                  <a:pt x="2110302" y="920225"/>
                  <a:pt x="1972073" y="916098"/>
                </a:cubicBezTo>
                <a:cubicBezTo>
                  <a:pt x="1925287" y="914723"/>
                  <a:pt x="1878502" y="918849"/>
                  <a:pt x="1830299" y="928478"/>
                </a:cubicBezTo>
                <a:cubicBezTo>
                  <a:pt x="1783514" y="938107"/>
                  <a:pt x="1739564" y="953238"/>
                  <a:pt x="1698449" y="973870"/>
                </a:cubicBezTo>
                <a:cubicBezTo>
                  <a:pt x="1719716" y="903719"/>
                  <a:pt x="1722551" y="829440"/>
                  <a:pt x="1704121" y="760664"/>
                </a:cubicBezTo>
                <a:cubicBezTo>
                  <a:pt x="1660171" y="602479"/>
                  <a:pt x="1502802" y="484184"/>
                  <a:pt x="1335509" y="484184"/>
                </a:cubicBezTo>
                <a:cubicBezTo>
                  <a:pt x="1321331" y="484184"/>
                  <a:pt x="1305736" y="485560"/>
                  <a:pt x="1291559" y="486935"/>
                </a:cubicBezTo>
                <a:cubicBezTo>
                  <a:pt x="1291559" y="481433"/>
                  <a:pt x="1291559" y="477307"/>
                  <a:pt x="1291559" y="471805"/>
                </a:cubicBezTo>
                <a:cubicBezTo>
                  <a:pt x="1297230" y="447045"/>
                  <a:pt x="1300065" y="422286"/>
                  <a:pt x="1298647" y="397526"/>
                </a:cubicBezTo>
                <a:cubicBezTo>
                  <a:pt x="1294394" y="174692"/>
                  <a:pt x="1051961" y="0"/>
                  <a:pt x="747148" y="0"/>
                </a:cubicBezTo>
                <a:close/>
              </a:path>
            </a:pathLst>
          </a:custGeom>
          <a:solidFill>
            <a:srgbClr val="A7E8FF"/>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 name="Group 1">
            <a:extLst>
              <a:ext uri="{FF2B5EF4-FFF2-40B4-BE49-F238E27FC236}">
                <a16:creationId xmlns:a16="http://schemas.microsoft.com/office/drawing/2014/main" id="{8647971B-1482-4C56-C4DB-489702AEBF79}"/>
              </a:ext>
            </a:extLst>
          </p:cNvPr>
          <p:cNvGrpSpPr/>
          <p:nvPr/>
        </p:nvGrpSpPr>
        <p:grpSpPr>
          <a:xfrm>
            <a:off x="5712942" y="4700413"/>
            <a:ext cx="472492" cy="377377"/>
            <a:chOff x="6461125" y="2533650"/>
            <a:chExt cx="273050" cy="234950"/>
          </a:xfrm>
          <a:solidFill>
            <a:srgbClr val="AFE291"/>
          </a:solidFill>
        </p:grpSpPr>
        <p:sp>
          <p:nvSpPr>
            <p:cNvPr id="3" name="Freeform 4056">
              <a:extLst>
                <a:ext uri="{FF2B5EF4-FFF2-40B4-BE49-F238E27FC236}">
                  <a16:creationId xmlns:a16="http://schemas.microsoft.com/office/drawing/2014/main" id="{64A64383-83C1-4E9B-618F-E561AB69A878}"/>
                </a:ext>
              </a:extLst>
            </p:cNvPr>
            <p:cNvSpPr>
              <a:spLocks/>
            </p:cNvSpPr>
            <p:nvPr/>
          </p:nvSpPr>
          <p:spPr bwMode="auto">
            <a:xfrm>
              <a:off x="6461125" y="2533650"/>
              <a:ext cx="273050" cy="168275"/>
            </a:xfrm>
            <a:custGeom>
              <a:avLst/>
              <a:gdLst>
                <a:gd name="T0" fmla="*/ 649 w 861"/>
                <a:gd name="T1" fmla="*/ 112 h 529"/>
                <a:gd name="T2" fmla="*/ 613 w 861"/>
                <a:gd name="T3" fmla="*/ 72 h 529"/>
                <a:gd name="T4" fmla="*/ 569 w 861"/>
                <a:gd name="T5" fmla="*/ 38 h 529"/>
                <a:gd name="T6" fmla="*/ 521 w 861"/>
                <a:gd name="T7" fmla="*/ 15 h 529"/>
                <a:gd name="T8" fmla="*/ 467 w 861"/>
                <a:gd name="T9" fmla="*/ 2 h 529"/>
                <a:gd name="T10" fmla="*/ 418 w 861"/>
                <a:gd name="T11" fmla="*/ 0 h 529"/>
                <a:gd name="T12" fmla="*/ 381 w 861"/>
                <a:gd name="T13" fmla="*/ 4 h 529"/>
                <a:gd name="T14" fmla="*/ 345 w 861"/>
                <a:gd name="T15" fmla="*/ 14 h 529"/>
                <a:gd name="T16" fmla="*/ 312 w 861"/>
                <a:gd name="T17" fmla="*/ 27 h 529"/>
                <a:gd name="T18" fmla="*/ 271 w 861"/>
                <a:gd name="T19" fmla="*/ 52 h 529"/>
                <a:gd name="T20" fmla="*/ 220 w 861"/>
                <a:gd name="T21" fmla="*/ 102 h 529"/>
                <a:gd name="T22" fmla="*/ 189 w 861"/>
                <a:gd name="T23" fmla="*/ 153 h 529"/>
                <a:gd name="T24" fmla="*/ 176 w 861"/>
                <a:gd name="T25" fmla="*/ 186 h 529"/>
                <a:gd name="T26" fmla="*/ 167 w 861"/>
                <a:gd name="T27" fmla="*/ 223 h 529"/>
                <a:gd name="T28" fmla="*/ 150 w 861"/>
                <a:gd name="T29" fmla="*/ 235 h 529"/>
                <a:gd name="T30" fmla="*/ 106 w 861"/>
                <a:gd name="T31" fmla="*/ 241 h 529"/>
                <a:gd name="T32" fmla="*/ 66 w 861"/>
                <a:gd name="T33" fmla="*/ 261 h 529"/>
                <a:gd name="T34" fmla="*/ 34 w 861"/>
                <a:gd name="T35" fmla="*/ 289 h 529"/>
                <a:gd name="T36" fmla="*/ 12 w 861"/>
                <a:gd name="T37" fmla="*/ 326 h 529"/>
                <a:gd name="T38" fmla="*/ 1 w 861"/>
                <a:gd name="T39" fmla="*/ 370 h 529"/>
                <a:gd name="T40" fmla="*/ 2 w 861"/>
                <a:gd name="T41" fmla="*/ 409 h 529"/>
                <a:gd name="T42" fmla="*/ 8 w 861"/>
                <a:gd name="T43" fmla="*/ 440 h 529"/>
                <a:gd name="T44" fmla="*/ 20 w 861"/>
                <a:gd name="T45" fmla="*/ 465 h 529"/>
                <a:gd name="T46" fmla="*/ 36 w 861"/>
                <a:gd name="T47" fmla="*/ 485 h 529"/>
                <a:gd name="T48" fmla="*/ 67 w 861"/>
                <a:gd name="T49" fmla="*/ 508 h 529"/>
                <a:gd name="T50" fmla="*/ 107 w 861"/>
                <a:gd name="T51" fmla="*/ 522 h 529"/>
                <a:gd name="T52" fmla="*/ 154 w 861"/>
                <a:gd name="T53" fmla="*/ 529 h 529"/>
                <a:gd name="T54" fmla="*/ 191 w 861"/>
                <a:gd name="T55" fmla="*/ 529 h 529"/>
                <a:gd name="T56" fmla="*/ 194 w 861"/>
                <a:gd name="T57" fmla="*/ 492 h 529"/>
                <a:gd name="T58" fmla="*/ 201 w 861"/>
                <a:gd name="T59" fmla="*/ 457 h 529"/>
                <a:gd name="T60" fmla="*/ 214 w 861"/>
                <a:gd name="T61" fmla="*/ 425 h 529"/>
                <a:gd name="T62" fmla="*/ 231 w 861"/>
                <a:gd name="T63" fmla="*/ 395 h 529"/>
                <a:gd name="T64" fmla="*/ 253 w 861"/>
                <a:gd name="T65" fmla="*/ 368 h 529"/>
                <a:gd name="T66" fmla="*/ 279 w 861"/>
                <a:gd name="T67" fmla="*/ 343 h 529"/>
                <a:gd name="T68" fmla="*/ 307 w 861"/>
                <a:gd name="T69" fmla="*/ 324 h 529"/>
                <a:gd name="T70" fmla="*/ 338 w 861"/>
                <a:gd name="T71" fmla="*/ 308 h 529"/>
                <a:gd name="T72" fmla="*/ 371 w 861"/>
                <a:gd name="T73" fmla="*/ 296 h 529"/>
                <a:gd name="T74" fmla="*/ 406 w 861"/>
                <a:gd name="T75" fmla="*/ 291 h 529"/>
                <a:gd name="T76" fmla="*/ 443 w 861"/>
                <a:gd name="T77" fmla="*/ 289 h 529"/>
                <a:gd name="T78" fmla="*/ 479 w 861"/>
                <a:gd name="T79" fmla="*/ 294 h 529"/>
                <a:gd name="T80" fmla="*/ 512 w 861"/>
                <a:gd name="T81" fmla="*/ 303 h 529"/>
                <a:gd name="T82" fmla="*/ 545 w 861"/>
                <a:gd name="T83" fmla="*/ 317 h 529"/>
                <a:gd name="T84" fmla="*/ 574 w 861"/>
                <a:gd name="T85" fmla="*/ 337 h 529"/>
                <a:gd name="T86" fmla="*/ 600 w 861"/>
                <a:gd name="T87" fmla="*/ 359 h 529"/>
                <a:gd name="T88" fmla="*/ 623 w 861"/>
                <a:gd name="T89" fmla="*/ 385 h 529"/>
                <a:gd name="T90" fmla="*/ 641 w 861"/>
                <a:gd name="T91" fmla="*/ 414 h 529"/>
                <a:gd name="T92" fmla="*/ 655 w 861"/>
                <a:gd name="T93" fmla="*/ 446 h 529"/>
                <a:gd name="T94" fmla="*/ 666 w 861"/>
                <a:gd name="T95" fmla="*/ 480 h 529"/>
                <a:gd name="T96" fmla="*/ 670 w 861"/>
                <a:gd name="T97" fmla="*/ 516 h 529"/>
                <a:gd name="T98" fmla="*/ 693 w 861"/>
                <a:gd name="T99" fmla="*/ 528 h 529"/>
                <a:gd name="T100" fmla="*/ 741 w 861"/>
                <a:gd name="T101" fmla="*/ 514 h 529"/>
                <a:gd name="T102" fmla="*/ 790 w 861"/>
                <a:gd name="T103" fmla="*/ 488 h 529"/>
                <a:gd name="T104" fmla="*/ 820 w 861"/>
                <a:gd name="T105" fmla="*/ 459 h 529"/>
                <a:gd name="T106" fmla="*/ 840 w 861"/>
                <a:gd name="T107" fmla="*/ 431 h 529"/>
                <a:gd name="T108" fmla="*/ 853 w 861"/>
                <a:gd name="T109" fmla="*/ 397 h 529"/>
                <a:gd name="T110" fmla="*/ 861 w 861"/>
                <a:gd name="T111" fmla="*/ 355 h 529"/>
                <a:gd name="T112" fmla="*/ 857 w 861"/>
                <a:gd name="T113" fmla="*/ 300 h 529"/>
                <a:gd name="T114" fmla="*/ 837 w 861"/>
                <a:gd name="T115" fmla="*/ 248 h 529"/>
                <a:gd name="T116" fmla="*/ 804 w 861"/>
                <a:gd name="T117" fmla="*/ 203 h 529"/>
                <a:gd name="T118" fmla="*/ 760 w 861"/>
                <a:gd name="T119" fmla="*/ 168 h 529"/>
                <a:gd name="T120" fmla="*/ 707 w 861"/>
                <a:gd name="T121" fmla="*/ 14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61" h="529">
                  <a:moveTo>
                    <a:pt x="668" y="145"/>
                  </a:moveTo>
                  <a:lnTo>
                    <a:pt x="659" y="128"/>
                  </a:lnTo>
                  <a:lnTo>
                    <a:pt x="649" y="112"/>
                  </a:lnTo>
                  <a:lnTo>
                    <a:pt x="638" y="99"/>
                  </a:lnTo>
                  <a:lnTo>
                    <a:pt x="626" y="85"/>
                  </a:lnTo>
                  <a:lnTo>
                    <a:pt x="613" y="72"/>
                  </a:lnTo>
                  <a:lnTo>
                    <a:pt x="599" y="60"/>
                  </a:lnTo>
                  <a:lnTo>
                    <a:pt x="584" y="48"/>
                  </a:lnTo>
                  <a:lnTo>
                    <a:pt x="569" y="38"/>
                  </a:lnTo>
                  <a:lnTo>
                    <a:pt x="553" y="30"/>
                  </a:lnTo>
                  <a:lnTo>
                    <a:pt x="537" y="22"/>
                  </a:lnTo>
                  <a:lnTo>
                    <a:pt x="521" y="15"/>
                  </a:lnTo>
                  <a:lnTo>
                    <a:pt x="503" y="10"/>
                  </a:lnTo>
                  <a:lnTo>
                    <a:pt x="486" y="5"/>
                  </a:lnTo>
                  <a:lnTo>
                    <a:pt x="467" y="2"/>
                  </a:lnTo>
                  <a:lnTo>
                    <a:pt x="449" y="0"/>
                  </a:lnTo>
                  <a:lnTo>
                    <a:pt x="431" y="0"/>
                  </a:lnTo>
                  <a:lnTo>
                    <a:pt x="418" y="0"/>
                  </a:lnTo>
                  <a:lnTo>
                    <a:pt x="405" y="1"/>
                  </a:lnTo>
                  <a:lnTo>
                    <a:pt x="393" y="2"/>
                  </a:lnTo>
                  <a:lnTo>
                    <a:pt x="381" y="4"/>
                  </a:lnTo>
                  <a:lnTo>
                    <a:pt x="369" y="6"/>
                  </a:lnTo>
                  <a:lnTo>
                    <a:pt x="357" y="10"/>
                  </a:lnTo>
                  <a:lnTo>
                    <a:pt x="345" y="14"/>
                  </a:lnTo>
                  <a:lnTo>
                    <a:pt x="334" y="17"/>
                  </a:lnTo>
                  <a:lnTo>
                    <a:pt x="323" y="22"/>
                  </a:lnTo>
                  <a:lnTo>
                    <a:pt x="312" y="27"/>
                  </a:lnTo>
                  <a:lnTo>
                    <a:pt x="301" y="33"/>
                  </a:lnTo>
                  <a:lnTo>
                    <a:pt x="290" y="38"/>
                  </a:lnTo>
                  <a:lnTo>
                    <a:pt x="271" y="52"/>
                  </a:lnTo>
                  <a:lnTo>
                    <a:pt x="253" y="67"/>
                  </a:lnTo>
                  <a:lnTo>
                    <a:pt x="236" y="84"/>
                  </a:lnTo>
                  <a:lnTo>
                    <a:pt x="220" y="102"/>
                  </a:lnTo>
                  <a:lnTo>
                    <a:pt x="206" y="121"/>
                  </a:lnTo>
                  <a:lnTo>
                    <a:pt x="194" y="141"/>
                  </a:lnTo>
                  <a:lnTo>
                    <a:pt x="189" y="153"/>
                  </a:lnTo>
                  <a:lnTo>
                    <a:pt x="183" y="164"/>
                  </a:lnTo>
                  <a:lnTo>
                    <a:pt x="179" y="175"/>
                  </a:lnTo>
                  <a:lnTo>
                    <a:pt x="176" y="186"/>
                  </a:lnTo>
                  <a:lnTo>
                    <a:pt x="171" y="198"/>
                  </a:lnTo>
                  <a:lnTo>
                    <a:pt x="169" y="210"/>
                  </a:lnTo>
                  <a:lnTo>
                    <a:pt x="167" y="223"/>
                  </a:lnTo>
                  <a:lnTo>
                    <a:pt x="165" y="235"/>
                  </a:lnTo>
                  <a:lnTo>
                    <a:pt x="157" y="235"/>
                  </a:lnTo>
                  <a:lnTo>
                    <a:pt x="150" y="235"/>
                  </a:lnTo>
                  <a:lnTo>
                    <a:pt x="135" y="235"/>
                  </a:lnTo>
                  <a:lnTo>
                    <a:pt x="120" y="237"/>
                  </a:lnTo>
                  <a:lnTo>
                    <a:pt x="106" y="241"/>
                  </a:lnTo>
                  <a:lnTo>
                    <a:pt x="92" y="247"/>
                  </a:lnTo>
                  <a:lnTo>
                    <a:pt x="79" y="253"/>
                  </a:lnTo>
                  <a:lnTo>
                    <a:pt x="66" y="261"/>
                  </a:lnTo>
                  <a:lnTo>
                    <a:pt x="54" y="269"/>
                  </a:lnTo>
                  <a:lnTo>
                    <a:pt x="44" y="279"/>
                  </a:lnTo>
                  <a:lnTo>
                    <a:pt x="34" y="289"/>
                  </a:lnTo>
                  <a:lnTo>
                    <a:pt x="26" y="300"/>
                  </a:lnTo>
                  <a:lnTo>
                    <a:pt x="18" y="313"/>
                  </a:lnTo>
                  <a:lnTo>
                    <a:pt x="12" y="326"/>
                  </a:lnTo>
                  <a:lnTo>
                    <a:pt x="7" y="340"/>
                  </a:lnTo>
                  <a:lnTo>
                    <a:pt x="3" y="355"/>
                  </a:lnTo>
                  <a:lnTo>
                    <a:pt x="1" y="370"/>
                  </a:lnTo>
                  <a:lnTo>
                    <a:pt x="0" y="385"/>
                  </a:lnTo>
                  <a:lnTo>
                    <a:pt x="1" y="398"/>
                  </a:lnTo>
                  <a:lnTo>
                    <a:pt x="2" y="409"/>
                  </a:lnTo>
                  <a:lnTo>
                    <a:pt x="3" y="420"/>
                  </a:lnTo>
                  <a:lnTo>
                    <a:pt x="5" y="430"/>
                  </a:lnTo>
                  <a:lnTo>
                    <a:pt x="8" y="440"/>
                  </a:lnTo>
                  <a:lnTo>
                    <a:pt x="12" y="449"/>
                  </a:lnTo>
                  <a:lnTo>
                    <a:pt x="16" y="457"/>
                  </a:lnTo>
                  <a:lnTo>
                    <a:pt x="20" y="465"/>
                  </a:lnTo>
                  <a:lnTo>
                    <a:pt x="26" y="472"/>
                  </a:lnTo>
                  <a:lnTo>
                    <a:pt x="31" y="478"/>
                  </a:lnTo>
                  <a:lnTo>
                    <a:pt x="36" y="485"/>
                  </a:lnTo>
                  <a:lnTo>
                    <a:pt x="42" y="490"/>
                  </a:lnTo>
                  <a:lnTo>
                    <a:pt x="54" y="500"/>
                  </a:lnTo>
                  <a:lnTo>
                    <a:pt x="67" y="508"/>
                  </a:lnTo>
                  <a:lnTo>
                    <a:pt x="80" y="515"/>
                  </a:lnTo>
                  <a:lnTo>
                    <a:pt x="94" y="519"/>
                  </a:lnTo>
                  <a:lnTo>
                    <a:pt x="107" y="522"/>
                  </a:lnTo>
                  <a:lnTo>
                    <a:pt x="119" y="525"/>
                  </a:lnTo>
                  <a:lnTo>
                    <a:pt x="140" y="528"/>
                  </a:lnTo>
                  <a:lnTo>
                    <a:pt x="154" y="529"/>
                  </a:lnTo>
                  <a:lnTo>
                    <a:pt x="159" y="529"/>
                  </a:lnTo>
                  <a:lnTo>
                    <a:pt x="160" y="529"/>
                  </a:lnTo>
                  <a:lnTo>
                    <a:pt x="191" y="529"/>
                  </a:lnTo>
                  <a:lnTo>
                    <a:pt x="191" y="516"/>
                  </a:lnTo>
                  <a:lnTo>
                    <a:pt x="192" y="504"/>
                  </a:lnTo>
                  <a:lnTo>
                    <a:pt x="194" y="492"/>
                  </a:lnTo>
                  <a:lnTo>
                    <a:pt x="196" y="480"/>
                  </a:lnTo>
                  <a:lnTo>
                    <a:pt x="198" y="469"/>
                  </a:lnTo>
                  <a:lnTo>
                    <a:pt x="201" y="457"/>
                  </a:lnTo>
                  <a:lnTo>
                    <a:pt x="206" y="446"/>
                  </a:lnTo>
                  <a:lnTo>
                    <a:pt x="210" y="435"/>
                  </a:lnTo>
                  <a:lnTo>
                    <a:pt x="214" y="425"/>
                  </a:lnTo>
                  <a:lnTo>
                    <a:pt x="220" y="414"/>
                  </a:lnTo>
                  <a:lnTo>
                    <a:pt x="226" y="404"/>
                  </a:lnTo>
                  <a:lnTo>
                    <a:pt x="231" y="395"/>
                  </a:lnTo>
                  <a:lnTo>
                    <a:pt x="239" y="385"/>
                  </a:lnTo>
                  <a:lnTo>
                    <a:pt x="245" y="376"/>
                  </a:lnTo>
                  <a:lnTo>
                    <a:pt x="253" y="368"/>
                  </a:lnTo>
                  <a:lnTo>
                    <a:pt x="261" y="359"/>
                  </a:lnTo>
                  <a:lnTo>
                    <a:pt x="269" y="351"/>
                  </a:lnTo>
                  <a:lnTo>
                    <a:pt x="279" y="343"/>
                  </a:lnTo>
                  <a:lnTo>
                    <a:pt x="287" y="337"/>
                  </a:lnTo>
                  <a:lnTo>
                    <a:pt x="297" y="330"/>
                  </a:lnTo>
                  <a:lnTo>
                    <a:pt x="307" y="324"/>
                  </a:lnTo>
                  <a:lnTo>
                    <a:pt x="316" y="317"/>
                  </a:lnTo>
                  <a:lnTo>
                    <a:pt x="327" y="312"/>
                  </a:lnTo>
                  <a:lnTo>
                    <a:pt x="338" y="308"/>
                  </a:lnTo>
                  <a:lnTo>
                    <a:pt x="348" y="303"/>
                  </a:lnTo>
                  <a:lnTo>
                    <a:pt x="359" y="299"/>
                  </a:lnTo>
                  <a:lnTo>
                    <a:pt x="371" y="296"/>
                  </a:lnTo>
                  <a:lnTo>
                    <a:pt x="383" y="294"/>
                  </a:lnTo>
                  <a:lnTo>
                    <a:pt x="394" y="292"/>
                  </a:lnTo>
                  <a:lnTo>
                    <a:pt x="406" y="291"/>
                  </a:lnTo>
                  <a:lnTo>
                    <a:pt x="418" y="289"/>
                  </a:lnTo>
                  <a:lnTo>
                    <a:pt x="431" y="288"/>
                  </a:lnTo>
                  <a:lnTo>
                    <a:pt x="443" y="289"/>
                  </a:lnTo>
                  <a:lnTo>
                    <a:pt x="455" y="291"/>
                  </a:lnTo>
                  <a:lnTo>
                    <a:pt x="467" y="292"/>
                  </a:lnTo>
                  <a:lnTo>
                    <a:pt x="479" y="294"/>
                  </a:lnTo>
                  <a:lnTo>
                    <a:pt x="490" y="296"/>
                  </a:lnTo>
                  <a:lnTo>
                    <a:pt x="502" y="299"/>
                  </a:lnTo>
                  <a:lnTo>
                    <a:pt x="512" y="303"/>
                  </a:lnTo>
                  <a:lnTo>
                    <a:pt x="524" y="308"/>
                  </a:lnTo>
                  <a:lnTo>
                    <a:pt x="534" y="312"/>
                  </a:lnTo>
                  <a:lnTo>
                    <a:pt x="545" y="317"/>
                  </a:lnTo>
                  <a:lnTo>
                    <a:pt x="554" y="324"/>
                  </a:lnTo>
                  <a:lnTo>
                    <a:pt x="564" y="330"/>
                  </a:lnTo>
                  <a:lnTo>
                    <a:pt x="574" y="337"/>
                  </a:lnTo>
                  <a:lnTo>
                    <a:pt x="583" y="343"/>
                  </a:lnTo>
                  <a:lnTo>
                    <a:pt x="592" y="351"/>
                  </a:lnTo>
                  <a:lnTo>
                    <a:pt x="600" y="359"/>
                  </a:lnTo>
                  <a:lnTo>
                    <a:pt x="608" y="368"/>
                  </a:lnTo>
                  <a:lnTo>
                    <a:pt x="615" y="376"/>
                  </a:lnTo>
                  <a:lnTo>
                    <a:pt x="623" y="385"/>
                  </a:lnTo>
                  <a:lnTo>
                    <a:pt x="629" y="395"/>
                  </a:lnTo>
                  <a:lnTo>
                    <a:pt x="636" y="404"/>
                  </a:lnTo>
                  <a:lnTo>
                    <a:pt x="641" y="414"/>
                  </a:lnTo>
                  <a:lnTo>
                    <a:pt x="647" y="425"/>
                  </a:lnTo>
                  <a:lnTo>
                    <a:pt x="651" y="435"/>
                  </a:lnTo>
                  <a:lnTo>
                    <a:pt x="655" y="446"/>
                  </a:lnTo>
                  <a:lnTo>
                    <a:pt x="659" y="457"/>
                  </a:lnTo>
                  <a:lnTo>
                    <a:pt x="663" y="469"/>
                  </a:lnTo>
                  <a:lnTo>
                    <a:pt x="666" y="480"/>
                  </a:lnTo>
                  <a:lnTo>
                    <a:pt x="668" y="492"/>
                  </a:lnTo>
                  <a:lnTo>
                    <a:pt x="669" y="504"/>
                  </a:lnTo>
                  <a:lnTo>
                    <a:pt x="670" y="516"/>
                  </a:lnTo>
                  <a:lnTo>
                    <a:pt x="670" y="529"/>
                  </a:lnTo>
                  <a:lnTo>
                    <a:pt x="685" y="529"/>
                  </a:lnTo>
                  <a:lnTo>
                    <a:pt x="693" y="528"/>
                  </a:lnTo>
                  <a:lnTo>
                    <a:pt x="713" y="523"/>
                  </a:lnTo>
                  <a:lnTo>
                    <a:pt x="727" y="519"/>
                  </a:lnTo>
                  <a:lnTo>
                    <a:pt x="741" y="514"/>
                  </a:lnTo>
                  <a:lnTo>
                    <a:pt x="757" y="507"/>
                  </a:lnTo>
                  <a:lnTo>
                    <a:pt x="773" y="499"/>
                  </a:lnTo>
                  <a:lnTo>
                    <a:pt x="790" y="488"/>
                  </a:lnTo>
                  <a:lnTo>
                    <a:pt x="805" y="475"/>
                  </a:lnTo>
                  <a:lnTo>
                    <a:pt x="814" y="468"/>
                  </a:lnTo>
                  <a:lnTo>
                    <a:pt x="820" y="459"/>
                  </a:lnTo>
                  <a:lnTo>
                    <a:pt x="828" y="450"/>
                  </a:lnTo>
                  <a:lnTo>
                    <a:pt x="834" y="442"/>
                  </a:lnTo>
                  <a:lnTo>
                    <a:pt x="840" y="431"/>
                  </a:lnTo>
                  <a:lnTo>
                    <a:pt x="845" y="420"/>
                  </a:lnTo>
                  <a:lnTo>
                    <a:pt x="849" y="410"/>
                  </a:lnTo>
                  <a:lnTo>
                    <a:pt x="853" y="397"/>
                  </a:lnTo>
                  <a:lnTo>
                    <a:pt x="857" y="384"/>
                  </a:lnTo>
                  <a:lnTo>
                    <a:pt x="859" y="370"/>
                  </a:lnTo>
                  <a:lnTo>
                    <a:pt x="861" y="355"/>
                  </a:lnTo>
                  <a:lnTo>
                    <a:pt x="861" y="340"/>
                  </a:lnTo>
                  <a:lnTo>
                    <a:pt x="860" y="319"/>
                  </a:lnTo>
                  <a:lnTo>
                    <a:pt x="857" y="300"/>
                  </a:lnTo>
                  <a:lnTo>
                    <a:pt x="852" y="282"/>
                  </a:lnTo>
                  <a:lnTo>
                    <a:pt x="846" y="264"/>
                  </a:lnTo>
                  <a:lnTo>
                    <a:pt x="837" y="248"/>
                  </a:lnTo>
                  <a:lnTo>
                    <a:pt x="828" y="232"/>
                  </a:lnTo>
                  <a:lnTo>
                    <a:pt x="817" y="217"/>
                  </a:lnTo>
                  <a:lnTo>
                    <a:pt x="804" y="203"/>
                  </a:lnTo>
                  <a:lnTo>
                    <a:pt x="791" y="190"/>
                  </a:lnTo>
                  <a:lnTo>
                    <a:pt x="776" y="178"/>
                  </a:lnTo>
                  <a:lnTo>
                    <a:pt x="760" y="168"/>
                  </a:lnTo>
                  <a:lnTo>
                    <a:pt x="743" y="160"/>
                  </a:lnTo>
                  <a:lnTo>
                    <a:pt x="726" y="153"/>
                  </a:lnTo>
                  <a:lnTo>
                    <a:pt x="707" y="149"/>
                  </a:lnTo>
                  <a:lnTo>
                    <a:pt x="688" y="146"/>
                  </a:lnTo>
                  <a:lnTo>
                    <a:pt x="668"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4057">
              <a:extLst>
                <a:ext uri="{FF2B5EF4-FFF2-40B4-BE49-F238E27FC236}">
                  <a16:creationId xmlns:a16="http://schemas.microsoft.com/office/drawing/2014/main" id="{09B72488-AFEE-B9D4-8809-87CEB10B9ACD}"/>
                </a:ext>
              </a:extLst>
            </p:cNvPr>
            <p:cNvSpPr>
              <a:spLocks noEditPoints="1"/>
            </p:cNvSpPr>
            <p:nvPr/>
          </p:nvSpPr>
          <p:spPr bwMode="auto">
            <a:xfrm>
              <a:off x="6530975" y="2635250"/>
              <a:ext cx="133350" cy="133350"/>
            </a:xfrm>
            <a:custGeom>
              <a:avLst/>
              <a:gdLst>
                <a:gd name="T0" fmla="*/ 225 w 419"/>
                <a:gd name="T1" fmla="*/ 301 h 420"/>
                <a:gd name="T2" fmla="*/ 222 w 419"/>
                <a:gd name="T3" fmla="*/ 308 h 420"/>
                <a:gd name="T4" fmla="*/ 215 w 419"/>
                <a:gd name="T5" fmla="*/ 315 h 420"/>
                <a:gd name="T6" fmla="*/ 207 w 419"/>
                <a:gd name="T7" fmla="*/ 315 h 420"/>
                <a:gd name="T8" fmla="*/ 199 w 419"/>
                <a:gd name="T9" fmla="*/ 311 h 420"/>
                <a:gd name="T10" fmla="*/ 195 w 419"/>
                <a:gd name="T11" fmla="*/ 303 h 420"/>
                <a:gd name="T12" fmla="*/ 120 w 419"/>
                <a:gd name="T13" fmla="*/ 226 h 420"/>
                <a:gd name="T14" fmla="*/ 111 w 419"/>
                <a:gd name="T15" fmla="*/ 222 h 420"/>
                <a:gd name="T16" fmla="*/ 106 w 419"/>
                <a:gd name="T17" fmla="*/ 216 h 420"/>
                <a:gd name="T18" fmla="*/ 105 w 419"/>
                <a:gd name="T19" fmla="*/ 207 h 420"/>
                <a:gd name="T20" fmla="*/ 109 w 419"/>
                <a:gd name="T21" fmla="*/ 200 h 420"/>
                <a:gd name="T22" fmla="*/ 117 w 419"/>
                <a:gd name="T23" fmla="*/ 196 h 420"/>
                <a:gd name="T24" fmla="*/ 195 w 419"/>
                <a:gd name="T25" fmla="*/ 121 h 420"/>
                <a:gd name="T26" fmla="*/ 197 w 419"/>
                <a:gd name="T27" fmla="*/ 112 h 420"/>
                <a:gd name="T28" fmla="*/ 203 w 419"/>
                <a:gd name="T29" fmla="*/ 107 h 420"/>
                <a:gd name="T30" fmla="*/ 212 w 419"/>
                <a:gd name="T31" fmla="*/ 106 h 420"/>
                <a:gd name="T32" fmla="*/ 221 w 419"/>
                <a:gd name="T33" fmla="*/ 110 h 420"/>
                <a:gd name="T34" fmla="*/ 224 w 419"/>
                <a:gd name="T35" fmla="*/ 117 h 420"/>
                <a:gd name="T36" fmla="*/ 299 w 419"/>
                <a:gd name="T37" fmla="*/ 196 h 420"/>
                <a:gd name="T38" fmla="*/ 308 w 419"/>
                <a:gd name="T39" fmla="*/ 198 h 420"/>
                <a:gd name="T40" fmla="*/ 313 w 419"/>
                <a:gd name="T41" fmla="*/ 204 h 420"/>
                <a:gd name="T42" fmla="*/ 314 w 419"/>
                <a:gd name="T43" fmla="*/ 214 h 420"/>
                <a:gd name="T44" fmla="*/ 310 w 419"/>
                <a:gd name="T45" fmla="*/ 221 h 420"/>
                <a:gd name="T46" fmla="*/ 302 w 419"/>
                <a:gd name="T47" fmla="*/ 226 h 420"/>
                <a:gd name="T48" fmla="*/ 199 w 419"/>
                <a:gd name="T49" fmla="*/ 1 h 420"/>
                <a:gd name="T50" fmla="*/ 167 w 419"/>
                <a:gd name="T51" fmla="*/ 5 h 420"/>
                <a:gd name="T52" fmla="*/ 110 w 419"/>
                <a:gd name="T53" fmla="*/ 26 h 420"/>
                <a:gd name="T54" fmla="*/ 61 w 419"/>
                <a:gd name="T55" fmla="*/ 63 h 420"/>
                <a:gd name="T56" fmla="*/ 25 w 419"/>
                <a:gd name="T57" fmla="*/ 111 h 420"/>
                <a:gd name="T58" fmla="*/ 4 w 419"/>
                <a:gd name="T59" fmla="*/ 169 h 420"/>
                <a:gd name="T60" fmla="*/ 0 w 419"/>
                <a:gd name="T61" fmla="*/ 200 h 420"/>
                <a:gd name="T62" fmla="*/ 1 w 419"/>
                <a:gd name="T63" fmla="*/ 232 h 420"/>
                <a:gd name="T64" fmla="*/ 9 w 419"/>
                <a:gd name="T65" fmla="*/ 273 h 420"/>
                <a:gd name="T66" fmla="*/ 36 w 419"/>
                <a:gd name="T67" fmla="*/ 328 h 420"/>
                <a:gd name="T68" fmla="*/ 76 w 419"/>
                <a:gd name="T69" fmla="*/ 373 h 420"/>
                <a:gd name="T70" fmla="*/ 128 w 419"/>
                <a:gd name="T71" fmla="*/ 404 h 420"/>
                <a:gd name="T72" fmla="*/ 178 w 419"/>
                <a:gd name="T73" fmla="*/ 418 h 420"/>
                <a:gd name="T74" fmla="*/ 210 w 419"/>
                <a:gd name="T75" fmla="*/ 420 h 420"/>
                <a:gd name="T76" fmla="*/ 241 w 419"/>
                <a:gd name="T77" fmla="*/ 418 h 420"/>
                <a:gd name="T78" fmla="*/ 291 w 419"/>
                <a:gd name="T79" fmla="*/ 404 h 420"/>
                <a:gd name="T80" fmla="*/ 343 w 419"/>
                <a:gd name="T81" fmla="*/ 373 h 420"/>
                <a:gd name="T82" fmla="*/ 384 w 419"/>
                <a:gd name="T83" fmla="*/ 328 h 420"/>
                <a:gd name="T84" fmla="*/ 409 w 419"/>
                <a:gd name="T85" fmla="*/ 273 h 420"/>
                <a:gd name="T86" fmla="*/ 418 w 419"/>
                <a:gd name="T87" fmla="*/ 232 h 420"/>
                <a:gd name="T88" fmla="*/ 419 w 419"/>
                <a:gd name="T89" fmla="*/ 200 h 420"/>
                <a:gd name="T90" fmla="*/ 415 w 419"/>
                <a:gd name="T91" fmla="*/ 169 h 420"/>
                <a:gd name="T92" fmla="*/ 394 w 419"/>
                <a:gd name="T93" fmla="*/ 111 h 420"/>
                <a:gd name="T94" fmla="*/ 358 w 419"/>
                <a:gd name="T95" fmla="*/ 63 h 420"/>
                <a:gd name="T96" fmla="*/ 310 w 419"/>
                <a:gd name="T97" fmla="*/ 26 h 420"/>
                <a:gd name="T98" fmla="*/ 252 w 419"/>
                <a:gd name="T99" fmla="*/ 5 h 420"/>
                <a:gd name="T100" fmla="*/ 221 w 419"/>
                <a:gd name="T101" fmla="*/ 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9" h="420">
                  <a:moveTo>
                    <a:pt x="299" y="226"/>
                  </a:moveTo>
                  <a:lnTo>
                    <a:pt x="225" y="226"/>
                  </a:lnTo>
                  <a:lnTo>
                    <a:pt x="225" y="301"/>
                  </a:lnTo>
                  <a:lnTo>
                    <a:pt x="224" y="303"/>
                  </a:lnTo>
                  <a:lnTo>
                    <a:pt x="224" y="306"/>
                  </a:lnTo>
                  <a:lnTo>
                    <a:pt x="222" y="308"/>
                  </a:lnTo>
                  <a:lnTo>
                    <a:pt x="221" y="311"/>
                  </a:lnTo>
                  <a:lnTo>
                    <a:pt x="217" y="313"/>
                  </a:lnTo>
                  <a:lnTo>
                    <a:pt x="215" y="315"/>
                  </a:lnTo>
                  <a:lnTo>
                    <a:pt x="212" y="315"/>
                  </a:lnTo>
                  <a:lnTo>
                    <a:pt x="210" y="316"/>
                  </a:lnTo>
                  <a:lnTo>
                    <a:pt x="207" y="315"/>
                  </a:lnTo>
                  <a:lnTo>
                    <a:pt x="203" y="315"/>
                  </a:lnTo>
                  <a:lnTo>
                    <a:pt x="201" y="313"/>
                  </a:lnTo>
                  <a:lnTo>
                    <a:pt x="199" y="311"/>
                  </a:lnTo>
                  <a:lnTo>
                    <a:pt x="197" y="308"/>
                  </a:lnTo>
                  <a:lnTo>
                    <a:pt x="196" y="306"/>
                  </a:lnTo>
                  <a:lnTo>
                    <a:pt x="195" y="303"/>
                  </a:lnTo>
                  <a:lnTo>
                    <a:pt x="195" y="301"/>
                  </a:lnTo>
                  <a:lnTo>
                    <a:pt x="195" y="226"/>
                  </a:lnTo>
                  <a:lnTo>
                    <a:pt x="120" y="226"/>
                  </a:lnTo>
                  <a:lnTo>
                    <a:pt x="117" y="226"/>
                  </a:lnTo>
                  <a:lnTo>
                    <a:pt x="113" y="225"/>
                  </a:lnTo>
                  <a:lnTo>
                    <a:pt x="111" y="222"/>
                  </a:lnTo>
                  <a:lnTo>
                    <a:pt x="109" y="221"/>
                  </a:lnTo>
                  <a:lnTo>
                    <a:pt x="107" y="219"/>
                  </a:lnTo>
                  <a:lnTo>
                    <a:pt x="106" y="216"/>
                  </a:lnTo>
                  <a:lnTo>
                    <a:pt x="105" y="214"/>
                  </a:lnTo>
                  <a:lnTo>
                    <a:pt x="105" y="211"/>
                  </a:lnTo>
                  <a:lnTo>
                    <a:pt x="105" y="207"/>
                  </a:lnTo>
                  <a:lnTo>
                    <a:pt x="106" y="204"/>
                  </a:lnTo>
                  <a:lnTo>
                    <a:pt x="107" y="202"/>
                  </a:lnTo>
                  <a:lnTo>
                    <a:pt x="109" y="200"/>
                  </a:lnTo>
                  <a:lnTo>
                    <a:pt x="111" y="198"/>
                  </a:lnTo>
                  <a:lnTo>
                    <a:pt x="113" y="197"/>
                  </a:lnTo>
                  <a:lnTo>
                    <a:pt x="117" y="196"/>
                  </a:lnTo>
                  <a:lnTo>
                    <a:pt x="120" y="196"/>
                  </a:lnTo>
                  <a:lnTo>
                    <a:pt x="195" y="196"/>
                  </a:lnTo>
                  <a:lnTo>
                    <a:pt x="195" y="121"/>
                  </a:lnTo>
                  <a:lnTo>
                    <a:pt x="195" y="117"/>
                  </a:lnTo>
                  <a:lnTo>
                    <a:pt x="196" y="115"/>
                  </a:lnTo>
                  <a:lnTo>
                    <a:pt x="197" y="112"/>
                  </a:lnTo>
                  <a:lnTo>
                    <a:pt x="199" y="110"/>
                  </a:lnTo>
                  <a:lnTo>
                    <a:pt x="201" y="108"/>
                  </a:lnTo>
                  <a:lnTo>
                    <a:pt x="203" y="107"/>
                  </a:lnTo>
                  <a:lnTo>
                    <a:pt x="207" y="106"/>
                  </a:lnTo>
                  <a:lnTo>
                    <a:pt x="210" y="106"/>
                  </a:lnTo>
                  <a:lnTo>
                    <a:pt x="212" y="106"/>
                  </a:lnTo>
                  <a:lnTo>
                    <a:pt x="215" y="107"/>
                  </a:lnTo>
                  <a:lnTo>
                    <a:pt x="217" y="108"/>
                  </a:lnTo>
                  <a:lnTo>
                    <a:pt x="221" y="110"/>
                  </a:lnTo>
                  <a:lnTo>
                    <a:pt x="222" y="112"/>
                  </a:lnTo>
                  <a:lnTo>
                    <a:pt x="224" y="115"/>
                  </a:lnTo>
                  <a:lnTo>
                    <a:pt x="224" y="117"/>
                  </a:lnTo>
                  <a:lnTo>
                    <a:pt x="225" y="121"/>
                  </a:lnTo>
                  <a:lnTo>
                    <a:pt x="225" y="196"/>
                  </a:lnTo>
                  <a:lnTo>
                    <a:pt x="299" y="196"/>
                  </a:lnTo>
                  <a:lnTo>
                    <a:pt x="302" y="196"/>
                  </a:lnTo>
                  <a:lnTo>
                    <a:pt x="305" y="197"/>
                  </a:lnTo>
                  <a:lnTo>
                    <a:pt x="308" y="198"/>
                  </a:lnTo>
                  <a:lnTo>
                    <a:pt x="310" y="200"/>
                  </a:lnTo>
                  <a:lnTo>
                    <a:pt x="312" y="202"/>
                  </a:lnTo>
                  <a:lnTo>
                    <a:pt x="313" y="204"/>
                  </a:lnTo>
                  <a:lnTo>
                    <a:pt x="314" y="207"/>
                  </a:lnTo>
                  <a:lnTo>
                    <a:pt x="314" y="211"/>
                  </a:lnTo>
                  <a:lnTo>
                    <a:pt x="314" y="214"/>
                  </a:lnTo>
                  <a:lnTo>
                    <a:pt x="313" y="216"/>
                  </a:lnTo>
                  <a:lnTo>
                    <a:pt x="312" y="219"/>
                  </a:lnTo>
                  <a:lnTo>
                    <a:pt x="310" y="221"/>
                  </a:lnTo>
                  <a:lnTo>
                    <a:pt x="308" y="222"/>
                  </a:lnTo>
                  <a:lnTo>
                    <a:pt x="305" y="225"/>
                  </a:lnTo>
                  <a:lnTo>
                    <a:pt x="302" y="226"/>
                  </a:lnTo>
                  <a:lnTo>
                    <a:pt x="299" y="226"/>
                  </a:lnTo>
                  <a:close/>
                  <a:moveTo>
                    <a:pt x="210" y="0"/>
                  </a:moveTo>
                  <a:lnTo>
                    <a:pt x="199" y="1"/>
                  </a:lnTo>
                  <a:lnTo>
                    <a:pt x="188" y="1"/>
                  </a:lnTo>
                  <a:lnTo>
                    <a:pt x="178" y="4"/>
                  </a:lnTo>
                  <a:lnTo>
                    <a:pt x="167" y="5"/>
                  </a:lnTo>
                  <a:lnTo>
                    <a:pt x="148" y="10"/>
                  </a:lnTo>
                  <a:lnTo>
                    <a:pt x="128" y="18"/>
                  </a:lnTo>
                  <a:lnTo>
                    <a:pt x="110" y="26"/>
                  </a:lnTo>
                  <a:lnTo>
                    <a:pt x="92" y="37"/>
                  </a:lnTo>
                  <a:lnTo>
                    <a:pt x="76" y="49"/>
                  </a:lnTo>
                  <a:lnTo>
                    <a:pt x="61" y="63"/>
                  </a:lnTo>
                  <a:lnTo>
                    <a:pt x="48" y="78"/>
                  </a:lnTo>
                  <a:lnTo>
                    <a:pt x="36" y="94"/>
                  </a:lnTo>
                  <a:lnTo>
                    <a:pt x="25" y="111"/>
                  </a:lnTo>
                  <a:lnTo>
                    <a:pt x="16" y="129"/>
                  </a:lnTo>
                  <a:lnTo>
                    <a:pt x="9" y="148"/>
                  </a:lnTo>
                  <a:lnTo>
                    <a:pt x="4" y="169"/>
                  </a:lnTo>
                  <a:lnTo>
                    <a:pt x="2" y="178"/>
                  </a:lnTo>
                  <a:lnTo>
                    <a:pt x="1" y="189"/>
                  </a:lnTo>
                  <a:lnTo>
                    <a:pt x="0" y="200"/>
                  </a:lnTo>
                  <a:lnTo>
                    <a:pt x="0" y="211"/>
                  </a:lnTo>
                  <a:lnTo>
                    <a:pt x="0" y="221"/>
                  </a:lnTo>
                  <a:lnTo>
                    <a:pt x="1" y="232"/>
                  </a:lnTo>
                  <a:lnTo>
                    <a:pt x="2" y="243"/>
                  </a:lnTo>
                  <a:lnTo>
                    <a:pt x="4" y="252"/>
                  </a:lnTo>
                  <a:lnTo>
                    <a:pt x="9" y="273"/>
                  </a:lnTo>
                  <a:lnTo>
                    <a:pt x="16" y="292"/>
                  </a:lnTo>
                  <a:lnTo>
                    <a:pt x="25" y="310"/>
                  </a:lnTo>
                  <a:lnTo>
                    <a:pt x="36" y="328"/>
                  </a:lnTo>
                  <a:lnTo>
                    <a:pt x="48" y="344"/>
                  </a:lnTo>
                  <a:lnTo>
                    <a:pt x="61" y="359"/>
                  </a:lnTo>
                  <a:lnTo>
                    <a:pt x="76" y="373"/>
                  </a:lnTo>
                  <a:lnTo>
                    <a:pt x="92" y="384"/>
                  </a:lnTo>
                  <a:lnTo>
                    <a:pt x="110" y="395"/>
                  </a:lnTo>
                  <a:lnTo>
                    <a:pt x="128" y="404"/>
                  </a:lnTo>
                  <a:lnTo>
                    <a:pt x="148" y="411"/>
                  </a:lnTo>
                  <a:lnTo>
                    <a:pt x="167" y="415"/>
                  </a:lnTo>
                  <a:lnTo>
                    <a:pt x="178" y="418"/>
                  </a:lnTo>
                  <a:lnTo>
                    <a:pt x="188" y="419"/>
                  </a:lnTo>
                  <a:lnTo>
                    <a:pt x="199" y="420"/>
                  </a:lnTo>
                  <a:lnTo>
                    <a:pt x="210" y="420"/>
                  </a:lnTo>
                  <a:lnTo>
                    <a:pt x="221" y="420"/>
                  </a:lnTo>
                  <a:lnTo>
                    <a:pt x="231" y="419"/>
                  </a:lnTo>
                  <a:lnTo>
                    <a:pt x="241" y="418"/>
                  </a:lnTo>
                  <a:lnTo>
                    <a:pt x="252" y="415"/>
                  </a:lnTo>
                  <a:lnTo>
                    <a:pt x="272" y="411"/>
                  </a:lnTo>
                  <a:lnTo>
                    <a:pt x="291" y="404"/>
                  </a:lnTo>
                  <a:lnTo>
                    <a:pt x="310" y="395"/>
                  </a:lnTo>
                  <a:lnTo>
                    <a:pt x="327" y="384"/>
                  </a:lnTo>
                  <a:lnTo>
                    <a:pt x="343" y="373"/>
                  </a:lnTo>
                  <a:lnTo>
                    <a:pt x="358" y="359"/>
                  </a:lnTo>
                  <a:lnTo>
                    <a:pt x="371" y="344"/>
                  </a:lnTo>
                  <a:lnTo>
                    <a:pt x="384" y="328"/>
                  </a:lnTo>
                  <a:lnTo>
                    <a:pt x="394" y="310"/>
                  </a:lnTo>
                  <a:lnTo>
                    <a:pt x="403" y="292"/>
                  </a:lnTo>
                  <a:lnTo>
                    <a:pt x="409" y="273"/>
                  </a:lnTo>
                  <a:lnTo>
                    <a:pt x="415" y="252"/>
                  </a:lnTo>
                  <a:lnTo>
                    <a:pt x="417" y="243"/>
                  </a:lnTo>
                  <a:lnTo>
                    <a:pt x="418" y="232"/>
                  </a:lnTo>
                  <a:lnTo>
                    <a:pt x="419" y="221"/>
                  </a:lnTo>
                  <a:lnTo>
                    <a:pt x="419" y="211"/>
                  </a:lnTo>
                  <a:lnTo>
                    <a:pt x="419" y="200"/>
                  </a:lnTo>
                  <a:lnTo>
                    <a:pt x="418" y="189"/>
                  </a:lnTo>
                  <a:lnTo>
                    <a:pt x="417" y="178"/>
                  </a:lnTo>
                  <a:lnTo>
                    <a:pt x="415" y="169"/>
                  </a:lnTo>
                  <a:lnTo>
                    <a:pt x="409" y="148"/>
                  </a:lnTo>
                  <a:lnTo>
                    <a:pt x="403" y="129"/>
                  </a:lnTo>
                  <a:lnTo>
                    <a:pt x="394" y="111"/>
                  </a:lnTo>
                  <a:lnTo>
                    <a:pt x="384" y="94"/>
                  </a:lnTo>
                  <a:lnTo>
                    <a:pt x="371" y="78"/>
                  </a:lnTo>
                  <a:lnTo>
                    <a:pt x="358" y="63"/>
                  </a:lnTo>
                  <a:lnTo>
                    <a:pt x="343" y="49"/>
                  </a:lnTo>
                  <a:lnTo>
                    <a:pt x="327" y="37"/>
                  </a:lnTo>
                  <a:lnTo>
                    <a:pt x="310" y="26"/>
                  </a:lnTo>
                  <a:lnTo>
                    <a:pt x="291" y="18"/>
                  </a:lnTo>
                  <a:lnTo>
                    <a:pt x="272" y="10"/>
                  </a:lnTo>
                  <a:lnTo>
                    <a:pt x="252" y="5"/>
                  </a:lnTo>
                  <a:lnTo>
                    <a:pt x="241" y="4"/>
                  </a:lnTo>
                  <a:lnTo>
                    <a:pt x="231" y="1"/>
                  </a:lnTo>
                  <a:lnTo>
                    <a:pt x="221" y="1"/>
                  </a:lnTo>
                  <a:lnTo>
                    <a:pt x="2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 name="Group 4">
            <a:extLst>
              <a:ext uri="{FF2B5EF4-FFF2-40B4-BE49-F238E27FC236}">
                <a16:creationId xmlns:a16="http://schemas.microsoft.com/office/drawing/2014/main" id="{0F42A448-672C-CCD5-CDF7-26B224284760}"/>
              </a:ext>
            </a:extLst>
          </p:cNvPr>
          <p:cNvGrpSpPr/>
          <p:nvPr/>
        </p:nvGrpSpPr>
        <p:grpSpPr>
          <a:xfrm>
            <a:off x="6751611" y="4693635"/>
            <a:ext cx="472492" cy="377377"/>
            <a:chOff x="6461125" y="2533650"/>
            <a:chExt cx="273050" cy="234950"/>
          </a:xfrm>
          <a:solidFill>
            <a:srgbClr val="AFE291"/>
          </a:solidFill>
        </p:grpSpPr>
        <p:sp>
          <p:nvSpPr>
            <p:cNvPr id="6" name="Freeform 4056">
              <a:extLst>
                <a:ext uri="{FF2B5EF4-FFF2-40B4-BE49-F238E27FC236}">
                  <a16:creationId xmlns:a16="http://schemas.microsoft.com/office/drawing/2014/main" id="{14D71EFA-E47A-79D8-E743-703372AAEF98}"/>
                </a:ext>
              </a:extLst>
            </p:cNvPr>
            <p:cNvSpPr>
              <a:spLocks/>
            </p:cNvSpPr>
            <p:nvPr/>
          </p:nvSpPr>
          <p:spPr bwMode="auto">
            <a:xfrm>
              <a:off x="6461125" y="2533650"/>
              <a:ext cx="273050" cy="168275"/>
            </a:xfrm>
            <a:custGeom>
              <a:avLst/>
              <a:gdLst>
                <a:gd name="T0" fmla="*/ 649 w 861"/>
                <a:gd name="T1" fmla="*/ 112 h 529"/>
                <a:gd name="T2" fmla="*/ 613 w 861"/>
                <a:gd name="T3" fmla="*/ 72 h 529"/>
                <a:gd name="T4" fmla="*/ 569 w 861"/>
                <a:gd name="T5" fmla="*/ 38 h 529"/>
                <a:gd name="T6" fmla="*/ 521 w 861"/>
                <a:gd name="T7" fmla="*/ 15 h 529"/>
                <a:gd name="T8" fmla="*/ 467 w 861"/>
                <a:gd name="T9" fmla="*/ 2 h 529"/>
                <a:gd name="T10" fmla="*/ 418 w 861"/>
                <a:gd name="T11" fmla="*/ 0 h 529"/>
                <a:gd name="T12" fmla="*/ 381 w 861"/>
                <a:gd name="T13" fmla="*/ 4 h 529"/>
                <a:gd name="T14" fmla="*/ 345 w 861"/>
                <a:gd name="T15" fmla="*/ 14 h 529"/>
                <a:gd name="T16" fmla="*/ 312 w 861"/>
                <a:gd name="T17" fmla="*/ 27 h 529"/>
                <a:gd name="T18" fmla="*/ 271 w 861"/>
                <a:gd name="T19" fmla="*/ 52 h 529"/>
                <a:gd name="T20" fmla="*/ 220 w 861"/>
                <a:gd name="T21" fmla="*/ 102 h 529"/>
                <a:gd name="T22" fmla="*/ 189 w 861"/>
                <a:gd name="T23" fmla="*/ 153 h 529"/>
                <a:gd name="T24" fmla="*/ 176 w 861"/>
                <a:gd name="T25" fmla="*/ 186 h 529"/>
                <a:gd name="T26" fmla="*/ 167 w 861"/>
                <a:gd name="T27" fmla="*/ 223 h 529"/>
                <a:gd name="T28" fmla="*/ 150 w 861"/>
                <a:gd name="T29" fmla="*/ 235 h 529"/>
                <a:gd name="T30" fmla="*/ 106 w 861"/>
                <a:gd name="T31" fmla="*/ 241 h 529"/>
                <a:gd name="T32" fmla="*/ 66 w 861"/>
                <a:gd name="T33" fmla="*/ 261 h 529"/>
                <a:gd name="T34" fmla="*/ 34 w 861"/>
                <a:gd name="T35" fmla="*/ 289 h 529"/>
                <a:gd name="T36" fmla="*/ 12 w 861"/>
                <a:gd name="T37" fmla="*/ 326 h 529"/>
                <a:gd name="T38" fmla="*/ 1 w 861"/>
                <a:gd name="T39" fmla="*/ 370 h 529"/>
                <a:gd name="T40" fmla="*/ 2 w 861"/>
                <a:gd name="T41" fmla="*/ 409 h 529"/>
                <a:gd name="T42" fmla="*/ 8 w 861"/>
                <a:gd name="T43" fmla="*/ 440 h 529"/>
                <a:gd name="T44" fmla="*/ 20 w 861"/>
                <a:gd name="T45" fmla="*/ 465 h 529"/>
                <a:gd name="T46" fmla="*/ 36 w 861"/>
                <a:gd name="T47" fmla="*/ 485 h 529"/>
                <a:gd name="T48" fmla="*/ 67 w 861"/>
                <a:gd name="T49" fmla="*/ 508 h 529"/>
                <a:gd name="T50" fmla="*/ 107 w 861"/>
                <a:gd name="T51" fmla="*/ 522 h 529"/>
                <a:gd name="T52" fmla="*/ 154 w 861"/>
                <a:gd name="T53" fmla="*/ 529 h 529"/>
                <a:gd name="T54" fmla="*/ 191 w 861"/>
                <a:gd name="T55" fmla="*/ 529 h 529"/>
                <a:gd name="T56" fmla="*/ 194 w 861"/>
                <a:gd name="T57" fmla="*/ 492 h 529"/>
                <a:gd name="T58" fmla="*/ 201 w 861"/>
                <a:gd name="T59" fmla="*/ 457 h 529"/>
                <a:gd name="T60" fmla="*/ 214 w 861"/>
                <a:gd name="T61" fmla="*/ 425 h 529"/>
                <a:gd name="T62" fmla="*/ 231 w 861"/>
                <a:gd name="T63" fmla="*/ 395 h 529"/>
                <a:gd name="T64" fmla="*/ 253 w 861"/>
                <a:gd name="T65" fmla="*/ 368 h 529"/>
                <a:gd name="T66" fmla="*/ 279 w 861"/>
                <a:gd name="T67" fmla="*/ 343 h 529"/>
                <a:gd name="T68" fmla="*/ 307 w 861"/>
                <a:gd name="T69" fmla="*/ 324 h 529"/>
                <a:gd name="T70" fmla="*/ 338 w 861"/>
                <a:gd name="T71" fmla="*/ 308 h 529"/>
                <a:gd name="T72" fmla="*/ 371 w 861"/>
                <a:gd name="T73" fmla="*/ 296 h 529"/>
                <a:gd name="T74" fmla="*/ 406 w 861"/>
                <a:gd name="T75" fmla="*/ 291 h 529"/>
                <a:gd name="T76" fmla="*/ 443 w 861"/>
                <a:gd name="T77" fmla="*/ 289 h 529"/>
                <a:gd name="T78" fmla="*/ 479 w 861"/>
                <a:gd name="T79" fmla="*/ 294 h 529"/>
                <a:gd name="T80" fmla="*/ 512 w 861"/>
                <a:gd name="T81" fmla="*/ 303 h 529"/>
                <a:gd name="T82" fmla="*/ 545 w 861"/>
                <a:gd name="T83" fmla="*/ 317 h 529"/>
                <a:gd name="T84" fmla="*/ 574 w 861"/>
                <a:gd name="T85" fmla="*/ 337 h 529"/>
                <a:gd name="T86" fmla="*/ 600 w 861"/>
                <a:gd name="T87" fmla="*/ 359 h 529"/>
                <a:gd name="T88" fmla="*/ 623 w 861"/>
                <a:gd name="T89" fmla="*/ 385 h 529"/>
                <a:gd name="T90" fmla="*/ 641 w 861"/>
                <a:gd name="T91" fmla="*/ 414 h 529"/>
                <a:gd name="T92" fmla="*/ 655 w 861"/>
                <a:gd name="T93" fmla="*/ 446 h 529"/>
                <a:gd name="T94" fmla="*/ 666 w 861"/>
                <a:gd name="T95" fmla="*/ 480 h 529"/>
                <a:gd name="T96" fmla="*/ 670 w 861"/>
                <a:gd name="T97" fmla="*/ 516 h 529"/>
                <a:gd name="T98" fmla="*/ 693 w 861"/>
                <a:gd name="T99" fmla="*/ 528 h 529"/>
                <a:gd name="T100" fmla="*/ 741 w 861"/>
                <a:gd name="T101" fmla="*/ 514 h 529"/>
                <a:gd name="T102" fmla="*/ 790 w 861"/>
                <a:gd name="T103" fmla="*/ 488 h 529"/>
                <a:gd name="T104" fmla="*/ 820 w 861"/>
                <a:gd name="T105" fmla="*/ 459 h 529"/>
                <a:gd name="T106" fmla="*/ 840 w 861"/>
                <a:gd name="T107" fmla="*/ 431 h 529"/>
                <a:gd name="T108" fmla="*/ 853 w 861"/>
                <a:gd name="T109" fmla="*/ 397 h 529"/>
                <a:gd name="T110" fmla="*/ 861 w 861"/>
                <a:gd name="T111" fmla="*/ 355 h 529"/>
                <a:gd name="T112" fmla="*/ 857 w 861"/>
                <a:gd name="T113" fmla="*/ 300 h 529"/>
                <a:gd name="T114" fmla="*/ 837 w 861"/>
                <a:gd name="T115" fmla="*/ 248 h 529"/>
                <a:gd name="T116" fmla="*/ 804 w 861"/>
                <a:gd name="T117" fmla="*/ 203 h 529"/>
                <a:gd name="T118" fmla="*/ 760 w 861"/>
                <a:gd name="T119" fmla="*/ 168 h 529"/>
                <a:gd name="T120" fmla="*/ 707 w 861"/>
                <a:gd name="T121" fmla="*/ 14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61" h="529">
                  <a:moveTo>
                    <a:pt x="668" y="145"/>
                  </a:moveTo>
                  <a:lnTo>
                    <a:pt x="659" y="128"/>
                  </a:lnTo>
                  <a:lnTo>
                    <a:pt x="649" y="112"/>
                  </a:lnTo>
                  <a:lnTo>
                    <a:pt x="638" y="99"/>
                  </a:lnTo>
                  <a:lnTo>
                    <a:pt x="626" y="85"/>
                  </a:lnTo>
                  <a:lnTo>
                    <a:pt x="613" y="72"/>
                  </a:lnTo>
                  <a:lnTo>
                    <a:pt x="599" y="60"/>
                  </a:lnTo>
                  <a:lnTo>
                    <a:pt x="584" y="48"/>
                  </a:lnTo>
                  <a:lnTo>
                    <a:pt x="569" y="38"/>
                  </a:lnTo>
                  <a:lnTo>
                    <a:pt x="553" y="30"/>
                  </a:lnTo>
                  <a:lnTo>
                    <a:pt x="537" y="22"/>
                  </a:lnTo>
                  <a:lnTo>
                    <a:pt x="521" y="15"/>
                  </a:lnTo>
                  <a:lnTo>
                    <a:pt x="503" y="10"/>
                  </a:lnTo>
                  <a:lnTo>
                    <a:pt x="486" y="5"/>
                  </a:lnTo>
                  <a:lnTo>
                    <a:pt x="467" y="2"/>
                  </a:lnTo>
                  <a:lnTo>
                    <a:pt x="449" y="0"/>
                  </a:lnTo>
                  <a:lnTo>
                    <a:pt x="431" y="0"/>
                  </a:lnTo>
                  <a:lnTo>
                    <a:pt x="418" y="0"/>
                  </a:lnTo>
                  <a:lnTo>
                    <a:pt x="405" y="1"/>
                  </a:lnTo>
                  <a:lnTo>
                    <a:pt x="393" y="2"/>
                  </a:lnTo>
                  <a:lnTo>
                    <a:pt x="381" y="4"/>
                  </a:lnTo>
                  <a:lnTo>
                    <a:pt x="369" y="6"/>
                  </a:lnTo>
                  <a:lnTo>
                    <a:pt x="357" y="10"/>
                  </a:lnTo>
                  <a:lnTo>
                    <a:pt x="345" y="14"/>
                  </a:lnTo>
                  <a:lnTo>
                    <a:pt x="334" y="17"/>
                  </a:lnTo>
                  <a:lnTo>
                    <a:pt x="323" y="22"/>
                  </a:lnTo>
                  <a:lnTo>
                    <a:pt x="312" y="27"/>
                  </a:lnTo>
                  <a:lnTo>
                    <a:pt x="301" y="33"/>
                  </a:lnTo>
                  <a:lnTo>
                    <a:pt x="290" y="38"/>
                  </a:lnTo>
                  <a:lnTo>
                    <a:pt x="271" y="52"/>
                  </a:lnTo>
                  <a:lnTo>
                    <a:pt x="253" y="67"/>
                  </a:lnTo>
                  <a:lnTo>
                    <a:pt x="236" y="84"/>
                  </a:lnTo>
                  <a:lnTo>
                    <a:pt x="220" y="102"/>
                  </a:lnTo>
                  <a:lnTo>
                    <a:pt x="206" y="121"/>
                  </a:lnTo>
                  <a:lnTo>
                    <a:pt x="194" y="141"/>
                  </a:lnTo>
                  <a:lnTo>
                    <a:pt x="189" y="153"/>
                  </a:lnTo>
                  <a:lnTo>
                    <a:pt x="183" y="164"/>
                  </a:lnTo>
                  <a:lnTo>
                    <a:pt x="179" y="175"/>
                  </a:lnTo>
                  <a:lnTo>
                    <a:pt x="176" y="186"/>
                  </a:lnTo>
                  <a:lnTo>
                    <a:pt x="171" y="198"/>
                  </a:lnTo>
                  <a:lnTo>
                    <a:pt x="169" y="210"/>
                  </a:lnTo>
                  <a:lnTo>
                    <a:pt x="167" y="223"/>
                  </a:lnTo>
                  <a:lnTo>
                    <a:pt x="165" y="235"/>
                  </a:lnTo>
                  <a:lnTo>
                    <a:pt x="157" y="235"/>
                  </a:lnTo>
                  <a:lnTo>
                    <a:pt x="150" y="235"/>
                  </a:lnTo>
                  <a:lnTo>
                    <a:pt x="135" y="235"/>
                  </a:lnTo>
                  <a:lnTo>
                    <a:pt x="120" y="237"/>
                  </a:lnTo>
                  <a:lnTo>
                    <a:pt x="106" y="241"/>
                  </a:lnTo>
                  <a:lnTo>
                    <a:pt x="92" y="247"/>
                  </a:lnTo>
                  <a:lnTo>
                    <a:pt x="79" y="253"/>
                  </a:lnTo>
                  <a:lnTo>
                    <a:pt x="66" y="261"/>
                  </a:lnTo>
                  <a:lnTo>
                    <a:pt x="54" y="269"/>
                  </a:lnTo>
                  <a:lnTo>
                    <a:pt x="44" y="279"/>
                  </a:lnTo>
                  <a:lnTo>
                    <a:pt x="34" y="289"/>
                  </a:lnTo>
                  <a:lnTo>
                    <a:pt x="26" y="300"/>
                  </a:lnTo>
                  <a:lnTo>
                    <a:pt x="18" y="313"/>
                  </a:lnTo>
                  <a:lnTo>
                    <a:pt x="12" y="326"/>
                  </a:lnTo>
                  <a:lnTo>
                    <a:pt x="7" y="340"/>
                  </a:lnTo>
                  <a:lnTo>
                    <a:pt x="3" y="355"/>
                  </a:lnTo>
                  <a:lnTo>
                    <a:pt x="1" y="370"/>
                  </a:lnTo>
                  <a:lnTo>
                    <a:pt x="0" y="385"/>
                  </a:lnTo>
                  <a:lnTo>
                    <a:pt x="1" y="398"/>
                  </a:lnTo>
                  <a:lnTo>
                    <a:pt x="2" y="409"/>
                  </a:lnTo>
                  <a:lnTo>
                    <a:pt x="3" y="420"/>
                  </a:lnTo>
                  <a:lnTo>
                    <a:pt x="5" y="430"/>
                  </a:lnTo>
                  <a:lnTo>
                    <a:pt x="8" y="440"/>
                  </a:lnTo>
                  <a:lnTo>
                    <a:pt x="12" y="449"/>
                  </a:lnTo>
                  <a:lnTo>
                    <a:pt x="16" y="457"/>
                  </a:lnTo>
                  <a:lnTo>
                    <a:pt x="20" y="465"/>
                  </a:lnTo>
                  <a:lnTo>
                    <a:pt x="26" y="472"/>
                  </a:lnTo>
                  <a:lnTo>
                    <a:pt x="31" y="478"/>
                  </a:lnTo>
                  <a:lnTo>
                    <a:pt x="36" y="485"/>
                  </a:lnTo>
                  <a:lnTo>
                    <a:pt x="42" y="490"/>
                  </a:lnTo>
                  <a:lnTo>
                    <a:pt x="54" y="500"/>
                  </a:lnTo>
                  <a:lnTo>
                    <a:pt x="67" y="508"/>
                  </a:lnTo>
                  <a:lnTo>
                    <a:pt x="80" y="515"/>
                  </a:lnTo>
                  <a:lnTo>
                    <a:pt x="94" y="519"/>
                  </a:lnTo>
                  <a:lnTo>
                    <a:pt x="107" y="522"/>
                  </a:lnTo>
                  <a:lnTo>
                    <a:pt x="119" y="525"/>
                  </a:lnTo>
                  <a:lnTo>
                    <a:pt x="140" y="528"/>
                  </a:lnTo>
                  <a:lnTo>
                    <a:pt x="154" y="529"/>
                  </a:lnTo>
                  <a:lnTo>
                    <a:pt x="159" y="529"/>
                  </a:lnTo>
                  <a:lnTo>
                    <a:pt x="160" y="529"/>
                  </a:lnTo>
                  <a:lnTo>
                    <a:pt x="191" y="529"/>
                  </a:lnTo>
                  <a:lnTo>
                    <a:pt x="191" y="516"/>
                  </a:lnTo>
                  <a:lnTo>
                    <a:pt x="192" y="504"/>
                  </a:lnTo>
                  <a:lnTo>
                    <a:pt x="194" y="492"/>
                  </a:lnTo>
                  <a:lnTo>
                    <a:pt x="196" y="480"/>
                  </a:lnTo>
                  <a:lnTo>
                    <a:pt x="198" y="469"/>
                  </a:lnTo>
                  <a:lnTo>
                    <a:pt x="201" y="457"/>
                  </a:lnTo>
                  <a:lnTo>
                    <a:pt x="206" y="446"/>
                  </a:lnTo>
                  <a:lnTo>
                    <a:pt x="210" y="435"/>
                  </a:lnTo>
                  <a:lnTo>
                    <a:pt x="214" y="425"/>
                  </a:lnTo>
                  <a:lnTo>
                    <a:pt x="220" y="414"/>
                  </a:lnTo>
                  <a:lnTo>
                    <a:pt x="226" y="404"/>
                  </a:lnTo>
                  <a:lnTo>
                    <a:pt x="231" y="395"/>
                  </a:lnTo>
                  <a:lnTo>
                    <a:pt x="239" y="385"/>
                  </a:lnTo>
                  <a:lnTo>
                    <a:pt x="245" y="376"/>
                  </a:lnTo>
                  <a:lnTo>
                    <a:pt x="253" y="368"/>
                  </a:lnTo>
                  <a:lnTo>
                    <a:pt x="261" y="359"/>
                  </a:lnTo>
                  <a:lnTo>
                    <a:pt x="269" y="351"/>
                  </a:lnTo>
                  <a:lnTo>
                    <a:pt x="279" y="343"/>
                  </a:lnTo>
                  <a:lnTo>
                    <a:pt x="287" y="337"/>
                  </a:lnTo>
                  <a:lnTo>
                    <a:pt x="297" y="330"/>
                  </a:lnTo>
                  <a:lnTo>
                    <a:pt x="307" y="324"/>
                  </a:lnTo>
                  <a:lnTo>
                    <a:pt x="316" y="317"/>
                  </a:lnTo>
                  <a:lnTo>
                    <a:pt x="327" y="312"/>
                  </a:lnTo>
                  <a:lnTo>
                    <a:pt x="338" y="308"/>
                  </a:lnTo>
                  <a:lnTo>
                    <a:pt x="348" y="303"/>
                  </a:lnTo>
                  <a:lnTo>
                    <a:pt x="359" y="299"/>
                  </a:lnTo>
                  <a:lnTo>
                    <a:pt x="371" y="296"/>
                  </a:lnTo>
                  <a:lnTo>
                    <a:pt x="383" y="294"/>
                  </a:lnTo>
                  <a:lnTo>
                    <a:pt x="394" y="292"/>
                  </a:lnTo>
                  <a:lnTo>
                    <a:pt x="406" y="291"/>
                  </a:lnTo>
                  <a:lnTo>
                    <a:pt x="418" y="289"/>
                  </a:lnTo>
                  <a:lnTo>
                    <a:pt x="431" y="288"/>
                  </a:lnTo>
                  <a:lnTo>
                    <a:pt x="443" y="289"/>
                  </a:lnTo>
                  <a:lnTo>
                    <a:pt x="455" y="291"/>
                  </a:lnTo>
                  <a:lnTo>
                    <a:pt x="467" y="292"/>
                  </a:lnTo>
                  <a:lnTo>
                    <a:pt x="479" y="294"/>
                  </a:lnTo>
                  <a:lnTo>
                    <a:pt x="490" y="296"/>
                  </a:lnTo>
                  <a:lnTo>
                    <a:pt x="502" y="299"/>
                  </a:lnTo>
                  <a:lnTo>
                    <a:pt x="512" y="303"/>
                  </a:lnTo>
                  <a:lnTo>
                    <a:pt x="524" y="308"/>
                  </a:lnTo>
                  <a:lnTo>
                    <a:pt x="534" y="312"/>
                  </a:lnTo>
                  <a:lnTo>
                    <a:pt x="545" y="317"/>
                  </a:lnTo>
                  <a:lnTo>
                    <a:pt x="554" y="324"/>
                  </a:lnTo>
                  <a:lnTo>
                    <a:pt x="564" y="330"/>
                  </a:lnTo>
                  <a:lnTo>
                    <a:pt x="574" y="337"/>
                  </a:lnTo>
                  <a:lnTo>
                    <a:pt x="583" y="343"/>
                  </a:lnTo>
                  <a:lnTo>
                    <a:pt x="592" y="351"/>
                  </a:lnTo>
                  <a:lnTo>
                    <a:pt x="600" y="359"/>
                  </a:lnTo>
                  <a:lnTo>
                    <a:pt x="608" y="368"/>
                  </a:lnTo>
                  <a:lnTo>
                    <a:pt x="615" y="376"/>
                  </a:lnTo>
                  <a:lnTo>
                    <a:pt x="623" y="385"/>
                  </a:lnTo>
                  <a:lnTo>
                    <a:pt x="629" y="395"/>
                  </a:lnTo>
                  <a:lnTo>
                    <a:pt x="636" y="404"/>
                  </a:lnTo>
                  <a:lnTo>
                    <a:pt x="641" y="414"/>
                  </a:lnTo>
                  <a:lnTo>
                    <a:pt x="647" y="425"/>
                  </a:lnTo>
                  <a:lnTo>
                    <a:pt x="651" y="435"/>
                  </a:lnTo>
                  <a:lnTo>
                    <a:pt x="655" y="446"/>
                  </a:lnTo>
                  <a:lnTo>
                    <a:pt x="659" y="457"/>
                  </a:lnTo>
                  <a:lnTo>
                    <a:pt x="663" y="469"/>
                  </a:lnTo>
                  <a:lnTo>
                    <a:pt x="666" y="480"/>
                  </a:lnTo>
                  <a:lnTo>
                    <a:pt x="668" y="492"/>
                  </a:lnTo>
                  <a:lnTo>
                    <a:pt x="669" y="504"/>
                  </a:lnTo>
                  <a:lnTo>
                    <a:pt x="670" y="516"/>
                  </a:lnTo>
                  <a:lnTo>
                    <a:pt x="670" y="529"/>
                  </a:lnTo>
                  <a:lnTo>
                    <a:pt x="685" y="529"/>
                  </a:lnTo>
                  <a:lnTo>
                    <a:pt x="693" y="528"/>
                  </a:lnTo>
                  <a:lnTo>
                    <a:pt x="713" y="523"/>
                  </a:lnTo>
                  <a:lnTo>
                    <a:pt x="727" y="519"/>
                  </a:lnTo>
                  <a:lnTo>
                    <a:pt x="741" y="514"/>
                  </a:lnTo>
                  <a:lnTo>
                    <a:pt x="757" y="507"/>
                  </a:lnTo>
                  <a:lnTo>
                    <a:pt x="773" y="499"/>
                  </a:lnTo>
                  <a:lnTo>
                    <a:pt x="790" y="488"/>
                  </a:lnTo>
                  <a:lnTo>
                    <a:pt x="805" y="475"/>
                  </a:lnTo>
                  <a:lnTo>
                    <a:pt x="814" y="468"/>
                  </a:lnTo>
                  <a:lnTo>
                    <a:pt x="820" y="459"/>
                  </a:lnTo>
                  <a:lnTo>
                    <a:pt x="828" y="450"/>
                  </a:lnTo>
                  <a:lnTo>
                    <a:pt x="834" y="442"/>
                  </a:lnTo>
                  <a:lnTo>
                    <a:pt x="840" y="431"/>
                  </a:lnTo>
                  <a:lnTo>
                    <a:pt x="845" y="420"/>
                  </a:lnTo>
                  <a:lnTo>
                    <a:pt x="849" y="410"/>
                  </a:lnTo>
                  <a:lnTo>
                    <a:pt x="853" y="397"/>
                  </a:lnTo>
                  <a:lnTo>
                    <a:pt x="857" y="384"/>
                  </a:lnTo>
                  <a:lnTo>
                    <a:pt x="859" y="370"/>
                  </a:lnTo>
                  <a:lnTo>
                    <a:pt x="861" y="355"/>
                  </a:lnTo>
                  <a:lnTo>
                    <a:pt x="861" y="340"/>
                  </a:lnTo>
                  <a:lnTo>
                    <a:pt x="860" y="319"/>
                  </a:lnTo>
                  <a:lnTo>
                    <a:pt x="857" y="300"/>
                  </a:lnTo>
                  <a:lnTo>
                    <a:pt x="852" y="282"/>
                  </a:lnTo>
                  <a:lnTo>
                    <a:pt x="846" y="264"/>
                  </a:lnTo>
                  <a:lnTo>
                    <a:pt x="837" y="248"/>
                  </a:lnTo>
                  <a:lnTo>
                    <a:pt x="828" y="232"/>
                  </a:lnTo>
                  <a:lnTo>
                    <a:pt x="817" y="217"/>
                  </a:lnTo>
                  <a:lnTo>
                    <a:pt x="804" y="203"/>
                  </a:lnTo>
                  <a:lnTo>
                    <a:pt x="791" y="190"/>
                  </a:lnTo>
                  <a:lnTo>
                    <a:pt x="776" y="178"/>
                  </a:lnTo>
                  <a:lnTo>
                    <a:pt x="760" y="168"/>
                  </a:lnTo>
                  <a:lnTo>
                    <a:pt x="743" y="160"/>
                  </a:lnTo>
                  <a:lnTo>
                    <a:pt x="726" y="153"/>
                  </a:lnTo>
                  <a:lnTo>
                    <a:pt x="707" y="149"/>
                  </a:lnTo>
                  <a:lnTo>
                    <a:pt x="688" y="146"/>
                  </a:lnTo>
                  <a:lnTo>
                    <a:pt x="668"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057">
              <a:extLst>
                <a:ext uri="{FF2B5EF4-FFF2-40B4-BE49-F238E27FC236}">
                  <a16:creationId xmlns:a16="http://schemas.microsoft.com/office/drawing/2014/main" id="{1D749495-961E-B3B9-7CBB-21667E1746F5}"/>
                </a:ext>
              </a:extLst>
            </p:cNvPr>
            <p:cNvSpPr>
              <a:spLocks noEditPoints="1"/>
            </p:cNvSpPr>
            <p:nvPr/>
          </p:nvSpPr>
          <p:spPr bwMode="auto">
            <a:xfrm>
              <a:off x="6530975" y="2635250"/>
              <a:ext cx="133350" cy="133350"/>
            </a:xfrm>
            <a:custGeom>
              <a:avLst/>
              <a:gdLst>
                <a:gd name="T0" fmla="*/ 225 w 419"/>
                <a:gd name="T1" fmla="*/ 301 h 420"/>
                <a:gd name="T2" fmla="*/ 222 w 419"/>
                <a:gd name="T3" fmla="*/ 308 h 420"/>
                <a:gd name="T4" fmla="*/ 215 w 419"/>
                <a:gd name="T5" fmla="*/ 315 h 420"/>
                <a:gd name="T6" fmla="*/ 207 w 419"/>
                <a:gd name="T7" fmla="*/ 315 h 420"/>
                <a:gd name="T8" fmla="*/ 199 w 419"/>
                <a:gd name="T9" fmla="*/ 311 h 420"/>
                <a:gd name="T10" fmla="*/ 195 w 419"/>
                <a:gd name="T11" fmla="*/ 303 h 420"/>
                <a:gd name="T12" fmla="*/ 120 w 419"/>
                <a:gd name="T13" fmla="*/ 226 h 420"/>
                <a:gd name="T14" fmla="*/ 111 w 419"/>
                <a:gd name="T15" fmla="*/ 222 h 420"/>
                <a:gd name="T16" fmla="*/ 106 w 419"/>
                <a:gd name="T17" fmla="*/ 216 h 420"/>
                <a:gd name="T18" fmla="*/ 105 w 419"/>
                <a:gd name="T19" fmla="*/ 207 h 420"/>
                <a:gd name="T20" fmla="*/ 109 w 419"/>
                <a:gd name="T21" fmla="*/ 200 h 420"/>
                <a:gd name="T22" fmla="*/ 117 w 419"/>
                <a:gd name="T23" fmla="*/ 196 h 420"/>
                <a:gd name="T24" fmla="*/ 195 w 419"/>
                <a:gd name="T25" fmla="*/ 121 h 420"/>
                <a:gd name="T26" fmla="*/ 197 w 419"/>
                <a:gd name="T27" fmla="*/ 112 h 420"/>
                <a:gd name="T28" fmla="*/ 203 w 419"/>
                <a:gd name="T29" fmla="*/ 107 h 420"/>
                <a:gd name="T30" fmla="*/ 212 w 419"/>
                <a:gd name="T31" fmla="*/ 106 h 420"/>
                <a:gd name="T32" fmla="*/ 221 w 419"/>
                <a:gd name="T33" fmla="*/ 110 h 420"/>
                <a:gd name="T34" fmla="*/ 224 w 419"/>
                <a:gd name="T35" fmla="*/ 117 h 420"/>
                <a:gd name="T36" fmla="*/ 299 w 419"/>
                <a:gd name="T37" fmla="*/ 196 h 420"/>
                <a:gd name="T38" fmla="*/ 308 w 419"/>
                <a:gd name="T39" fmla="*/ 198 h 420"/>
                <a:gd name="T40" fmla="*/ 313 w 419"/>
                <a:gd name="T41" fmla="*/ 204 h 420"/>
                <a:gd name="T42" fmla="*/ 314 w 419"/>
                <a:gd name="T43" fmla="*/ 214 h 420"/>
                <a:gd name="T44" fmla="*/ 310 w 419"/>
                <a:gd name="T45" fmla="*/ 221 h 420"/>
                <a:gd name="T46" fmla="*/ 302 w 419"/>
                <a:gd name="T47" fmla="*/ 226 h 420"/>
                <a:gd name="T48" fmla="*/ 199 w 419"/>
                <a:gd name="T49" fmla="*/ 1 h 420"/>
                <a:gd name="T50" fmla="*/ 167 w 419"/>
                <a:gd name="T51" fmla="*/ 5 h 420"/>
                <a:gd name="T52" fmla="*/ 110 w 419"/>
                <a:gd name="T53" fmla="*/ 26 h 420"/>
                <a:gd name="T54" fmla="*/ 61 w 419"/>
                <a:gd name="T55" fmla="*/ 63 h 420"/>
                <a:gd name="T56" fmla="*/ 25 w 419"/>
                <a:gd name="T57" fmla="*/ 111 h 420"/>
                <a:gd name="T58" fmla="*/ 4 w 419"/>
                <a:gd name="T59" fmla="*/ 169 h 420"/>
                <a:gd name="T60" fmla="*/ 0 w 419"/>
                <a:gd name="T61" fmla="*/ 200 h 420"/>
                <a:gd name="T62" fmla="*/ 1 w 419"/>
                <a:gd name="T63" fmla="*/ 232 h 420"/>
                <a:gd name="T64" fmla="*/ 9 w 419"/>
                <a:gd name="T65" fmla="*/ 273 h 420"/>
                <a:gd name="T66" fmla="*/ 36 w 419"/>
                <a:gd name="T67" fmla="*/ 328 h 420"/>
                <a:gd name="T68" fmla="*/ 76 w 419"/>
                <a:gd name="T69" fmla="*/ 373 h 420"/>
                <a:gd name="T70" fmla="*/ 128 w 419"/>
                <a:gd name="T71" fmla="*/ 404 h 420"/>
                <a:gd name="T72" fmla="*/ 178 w 419"/>
                <a:gd name="T73" fmla="*/ 418 h 420"/>
                <a:gd name="T74" fmla="*/ 210 w 419"/>
                <a:gd name="T75" fmla="*/ 420 h 420"/>
                <a:gd name="T76" fmla="*/ 241 w 419"/>
                <a:gd name="T77" fmla="*/ 418 h 420"/>
                <a:gd name="T78" fmla="*/ 291 w 419"/>
                <a:gd name="T79" fmla="*/ 404 h 420"/>
                <a:gd name="T80" fmla="*/ 343 w 419"/>
                <a:gd name="T81" fmla="*/ 373 h 420"/>
                <a:gd name="T82" fmla="*/ 384 w 419"/>
                <a:gd name="T83" fmla="*/ 328 h 420"/>
                <a:gd name="T84" fmla="*/ 409 w 419"/>
                <a:gd name="T85" fmla="*/ 273 h 420"/>
                <a:gd name="T86" fmla="*/ 418 w 419"/>
                <a:gd name="T87" fmla="*/ 232 h 420"/>
                <a:gd name="T88" fmla="*/ 419 w 419"/>
                <a:gd name="T89" fmla="*/ 200 h 420"/>
                <a:gd name="T90" fmla="*/ 415 w 419"/>
                <a:gd name="T91" fmla="*/ 169 h 420"/>
                <a:gd name="T92" fmla="*/ 394 w 419"/>
                <a:gd name="T93" fmla="*/ 111 h 420"/>
                <a:gd name="T94" fmla="*/ 358 w 419"/>
                <a:gd name="T95" fmla="*/ 63 h 420"/>
                <a:gd name="T96" fmla="*/ 310 w 419"/>
                <a:gd name="T97" fmla="*/ 26 h 420"/>
                <a:gd name="T98" fmla="*/ 252 w 419"/>
                <a:gd name="T99" fmla="*/ 5 h 420"/>
                <a:gd name="T100" fmla="*/ 221 w 419"/>
                <a:gd name="T101" fmla="*/ 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9" h="420">
                  <a:moveTo>
                    <a:pt x="299" y="226"/>
                  </a:moveTo>
                  <a:lnTo>
                    <a:pt x="225" y="226"/>
                  </a:lnTo>
                  <a:lnTo>
                    <a:pt x="225" y="301"/>
                  </a:lnTo>
                  <a:lnTo>
                    <a:pt x="224" y="303"/>
                  </a:lnTo>
                  <a:lnTo>
                    <a:pt x="224" y="306"/>
                  </a:lnTo>
                  <a:lnTo>
                    <a:pt x="222" y="308"/>
                  </a:lnTo>
                  <a:lnTo>
                    <a:pt x="221" y="311"/>
                  </a:lnTo>
                  <a:lnTo>
                    <a:pt x="217" y="313"/>
                  </a:lnTo>
                  <a:lnTo>
                    <a:pt x="215" y="315"/>
                  </a:lnTo>
                  <a:lnTo>
                    <a:pt x="212" y="315"/>
                  </a:lnTo>
                  <a:lnTo>
                    <a:pt x="210" y="316"/>
                  </a:lnTo>
                  <a:lnTo>
                    <a:pt x="207" y="315"/>
                  </a:lnTo>
                  <a:lnTo>
                    <a:pt x="203" y="315"/>
                  </a:lnTo>
                  <a:lnTo>
                    <a:pt x="201" y="313"/>
                  </a:lnTo>
                  <a:lnTo>
                    <a:pt x="199" y="311"/>
                  </a:lnTo>
                  <a:lnTo>
                    <a:pt x="197" y="308"/>
                  </a:lnTo>
                  <a:lnTo>
                    <a:pt x="196" y="306"/>
                  </a:lnTo>
                  <a:lnTo>
                    <a:pt x="195" y="303"/>
                  </a:lnTo>
                  <a:lnTo>
                    <a:pt x="195" y="301"/>
                  </a:lnTo>
                  <a:lnTo>
                    <a:pt x="195" y="226"/>
                  </a:lnTo>
                  <a:lnTo>
                    <a:pt x="120" y="226"/>
                  </a:lnTo>
                  <a:lnTo>
                    <a:pt x="117" y="226"/>
                  </a:lnTo>
                  <a:lnTo>
                    <a:pt x="113" y="225"/>
                  </a:lnTo>
                  <a:lnTo>
                    <a:pt x="111" y="222"/>
                  </a:lnTo>
                  <a:lnTo>
                    <a:pt x="109" y="221"/>
                  </a:lnTo>
                  <a:lnTo>
                    <a:pt x="107" y="219"/>
                  </a:lnTo>
                  <a:lnTo>
                    <a:pt x="106" y="216"/>
                  </a:lnTo>
                  <a:lnTo>
                    <a:pt x="105" y="214"/>
                  </a:lnTo>
                  <a:lnTo>
                    <a:pt x="105" y="211"/>
                  </a:lnTo>
                  <a:lnTo>
                    <a:pt x="105" y="207"/>
                  </a:lnTo>
                  <a:lnTo>
                    <a:pt x="106" y="204"/>
                  </a:lnTo>
                  <a:lnTo>
                    <a:pt x="107" y="202"/>
                  </a:lnTo>
                  <a:lnTo>
                    <a:pt x="109" y="200"/>
                  </a:lnTo>
                  <a:lnTo>
                    <a:pt x="111" y="198"/>
                  </a:lnTo>
                  <a:lnTo>
                    <a:pt x="113" y="197"/>
                  </a:lnTo>
                  <a:lnTo>
                    <a:pt x="117" y="196"/>
                  </a:lnTo>
                  <a:lnTo>
                    <a:pt x="120" y="196"/>
                  </a:lnTo>
                  <a:lnTo>
                    <a:pt x="195" y="196"/>
                  </a:lnTo>
                  <a:lnTo>
                    <a:pt x="195" y="121"/>
                  </a:lnTo>
                  <a:lnTo>
                    <a:pt x="195" y="117"/>
                  </a:lnTo>
                  <a:lnTo>
                    <a:pt x="196" y="115"/>
                  </a:lnTo>
                  <a:lnTo>
                    <a:pt x="197" y="112"/>
                  </a:lnTo>
                  <a:lnTo>
                    <a:pt x="199" y="110"/>
                  </a:lnTo>
                  <a:lnTo>
                    <a:pt x="201" y="108"/>
                  </a:lnTo>
                  <a:lnTo>
                    <a:pt x="203" y="107"/>
                  </a:lnTo>
                  <a:lnTo>
                    <a:pt x="207" y="106"/>
                  </a:lnTo>
                  <a:lnTo>
                    <a:pt x="210" y="106"/>
                  </a:lnTo>
                  <a:lnTo>
                    <a:pt x="212" y="106"/>
                  </a:lnTo>
                  <a:lnTo>
                    <a:pt x="215" y="107"/>
                  </a:lnTo>
                  <a:lnTo>
                    <a:pt x="217" y="108"/>
                  </a:lnTo>
                  <a:lnTo>
                    <a:pt x="221" y="110"/>
                  </a:lnTo>
                  <a:lnTo>
                    <a:pt x="222" y="112"/>
                  </a:lnTo>
                  <a:lnTo>
                    <a:pt x="224" y="115"/>
                  </a:lnTo>
                  <a:lnTo>
                    <a:pt x="224" y="117"/>
                  </a:lnTo>
                  <a:lnTo>
                    <a:pt x="225" y="121"/>
                  </a:lnTo>
                  <a:lnTo>
                    <a:pt x="225" y="196"/>
                  </a:lnTo>
                  <a:lnTo>
                    <a:pt x="299" y="196"/>
                  </a:lnTo>
                  <a:lnTo>
                    <a:pt x="302" y="196"/>
                  </a:lnTo>
                  <a:lnTo>
                    <a:pt x="305" y="197"/>
                  </a:lnTo>
                  <a:lnTo>
                    <a:pt x="308" y="198"/>
                  </a:lnTo>
                  <a:lnTo>
                    <a:pt x="310" y="200"/>
                  </a:lnTo>
                  <a:lnTo>
                    <a:pt x="312" y="202"/>
                  </a:lnTo>
                  <a:lnTo>
                    <a:pt x="313" y="204"/>
                  </a:lnTo>
                  <a:lnTo>
                    <a:pt x="314" y="207"/>
                  </a:lnTo>
                  <a:lnTo>
                    <a:pt x="314" y="211"/>
                  </a:lnTo>
                  <a:lnTo>
                    <a:pt x="314" y="214"/>
                  </a:lnTo>
                  <a:lnTo>
                    <a:pt x="313" y="216"/>
                  </a:lnTo>
                  <a:lnTo>
                    <a:pt x="312" y="219"/>
                  </a:lnTo>
                  <a:lnTo>
                    <a:pt x="310" y="221"/>
                  </a:lnTo>
                  <a:lnTo>
                    <a:pt x="308" y="222"/>
                  </a:lnTo>
                  <a:lnTo>
                    <a:pt x="305" y="225"/>
                  </a:lnTo>
                  <a:lnTo>
                    <a:pt x="302" y="226"/>
                  </a:lnTo>
                  <a:lnTo>
                    <a:pt x="299" y="226"/>
                  </a:lnTo>
                  <a:close/>
                  <a:moveTo>
                    <a:pt x="210" y="0"/>
                  </a:moveTo>
                  <a:lnTo>
                    <a:pt x="199" y="1"/>
                  </a:lnTo>
                  <a:lnTo>
                    <a:pt x="188" y="1"/>
                  </a:lnTo>
                  <a:lnTo>
                    <a:pt x="178" y="4"/>
                  </a:lnTo>
                  <a:lnTo>
                    <a:pt x="167" y="5"/>
                  </a:lnTo>
                  <a:lnTo>
                    <a:pt x="148" y="10"/>
                  </a:lnTo>
                  <a:lnTo>
                    <a:pt x="128" y="18"/>
                  </a:lnTo>
                  <a:lnTo>
                    <a:pt x="110" y="26"/>
                  </a:lnTo>
                  <a:lnTo>
                    <a:pt x="92" y="37"/>
                  </a:lnTo>
                  <a:lnTo>
                    <a:pt x="76" y="49"/>
                  </a:lnTo>
                  <a:lnTo>
                    <a:pt x="61" y="63"/>
                  </a:lnTo>
                  <a:lnTo>
                    <a:pt x="48" y="78"/>
                  </a:lnTo>
                  <a:lnTo>
                    <a:pt x="36" y="94"/>
                  </a:lnTo>
                  <a:lnTo>
                    <a:pt x="25" y="111"/>
                  </a:lnTo>
                  <a:lnTo>
                    <a:pt x="16" y="129"/>
                  </a:lnTo>
                  <a:lnTo>
                    <a:pt x="9" y="148"/>
                  </a:lnTo>
                  <a:lnTo>
                    <a:pt x="4" y="169"/>
                  </a:lnTo>
                  <a:lnTo>
                    <a:pt x="2" y="178"/>
                  </a:lnTo>
                  <a:lnTo>
                    <a:pt x="1" y="189"/>
                  </a:lnTo>
                  <a:lnTo>
                    <a:pt x="0" y="200"/>
                  </a:lnTo>
                  <a:lnTo>
                    <a:pt x="0" y="211"/>
                  </a:lnTo>
                  <a:lnTo>
                    <a:pt x="0" y="221"/>
                  </a:lnTo>
                  <a:lnTo>
                    <a:pt x="1" y="232"/>
                  </a:lnTo>
                  <a:lnTo>
                    <a:pt x="2" y="243"/>
                  </a:lnTo>
                  <a:lnTo>
                    <a:pt x="4" y="252"/>
                  </a:lnTo>
                  <a:lnTo>
                    <a:pt x="9" y="273"/>
                  </a:lnTo>
                  <a:lnTo>
                    <a:pt x="16" y="292"/>
                  </a:lnTo>
                  <a:lnTo>
                    <a:pt x="25" y="310"/>
                  </a:lnTo>
                  <a:lnTo>
                    <a:pt x="36" y="328"/>
                  </a:lnTo>
                  <a:lnTo>
                    <a:pt x="48" y="344"/>
                  </a:lnTo>
                  <a:lnTo>
                    <a:pt x="61" y="359"/>
                  </a:lnTo>
                  <a:lnTo>
                    <a:pt x="76" y="373"/>
                  </a:lnTo>
                  <a:lnTo>
                    <a:pt x="92" y="384"/>
                  </a:lnTo>
                  <a:lnTo>
                    <a:pt x="110" y="395"/>
                  </a:lnTo>
                  <a:lnTo>
                    <a:pt x="128" y="404"/>
                  </a:lnTo>
                  <a:lnTo>
                    <a:pt x="148" y="411"/>
                  </a:lnTo>
                  <a:lnTo>
                    <a:pt x="167" y="415"/>
                  </a:lnTo>
                  <a:lnTo>
                    <a:pt x="178" y="418"/>
                  </a:lnTo>
                  <a:lnTo>
                    <a:pt x="188" y="419"/>
                  </a:lnTo>
                  <a:lnTo>
                    <a:pt x="199" y="420"/>
                  </a:lnTo>
                  <a:lnTo>
                    <a:pt x="210" y="420"/>
                  </a:lnTo>
                  <a:lnTo>
                    <a:pt x="221" y="420"/>
                  </a:lnTo>
                  <a:lnTo>
                    <a:pt x="231" y="419"/>
                  </a:lnTo>
                  <a:lnTo>
                    <a:pt x="241" y="418"/>
                  </a:lnTo>
                  <a:lnTo>
                    <a:pt x="252" y="415"/>
                  </a:lnTo>
                  <a:lnTo>
                    <a:pt x="272" y="411"/>
                  </a:lnTo>
                  <a:lnTo>
                    <a:pt x="291" y="404"/>
                  </a:lnTo>
                  <a:lnTo>
                    <a:pt x="310" y="395"/>
                  </a:lnTo>
                  <a:lnTo>
                    <a:pt x="327" y="384"/>
                  </a:lnTo>
                  <a:lnTo>
                    <a:pt x="343" y="373"/>
                  </a:lnTo>
                  <a:lnTo>
                    <a:pt x="358" y="359"/>
                  </a:lnTo>
                  <a:lnTo>
                    <a:pt x="371" y="344"/>
                  </a:lnTo>
                  <a:lnTo>
                    <a:pt x="384" y="328"/>
                  </a:lnTo>
                  <a:lnTo>
                    <a:pt x="394" y="310"/>
                  </a:lnTo>
                  <a:lnTo>
                    <a:pt x="403" y="292"/>
                  </a:lnTo>
                  <a:lnTo>
                    <a:pt x="409" y="273"/>
                  </a:lnTo>
                  <a:lnTo>
                    <a:pt x="415" y="252"/>
                  </a:lnTo>
                  <a:lnTo>
                    <a:pt x="417" y="243"/>
                  </a:lnTo>
                  <a:lnTo>
                    <a:pt x="418" y="232"/>
                  </a:lnTo>
                  <a:lnTo>
                    <a:pt x="419" y="221"/>
                  </a:lnTo>
                  <a:lnTo>
                    <a:pt x="419" y="211"/>
                  </a:lnTo>
                  <a:lnTo>
                    <a:pt x="419" y="200"/>
                  </a:lnTo>
                  <a:lnTo>
                    <a:pt x="418" y="189"/>
                  </a:lnTo>
                  <a:lnTo>
                    <a:pt x="417" y="178"/>
                  </a:lnTo>
                  <a:lnTo>
                    <a:pt x="415" y="169"/>
                  </a:lnTo>
                  <a:lnTo>
                    <a:pt x="409" y="148"/>
                  </a:lnTo>
                  <a:lnTo>
                    <a:pt x="403" y="129"/>
                  </a:lnTo>
                  <a:lnTo>
                    <a:pt x="394" y="111"/>
                  </a:lnTo>
                  <a:lnTo>
                    <a:pt x="384" y="94"/>
                  </a:lnTo>
                  <a:lnTo>
                    <a:pt x="371" y="78"/>
                  </a:lnTo>
                  <a:lnTo>
                    <a:pt x="358" y="63"/>
                  </a:lnTo>
                  <a:lnTo>
                    <a:pt x="343" y="49"/>
                  </a:lnTo>
                  <a:lnTo>
                    <a:pt x="327" y="37"/>
                  </a:lnTo>
                  <a:lnTo>
                    <a:pt x="310" y="26"/>
                  </a:lnTo>
                  <a:lnTo>
                    <a:pt x="291" y="18"/>
                  </a:lnTo>
                  <a:lnTo>
                    <a:pt x="272" y="10"/>
                  </a:lnTo>
                  <a:lnTo>
                    <a:pt x="252" y="5"/>
                  </a:lnTo>
                  <a:lnTo>
                    <a:pt x="241" y="4"/>
                  </a:lnTo>
                  <a:lnTo>
                    <a:pt x="231" y="1"/>
                  </a:lnTo>
                  <a:lnTo>
                    <a:pt x="221" y="1"/>
                  </a:lnTo>
                  <a:lnTo>
                    <a:pt x="2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 name="Rectangle: Rounded Corners 246">
            <a:extLst>
              <a:ext uri="{FF2B5EF4-FFF2-40B4-BE49-F238E27FC236}">
                <a16:creationId xmlns:a16="http://schemas.microsoft.com/office/drawing/2014/main" id="{2BA36E9A-6421-7CC6-B459-6660FE341EFE}"/>
              </a:ext>
            </a:extLst>
          </p:cNvPr>
          <p:cNvSpPr/>
          <p:nvPr/>
        </p:nvSpPr>
        <p:spPr>
          <a:xfrm>
            <a:off x="490441" y="2486775"/>
            <a:ext cx="2734534" cy="68648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2">
                    <a:lumMod val="60000"/>
                    <a:lumOff val="40000"/>
                  </a:schemeClr>
                </a:solidFill>
                <a:latin typeface="Arial Rounded MT Bold" panose="020F0704030504030204" pitchFamily="34" charset="0"/>
              </a:rPr>
              <a:t>Dataset</a:t>
            </a:r>
          </a:p>
        </p:txBody>
      </p:sp>
      <p:sp>
        <p:nvSpPr>
          <p:cNvPr id="13" name="Freeform 35">
            <a:extLst>
              <a:ext uri="{FF2B5EF4-FFF2-40B4-BE49-F238E27FC236}">
                <a16:creationId xmlns:a16="http://schemas.microsoft.com/office/drawing/2014/main" id="{532BD7D1-2AD7-A53B-4D98-6E71D553CC70}"/>
              </a:ext>
            </a:extLst>
          </p:cNvPr>
          <p:cNvSpPr>
            <a:spLocks noEditPoints="1"/>
          </p:cNvSpPr>
          <p:nvPr/>
        </p:nvSpPr>
        <p:spPr bwMode="auto">
          <a:xfrm>
            <a:off x="7579854" y="2844093"/>
            <a:ext cx="518017" cy="529011"/>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75 w 96"/>
              <a:gd name="T11" fmla="*/ 52 h 96"/>
              <a:gd name="T12" fmla="*/ 53 w 96"/>
              <a:gd name="T13" fmla="*/ 76 h 96"/>
              <a:gd name="T14" fmla="*/ 48 w 96"/>
              <a:gd name="T15" fmla="*/ 77 h 96"/>
              <a:gd name="T16" fmla="*/ 44 w 96"/>
              <a:gd name="T17" fmla="*/ 76 h 96"/>
              <a:gd name="T18" fmla="*/ 43 w 96"/>
              <a:gd name="T19" fmla="*/ 75 h 96"/>
              <a:gd name="T20" fmla="*/ 43 w 96"/>
              <a:gd name="T21" fmla="*/ 66 h 96"/>
              <a:gd name="T22" fmla="*/ 52 w 96"/>
              <a:gd name="T23" fmla="*/ 56 h 96"/>
              <a:gd name="T24" fmla="*/ 22 w 96"/>
              <a:gd name="T25" fmla="*/ 56 h 96"/>
              <a:gd name="T26" fmla="*/ 16 w 96"/>
              <a:gd name="T27" fmla="*/ 50 h 96"/>
              <a:gd name="T28" fmla="*/ 16 w 96"/>
              <a:gd name="T29" fmla="*/ 46 h 96"/>
              <a:gd name="T30" fmla="*/ 22 w 96"/>
              <a:gd name="T31" fmla="*/ 40 h 96"/>
              <a:gd name="T32" fmla="*/ 52 w 96"/>
              <a:gd name="T33" fmla="*/ 40 h 96"/>
              <a:gd name="T34" fmla="*/ 42 w 96"/>
              <a:gd name="T35" fmla="*/ 30 h 96"/>
              <a:gd name="T36" fmla="*/ 43 w 96"/>
              <a:gd name="T37" fmla="*/ 22 h 96"/>
              <a:gd name="T38" fmla="*/ 44 w 96"/>
              <a:gd name="T39" fmla="*/ 20 h 96"/>
              <a:gd name="T40" fmla="*/ 52 w 96"/>
              <a:gd name="T41" fmla="*/ 20 h 96"/>
              <a:gd name="T42" fmla="*/ 75 w 96"/>
              <a:gd name="T43" fmla="*/ 44 h 96"/>
              <a:gd name="T44" fmla="*/ 75 w 96"/>
              <a:gd name="T45" fmla="*/ 5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96">
                <a:moveTo>
                  <a:pt x="48" y="0"/>
                </a:moveTo>
                <a:cubicBezTo>
                  <a:pt x="22" y="0"/>
                  <a:pt x="0" y="22"/>
                  <a:pt x="0" y="48"/>
                </a:cubicBezTo>
                <a:cubicBezTo>
                  <a:pt x="0" y="74"/>
                  <a:pt x="22" y="96"/>
                  <a:pt x="48" y="96"/>
                </a:cubicBezTo>
                <a:cubicBezTo>
                  <a:pt x="75" y="96"/>
                  <a:pt x="96" y="74"/>
                  <a:pt x="96" y="48"/>
                </a:cubicBezTo>
                <a:cubicBezTo>
                  <a:pt x="96" y="22"/>
                  <a:pt x="75" y="0"/>
                  <a:pt x="48" y="0"/>
                </a:cubicBezTo>
                <a:close/>
                <a:moveTo>
                  <a:pt x="75" y="52"/>
                </a:moveTo>
                <a:cubicBezTo>
                  <a:pt x="53" y="76"/>
                  <a:pt x="53" y="76"/>
                  <a:pt x="53" y="76"/>
                </a:cubicBezTo>
                <a:cubicBezTo>
                  <a:pt x="52" y="77"/>
                  <a:pt x="50" y="77"/>
                  <a:pt x="48" y="77"/>
                </a:cubicBezTo>
                <a:cubicBezTo>
                  <a:pt x="47" y="77"/>
                  <a:pt x="45" y="77"/>
                  <a:pt x="44" y="76"/>
                </a:cubicBezTo>
                <a:cubicBezTo>
                  <a:pt x="43" y="75"/>
                  <a:pt x="43" y="75"/>
                  <a:pt x="43" y="75"/>
                </a:cubicBezTo>
                <a:cubicBezTo>
                  <a:pt x="41" y="72"/>
                  <a:pt x="41" y="68"/>
                  <a:pt x="43" y="66"/>
                </a:cubicBezTo>
                <a:cubicBezTo>
                  <a:pt x="52" y="56"/>
                  <a:pt x="52" y="56"/>
                  <a:pt x="52" y="56"/>
                </a:cubicBezTo>
                <a:cubicBezTo>
                  <a:pt x="22" y="56"/>
                  <a:pt x="22" y="56"/>
                  <a:pt x="22" y="56"/>
                </a:cubicBezTo>
                <a:cubicBezTo>
                  <a:pt x="19" y="56"/>
                  <a:pt x="16" y="53"/>
                  <a:pt x="16" y="50"/>
                </a:cubicBezTo>
                <a:cubicBezTo>
                  <a:pt x="16" y="46"/>
                  <a:pt x="16" y="46"/>
                  <a:pt x="16" y="46"/>
                </a:cubicBezTo>
                <a:cubicBezTo>
                  <a:pt x="16" y="43"/>
                  <a:pt x="19" y="40"/>
                  <a:pt x="22" y="40"/>
                </a:cubicBezTo>
                <a:cubicBezTo>
                  <a:pt x="52" y="40"/>
                  <a:pt x="52" y="40"/>
                  <a:pt x="52" y="40"/>
                </a:cubicBezTo>
                <a:cubicBezTo>
                  <a:pt x="42" y="30"/>
                  <a:pt x="42" y="30"/>
                  <a:pt x="42" y="30"/>
                </a:cubicBezTo>
                <a:cubicBezTo>
                  <a:pt x="40" y="28"/>
                  <a:pt x="40" y="24"/>
                  <a:pt x="43" y="22"/>
                </a:cubicBezTo>
                <a:cubicBezTo>
                  <a:pt x="44" y="20"/>
                  <a:pt x="44" y="20"/>
                  <a:pt x="44" y="20"/>
                </a:cubicBezTo>
                <a:cubicBezTo>
                  <a:pt x="46" y="18"/>
                  <a:pt x="50" y="18"/>
                  <a:pt x="52" y="20"/>
                </a:cubicBezTo>
                <a:cubicBezTo>
                  <a:pt x="75" y="44"/>
                  <a:pt x="75" y="44"/>
                  <a:pt x="75" y="44"/>
                </a:cubicBezTo>
                <a:cubicBezTo>
                  <a:pt x="77" y="46"/>
                  <a:pt x="77" y="50"/>
                  <a:pt x="75" y="52"/>
                </a:cubicBezTo>
                <a:close/>
              </a:path>
            </a:pathLst>
          </a:custGeom>
          <a:solidFill>
            <a:srgbClr val="33CCFF"/>
          </a:solidFill>
          <a:ln>
            <a:noFill/>
          </a:ln>
        </p:spPr>
        <p:txBody>
          <a:bodyPr vert="horz" wrap="square" lIns="91440" tIns="45720" rIns="91440" bIns="45720" numCol="1" anchor="t" anchorCtr="0" compatLnSpc="1">
            <a:prstTxWarp prst="textNoShape">
              <a:avLst/>
            </a:prstTxWarp>
          </a:bodyPr>
          <a:lstStyle/>
          <a:p>
            <a:endParaRPr lang="id-ID"/>
          </a:p>
        </p:txBody>
      </p:sp>
      <p:sp>
        <p:nvSpPr>
          <p:cNvPr id="14" name="TextBox 13">
            <a:extLst>
              <a:ext uri="{FF2B5EF4-FFF2-40B4-BE49-F238E27FC236}">
                <a16:creationId xmlns:a16="http://schemas.microsoft.com/office/drawing/2014/main" id="{E3813C2F-1B00-D84B-61DD-172D375A436A}"/>
              </a:ext>
            </a:extLst>
          </p:cNvPr>
          <p:cNvSpPr txBox="1"/>
          <p:nvPr/>
        </p:nvSpPr>
        <p:spPr>
          <a:xfrm rot="16200000">
            <a:off x="3996993" y="2202797"/>
            <a:ext cx="1583496" cy="757130"/>
          </a:xfrm>
          <a:prstGeom prst="rect">
            <a:avLst/>
          </a:prstGeom>
          <a:noFill/>
        </p:spPr>
        <p:txBody>
          <a:bodyPr wrap="square" lIns="0" rtlCol="0">
            <a:spAutoFit/>
          </a:bodyPr>
          <a:lstStyle/>
          <a:p>
            <a:pPr>
              <a:lnSpc>
                <a:spcPct val="90000"/>
              </a:lnSpc>
            </a:pPr>
            <a:r>
              <a:rPr lang="en-US" sz="1600" dirty="0">
                <a:solidFill>
                  <a:schemeClr val="bg1"/>
                </a:solidFill>
                <a:latin typeface="Arial Rounded MT Bold" panose="020F0704030504030204" pitchFamily="34" charset="0"/>
              </a:rPr>
              <a:t>5k Turkish tweets w/ </a:t>
            </a:r>
            <a:r>
              <a:rPr lang="en-US" sz="1600" dirty="0" err="1">
                <a:solidFill>
                  <a:schemeClr val="bg1"/>
                </a:solidFill>
                <a:latin typeface="Arial Rounded MT Bold" panose="020F0704030504030204" pitchFamily="34" charset="0"/>
              </a:rPr>
              <a:t>incivil</a:t>
            </a:r>
            <a:r>
              <a:rPr lang="en-US" sz="1600" dirty="0">
                <a:solidFill>
                  <a:schemeClr val="bg1"/>
                </a:solidFill>
                <a:latin typeface="Arial Rounded MT Bold" panose="020F0704030504030204" pitchFamily="34" charset="0"/>
              </a:rPr>
              <a:t> content </a:t>
            </a:r>
          </a:p>
        </p:txBody>
      </p:sp>
      <p:sp>
        <p:nvSpPr>
          <p:cNvPr id="16" name="TextBox 15">
            <a:extLst>
              <a:ext uri="{FF2B5EF4-FFF2-40B4-BE49-F238E27FC236}">
                <a16:creationId xmlns:a16="http://schemas.microsoft.com/office/drawing/2014/main" id="{E4D6D46C-1736-7348-95F1-12C9EF0C4F1D}"/>
              </a:ext>
            </a:extLst>
          </p:cNvPr>
          <p:cNvSpPr txBox="1"/>
          <p:nvPr/>
        </p:nvSpPr>
        <p:spPr>
          <a:xfrm rot="16200000">
            <a:off x="4670769" y="1525373"/>
            <a:ext cx="2517129" cy="480131"/>
          </a:xfrm>
          <a:prstGeom prst="rect">
            <a:avLst/>
          </a:prstGeom>
          <a:noFill/>
        </p:spPr>
        <p:txBody>
          <a:bodyPr wrap="square" lIns="0" rtlCol="0">
            <a:spAutoFit/>
          </a:bodyPr>
          <a:lstStyle/>
          <a:p>
            <a:pPr>
              <a:lnSpc>
                <a:spcPct val="90000"/>
              </a:lnSpc>
            </a:pPr>
            <a:r>
              <a:rPr lang="en-US" sz="2800" dirty="0">
                <a:solidFill>
                  <a:schemeClr val="bg1"/>
                </a:solidFill>
                <a:latin typeface="Arial Rounded MT Bold" panose="020F0704030504030204" pitchFamily="34" charset="0"/>
              </a:rPr>
              <a:t>HATC</a:t>
            </a:r>
          </a:p>
        </p:txBody>
      </p:sp>
      <p:sp>
        <p:nvSpPr>
          <p:cNvPr id="21" name="TextBox 20">
            <a:extLst>
              <a:ext uri="{FF2B5EF4-FFF2-40B4-BE49-F238E27FC236}">
                <a16:creationId xmlns:a16="http://schemas.microsoft.com/office/drawing/2014/main" id="{30D56302-1D68-BB3A-D576-4DD2DDF7DDAC}"/>
              </a:ext>
            </a:extLst>
          </p:cNvPr>
          <p:cNvSpPr txBox="1"/>
          <p:nvPr/>
        </p:nvSpPr>
        <p:spPr>
          <a:xfrm rot="16200000">
            <a:off x="5658273" y="1563527"/>
            <a:ext cx="2517129" cy="590931"/>
          </a:xfrm>
          <a:prstGeom prst="rect">
            <a:avLst/>
          </a:prstGeom>
          <a:noFill/>
        </p:spPr>
        <p:txBody>
          <a:bodyPr wrap="square" lIns="0" rtlCol="0">
            <a:spAutoFit/>
          </a:bodyPr>
          <a:lstStyle/>
          <a:p>
            <a:pPr>
              <a:lnSpc>
                <a:spcPct val="90000"/>
              </a:lnSpc>
            </a:pPr>
            <a:r>
              <a:rPr lang="en-US" dirty="0">
                <a:solidFill>
                  <a:schemeClr val="bg1"/>
                </a:solidFill>
                <a:latin typeface="Arial Rounded MT Bold" panose="020F0704030504030204" pitchFamily="34" charset="0"/>
              </a:rPr>
              <a:t>The </a:t>
            </a:r>
          </a:p>
          <a:p>
            <a:pPr>
              <a:lnSpc>
                <a:spcPct val="90000"/>
              </a:lnSpc>
            </a:pPr>
            <a:r>
              <a:rPr lang="en-US" dirty="0">
                <a:solidFill>
                  <a:schemeClr val="bg1"/>
                </a:solidFill>
                <a:latin typeface="Arial Rounded MT Bold" panose="020F0704030504030204" pitchFamily="34" charset="0"/>
              </a:rPr>
              <a:t>OffensEval-2020</a:t>
            </a:r>
          </a:p>
        </p:txBody>
      </p:sp>
      <p:pic>
        <p:nvPicPr>
          <p:cNvPr id="25" name="Graphic 24">
            <a:extLst>
              <a:ext uri="{FF2B5EF4-FFF2-40B4-BE49-F238E27FC236}">
                <a16:creationId xmlns:a16="http://schemas.microsoft.com/office/drawing/2014/main" id="{0DEBA2CB-8784-DE14-5793-7C6810C922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11347" y="1220140"/>
            <a:ext cx="3306781" cy="2651815"/>
          </a:xfrm>
          <a:prstGeom prst="rect">
            <a:avLst/>
          </a:prstGeom>
        </p:spPr>
      </p:pic>
      <p:pic>
        <p:nvPicPr>
          <p:cNvPr id="26" name="Graphic 25">
            <a:extLst>
              <a:ext uri="{FF2B5EF4-FFF2-40B4-BE49-F238E27FC236}">
                <a16:creationId xmlns:a16="http://schemas.microsoft.com/office/drawing/2014/main" id="{C1701968-ADF6-18BF-4AFC-DA3306D1D7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4478" y="2546047"/>
            <a:ext cx="2894243" cy="1334568"/>
          </a:xfrm>
          <a:prstGeom prst="rect">
            <a:avLst/>
          </a:prstGeom>
        </p:spPr>
      </p:pic>
      <p:sp>
        <p:nvSpPr>
          <p:cNvPr id="27" name="TextBox 26">
            <a:extLst>
              <a:ext uri="{FF2B5EF4-FFF2-40B4-BE49-F238E27FC236}">
                <a16:creationId xmlns:a16="http://schemas.microsoft.com/office/drawing/2014/main" id="{637E0B84-1EDF-BE3D-4BE0-5B68291D6967}"/>
              </a:ext>
            </a:extLst>
          </p:cNvPr>
          <p:cNvSpPr txBox="1"/>
          <p:nvPr/>
        </p:nvSpPr>
        <p:spPr>
          <a:xfrm>
            <a:off x="9146627" y="2074799"/>
            <a:ext cx="3155992" cy="461665"/>
          </a:xfrm>
          <a:prstGeom prst="rect">
            <a:avLst/>
          </a:prstGeom>
          <a:noFill/>
        </p:spPr>
        <p:txBody>
          <a:bodyPr wrap="square" rtlCol="0">
            <a:spAutoFit/>
          </a:bodyPr>
          <a:lstStyle/>
          <a:p>
            <a:r>
              <a:rPr lang="en-US" sz="2400" dirty="0">
                <a:solidFill>
                  <a:srgbClr val="1B95E0"/>
                </a:solidFill>
              </a:rPr>
              <a:t>50% toxic</a:t>
            </a:r>
          </a:p>
        </p:txBody>
      </p:sp>
      <p:sp>
        <p:nvSpPr>
          <p:cNvPr id="28" name="TextBox 27">
            <a:extLst>
              <a:ext uri="{FF2B5EF4-FFF2-40B4-BE49-F238E27FC236}">
                <a16:creationId xmlns:a16="http://schemas.microsoft.com/office/drawing/2014/main" id="{BAC8D691-7E71-DA14-8458-DEABD5056078}"/>
              </a:ext>
            </a:extLst>
          </p:cNvPr>
          <p:cNvSpPr txBox="1"/>
          <p:nvPr/>
        </p:nvSpPr>
        <p:spPr>
          <a:xfrm>
            <a:off x="9337138" y="2629790"/>
            <a:ext cx="3155992" cy="830997"/>
          </a:xfrm>
          <a:prstGeom prst="rect">
            <a:avLst/>
          </a:prstGeom>
          <a:noFill/>
        </p:spPr>
        <p:txBody>
          <a:bodyPr wrap="square" rtlCol="0">
            <a:spAutoFit/>
          </a:bodyPr>
          <a:lstStyle/>
          <a:p>
            <a:r>
              <a:rPr lang="en-US" sz="2400" dirty="0">
                <a:solidFill>
                  <a:schemeClr val="bg2">
                    <a:lumMod val="20000"/>
                    <a:lumOff val="80000"/>
                  </a:schemeClr>
                </a:solidFill>
              </a:rPr>
              <a:t>50% </a:t>
            </a:r>
          </a:p>
          <a:p>
            <a:r>
              <a:rPr lang="en-US" sz="2400" dirty="0">
                <a:solidFill>
                  <a:schemeClr val="bg2">
                    <a:lumMod val="20000"/>
                    <a:lumOff val="80000"/>
                  </a:schemeClr>
                </a:solidFill>
              </a:rPr>
              <a:t>non toxic</a:t>
            </a:r>
          </a:p>
        </p:txBody>
      </p:sp>
      <p:sp>
        <p:nvSpPr>
          <p:cNvPr id="7" name="TextBox 6">
            <a:extLst>
              <a:ext uri="{FF2B5EF4-FFF2-40B4-BE49-F238E27FC236}">
                <a16:creationId xmlns:a16="http://schemas.microsoft.com/office/drawing/2014/main" id="{827D8B47-2D09-049F-AE8C-8ADC700887A7}"/>
              </a:ext>
            </a:extLst>
          </p:cNvPr>
          <p:cNvSpPr txBox="1"/>
          <p:nvPr/>
        </p:nvSpPr>
        <p:spPr>
          <a:xfrm>
            <a:off x="8483729" y="3971230"/>
            <a:ext cx="2517129" cy="590931"/>
          </a:xfrm>
          <a:prstGeom prst="rect">
            <a:avLst/>
          </a:prstGeom>
          <a:noFill/>
        </p:spPr>
        <p:txBody>
          <a:bodyPr wrap="square" lIns="0" rtlCol="0">
            <a:spAutoFit/>
          </a:bodyPr>
          <a:lstStyle/>
          <a:p>
            <a:pPr algn="ctr">
              <a:lnSpc>
                <a:spcPct val="90000"/>
              </a:lnSpc>
            </a:pPr>
            <a:r>
              <a:rPr lang="en-US" dirty="0">
                <a:latin typeface="Arial Rounded MT Bold" panose="020F0704030504030204" pitchFamily="34" charset="0"/>
              </a:rPr>
              <a:t>10,000 instances (5000/5000)</a:t>
            </a:r>
          </a:p>
        </p:txBody>
      </p:sp>
    </p:spTree>
    <p:extLst>
      <p:ext uri="{BB962C8B-B14F-4D97-AF65-F5344CB8AC3E}">
        <p14:creationId xmlns:p14="http://schemas.microsoft.com/office/powerpoint/2010/main" val="2070278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4C2643CC-9F4B-41CB-8AD7-8D3606ECDE4E}"/>
              </a:ext>
            </a:extLst>
          </p:cNvPr>
          <p:cNvSpPr/>
          <p:nvPr/>
        </p:nvSpPr>
        <p:spPr>
          <a:xfrm>
            <a:off x="463534" y="361950"/>
            <a:ext cx="11264932" cy="476250"/>
          </a:xfrm>
          <a:prstGeom prst="round2SameRect">
            <a:avLst>
              <a:gd name="adj1" fmla="val 50000"/>
              <a:gd name="adj2" fmla="val 50000"/>
            </a:avLst>
          </a:prstGeom>
          <a:solidFill>
            <a:schemeClr val="bg1"/>
          </a:solidFill>
          <a:ln>
            <a:noFill/>
          </a:ln>
          <a:effectLst>
            <a:outerShdw blurRad="50800" dist="38100" dir="5400000" algn="t" rotWithShape="0">
              <a:schemeClr val="bg1">
                <a:lumMod val="85000"/>
                <a:alpha val="4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Top Corners Rounded 17">
            <a:extLst>
              <a:ext uri="{FF2B5EF4-FFF2-40B4-BE49-F238E27FC236}">
                <a16:creationId xmlns:a16="http://schemas.microsoft.com/office/drawing/2014/main" id="{5CBFA654-7309-4747-AA76-7CCC1E9D46EE}"/>
              </a:ext>
            </a:extLst>
          </p:cNvPr>
          <p:cNvSpPr/>
          <p:nvPr/>
        </p:nvSpPr>
        <p:spPr>
          <a:xfrm>
            <a:off x="463534" y="1009650"/>
            <a:ext cx="11264932" cy="5486400"/>
          </a:xfrm>
          <a:prstGeom prst="round2SameRect">
            <a:avLst>
              <a:gd name="adj1" fmla="val 4334"/>
              <a:gd name="adj2" fmla="val 4708"/>
            </a:avLst>
          </a:prstGeom>
          <a:solidFill>
            <a:schemeClr val="bg1"/>
          </a:solidFill>
          <a:ln>
            <a:noFill/>
          </a:ln>
          <a:effectLst>
            <a:outerShdw blurRad="50800" dist="38100" dir="5400000" algn="t" rotWithShape="0">
              <a:schemeClr val="bg1">
                <a:lumMod val="85000"/>
                <a:alpha val="4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Rectangle 19">
            <a:extLst>
              <a:ext uri="{FF2B5EF4-FFF2-40B4-BE49-F238E27FC236}">
                <a16:creationId xmlns:a16="http://schemas.microsoft.com/office/drawing/2014/main" id="{8C89D092-BD6C-408F-AE38-82E1A578BDDC}"/>
              </a:ext>
            </a:extLst>
          </p:cNvPr>
          <p:cNvSpPr/>
          <p:nvPr/>
        </p:nvSpPr>
        <p:spPr>
          <a:xfrm>
            <a:off x="4804718" y="1254331"/>
            <a:ext cx="2718579" cy="400110"/>
          </a:xfrm>
          <a:prstGeom prst="rect">
            <a:avLst/>
          </a:prstGeom>
        </p:spPr>
        <p:txBody>
          <a:bodyPr wrap="square">
            <a:spAutoFit/>
          </a:bodyPr>
          <a:lstStyle/>
          <a:p>
            <a:r>
              <a:rPr lang="en-US" sz="2000" dirty="0">
                <a:solidFill>
                  <a:schemeClr val="bg2">
                    <a:lumMod val="20000"/>
                    <a:lumOff val="80000"/>
                  </a:schemeClr>
                </a:solidFill>
                <a:latin typeface="Arial Rounded MT Bold" panose="020F0704030504030204" pitchFamily="34" charset="0"/>
              </a:rPr>
              <a:t>The Model includes: </a:t>
            </a:r>
          </a:p>
        </p:txBody>
      </p:sp>
      <p:sp>
        <p:nvSpPr>
          <p:cNvPr id="33" name="Rectangle: Rounded Corners 32">
            <a:extLst>
              <a:ext uri="{FF2B5EF4-FFF2-40B4-BE49-F238E27FC236}">
                <a16:creationId xmlns:a16="http://schemas.microsoft.com/office/drawing/2014/main" id="{07011013-311F-4049-AD90-88B32F6B7183}"/>
              </a:ext>
            </a:extLst>
          </p:cNvPr>
          <p:cNvSpPr/>
          <p:nvPr/>
        </p:nvSpPr>
        <p:spPr>
          <a:xfrm>
            <a:off x="901262" y="1266821"/>
            <a:ext cx="3541584" cy="358367"/>
          </a:xfrm>
          <a:prstGeom prst="roundRect">
            <a:avLst>
              <a:gd name="adj" fmla="val 50000"/>
            </a:avLst>
          </a:prstGeom>
          <a:solidFill>
            <a:schemeClr val="bg1"/>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The Model</a:t>
            </a:r>
          </a:p>
        </p:txBody>
      </p:sp>
      <p:cxnSp>
        <p:nvCxnSpPr>
          <p:cNvPr id="38" name="Straight Connector 37">
            <a:extLst>
              <a:ext uri="{FF2B5EF4-FFF2-40B4-BE49-F238E27FC236}">
                <a16:creationId xmlns:a16="http://schemas.microsoft.com/office/drawing/2014/main" id="{BAB52F6D-503A-4863-9892-75BB3B31BEC2}"/>
              </a:ext>
            </a:extLst>
          </p:cNvPr>
          <p:cNvCxnSpPr>
            <a:cxnSpLocks/>
          </p:cNvCxnSpPr>
          <p:nvPr/>
        </p:nvCxnSpPr>
        <p:spPr>
          <a:xfrm>
            <a:off x="765594" y="1812141"/>
            <a:ext cx="3677252" cy="0"/>
          </a:xfrm>
          <a:prstGeom prst="line">
            <a:avLst/>
          </a:prstGeom>
          <a:ln>
            <a:solidFill>
              <a:srgbClr val="A7E8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883A9E5-D495-4E35-A462-03340B0E4AD0}"/>
              </a:ext>
            </a:extLst>
          </p:cNvPr>
          <p:cNvCxnSpPr>
            <a:cxnSpLocks/>
          </p:cNvCxnSpPr>
          <p:nvPr/>
        </p:nvCxnSpPr>
        <p:spPr>
          <a:xfrm>
            <a:off x="8494098" y="4140982"/>
            <a:ext cx="2780259" cy="0"/>
          </a:xfrm>
          <a:prstGeom prst="line">
            <a:avLst/>
          </a:prstGeom>
          <a:ln>
            <a:solidFill>
              <a:srgbClr val="A7E8FF"/>
            </a:solidFill>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B607838E-769A-472B-B51B-A11869851E29}"/>
              </a:ext>
            </a:extLst>
          </p:cNvPr>
          <p:cNvSpPr/>
          <p:nvPr/>
        </p:nvSpPr>
        <p:spPr>
          <a:xfrm>
            <a:off x="8744294" y="4284008"/>
            <a:ext cx="2387632" cy="394204"/>
          </a:xfrm>
          <a:prstGeom prst="roundRect">
            <a:avLst>
              <a:gd name="adj" fmla="val 50000"/>
            </a:avLst>
          </a:prstGeom>
          <a:solidFill>
            <a:srgbClr val="33CCFF"/>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rial Rounded MT Bold" panose="020F0704030504030204" pitchFamily="34" charset="0"/>
              </a:rPr>
              <a:t>BERT-CNN-</a:t>
            </a:r>
            <a:r>
              <a:rPr lang="en-US" sz="1600" dirty="0" err="1">
                <a:solidFill>
                  <a:schemeClr val="bg1"/>
                </a:solidFill>
                <a:latin typeface="Arial Rounded MT Bold" panose="020F0704030504030204" pitchFamily="34" charset="0"/>
              </a:rPr>
              <a:t>BiLSTM</a:t>
            </a:r>
            <a:endParaRPr lang="en-US" sz="1600" dirty="0">
              <a:solidFill>
                <a:schemeClr val="bg1"/>
              </a:solidFill>
              <a:latin typeface="Arial Rounded MT Bold" panose="020F0704030504030204" pitchFamily="34" charset="0"/>
            </a:endParaRPr>
          </a:p>
        </p:txBody>
      </p:sp>
      <p:sp>
        <p:nvSpPr>
          <p:cNvPr id="46" name="Rectangle 45">
            <a:extLst>
              <a:ext uri="{FF2B5EF4-FFF2-40B4-BE49-F238E27FC236}">
                <a16:creationId xmlns:a16="http://schemas.microsoft.com/office/drawing/2014/main" id="{58E77165-9918-4C58-83E0-A2D08C53FA8B}"/>
              </a:ext>
            </a:extLst>
          </p:cNvPr>
          <p:cNvSpPr/>
          <p:nvPr/>
        </p:nvSpPr>
        <p:spPr>
          <a:xfrm>
            <a:off x="3619841" y="1300498"/>
            <a:ext cx="1204956" cy="307777"/>
          </a:xfrm>
          <a:prstGeom prst="rect">
            <a:avLst/>
          </a:prstGeom>
        </p:spPr>
        <p:txBody>
          <a:bodyPr wrap="square">
            <a:spAutoFit/>
          </a:bodyPr>
          <a:lstStyle/>
          <a:p>
            <a:pPr lvl="0">
              <a:defRPr/>
            </a:pPr>
            <a:r>
              <a:rPr lang="en-US" sz="1400" dirty="0">
                <a:solidFill>
                  <a:srgbClr val="33CCFF"/>
                </a:solidFill>
              </a:rPr>
              <a:t>Refresh</a:t>
            </a:r>
            <a:endParaRPr lang="en-US" sz="1200" dirty="0"/>
          </a:p>
        </p:txBody>
      </p:sp>
      <p:sp>
        <p:nvSpPr>
          <p:cNvPr id="10276" name="Oval 10275">
            <a:extLst>
              <a:ext uri="{FF2B5EF4-FFF2-40B4-BE49-F238E27FC236}">
                <a16:creationId xmlns:a16="http://schemas.microsoft.com/office/drawing/2014/main" id="{4E2FDB1D-9D6F-4EC3-BCED-BE5C217BA2F1}"/>
              </a:ext>
            </a:extLst>
          </p:cNvPr>
          <p:cNvSpPr/>
          <p:nvPr/>
        </p:nvSpPr>
        <p:spPr>
          <a:xfrm>
            <a:off x="11412720" y="1096900"/>
            <a:ext cx="223666" cy="22366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b="1" dirty="0">
              <a:solidFill>
                <a:schemeClr val="bg1">
                  <a:lumMod val="75000"/>
                </a:schemeClr>
              </a:solidFill>
            </a:endParaRPr>
          </a:p>
        </p:txBody>
      </p:sp>
      <p:sp>
        <p:nvSpPr>
          <p:cNvPr id="110" name="Freeform 1673">
            <a:extLst>
              <a:ext uri="{FF2B5EF4-FFF2-40B4-BE49-F238E27FC236}">
                <a16:creationId xmlns:a16="http://schemas.microsoft.com/office/drawing/2014/main" id="{0D2FFF65-20A0-4967-96AB-1A19BAD2F583}"/>
              </a:ext>
            </a:extLst>
          </p:cNvPr>
          <p:cNvSpPr>
            <a:spLocks/>
          </p:cNvSpPr>
          <p:nvPr/>
        </p:nvSpPr>
        <p:spPr bwMode="auto">
          <a:xfrm>
            <a:off x="11485388" y="1169568"/>
            <a:ext cx="78331" cy="78331"/>
          </a:xfrm>
          <a:custGeom>
            <a:avLst/>
            <a:gdLst>
              <a:gd name="T0" fmla="*/ 711 w 719"/>
              <a:gd name="T1" fmla="*/ 42 h 719"/>
              <a:gd name="T2" fmla="*/ 717 w 719"/>
              <a:gd name="T3" fmla="*/ 35 h 719"/>
              <a:gd name="T4" fmla="*/ 719 w 719"/>
              <a:gd name="T5" fmla="*/ 26 h 719"/>
              <a:gd name="T6" fmla="*/ 717 w 719"/>
              <a:gd name="T7" fmla="*/ 16 h 719"/>
              <a:gd name="T8" fmla="*/ 711 w 719"/>
              <a:gd name="T9" fmla="*/ 8 h 719"/>
              <a:gd name="T10" fmla="*/ 704 w 719"/>
              <a:gd name="T11" fmla="*/ 3 h 719"/>
              <a:gd name="T12" fmla="*/ 695 w 719"/>
              <a:gd name="T13" fmla="*/ 0 h 719"/>
              <a:gd name="T14" fmla="*/ 686 w 719"/>
              <a:gd name="T15" fmla="*/ 3 h 719"/>
              <a:gd name="T16" fmla="*/ 678 w 719"/>
              <a:gd name="T17" fmla="*/ 8 h 719"/>
              <a:gd name="T18" fmla="*/ 41 w 719"/>
              <a:gd name="T19" fmla="*/ 8 h 719"/>
              <a:gd name="T20" fmla="*/ 33 w 719"/>
              <a:gd name="T21" fmla="*/ 3 h 719"/>
              <a:gd name="T22" fmla="*/ 25 w 719"/>
              <a:gd name="T23" fmla="*/ 0 h 719"/>
              <a:gd name="T24" fmla="*/ 15 w 719"/>
              <a:gd name="T25" fmla="*/ 3 h 719"/>
              <a:gd name="T26" fmla="*/ 7 w 719"/>
              <a:gd name="T27" fmla="*/ 8 h 719"/>
              <a:gd name="T28" fmla="*/ 1 w 719"/>
              <a:gd name="T29" fmla="*/ 16 h 719"/>
              <a:gd name="T30" fmla="*/ 0 w 719"/>
              <a:gd name="T31" fmla="*/ 26 h 719"/>
              <a:gd name="T32" fmla="*/ 1 w 719"/>
              <a:gd name="T33" fmla="*/ 35 h 719"/>
              <a:gd name="T34" fmla="*/ 7 w 719"/>
              <a:gd name="T35" fmla="*/ 42 h 719"/>
              <a:gd name="T36" fmla="*/ 7 w 719"/>
              <a:gd name="T37" fmla="*/ 678 h 719"/>
              <a:gd name="T38" fmla="*/ 1 w 719"/>
              <a:gd name="T39" fmla="*/ 687 h 719"/>
              <a:gd name="T40" fmla="*/ 0 w 719"/>
              <a:gd name="T41" fmla="*/ 696 h 719"/>
              <a:gd name="T42" fmla="*/ 1 w 719"/>
              <a:gd name="T43" fmla="*/ 706 h 719"/>
              <a:gd name="T44" fmla="*/ 7 w 719"/>
              <a:gd name="T45" fmla="*/ 714 h 719"/>
              <a:gd name="T46" fmla="*/ 15 w 719"/>
              <a:gd name="T47" fmla="*/ 718 h 719"/>
              <a:gd name="T48" fmla="*/ 25 w 719"/>
              <a:gd name="T49" fmla="*/ 719 h 719"/>
              <a:gd name="T50" fmla="*/ 33 w 719"/>
              <a:gd name="T51" fmla="*/ 718 h 719"/>
              <a:gd name="T52" fmla="*/ 41 w 719"/>
              <a:gd name="T53" fmla="*/ 714 h 719"/>
              <a:gd name="T54" fmla="*/ 678 w 719"/>
              <a:gd name="T55" fmla="*/ 714 h 719"/>
              <a:gd name="T56" fmla="*/ 686 w 719"/>
              <a:gd name="T57" fmla="*/ 718 h 719"/>
              <a:gd name="T58" fmla="*/ 695 w 719"/>
              <a:gd name="T59" fmla="*/ 719 h 719"/>
              <a:gd name="T60" fmla="*/ 704 w 719"/>
              <a:gd name="T61" fmla="*/ 718 h 719"/>
              <a:gd name="T62" fmla="*/ 711 w 719"/>
              <a:gd name="T63" fmla="*/ 714 h 719"/>
              <a:gd name="T64" fmla="*/ 717 w 719"/>
              <a:gd name="T65" fmla="*/ 706 h 719"/>
              <a:gd name="T66" fmla="*/ 719 w 719"/>
              <a:gd name="T67" fmla="*/ 696 h 719"/>
              <a:gd name="T68" fmla="*/ 717 w 719"/>
              <a:gd name="T69" fmla="*/ 687 h 719"/>
              <a:gd name="T70" fmla="*/ 711 w 719"/>
              <a:gd name="T71" fmla="*/ 678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9" h="719">
                <a:moveTo>
                  <a:pt x="393" y="360"/>
                </a:moveTo>
                <a:lnTo>
                  <a:pt x="711" y="42"/>
                </a:lnTo>
                <a:lnTo>
                  <a:pt x="715" y="39"/>
                </a:lnTo>
                <a:lnTo>
                  <a:pt x="717" y="35"/>
                </a:lnTo>
                <a:lnTo>
                  <a:pt x="718" y="30"/>
                </a:lnTo>
                <a:lnTo>
                  <a:pt x="719" y="26"/>
                </a:lnTo>
                <a:lnTo>
                  <a:pt x="718" y="20"/>
                </a:lnTo>
                <a:lnTo>
                  <a:pt x="717" y="16"/>
                </a:lnTo>
                <a:lnTo>
                  <a:pt x="715" y="11"/>
                </a:lnTo>
                <a:lnTo>
                  <a:pt x="711" y="8"/>
                </a:lnTo>
                <a:lnTo>
                  <a:pt x="708" y="5"/>
                </a:lnTo>
                <a:lnTo>
                  <a:pt x="704" y="3"/>
                </a:lnTo>
                <a:lnTo>
                  <a:pt x="699" y="2"/>
                </a:lnTo>
                <a:lnTo>
                  <a:pt x="695" y="0"/>
                </a:lnTo>
                <a:lnTo>
                  <a:pt x="690" y="2"/>
                </a:lnTo>
                <a:lnTo>
                  <a:pt x="686" y="3"/>
                </a:lnTo>
                <a:lnTo>
                  <a:pt x="682" y="5"/>
                </a:lnTo>
                <a:lnTo>
                  <a:pt x="678" y="8"/>
                </a:lnTo>
                <a:lnTo>
                  <a:pt x="359" y="327"/>
                </a:lnTo>
                <a:lnTo>
                  <a:pt x="41" y="8"/>
                </a:lnTo>
                <a:lnTo>
                  <a:pt x="37" y="5"/>
                </a:lnTo>
                <a:lnTo>
                  <a:pt x="33" y="3"/>
                </a:lnTo>
                <a:lnTo>
                  <a:pt x="29" y="2"/>
                </a:lnTo>
                <a:lnTo>
                  <a:pt x="25" y="0"/>
                </a:lnTo>
                <a:lnTo>
                  <a:pt x="19" y="2"/>
                </a:lnTo>
                <a:lnTo>
                  <a:pt x="15" y="3"/>
                </a:lnTo>
                <a:lnTo>
                  <a:pt x="11" y="5"/>
                </a:lnTo>
                <a:lnTo>
                  <a:pt x="7" y="8"/>
                </a:lnTo>
                <a:lnTo>
                  <a:pt x="4" y="11"/>
                </a:lnTo>
                <a:lnTo>
                  <a:pt x="1" y="16"/>
                </a:lnTo>
                <a:lnTo>
                  <a:pt x="0" y="20"/>
                </a:lnTo>
                <a:lnTo>
                  <a:pt x="0" y="26"/>
                </a:lnTo>
                <a:lnTo>
                  <a:pt x="0" y="30"/>
                </a:lnTo>
                <a:lnTo>
                  <a:pt x="1" y="35"/>
                </a:lnTo>
                <a:lnTo>
                  <a:pt x="4" y="39"/>
                </a:lnTo>
                <a:lnTo>
                  <a:pt x="7" y="42"/>
                </a:lnTo>
                <a:lnTo>
                  <a:pt x="326" y="360"/>
                </a:lnTo>
                <a:lnTo>
                  <a:pt x="7" y="678"/>
                </a:lnTo>
                <a:lnTo>
                  <a:pt x="4" y="683"/>
                </a:lnTo>
                <a:lnTo>
                  <a:pt x="1" y="687"/>
                </a:lnTo>
                <a:lnTo>
                  <a:pt x="0" y="692"/>
                </a:lnTo>
                <a:lnTo>
                  <a:pt x="0" y="696"/>
                </a:lnTo>
                <a:lnTo>
                  <a:pt x="0" y="700"/>
                </a:lnTo>
                <a:lnTo>
                  <a:pt x="1" y="706"/>
                </a:lnTo>
                <a:lnTo>
                  <a:pt x="4" y="709"/>
                </a:lnTo>
                <a:lnTo>
                  <a:pt x="7" y="714"/>
                </a:lnTo>
                <a:lnTo>
                  <a:pt x="11" y="716"/>
                </a:lnTo>
                <a:lnTo>
                  <a:pt x="15" y="718"/>
                </a:lnTo>
                <a:lnTo>
                  <a:pt x="19" y="719"/>
                </a:lnTo>
                <a:lnTo>
                  <a:pt x="25" y="719"/>
                </a:lnTo>
                <a:lnTo>
                  <a:pt x="29" y="719"/>
                </a:lnTo>
                <a:lnTo>
                  <a:pt x="33" y="718"/>
                </a:lnTo>
                <a:lnTo>
                  <a:pt x="37" y="716"/>
                </a:lnTo>
                <a:lnTo>
                  <a:pt x="41" y="714"/>
                </a:lnTo>
                <a:lnTo>
                  <a:pt x="359" y="395"/>
                </a:lnTo>
                <a:lnTo>
                  <a:pt x="678" y="714"/>
                </a:lnTo>
                <a:lnTo>
                  <a:pt x="682" y="716"/>
                </a:lnTo>
                <a:lnTo>
                  <a:pt x="686" y="718"/>
                </a:lnTo>
                <a:lnTo>
                  <a:pt x="690" y="719"/>
                </a:lnTo>
                <a:lnTo>
                  <a:pt x="695" y="719"/>
                </a:lnTo>
                <a:lnTo>
                  <a:pt x="699" y="719"/>
                </a:lnTo>
                <a:lnTo>
                  <a:pt x="704" y="718"/>
                </a:lnTo>
                <a:lnTo>
                  <a:pt x="708" y="716"/>
                </a:lnTo>
                <a:lnTo>
                  <a:pt x="711" y="714"/>
                </a:lnTo>
                <a:lnTo>
                  <a:pt x="715" y="709"/>
                </a:lnTo>
                <a:lnTo>
                  <a:pt x="717" y="706"/>
                </a:lnTo>
                <a:lnTo>
                  <a:pt x="718" y="700"/>
                </a:lnTo>
                <a:lnTo>
                  <a:pt x="719" y="696"/>
                </a:lnTo>
                <a:lnTo>
                  <a:pt x="718" y="692"/>
                </a:lnTo>
                <a:lnTo>
                  <a:pt x="717" y="687"/>
                </a:lnTo>
                <a:lnTo>
                  <a:pt x="715" y="683"/>
                </a:lnTo>
                <a:lnTo>
                  <a:pt x="711" y="678"/>
                </a:lnTo>
                <a:lnTo>
                  <a:pt x="393" y="36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8F3D9661-F24F-B53F-4650-29B996968F16}"/>
              </a:ext>
            </a:extLst>
          </p:cNvPr>
          <p:cNvPicPr>
            <a:picLocks noChangeAspect="1"/>
          </p:cNvPicPr>
          <p:nvPr/>
        </p:nvPicPr>
        <p:blipFill>
          <a:blip r:embed="rId3"/>
          <a:stretch>
            <a:fillRect/>
          </a:stretch>
        </p:blipFill>
        <p:spPr>
          <a:xfrm>
            <a:off x="5922263" y="457178"/>
            <a:ext cx="347473" cy="285793"/>
          </a:xfrm>
          <a:prstGeom prst="rect">
            <a:avLst/>
          </a:prstGeom>
        </p:spPr>
      </p:pic>
      <p:sp>
        <p:nvSpPr>
          <p:cNvPr id="7" name="Rectangle 6">
            <a:extLst>
              <a:ext uri="{FF2B5EF4-FFF2-40B4-BE49-F238E27FC236}">
                <a16:creationId xmlns:a16="http://schemas.microsoft.com/office/drawing/2014/main" id="{FE3BDA88-2B7D-88EB-3590-1CF07529ADF4}"/>
              </a:ext>
            </a:extLst>
          </p:cNvPr>
          <p:cNvSpPr/>
          <p:nvPr/>
        </p:nvSpPr>
        <p:spPr>
          <a:xfrm>
            <a:off x="4775567" y="1909602"/>
            <a:ext cx="3258588" cy="4462760"/>
          </a:xfrm>
          <a:prstGeom prst="rect">
            <a:avLst/>
          </a:prstGeom>
        </p:spPr>
        <p:txBody>
          <a:bodyPr wrap="square">
            <a:spAutoFit/>
          </a:bodyPr>
          <a:lstStyle/>
          <a:p>
            <a:pPr lvl="0">
              <a:defRPr/>
            </a:pPr>
            <a:r>
              <a:rPr lang="en-US" sz="2000" dirty="0">
                <a:solidFill>
                  <a:srgbClr val="33CCFF"/>
                </a:solidFill>
              </a:rPr>
              <a:t>#</a:t>
            </a:r>
            <a:r>
              <a:rPr lang="en-US" sz="2000" dirty="0" err="1">
                <a:solidFill>
                  <a:srgbClr val="33CCFF"/>
                </a:solidFill>
              </a:rPr>
              <a:t>BERTurk</a:t>
            </a:r>
            <a:endParaRPr lang="en-US" sz="2000" dirty="0">
              <a:solidFill>
                <a:srgbClr val="33CCFF"/>
              </a:solidFill>
            </a:endParaRPr>
          </a:p>
          <a:p>
            <a:pPr>
              <a:defRPr/>
            </a:pPr>
            <a:r>
              <a:rPr lang="en-US" sz="1600" dirty="0">
                <a:solidFill>
                  <a:schemeClr val="tx1">
                    <a:lumMod val="75000"/>
                    <a:lumOff val="25000"/>
                  </a:schemeClr>
                </a:solidFill>
              </a:rPr>
              <a:t>A Turkish BERT model with 128k uncased vocabulary</a:t>
            </a:r>
          </a:p>
          <a:p>
            <a:pPr>
              <a:defRPr/>
            </a:pPr>
            <a:r>
              <a:rPr lang="en-US" sz="1600" dirty="0">
                <a:solidFill>
                  <a:schemeClr val="tx1">
                    <a:lumMod val="75000"/>
                    <a:lumOff val="25000"/>
                  </a:schemeClr>
                </a:solidFill>
              </a:rPr>
              <a:t>Extracts Turkish language features</a:t>
            </a:r>
            <a:endParaRPr lang="en-US" sz="1600" dirty="0"/>
          </a:p>
          <a:p>
            <a:pPr lvl="0">
              <a:defRPr/>
            </a:pPr>
            <a:endParaRPr lang="en-US" sz="1600" dirty="0"/>
          </a:p>
          <a:p>
            <a:pPr lvl="0">
              <a:defRPr/>
            </a:pPr>
            <a:r>
              <a:rPr lang="en-US" sz="2000" dirty="0">
                <a:solidFill>
                  <a:srgbClr val="33CCFF"/>
                </a:solidFill>
              </a:rPr>
              <a:t>#1D CNN</a:t>
            </a:r>
          </a:p>
          <a:p>
            <a:pPr>
              <a:defRPr/>
            </a:pPr>
            <a:r>
              <a:rPr lang="en-US" sz="1600" dirty="0">
                <a:solidFill>
                  <a:schemeClr val="tx1">
                    <a:lumMod val="75000"/>
                    <a:lumOff val="25000"/>
                  </a:schemeClr>
                </a:solidFill>
              </a:rPr>
              <a:t>Since they can extract as many features from the text as possible</a:t>
            </a:r>
          </a:p>
          <a:p>
            <a:pPr>
              <a:defRPr/>
            </a:pPr>
            <a:endParaRPr lang="en-US" sz="1600" dirty="0"/>
          </a:p>
          <a:p>
            <a:pPr lvl="0">
              <a:defRPr/>
            </a:pPr>
            <a:r>
              <a:rPr lang="en-US" sz="2000" dirty="0">
                <a:solidFill>
                  <a:srgbClr val="33CCFF"/>
                </a:solidFill>
              </a:rPr>
              <a:t>#</a:t>
            </a:r>
            <a:r>
              <a:rPr lang="en-US" sz="2000" dirty="0" err="1">
                <a:solidFill>
                  <a:srgbClr val="33CCFF"/>
                </a:solidFill>
              </a:rPr>
              <a:t>BiLSTM</a:t>
            </a:r>
            <a:endParaRPr lang="en-US" sz="2000" dirty="0">
              <a:solidFill>
                <a:srgbClr val="33CCFF"/>
              </a:solidFill>
            </a:endParaRPr>
          </a:p>
          <a:p>
            <a:pPr>
              <a:defRPr/>
            </a:pPr>
            <a:r>
              <a:rPr lang="en-US" sz="1600" dirty="0">
                <a:solidFill>
                  <a:schemeClr val="tx1">
                    <a:lumMod val="75000"/>
                    <a:lumOff val="25000"/>
                  </a:schemeClr>
                </a:solidFill>
              </a:rPr>
              <a:t>It efficiently expands the network’s information pool, enhancing the context that the algorithm has access to.</a:t>
            </a:r>
          </a:p>
          <a:p>
            <a:pPr>
              <a:defRPr/>
            </a:pPr>
            <a:r>
              <a:rPr lang="en-US" sz="1600" dirty="0">
                <a:solidFill>
                  <a:schemeClr val="tx1">
                    <a:lumMod val="75000"/>
                    <a:lumOff val="25000"/>
                  </a:schemeClr>
                </a:solidFill>
              </a:rPr>
              <a:t>Uses the extracted features to learn bidirectional long-term dependencies between words</a:t>
            </a:r>
          </a:p>
        </p:txBody>
      </p:sp>
      <p:sp>
        <p:nvSpPr>
          <p:cNvPr id="9" name="Rectangle: Rounded Corners 32">
            <a:extLst>
              <a:ext uri="{FF2B5EF4-FFF2-40B4-BE49-F238E27FC236}">
                <a16:creationId xmlns:a16="http://schemas.microsoft.com/office/drawing/2014/main" id="{CC5E94AE-0ED6-A6B0-3DA2-E837D9314062}"/>
              </a:ext>
            </a:extLst>
          </p:cNvPr>
          <p:cNvSpPr/>
          <p:nvPr/>
        </p:nvSpPr>
        <p:spPr>
          <a:xfrm>
            <a:off x="833428" y="2033564"/>
            <a:ext cx="3541584" cy="4214836"/>
          </a:xfrm>
          <a:prstGeom prst="roundRect">
            <a:avLst>
              <a:gd name="adj" fmla="val 10489"/>
            </a:avLst>
          </a:prstGeom>
          <a:solidFill>
            <a:schemeClr val="bg1"/>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Combination of</a:t>
            </a:r>
          </a:p>
          <a:p>
            <a:endParaRPr lang="en-US" sz="2400" dirty="0">
              <a:solidFill>
                <a:schemeClr val="tx1"/>
              </a:solidFill>
            </a:endParaRPr>
          </a:p>
          <a:p>
            <a:r>
              <a:rPr lang="en-US" sz="2400" dirty="0">
                <a:solidFill>
                  <a:schemeClr val="tx1"/>
                </a:solidFill>
              </a:rPr>
              <a:t>BERT – transformed based ML technique</a:t>
            </a:r>
          </a:p>
          <a:p>
            <a:r>
              <a:rPr lang="en-US" sz="2400" dirty="0">
                <a:solidFill>
                  <a:schemeClr val="tx1"/>
                </a:solidFill>
              </a:rPr>
              <a:t> </a:t>
            </a:r>
          </a:p>
          <a:p>
            <a:r>
              <a:rPr lang="en-US" sz="2400" dirty="0">
                <a:solidFill>
                  <a:schemeClr val="tx1"/>
                </a:solidFill>
              </a:rPr>
              <a:t>CNN-</a:t>
            </a:r>
            <a:r>
              <a:rPr lang="en-US" sz="2400" dirty="0" err="1">
                <a:solidFill>
                  <a:schemeClr val="tx1"/>
                </a:solidFill>
              </a:rPr>
              <a:t>BiLSTM</a:t>
            </a:r>
            <a:r>
              <a:rPr lang="en-US" sz="2400" dirty="0">
                <a:solidFill>
                  <a:schemeClr val="tx1"/>
                </a:solidFill>
              </a:rPr>
              <a:t> – a deep learning pipeline</a:t>
            </a:r>
          </a:p>
          <a:p>
            <a:endParaRPr lang="en-US" sz="2400" dirty="0">
              <a:solidFill>
                <a:schemeClr val="tx1"/>
              </a:solidFill>
            </a:endParaRPr>
          </a:p>
          <a:p>
            <a:r>
              <a:rPr lang="en-US" sz="2400" dirty="0">
                <a:solidFill>
                  <a:schemeClr val="tx1"/>
                </a:solidFill>
              </a:rPr>
              <a:t>outperforms most of the other models </a:t>
            </a:r>
          </a:p>
        </p:txBody>
      </p:sp>
      <p:cxnSp>
        <p:nvCxnSpPr>
          <p:cNvPr id="11" name="Straight Connector 10">
            <a:extLst>
              <a:ext uri="{FF2B5EF4-FFF2-40B4-BE49-F238E27FC236}">
                <a16:creationId xmlns:a16="http://schemas.microsoft.com/office/drawing/2014/main" id="{897B02D1-DEA0-FBBF-11A6-DC3D54387A57}"/>
              </a:ext>
            </a:extLst>
          </p:cNvPr>
          <p:cNvCxnSpPr>
            <a:cxnSpLocks/>
          </p:cNvCxnSpPr>
          <p:nvPr/>
        </p:nvCxnSpPr>
        <p:spPr>
          <a:xfrm>
            <a:off x="4566235" y="1812141"/>
            <a:ext cx="3677252" cy="0"/>
          </a:xfrm>
          <a:prstGeom prst="line">
            <a:avLst/>
          </a:prstGeom>
          <a:ln>
            <a:solidFill>
              <a:srgbClr val="A7E8FF"/>
            </a:solidFill>
          </a:ln>
        </p:spPr>
        <p:style>
          <a:lnRef idx="1">
            <a:schemeClr val="accent1"/>
          </a:lnRef>
          <a:fillRef idx="0">
            <a:schemeClr val="accent1"/>
          </a:fillRef>
          <a:effectRef idx="0">
            <a:schemeClr val="accent1"/>
          </a:effectRef>
          <a:fontRef idx="minor">
            <a:schemeClr val="tx1"/>
          </a:fontRef>
        </p:style>
      </p:cxnSp>
      <p:sp>
        <p:nvSpPr>
          <p:cNvPr id="13" name="Rectangle: Rounded Corners 32">
            <a:extLst>
              <a:ext uri="{FF2B5EF4-FFF2-40B4-BE49-F238E27FC236}">
                <a16:creationId xmlns:a16="http://schemas.microsoft.com/office/drawing/2014/main" id="{8370E6ED-7C54-46F9-7A3E-F5DA647B0CC9}"/>
              </a:ext>
            </a:extLst>
          </p:cNvPr>
          <p:cNvSpPr/>
          <p:nvPr/>
        </p:nvSpPr>
        <p:spPr>
          <a:xfrm>
            <a:off x="8601862" y="2111377"/>
            <a:ext cx="2672495" cy="1877779"/>
          </a:xfrm>
          <a:prstGeom prst="roundRect">
            <a:avLst>
              <a:gd name="adj" fmla="val 12173"/>
            </a:avLst>
          </a:prstGeom>
          <a:solidFill>
            <a:schemeClr val="bg1"/>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endParaRPr>
          </a:p>
        </p:txBody>
      </p:sp>
      <p:pic>
        <p:nvPicPr>
          <p:cNvPr id="14" name="Picture 13">
            <a:extLst>
              <a:ext uri="{FF2B5EF4-FFF2-40B4-BE49-F238E27FC236}">
                <a16:creationId xmlns:a16="http://schemas.microsoft.com/office/drawing/2014/main" id="{05FC5BE8-4DBA-3341-CF4F-BDA45F9BEDC3}"/>
              </a:ext>
            </a:extLst>
          </p:cNvPr>
          <p:cNvPicPr>
            <a:picLocks noChangeAspect="1"/>
          </p:cNvPicPr>
          <p:nvPr/>
        </p:nvPicPr>
        <p:blipFill>
          <a:blip r:embed="rId4"/>
          <a:stretch>
            <a:fillRect/>
          </a:stretch>
        </p:blipFill>
        <p:spPr>
          <a:xfrm>
            <a:off x="9115403" y="2169080"/>
            <a:ext cx="1790749" cy="1799131"/>
          </a:xfrm>
          <a:prstGeom prst="rect">
            <a:avLst/>
          </a:prstGeom>
        </p:spPr>
      </p:pic>
    </p:spTree>
    <p:extLst>
      <p:ext uri="{BB962C8B-B14F-4D97-AF65-F5344CB8AC3E}">
        <p14:creationId xmlns:p14="http://schemas.microsoft.com/office/powerpoint/2010/main" val="2861403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F43DC6F0-26A3-431C-BDAD-8963DF9A84CC}"/>
              </a:ext>
            </a:extLst>
          </p:cNvPr>
          <p:cNvGrpSpPr/>
          <p:nvPr/>
        </p:nvGrpSpPr>
        <p:grpSpPr>
          <a:xfrm>
            <a:off x="309555" y="206435"/>
            <a:ext cx="3682013" cy="1671428"/>
            <a:chOff x="932297" y="1708695"/>
            <a:chExt cx="5122925" cy="2205431"/>
          </a:xfrm>
        </p:grpSpPr>
        <p:sp>
          <p:nvSpPr>
            <p:cNvPr id="18" name="TextBox 17">
              <a:extLst>
                <a:ext uri="{FF2B5EF4-FFF2-40B4-BE49-F238E27FC236}">
                  <a16:creationId xmlns:a16="http://schemas.microsoft.com/office/drawing/2014/main" id="{2A362A89-3BD1-48F5-914A-E42C444D7712}"/>
                </a:ext>
              </a:extLst>
            </p:cNvPr>
            <p:cNvSpPr txBox="1"/>
            <p:nvPr/>
          </p:nvSpPr>
          <p:spPr>
            <a:xfrm>
              <a:off x="2132599" y="1708695"/>
              <a:ext cx="3922623" cy="937050"/>
            </a:xfrm>
            <a:prstGeom prst="rect">
              <a:avLst/>
            </a:prstGeom>
            <a:noFill/>
          </p:spPr>
          <p:txBody>
            <a:bodyPr wrap="square" lIns="0" rtlCol="0">
              <a:spAutoFit/>
            </a:bodyPr>
            <a:lstStyle/>
            <a:p>
              <a:pPr>
                <a:lnSpc>
                  <a:spcPct val="90000"/>
                </a:lnSpc>
              </a:pPr>
              <a:r>
                <a:rPr lang="en-US" sz="4800" dirty="0">
                  <a:solidFill>
                    <a:schemeClr val="tx1">
                      <a:lumMod val="75000"/>
                      <a:lumOff val="25000"/>
                    </a:schemeClr>
                  </a:solidFill>
                  <a:latin typeface="Arial Rounded MT Bold" panose="020F0704030504030204" pitchFamily="34" charset="0"/>
                </a:rPr>
                <a:t>Results</a:t>
              </a:r>
            </a:p>
          </p:txBody>
        </p:sp>
        <p:sp>
          <p:nvSpPr>
            <p:cNvPr id="19" name="Rectangle 18">
              <a:extLst>
                <a:ext uri="{FF2B5EF4-FFF2-40B4-BE49-F238E27FC236}">
                  <a16:creationId xmlns:a16="http://schemas.microsoft.com/office/drawing/2014/main" id="{53A823BC-A239-42C7-9BAB-0CD297ED9AF9}"/>
                </a:ext>
              </a:extLst>
            </p:cNvPr>
            <p:cNvSpPr/>
            <p:nvPr/>
          </p:nvSpPr>
          <p:spPr>
            <a:xfrm>
              <a:off x="932297" y="3581791"/>
              <a:ext cx="4269523" cy="332335"/>
            </a:xfrm>
            <a:prstGeom prst="rect">
              <a:avLst/>
            </a:prstGeom>
          </p:spPr>
          <p:txBody>
            <a:bodyPr wrap="square" lIns="0">
              <a:spAutoFit/>
            </a:bodyPr>
            <a:lstStyle/>
            <a:p>
              <a:pPr>
                <a:lnSpc>
                  <a:spcPct val="120000"/>
                </a:lnSpc>
              </a:pPr>
              <a:endParaRPr lang="en-US" sz="1400" dirty="0">
                <a:solidFill>
                  <a:schemeClr val="tx1">
                    <a:lumMod val="75000"/>
                    <a:lumOff val="25000"/>
                  </a:schemeClr>
                </a:solidFill>
              </a:endParaRPr>
            </a:p>
          </p:txBody>
        </p:sp>
      </p:grpSp>
      <p:cxnSp>
        <p:nvCxnSpPr>
          <p:cNvPr id="23" name="Straight Connector 22">
            <a:extLst>
              <a:ext uri="{FF2B5EF4-FFF2-40B4-BE49-F238E27FC236}">
                <a16:creationId xmlns:a16="http://schemas.microsoft.com/office/drawing/2014/main" id="{4D683016-FD14-410D-BBEF-4C9E49CDFE6A}"/>
              </a:ext>
            </a:extLst>
          </p:cNvPr>
          <p:cNvCxnSpPr>
            <a:cxnSpLocks/>
          </p:cNvCxnSpPr>
          <p:nvPr/>
        </p:nvCxnSpPr>
        <p:spPr>
          <a:xfrm>
            <a:off x="1036861" y="6539346"/>
            <a:ext cx="7179251"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571AA8D-0395-501E-825F-254BBB2CECE8}"/>
              </a:ext>
            </a:extLst>
          </p:cNvPr>
          <p:cNvSpPr txBox="1"/>
          <p:nvPr/>
        </p:nvSpPr>
        <p:spPr>
          <a:xfrm>
            <a:off x="2237546" y="4069671"/>
            <a:ext cx="946923" cy="369332"/>
          </a:xfrm>
          <a:prstGeom prst="rect">
            <a:avLst/>
          </a:prstGeom>
          <a:noFill/>
        </p:spPr>
        <p:txBody>
          <a:bodyPr wrap="square" rtlCol="0">
            <a:spAutoFit/>
          </a:bodyPr>
          <a:lstStyle/>
          <a:p>
            <a:r>
              <a:rPr lang="en-TR" dirty="0">
                <a:solidFill>
                  <a:schemeClr val="bg2">
                    <a:lumMod val="60000"/>
                    <a:lumOff val="40000"/>
                  </a:schemeClr>
                </a:solidFill>
              </a:rPr>
              <a:t>0.07</a:t>
            </a:r>
          </a:p>
        </p:txBody>
      </p:sp>
      <p:pic>
        <p:nvPicPr>
          <p:cNvPr id="4" name="Picture 3">
            <a:extLst>
              <a:ext uri="{FF2B5EF4-FFF2-40B4-BE49-F238E27FC236}">
                <a16:creationId xmlns:a16="http://schemas.microsoft.com/office/drawing/2014/main" id="{DA027FA1-1F64-2A89-E7F1-554F68800830}"/>
              </a:ext>
            </a:extLst>
          </p:cNvPr>
          <p:cNvPicPr>
            <a:picLocks noChangeAspect="1"/>
          </p:cNvPicPr>
          <p:nvPr/>
        </p:nvPicPr>
        <p:blipFill>
          <a:blip r:embed="rId3"/>
          <a:stretch>
            <a:fillRect/>
          </a:stretch>
        </p:blipFill>
        <p:spPr>
          <a:xfrm>
            <a:off x="790519" y="1348161"/>
            <a:ext cx="4787900" cy="4368800"/>
          </a:xfrm>
          <a:prstGeom prst="rect">
            <a:avLst/>
          </a:prstGeom>
        </p:spPr>
      </p:pic>
      <p:pic>
        <p:nvPicPr>
          <p:cNvPr id="5" name="Picture 4">
            <a:extLst>
              <a:ext uri="{FF2B5EF4-FFF2-40B4-BE49-F238E27FC236}">
                <a16:creationId xmlns:a16="http://schemas.microsoft.com/office/drawing/2014/main" id="{B5214CEC-64AB-13F2-4D59-D99AC783061E}"/>
              </a:ext>
            </a:extLst>
          </p:cNvPr>
          <p:cNvPicPr>
            <a:picLocks noChangeAspect="1"/>
          </p:cNvPicPr>
          <p:nvPr/>
        </p:nvPicPr>
        <p:blipFill>
          <a:blip r:embed="rId4"/>
          <a:stretch>
            <a:fillRect/>
          </a:stretch>
        </p:blipFill>
        <p:spPr>
          <a:xfrm>
            <a:off x="5739822" y="2116511"/>
            <a:ext cx="6032500" cy="2832100"/>
          </a:xfrm>
          <a:prstGeom prst="rect">
            <a:avLst/>
          </a:prstGeom>
        </p:spPr>
      </p:pic>
    </p:spTree>
    <p:extLst>
      <p:ext uri="{BB962C8B-B14F-4D97-AF65-F5344CB8AC3E}">
        <p14:creationId xmlns:p14="http://schemas.microsoft.com/office/powerpoint/2010/main" val="1848412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Freeform: Shape 220">
            <a:extLst>
              <a:ext uri="{FF2B5EF4-FFF2-40B4-BE49-F238E27FC236}">
                <a16:creationId xmlns:a16="http://schemas.microsoft.com/office/drawing/2014/main" id="{C7B17C72-37E9-4548-9FFE-0F51A2A47EBF}"/>
              </a:ext>
            </a:extLst>
          </p:cNvPr>
          <p:cNvSpPr>
            <a:spLocks/>
          </p:cNvSpPr>
          <p:nvPr/>
        </p:nvSpPr>
        <p:spPr bwMode="auto">
          <a:xfrm flipH="1">
            <a:off x="0" y="0"/>
            <a:ext cx="9332060" cy="6858000"/>
          </a:xfrm>
          <a:custGeom>
            <a:avLst/>
            <a:gdLst>
              <a:gd name="connsiteX0" fmla="*/ 9332060 w 9332060"/>
              <a:gd name="connsiteY0" fmla="*/ 0 h 6858000"/>
              <a:gd name="connsiteX1" fmla="*/ 3768494 w 9332060"/>
              <a:gd name="connsiteY1" fmla="*/ 0 h 6858000"/>
              <a:gd name="connsiteX2" fmla="*/ 3607011 w 9332060"/>
              <a:gd name="connsiteY2" fmla="*/ 90394 h 6858000"/>
              <a:gd name="connsiteX3" fmla="*/ 2741183 w 9332060"/>
              <a:gd name="connsiteY3" fmla="*/ 379706 h 6858000"/>
              <a:gd name="connsiteX4" fmla="*/ 718134 w 9332060"/>
              <a:gd name="connsiteY4" fmla="*/ 5989290 h 6858000"/>
              <a:gd name="connsiteX5" fmla="*/ 1114 w 9332060"/>
              <a:gd name="connsiteY5" fmla="*/ 6851489 h 6858000"/>
              <a:gd name="connsiteX6" fmla="*/ 0 w 9332060"/>
              <a:gd name="connsiteY6" fmla="*/ 6858000 h 6858000"/>
              <a:gd name="connsiteX7" fmla="*/ 9332060 w 933206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32060" h="6858000">
                <a:moveTo>
                  <a:pt x="9332060" y="0"/>
                </a:moveTo>
                <a:lnTo>
                  <a:pt x="3768494" y="0"/>
                </a:lnTo>
                <a:lnTo>
                  <a:pt x="3607011" y="90394"/>
                </a:lnTo>
                <a:cubicBezTo>
                  <a:pt x="3353218" y="221421"/>
                  <a:pt x="3068441" y="323656"/>
                  <a:pt x="2741183" y="379706"/>
                </a:cubicBezTo>
                <a:cubicBezTo>
                  <a:pt x="132274" y="828107"/>
                  <a:pt x="2191939" y="5293811"/>
                  <a:pt x="718134" y="5989290"/>
                </a:cubicBezTo>
                <a:cubicBezTo>
                  <a:pt x="292471" y="6181462"/>
                  <a:pt x="83071" y="6497173"/>
                  <a:pt x="1114" y="6851489"/>
                </a:cubicBezTo>
                <a:lnTo>
                  <a:pt x="0" y="6858000"/>
                </a:lnTo>
                <a:lnTo>
                  <a:pt x="9332060" y="6858000"/>
                </a:lnTo>
                <a:close/>
              </a:path>
            </a:pathLst>
          </a:custGeom>
          <a:gradFill flip="none" rotWithShape="1">
            <a:gsLst>
              <a:gs pos="22000">
                <a:schemeClr val="bg1"/>
              </a:gs>
              <a:gs pos="92000">
                <a:srgbClr val="A7E8FF">
                  <a:alpha val="34000"/>
                </a:srgbClr>
              </a:gs>
            </a:gsLst>
            <a:path path="circle">
              <a:fillToRect t="100000" r="100000"/>
            </a:path>
            <a:tileRect l="-100000" b="-100000"/>
          </a:gra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26" name="Group 25">
            <a:extLst>
              <a:ext uri="{FF2B5EF4-FFF2-40B4-BE49-F238E27FC236}">
                <a16:creationId xmlns:a16="http://schemas.microsoft.com/office/drawing/2014/main" id="{F43DC6F0-26A3-431C-BDAD-8963DF9A84CC}"/>
              </a:ext>
            </a:extLst>
          </p:cNvPr>
          <p:cNvGrpSpPr/>
          <p:nvPr/>
        </p:nvGrpSpPr>
        <p:grpSpPr>
          <a:xfrm>
            <a:off x="923349" y="447052"/>
            <a:ext cx="5123631" cy="7577460"/>
            <a:chOff x="924769" y="2105497"/>
            <a:chExt cx="5123631" cy="3662462"/>
          </a:xfrm>
        </p:grpSpPr>
        <p:sp>
          <p:nvSpPr>
            <p:cNvPr id="18" name="TextBox 17">
              <a:extLst>
                <a:ext uri="{FF2B5EF4-FFF2-40B4-BE49-F238E27FC236}">
                  <a16:creationId xmlns:a16="http://schemas.microsoft.com/office/drawing/2014/main" id="{2A362A89-3BD1-48F5-914A-E42C444D7712}"/>
                </a:ext>
              </a:extLst>
            </p:cNvPr>
            <p:cNvSpPr txBox="1"/>
            <p:nvPr/>
          </p:nvSpPr>
          <p:spPr>
            <a:xfrm>
              <a:off x="924769" y="2105497"/>
              <a:ext cx="5123631" cy="687270"/>
            </a:xfrm>
            <a:prstGeom prst="rect">
              <a:avLst/>
            </a:prstGeom>
            <a:noFill/>
          </p:spPr>
          <p:txBody>
            <a:bodyPr wrap="square" lIns="0" rtlCol="0">
              <a:spAutoFit/>
            </a:bodyPr>
            <a:lstStyle/>
            <a:p>
              <a:pPr>
                <a:lnSpc>
                  <a:spcPct val="90000"/>
                </a:lnSpc>
              </a:pPr>
              <a:r>
                <a:rPr lang="en-US" sz="4800" dirty="0">
                  <a:solidFill>
                    <a:schemeClr val="tx1">
                      <a:lumMod val="75000"/>
                      <a:lumOff val="25000"/>
                    </a:schemeClr>
                  </a:solidFill>
                  <a:latin typeface="Arial Rounded MT Bold" panose="020F0704030504030204" pitchFamily="34" charset="0"/>
                </a:rPr>
                <a:t>Conclusion &amp; Future Work</a:t>
              </a:r>
            </a:p>
          </p:txBody>
        </p:sp>
        <p:sp>
          <p:nvSpPr>
            <p:cNvPr id="19" name="Rectangle 18">
              <a:extLst>
                <a:ext uri="{FF2B5EF4-FFF2-40B4-BE49-F238E27FC236}">
                  <a16:creationId xmlns:a16="http://schemas.microsoft.com/office/drawing/2014/main" id="{53A823BC-A239-42C7-9BAB-0CD297ED9AF9}"/>
                </a:ext>
              </a:extLst>
            </p:cNvPr>
            <p:cNvSpPr/>
            <p:nvPr/>
          </p:nvSpPr>
          <p:spPr>
            <a:xfrm>
              <a:off x="924769" y="2792767"/>
              <a:ext cx="4269523" cy="2975192"/>
            </a:xfrm>
            <a:prstGeom prst="rect">
              <a:avLst/>
            </a:prstGeom>
          </p:spPr>
          <p:txBody>
            <a:bodyPr wrap="square" lIns="0">
              <a:spAutoFit/>
            </a:bodyPr>
            <a:lstStyle/>
            <a:p>
              <a:r>
                <a:rPr lang="en-US" dirty="0">
                  <a:latin typeface="NimbusRomNo9L"/>
                </a:rPr>
                <a:t>D</a:t>
              </a:r>
              <a:r>
                <a:rPr lang="en-US" sz="1800" dirty="0">
                  <a:effectLst/>
                  <a:latin typeface="NimbusRomNo9L"/>
                </a:rPr>
                <a:t>ifferent instances were gathered from different datasets to have more various samples in the set. The samples were arranged to be the same number per class to get rid of the imbalanced data problem. </a:t>
              </a:r>
            </a:p>
            <a:p>
              <a:endParaRPr lang="en-US" dirty="0"/>
            </a:p>
            <a:p>
              <a:r>
                <a:rPr lang="en-US" sz="1800" dirty="0">
                  <a:effectLst/>
                  <a:latin typeface="NimbusRomNo9L"/>
                </a:rPr>
                <a:t>The dataset’s size can be increased by adding more positive instances about specific races, religions, entities, etc. In this way, the bias toward those entities can be reduced, and the generalizability can be improved.  Also, we can reduce the harm </a:t>
              </a:r>
              <a:r>
                <a:rPr lang="en-US" sz="1800">
                  <a:effectLst/>
                  <a:latin typeface="NimbusRomNo9L"/>
                </a:rPr>
                <a:t>that mislabeled </a:t>
              </a:r>
              <a:r>
                <a:rPr lang="en-US" sz="1800" dirty="0">
                  <a:effectLst/>
                  <a:latin typeface="NimbusRomNo9L"/>
                </a:rPr>
                <a:t>data can give to the model by customizing the loss function. </a:t>
              </a:r>
              <a:endParaRPr lang="en-US" dirty="0"/>
            </a:p>
            <a:p>
              <a:endParaRPr lang="en-US" sz="1800" dirty="0">
                <a:effectLst/>
                <a:latin typeface="NimbusRomNo9L"/>
              </a:endParaRPr>
            </a:p>
            <a:p>
              <a:endParaRPr lang="en-US" dirty="0">
                <a:latin typeface="NimbusRomNo9L"/>
              </a:endParaRPr>
            </a:p>
            <a:p>
              <a:endParaRPr lang="en-US" sz="1800" dirty="0">
                <a:effectLst/>
                <a:latin typeface="NimbusRomNo9L"/>
              </a:endParaRPr>
            </a:p>
            <a:p>
              <a:endParaRPr lang="en-US" dirty="0">
                <a:latin typeface="NimbusRomNo9L"/>
              </a:endParaRPr>
            </a:p>
            <a:p>
              <a:endParaRPr lang="en-US" sz="1400" dirty="0">
                <a:latin typeface="NimbusRomNo9L"/>
              </a:endParaRPr>
            </a:p>
            <a:p>
              <a:endParaRPr lang="en-US" sz="1400" dirty="0">
                <a:latin typeface="NimbusRomNo9L"/>
              </a:endParaRPr>
            </a:p>
            <a:p>
              <a:endParaRPr lang="en-US" sz="1400" dirty="0">
                <a:latin typeface="NimbusRomNo9L"/>
              </a:endParaRPr>
            </a:p>
            <a:p>
              <a:endParaRPr lang="en-US" sz="1400" dirty="0">
                <a:latin typeface="NimbusRomNo9L"/>
              </a:endParaRPr>
            </a:p>
            <a:p>
              <a:endParaRPr lang="en-US" sz="1400" dirty="0"/>
            </a:p>
          </p:txBody>
        </p:sp>
      </p:grpSp>
      <p:cxnSp>
        <p:nvCxnSpPr>
          <p:cNvPr id="23" name="Straight Connector 22">
            <a:extLst>
              <a:ext uri="{FF2B5EF4-FFF2-40B4-BE49-F238E27FC236}">
                <a16:creationId xmlns:a16="http://schemas.microsoft.com/office/drawing/2014/main" id="{4D683016-FD14-410D-BBEF-4C9E49CDFE6A}"/>
              </a:ext>
            </a:extLst>
          </p:cNvPr>
          <p:cNvCxnSpPr>
            <a:cxnSpLocks/>
          </p:cNvCxnSpPr>
          <p:nvPr/>
        </p:nvCxnSpPr>
        <p:spPr>
          <a:xfrm>
            <a:off x="923349" y="5943600"/>
            <a:ext cx="7179251"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4F7D304-9A49-4A38-B883-CA9E465907BC}"/>
              </a:ext>
            </a:extLst>
          </p:cNvPr>
          <p:cNvPicPr>
            <a:picLocks noChangeAspect="1"/>
          </p:cNvPicPr>
          <p:nvPr/>
        </p:nvPicPr>
        <p:blipFill>
          <a:blip r:embed="rId3"/>
          <a:stretch>
            <a:fillRect/>
          </a:stretch>
        </p:blipFill>
        <p:spPr>
          <a:xfrm>
            <a:off x="6046980" y="641452"/>
            <a:ext cx="5516151" cy="5575096"/>
          </a:xfrm>
          <a:prstGeom prst="rect">
            <a:avLst/>
          </a:prstGeom>
        </p:spPr>
      </p:pic>
    </p:spTree>
    <p:extLst>
      <p:ext uri="{BB962C8B-B14F-4D97-AF65-F5344CB8AC3E}">
        <p14:creationId xmlns:p14="http://schemas.microsoft.com/office/powerpoint/2010/main" val="383803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256</TotalTime>
  <Words>836</Words>
  <Application>Microsoft Macintosh PowerPoint</Application>
  <PresentationFormat>Widescreen</PresentationFormat>
  <Paragraphs>137</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Rounded MT Bold</vt:lpstr>
      <vt:lpstr>Calibri</vt:lpstr>
      <vt:lpstr>Calibri Light</vt:lpstr>
      <vt:lpstr>NimbusRomNo9L</vt:lpstr>
      <vt:lpstr>Segoe UI</vt:lpstr>
      <vt:lpstr>Tw Cen MT</vt:lpstr>
      <vt:lpstr>Circuit</vt:lpstr>
      <vt:lpstr>                                          HATe speech detectıon on                 turkısh tweets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HATe speech detectıon on                 turkısh tweets</dc:title>
  <dc:creator>Nil Akay</dc:creator>
  <cp:lastModifiedBy>Nil Akay</cp:lastModifiedBy>
  <cp:revision>5</cp:revision>
  <dcterms:created xsi:type="dcterms:W3CDTF">2022-12-25T16:16:15Z</dcterms:created>
  <dcterms:modified xsi:type="dcterms:W3CDTF">2022-12-26T18:18:27Z</dcterms:modified>
</cp:coreProperties>
</file>